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15"/>
  </p:notesMasterIdLst>
  <p:handoutMasterIdLst>
    <p:handoutMasterId r:id="rId16"/>
  </p:handoutMasterIdLst>
  <p:sldIdLst>
    <p:sldId id="258" r:id="rId2"/>
    <p:sldId id="261" r:id="rId3"/>
    <p:sldId id="260" r:id="rId4"/>
    <p:sldId id="263" r:id="rId5"/>
    <p:sldId id="274" r:id="rId6"/>
    <p:sldId id="264" r:id="rId7"/>
    <p:sldId id="265" r:id="rId8"/>
    <p:sldId id="266" r:id="rId9"/>
    <p:sldId id="267" r:id="rId10"/>
    <p:sldId id="268" r:id="rId11"/>
    <p:sldId id="271" r:id="rId12"/>
    <p:sldId id="275" r:id="rId13"/>
    <p:sldId id="273" r:id="rId14"/>
  </p:sldIdLst>
  <p:sldSz cx="9144000" cy="5143500" type="screen16x9"/>
  <p:notesSz cx="6858000" cy="9144000"/>
  <p:defaultTextStyle>
    <a:defPPr>
      <a:defRPr lang="de-DE"/>
    </a:defPPr>
    <a:lvl1pPr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589C"/>
    <a:srgbClr val="E3E4E6"/>
    <a:srgbClr val="004D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88203" autoAdjust="0"/>
  </p:normalViewPr>
  <p:slideViewPr>
    <p:cSldViewPr>
      <p:cViewPr varScale="1">
        <p:scale>
          <a:sx n="77" d="100"/>
          <a:sy n="77" d="100"/>
        </p:scale>
        <p:origin x="980" y="3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3" name="Rectangle 3"/>
          <p:cNvSpPr>
            <a:spLocks noGrp="1" noChangeArrowheads="1"/>
          </p:cNvSpPr>
          <p:nvPr>
            <p:ph type="dt" sz="quarter"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5124" name="Rectangle 4"/>
          <p:cNvSpPr>
            <a:spLocks noGrp="1" noChangeArrowheads="1"/>
          </p:cNvSpPr>
          <p:nvPr>
            <p:ph type="ftr" sz="quarter" idx="2"/>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5125" name="Rectangle 5"/>
          <p:cNvSpPr>
            <a:spLocks noGrp="1" noChangeArrowheads="1"/>
          </p:cNvSpPr>
          <p:nvPr>
            <p:ph type="sldNum" sz="quarter" idx="3"/>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200"/>
            </a:lvl1pPr>
          </a:lstStyle>
          <a:p>
            <a:fld id="{9253EAA9-8A0D-4776-A629-B24C24464797}" type="slidenum">
              <a:rPr lang="de-DE" altLang="de-DE"/>
              <a:pPr/>
              <a:t>‹Nr.›</a:t>
            </a:fld>
            <a:endParaRPr lang="de-DE" altLang="de-DE"/>
          </a:p>
        </p:txBody>
      </p:sp>
    </p:spTree>
    <p:extLst>
      <p:ext uri="{BB962C8B-B14F-4D97-AF65-F5344CB8AC3E}">
        <p14:creationId xmlns:p14="http://schemas.microsoft.com/office/powerpoint/2010/main" val="3417247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0" hangingPunct="0">
              <a:defRPr sz="1200">
                <a:latin typeface="Arial" charset="0"/>
                <a:ea typeface="ＭＳ Ｐゴシック" pitchFamily="96" charset="-128"/>
                <a:cs typeface="+mn-cs"/>
              </a:defRPr>
            </a:lvl1pPr>
          </a:lstStyle>
          <a:p>
            <a:pPr>
              <a:defRPr/>
            </a:pPr>
            <a:endParaRPr lang="de-DE"/>
          </a:p>
        </p:txBody>
      </p:sp>
      <p:sp>
        <p:nvSpPr>
          <p:cNvPr id="3075" name="Rectangle 3"/>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latin typeface="Arial" charset="0"/>
                <a:ea typeface="ＭＳ Ｐゴシック" pitchFamily="96" charset="-128"/>
                <a:cs typeface="+mn-cs"/>
              </a:defRPr>
            </a:lvl1pPr>
          </a:lstStyle>
          <a:p>
            <a:pPr>
              <a:defRPr/>
            </a:pPr>
            <a:endParaRPr lang="de-DE"/>
          </a:p>
        </p:txBody>
      </p:sp>
      <p:sp>
        <p:nvSpPr>
          <p:cNvPr id="1024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eaLnBrk="0" hangingPunct="0">
              <a:defRPr sz="900">
                <a:solidFill>
                  <a:srgbClr val="004D95"/>
                </a:solidFill>
                <a:latin typeface="Verdana" pitchFamily="96" charset="0"/>
                <a:ea typeface="ＭＳ Ｐゴシック" pitchFamily="96" charset="-128"/>
                <a:cs typeface="+mn-cs"/>
              </a:defRPr>
            </a:lvl1pPr>
          </a:lstStyle>
          <a:p>
            <a:pPr>
              <a:defRPr/>
            </a:pPr>
            <a:endParaRPr lang="de-DE"/>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eaLnBrk="0" hangingPunct="0">
              <a:defRPr sz="1000">
                <a:solidFill>
                  <a:srgbClr val="004D95"/>
                </a:solidFill>
                <a:latin typeface="Verdana" panose="020B0604030504040204" pitchFamily="34" charset="0"/>
              </a:defRPr>
            </a:lvl1pPr>
          </a:lstStyle>
          <a:p>
            <a:fld id="{C668816A-131D-4865-96A1-71D2192CEC9E}" type="slidenum">
              <a:rPr lang="de-DE" altLang="de-DE"/>
              <a:pPr/>
              <a:t>‹Nr.›</a:t>
            </a:fld>
            <a:endParaRPr lang="de-DE" altLang="de-DE"/>
          </a:p>
        </p:txBody>
      </p:sp>
    </p:spTree>
    <p:extLst>
      <p:ext uri="{BB962C8B-B14F-4D97-AF65-F5344CB8AC3E}">
        <p14:creationId xmlns:p14="http://schemas.microsoft.com/office/powerpoint/2010/main" val="3970000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1pPr>
    <a:lvl2pPr marL="457200" algn="l" rtl="0" eaLnBrk="0" fontAlgn="base" hangingPunct="0">
      <a:spcBef>
        <a:spcPct val="30000"/>
      </a:spcBef>
      <a:spcAft>
        <a:spcPct val="0"/>
      </a:spcAft>
      <a:defRPr sz="1200" kern="1200">
        <a:solidFill>
          <a:srgbClr val="004D95"/>
        </a:solidFill>
        <a:latin typeface="Verdana" pitchFamily="96" charset="0"/>
        <a:ea typeface="MS PGothic" panose="020B0600070205080204" pitchFamily="34" charset="-128"/>
        <a:cs typeface="ＭＳ Ｐゴシック"/>
      </a:defRPr>
    </a:lvl2pPr>
    <a:lvl3pPr marL="914400"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3pPr>
    <a:lvl4pPr marL="1371600"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4pPr>
    <a:lvl5pPr marL="1828800" algn="l" rtl="0" eaLnBrk="0" fontAlgn="base" hangingPunct="0">
      <a:spcBef>
        <a:spcPct val="30000"/>
      </a:spcBef>
      <a:spcAft>
        <a:spcPct val="0"/>
      </a:spcAft>
      <a:defRPr sz="1200" kern="1200">
        <a:solidFill>
          <a:schemeClr val="tx1"/>
        </a:solidFill>
        <a:latin typeface="Verdana" pitchFamily="96" charset="0"/>
        <a:ea typeface="MS PGothic" panose="020B0600070205080204" pitchFamily="34" charset="-128"/>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Folienbildplatzhalter 1"/>
          <p:cNvSpPr>
            <a:spLocks noGrp="1" noRot="1" noChangeAspect="1"/>
          </p:cNvSpPr>
          <p:nvPr>
            <p:ph type="sldImg"/>
          </p:nvPr>
        </p:nvSpPr>
        <p:spPr>
          <a:ln/>
        </p:spPr>
      </p:sp>
      <p:sp>
        <p:nvSpPr>
          <p:cNvPr id="12290" name="Notizenplatzhalt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endParaRPr lang="de-DE" altLang="de-DE" dirty="0">
              <a:latin typeface="Verdana" panose="020B0604030504040204" pitchFamily="34" charset="0"/>
            </a:endParaRPr>
          </a:p>
        </p:txBody>
      </p:sp>
      <p:sp>
        <p:nvSpPr>
          <p:cNvPr id="12291" name="Foliennummernplatzhalt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B3CFF41-E9B0-4C6D-8006-E99C69F04E1F}" type="slidenum">
              <a:rPr lang="de-DE" altLang="de-DE" sz="1000">
                <a:solidFill>
                  <a:srgbClr val="004D95"/>
                </a:solidFill>
                <a:latin typeface="Verdana" panose="020B0604030504040204" pitchFamily="34" charset="0"/>
              </a:rPr>
              <a:pPr/>
              <a:t>1</a:t>
            </a:fld>
            <a:endParaRPr lang="de-DE" altLang="de-DE" sz="1000">
              <a:solidFill>
                <a:srgbClr val="004D95"/>
              </a:solidFill>
              <a:latin typeface="Verdana" panose="020B0604030504040204" pitchFamily="34" charset="0"/>
            </a:endParaRPr>
          </a:p>
        </p:txBody>
      </p:sp>
    </p:spTree>
    <p:extLst>
      <p:ext uri="{BB962C8B-B14F-4D97-AF65-F5344CB8AC3E}">
        <p14:creationId xmlns:p14="http://schemas.microsoft.com/office/powerpoint/2010/main" val="3503326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10</a:t>
            </a:fld>
            <a:endParaRPr lang="de-DE" altLang="de-DE"/>
          </a:p>
        </p:txBody>
      </p:sp>
    </p:spTree>
    <p:extLst>
      <p:ext uri="{BB962C8B-B14F-4D97-AF65-F5344CB8AC3E}">
        <p14:creationId xmlns:p14="http://schemas.microsoft.com/office/powerpoint/2010/main" val="350216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11</a:t>
            </a:fld>
            <a:endParaRPr lang="de-DE" altLang="de-DE"/>
          </a:p>
        </p:txBody>
      </p:sp>
    </p:spTree>
    <p:extLst>
      <p:ext uri="{BB962C8B-B14F-4D97-AF65-F5344CB8AC3E}">
        <p14:creationId xmlns:p14="http://schemas.microsoft.com/office/powerpoint/2010/main" val="477114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2</a:t>
            </a:fld>
            <a:endParaRPr lang="de-DE" altLang="de-DE"/>
          </a:p>
        </p:txBody>
      </p:sp>
    </p:spTree>
    <p:extLst>
      <p:ext uri="{BB962C8B-B14F-4D97-AF65-F5344CB8AC3E}">
        <p14:creationId xmlns:p14="http://schemas.microsoft.com/office/powerpoint/2010/main" val="2397065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3</a:t>
            </a:fld>
            <a:endParaRPr lang="de-DE" altLang="de-DE"/>
          </a:p>
        </p:txBody>
      </p:sp>
    </p:spTree>
    <p:extLst>
      <p:ext uri="{BB962C8B-B14F-4D97-AF65-F5344CB8AC3E}">
        <p14:creationId xmlns:p14="http://schemas.microsoft.com/office/powerpoint/2010/main" val="482797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4</a:t>
            </a:fld>
            <a:endParaRPr lang="de-DE" altLang="de-DE"/>
          </a:p>
        </p:txBody>
      </p:sp>
    </p:spTree>
    <p:extLst>
      <p:ext uri="{BB962C8B-B14F-4D97-AF65-F5344CB8AC3E}">
        <p14:creationId xmlns:p14="http://schemas.microsoft.com/office/powerpoint/2010/main" val="349576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5</a:t>
            </a:fld>
            <a:endParaRPr lang="de-DE" altLang="de-DE"/>
          </a:p>
        </p:txBody>
      </p:sp>
    </p:spTree>
    <p:extLst>
      <p:ext uri="{BB962C8B-B14F-4D97-AF65-F5344CB8AC3E}">
        <p14:creationId xmlns:p14="http://schemas.microsoft.com/office/powerpoint/2010/main" val="7807468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6</a:t>
            </a:fld>
            <a:endParaRPr lang="de-DE" altLang="de-DE"/>
          </a:p>
        </p:txBody>
      </p:sp>
    </p:spTree>
    <p:extLst>
      <p:ext uri="{BB962C8B-B14F-4D97-AF65-F5344CB8AC3E}">
        <p14:creationId xmlns:p14="http://schemas.microsoft.com/office/powerpoint/2010/main" val="4170742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7</a:t>
            </a:fld>
            <a:endParaRPr lang="de-DE" altLang="de-DE"/>
          </a:p>
        </p:txBody>
      </p:sp>
    </p:spTree>
    <p:extLst>
      <p:ext uri="{BB962C8B-B14F-4D97-AF65-F5344CB8AC3E}">
        <p14:creationId xmlns:p14="http://schemas.microsoft.com/office/powerpoint/2010/main" val="29832655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8</a:t>
            </a:fld>
            <a:endParaRPr lang="de-DE" altLang="de-DE"/>
          </a:p>
        </p:txBody>
      </p:sp>
    </p:spTree>
    <p:extLst>
      <p:ext uri="{BB962C8B-B14F-4D97-AF65-F5344CB8AC3E}">
        <p14:creationId xmlns:p14="http://schemas.microsoft.com/office/powerpoint/2010/main" val="265396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Tx/>
              <a:buNone/>
            </a:pPr>
            <a:endParaRPr lang="de-DE" dirty="0"/>
          </a:p>
        </p:txBody>
      </p:sp>
      <p:sp>
        <p:nvSpPr>
          <p:cNvPr id="4" name="Foliennummernplatzhalter 3"/>
          <p:cNvSpPr>
            <a:spLocks noGrp="1"/>
          </p:cNvSpPr>
          <p:nvPr>
            <p:ph type="sldNum" sz="quarter" idx="5"/>
          </p:nvPr>
        </p:nvSpPr>
        <p:spPr/>
        <p:txBody>
          <a:bodyPr/>
          <a:lstStyle/>
          <a:p>
            <a:fld id="{C668816A-131D-4865-96A1-71D2192CEC9E}" type="slidenum">
              <a:rPr lang="de-DE" altLang="de-DE" smtClean="0"/>
              <a:pPr/>
              <a:t>9</a:t>
            </a:fld>
            <a:endParaRPr lang="de-DE" altLang="de-DE"/>
          </a:p>
        </p:txBody>
      </p:sp>
    </p:spTree>
    <p:extLst>
      <p:ext uri="{BB962C8B-B14F-4D97-AF65-F5344CB8AC3E}">
        <p14:creationId xmlns:p14="http://schemas.microsoft.com/office/powerpoint/2010/main" val="38701005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0" y="1588"/>
            <a:ext cx="9144000" cy="5143500"/>
          </a:xfrm>
          <a:prstGeom prst="rect">
            <a:avLst/>
          </a:prstGeom>
          <a:solidFill>
            <a:srgbClr val="00589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de-DE" altLang="de-DE" dirty="0"/>
          </a:p>
        </p:txBody>
      </p:sp>
      <p:sp>
        <p:nvSpPr>
          <p:cNvPr id="5" name="Line 18"/>
          <p:cNvSpPr>
            <a:spLocks noChangeShapeType="1"/>
          </p:cNvSpPr>
          <p:nvPr/>
        </p:nvSpPr>
        <p:spPr bwMode="auto">
          <a:xfrm>
            <a:off x="-36513" y="4587875"/>
            <a:ext cx="9288463"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6" name="Bild 10" descr="GFZ-LogoNeu_dt_neg_1c.eps"/>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950" y="4657682"/>
            <a:ext cx="6477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 12" descr="Helmholtz_Logo_single_weiss.eps"/>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923213" y="4897438"/>
            <a:ext cx="1054100" cy="14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p:cNvSpPr>
            <a:spLocks noGrp="1" noChangeArrowheads="1"/>
          </p:cNvSpPr>
          <p:nvPr>
            <p:ph type="ctrTitle" hasCustomPrompt="1"/>
          </p:nvPr>
        </p:nvSpPr>
        <p:spPr>
          <a:xfrm>
            <a:off x="152400" y="228600"/>
            <a:ext cx="8839200" cy="1543050"/>
          </a:xfrm>
        </p:spPr>
        <p:txBody>
          <a:bodyPr/>
          <a:lstStyle>
            <a:lvl1pPr>
              <a:defRPr>
                <a:solidFill>
                  <a:schemeClr val="bg1"/>
                </a:solidFill>
                <a:latin typeface="+mj-lt"/>
                <a:ea typeface="Arial Unicode MS" pitchFamily="34" charset="-128"/>
                <a:cs typeface="Arial Unicode MS" pitchFamily="34" charset="-128"/>
              </a:defRPr>
            </a:lvl1pPr>
          </a:lstStyle>
          <a:p>
            <a:pPr lvl="0"/>
            <a:r>
              <a:rPr lang="de-DE" noProof="0" dirty="0"/>
              <a:t>Titelmasterformat durch Klicken bearbeiten</a:t>
            </a:r>
          </a:p>
        </p:txBody>
      </p:sp>
      <p:sp>
        <p:nvSpPr>
          <p:cNvPr id="8196" name="Rectangle 4"/>
          <p:cNvSpPr>
            <a:spLocks noGrp="1" noChangeArrowheads="1"/>
          </p:cNvSpPr>
          <p:nvPr>
            <p:ph type="subTitle" idx="1" hasCustomPrompt="1"/>
          </p:nvPr>
        </p:nvSpPr>
        <p:spPr>
          <a:xfrm>
            <a:off x="152400" y="1771650"/>
            <a:ext cx="8839200" cy="800100"/>
          </a:xfrm>
        </p:spPr>
        <p:txBody>
          <a:bodyPr/>
          <a:lstStyle>
            <a:lvl1pPr marL="0" indent="0" algn="ctr">
              <a:buFontTx/>
              <a:buNone/>
              <a:defRPr>
                <a:solidFill>
                  <a:schemeClr val="bg1"/>
                </a:solidFill>
                <a:latin typeface="+mj-lt"/>
                <a:ea typeface="Arial Unicode MS" pitchFamily="34" charset="-128"/>
                <a:cs typeface="Arial Unicode MS" pitchFamily="34" charset="-128"/>
              </a:defRPr>
            </a:lvl1pPr>
          </a:lstStyle>
          <a:p>
            <a:pPr lvl="0"/>
            <a:r>
              <a:rPr lang="de-DE" noProof="0" dirty="0"/>
              <a:t>Formatvorlage des Untertitelmasters durch Klicken bearbeiten</a:t>
            </a:r>
          </a:p>
        </p:txBody>
      </p:sp>
      <p:pic>
        <p:nvPicPr>
          <p:cNvPr id="8" name="Grafik 8">
            <a:extLst>
              <a:ext uri="{FF2B5EF4-FFF2-40B4-BE49-F238E27FC236}">
                <a16:creationId xmlns:a16="http://schemas.microsoft.com/office/drawing/2014/main" id="{B05BA790-4755-4D7F-96BF-776DD938AFE6}"/>
              </a:ext>
            </a:extLst>
          </p:cNvPr>
          <p:cNvPicPr>
            <a:picLocks noChangeAspect="1"/>
          </p:cNvPicPr>
          <p:nvPr userDrawn="1"/>
        </p:nvPicPr>
        <p:blipFill>
          <a:blip r:embed="rId4"/>
          <a:stretch/>
        </p:blipFill>
        <p:spPr bwMode="auto">
          <a:xfrm>
            <a:off x="860028" y="4657682"/>
            <a:ext cx="417600" cy="417600"/>
          </a:xfrm>
          <a:prstGeom prst="rect">
            <a:avLst/>
          </a:prstGeom>
          <a:noFill/>
        </p:spPr>
      </p:pic>
      <p:pic>
        <p:nvPicPr>
          <p:cNvPr id="9" name="Grafik 3">
            <a:extLst>
              <a:ext uri="{FF2B5EF4-FFF2-40B4-BE49-F238E27FC236}">
                <a16:creationId xmlns:a16="http://schemas.microsoft.com/office/drawing/2014/main" id="{C9AC855F-1C12-45D4-BFB1-F53915B29C6E}"/>
              </a:ext>
            </a:extLst>
          </p:cNvPr>
          <p:cNvPicPr>
            <a:picLocks noChangeAspect="1"/>
          </p:cNvPicPr>
          <p:nvPr userDrawn="1"/>
        </p:nvPicPr>
        <p:blipFill>
          <a:blip r:embed="rId5"/>
          <a:stretch/>
        </p:blipFill>
        <p:spPr bwMode="auto">
          <a:xfrm>
            <a:off x="5372955" y="4657682"/>
            <a:ext cx="504540" cy="417600"/>
          </a:xfrm>
          <a:prstGeom prst="rect">
            <a:avLst/>
          </a:prstGeom>
        </p:spPr>
      </p:pic>
      <p:pic>
        <p:nvPicPr>
          <p:cNvPr id="10" name="Picture 4" descr="https://www.dlr.de/pt-lf/Portaldata/50/Resources/images/logos/bund/BMWi_Logo_gefoerdert_durch_380x391.png">
            <a:extLst>
              <a:ext uri="{FF2B5EF4-FFF2-40B4-BE49-F238E27FC236}">
                <a16:creationId xmlns:a16="http://schemas.microsoft.com/office/drawing/2014/main" id="{851B060E-2AC0-4785-8A6D-735371507977}"/>
              </a:ext>
            </a:extLst>
          </p:cNvPr>
          <p:cNvPicPr>
            <a:picLocks noChangeAspect="1" noChangeArrowheads="1"/>
          </p:cNvPicPr>
          <p:nvPr userDrawn="1"/>
        </p:nvPicPr>
        <p:blipFill>
          <a:blip r:embed="rId6"/>
          <a:srcRect t="9844" b="8197"/>
          <a:stretch/>
        </p:blipFill>
        <p:spPr bwMode="auto">
          <a:xfrm>
            <a:off x="5949019" y="4657682"/>
            <a:ext cx="495189" cy="417600"/>
          </a:xfrm>
          <a:prstGeom prst="rect">
            <a:avLst/>
          </a:prstGeom>
          <a:noFill/>
        </p:spPr>
      </p:pic>
      <p:pic>
        <p:nvPicPr>
          <p:cNvPr id="11" name="Picture 13">
            <a:extLst>
              <a:ext uri="{FF2B5EF4-FFF2-40B4-BE49-F238E27FC236}">
                <a16:creationId xmlns:a16="http://schemas.microsoft.com/office/drawing/2014/main" id="{6456CF54-7C2F-4685-9D42-5BFD87EA84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2245257" y="4657682"/>
            <a:ext cx="607418" cy="417600"/>
          </a:xfrm>
          <a:prstGeom prst="rect">
            <a:avLst/>
          </a:prstGeom>
        </p:spPr>
      </p:pic>
      <p:sp>
        <p:nvSpPr>
          <p:cNvPr id="2" name="Textfeld 1">
            <a:extLst>
              <a:ext uri="{FF2B5EF4-FFF2-40B4-BE49-F238E27FC236}">
                <a16:creationId xmlns:a16="http://schemas.microsoft.com/office/drawing/2014/main" id="{937F7776-76C4-47A0-A1F0-AE577B715C82}"/>
              </a:ext>
            </a:extLst>
          </p:cNvPr>
          <p:cNvSpPr txBox="1"/>
          <p:nvPr userDrawn="1"/>
        </p:nvSpPr>
        <p:spPr>
          <a:xfrm>
            <a:off x="2492635" y="4638055"/>
            <a:ext cx="2913205" cy="456856"/>
          </a:xfrm>
          <a:prstGeom prst="rect">
            <a:avLst/>
          </a:prstGeom>
          <a:noFill/>
        </p:spPr>
        <p:txBody>
          <a:bodyPr wrap="square" rtlCol="0" anchor="ctr">
            <a:spAutoFit/>
          </a:bodyPr>
          <a:lstStyle/>
          <a:p>
            <a:pPr marL="0" lvl="0" indent="0" algn="r" rtl="0" eaLnBrk="0" fontAlgn="base" hangingPunct="0">
              <a:lnSpc>
                <a:spcPts val="1500"/>
              </a:lnSpc>
              <a:spcBef>
                <a:spcPct val="20000"/>
              </a:spcBef>
              <a:spcAft>
                <a:spcPct val="0"/>
              </a:spcAft>
              <a:buFontTx/>
              <a:buNone/>
            </a:pPr>
            <a:r>
              <a:rPr lang="de-DE" sz="1050" b="1" dirty="0" err="1">
                <a:solidFill>
                  <a:schemeClr val="bg1"/>
                </a:solidFill>
                <a:latin typeface="+mj-lt"/>
                <a:ea typeface="Arial Unicode MS" pitchFamily="34" charset="-128"/>
                <a:cs typeface="Verdana" panose="020B0604030504040204" pitchFamily="34" charset="0"/>
              </a:rPr>
              <a:t>EnMAP</a:t>
            </a:r>
            <a:r>
              <a:rPr lang="de-DE" sz="1050" b="1" dirty="0">
                <a:solidFill>
                  <a:schemeClr val="bg1"/>
                </a:solidFill>
                <a:latin typeface="+mj-lt"/>
                <a:ea typeface="Arial Unicode MS" pitchFamily="34" charset="-128"/>
                <a:cs typeface="Verdana" panose="020B0604030504040204" pitchFamily="34" charset="0"/>
              </a:rPr>
              <a:t> </a:t>
            </a:r>
            <a:r>
              <a:rPr lang="de-DE" sz="1050" b="1" dirty="0" err="1">
                <a:solidFill>
                  <a:schemeClr val="bg1"/>
                </a:solidFill>
                <a:latin typeface="+mj-lt"/>
                <a:ea typeface="Arial Unicode MS" pitchFamily="34" charset="-128"/>
                <a:cs typeface="Verdana" panose="020B0604030504040204" pitchFamily="34" charset="0"/>
              </a:rPr>
              <a:t>science</a:t>
            </a:r>
            <a:r>
              <a:rPr lang="de-DE" sz="1050" b="1" dirty="0">
                <a:solidFill>
                  <a:schemeClr val="bg1"/>
                </a:solidFill>
                <a:latin typeface="+mj-lt"/>
                <a:ea typeface="Arial Unicode MS" pitchFamily="34" charset="-128"/>
                <a:cs typeface="Verdana" panose="020B0604030504040204" pitchFamily="34" charset="0"/>
              </a:rPr>
              <a:t> </a:t>
            </a:r>
            <a:r>
              <a:rPr lang="de-DE" sz="1050" b="1" dirty="0" err="1">
                <a:solidFill>
                  <a:schemeClr val="bg1"/>
                </a:solidFill>
                <a:latin typeface="+mj-lt"/>
                <a:ea typeface="Arial Unicode MS" pitchFamily="34" charset="-128"/>
                <a:cs typeface="Verdana" panose="020B0604030504040204" pitchFamily="34" charset="0"/>
              </a:rPr>
              <a:t>projects</a:t>
            </a:r>
            <a:r>
              <a:rPr lang="de-DE" sz="1050" b="1" dirty="0">
                <a:solidFill>
                  <a:schemeClr val="bg1"/>
                </a:solidFill>
                <a:latin typeface="+mj-lt"/>
                <a:ea typeface="Arial Unicode MS" pitchFamily="34" charset="-128"/>
                <a:cs typeface="Verdana" panose="020B0604030504040204" pitchFamily="34" charset="0"/>
              </a:rPr>
              <a:t>: </a:t>
            </a:r>
            <a:r>
              <a:rPr lang="de-DE" sz="1050" dirty="0" err="1">
                <a:solidFill>
                  <a:schemeClr val="bg1"/>
                </a:solidFill>
                <a:latin typeface="+mj-lt"/>
                <a:ea typeface="Arial Unicode MS" pitchFamily="34" charset="-128"/>
                <a:cs typeface="Verdana" panose="020B0604030504040204" pitchFamily="34" charset="0"/>
              </a:rPr>
              <a:t>EnFireMap</a:t>
            </a:r>
            <a:r>
              <a:rPr lang="de-DE" sz="1050" dirty="0">
                <a:solidFill>
                  <a:schemeClr val="bg1"/>
                </a:solidFill>
                <a:latin typeface="+mj-lt"/>
                <a:ea typeface="Arial Unicode MS" pitchFamily="34" charset="-128"/>
                <a:cs typeface="Verdana" panose="020B0604030504040204" pitchFamily="34" charset="0"/>
              </a:rPr>
              <a:t>, </a:t>
            </a:r>
            <a:r>
              <a:rPr lang="de-DE" sz="1050" dirty="0" err="1">
                <a:solidFill>
                  <a:schemeClr val="bg1"/>
                </a:solidFill>
                <a:latin typeface="+mj-lt"/>
                <a:ea typeface="Arial Unicode MS" pitchFamily="34" charset="-128"/>
                <a:cs typeface="Verdana" panose="020B0604030504040204" pitchFamily="34" charset="0"/>
              </a:rPr>
              <a:t>EnMAP</a:t>
            </a:r>
            <a:r>
              <a:rPr lang="de-DE" sz="1050" dirty="0">
                <a:solidFill>
                  <a:schemeClr val="bg1"/>
                </a:solidFill>
                <a:latin typeface="+mj-lt"/>
                <a:ea typeface="Arial Unicode MS" pitchFamily="34" charset="-128"/>
                <a:cs typeface="Verdana" panose="020B0604030504040204" pitchFamily="34" charset="0"/>
              </a:rPr>
              <a:t>-Box, </a:t>
            </a:r>
            <a:r>
              <a:rPr lang="de-DE" sz="1050" dirty="0" err="1">
                <a:solidFill>
                  <a:schemeClr val="bg1"/>
                </a:solidFill>
                <a:latin typeface="+mj-lt"/>
                <a:ea typeface="Arial Unicode MS" pitchFamily="34" charset="-128"/>
                <a:cs typeface="Verdana" panose="020B0604030504040204" pitchFamily="34" charset="0"/>
              </a:rPr>
              <a:t>EnMAP</a:t>
            </a:r>
            <a:r>
              <a:rPr lang="de-DE" sz="1050" dirty="0">
                <a:solidFill>
                  <a:schemeClr val="bg1"/>
                </a:solidFill>
                <a:latin typeface="+mj-lt"/>
                <a:ea typeface="Arial Unicode MS" pitchFamily="34" charset="-128"/>
                <a:cs typeface="Verdana" panose="020B0604030504040204" pitchFamily="34" charset="0"/>
              </a:rPr>
              <a:t>-PI 2024-2026</a:t>
            </a:r>
          </a:p>
        </p:txBody>
      </p:sp>
    </p:spTree>
    <p:extLst>
      <p:ext uri="{BB962C8B-B14F-4D97-AF65-F5344CB8AC3E}">
        <p14:creationId xmlns:p14="http://schemas.microsoft.com/office/powerpoint/2010/main" val="1622232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j-lt"/>
                <a:ea typeface="Arial Unicode MS" pitchFamily="34" charset="-128"/>
                <a:cs typeface="Arial Unicode MS" pitchFamily="34" charset="-128"/>
              </a:defRPr>
            </a:lvl1pPr>
          </a:lstStyle>
          <a:p>
            <a:r>
              <a:rPr lang="de-DE" dirty="0"/>
              <a:t>Titelmasterformat durch Klicken bearbeiten</a:t>
            </a:r>
          </a:p>
        </p:txBody>
      </p:sp>
      <p:sp>
        <p:nvSpPr>
          <p:cNvPr id="3" name="Inhaltsplatzhalter 2"/>
          <p:cNvSpPr>
            <a:spLocks noGrp="1"/>
          </p:cNvSpPr>
          <p:nvPr>
            <p:ph idx="1"/>
          </p:nvPr>
        </p:nvSpPr>
        <p:spPr/>
        <p:txBody>
          <a:bodyPr/>
          <a:lstStyle>
            <a:lvl1pPr>
              <a:defRPr>
                <a:latin typeface="+mn-lt"/>
                <a:ea typeface="Arial Unicode MS" pitchFamily="34" charset="-128"/>
                <a:cs typeface="Arial Unicode MS" pitchFamily="34" charset="-128"/>
              </a:defRPr>
            </a:lvl1pPr>
            <a:lvl2pPr>
              <a:defRPr>
                <a:latin typeface="+mn-lt"/>
                <a:ea typeface="Arial Unicode MS" pitchFamily="34" charset="-128"/>
                <a:cs typeface="Arial Unicode MS" pitchFamily="34" charset="-128"/>
              </a:defRPr>
            </a:lvl2pPr>
            <a:lvl3pPr>
              <a:defRPr>
                <a:latin typeface="+mn-lt"/>
                <a:ea typeface="Arial Unicode MS" pitchFamily="34" charset="-128"/>
                <a:cs typeface="Arial Unicode MS" pitchFamily="34" charset="-128"/>
              </a:defRPr>
            </a:lvl3pPr>
            <a:lvl4pPr>
              <a:defRPr>
                <a:latin typeface="+mn-lt"/>
                <a:ea typeface="Arial Unicode MS" pitchFamily="34" charset="-128"/>
                <a:cs typeface="Arial Unicode MS" pitchFamily="34" charset="-128"/>
              </a:defRPr>
            </a:lvl4pPr>
            <a:lvl5pPr>
              <a:defRPr>
                <a:latin typeface="+mn-lt"/>
                <a:ea typeface="Arial Unicode MS" pitchFamily="34" charset="-128"/>
                <a:cs typeface="Arial Unicode MS" pitchFamily="34" charset="-128"/>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5"/>
          <p:cNvSpPr>
            <a:spLocks noGrp="1" noChangeArrowheads="1"/>
          </p:cNvSpPr>
          <p:nvPr>
            <p:ph type="ftr" sz="quarter" idx="10"/>
          </p:nvPr>
        </p:nvSpPr>
        <p:spPr>
          <a:ln/>
        </p:spPr>
        <p:txBody>
          <a:bodyPr/>
          <a:lstStyle>
            <a:lvl1pPr>
              <a:defRPr/>
            </a:lvl1pPr>
          </a:lstStyle>
          <a:p>
            <a:pPr>
              <a:defRPr/>
            </a:pPr>
            <a:endParaRPr lang="de-DE"/>
          </a:p>
        </p:txBody>
      </p:sp>
      <p:sp>
        <p:nvSpPr>
          <p:cNvPr id="5" name="Rectangle 6"/>
          <p:cNvSpPr>
            <a:spLocks noGrp="1" noChangeArrowheads="1"/>
          </p:cNvSpPr>
          <p:nvPr>
            <p:ph type="sldNum" sz="quarter" idx="11"/>
          </p:nvPr>
        </p:nvSpPr>
        <p:spPr>
          <a:ln/>
        </p:spPr>
        <p:txBody>
          <a:bodyPr/>
          <a:lstStyle>
            <a:lvl1pPr>
              <a:defRPr/>
            </a:lvl1pPr>
          </a:lstStyle>
          <a:p>
            <a:fld id="{A08A98AD-BCEA-421E-AB44-D2AA3C3B0037}" type="slidenum">
              <a:rPr lang="de-DE" altLang="de-DE"/>
              <a:pPr/>
              <a:t>‹Nr.›</a:t>
            </a:fld>
            <a:endParaRPr lang="de-DE" altLang="de-DE">
              <a:solidFill>
                <a:schemeClr val="tx1"/>
              </a:solidFill>
            </a:endParaRPr>
          </a:p>
        </p:txBody>
      </p:sp>
      <p:pic>
        <p:nvPicPr>
          <p:cNvPr id="6" name="Grafik 8">
            <a:extLst>
              <a:ext uri="{FF2B5EF4-FFF2-40B4-BE49-F238E27FC236}">
                <a16:creationId xmlns:a16="http://schemas.microsoft.com/office/drawing/2014/main" id="{61DDB877-CEA2-4B63-87BE-EEE18B3C3F89}"/>
              </a:ext>
            </a:extLst>
          </p:cNvPr>
          <p:cNvPicPr>
            <a:picLocks noChangeAspect="1"/>
          </p:cNvPicPr>
          <p:nvPr userDrawn="1"/>
        </p:nvPicPr>
        <p:blipFill>
          <a:blip r:embed="rId2"/>
          <a:stretch/>
        </p:blipFill>
        <p:spPr bwMode="auto">
          <a:xfrm>
            <a:off x="860028" y="4657682"/>
            <a:ext cx="417600" cy="417600"/>
          </a:xfrm>
          <a:prstGeom prst="rect">
            <a:avLst/>
          </a:prstGeom>
          <a:noFill/>
        </p:spPr>
      </p:pic>
    </p:spTree>
    <p:extLst>
      <p:ext uri="{BB962C8B-B14F-4D97-AF65-F5344CB8AC3E}">
        <p14:creationId xmlns:p14="http://schemas.microsoft.com/office/powerpoint/2010/main" val="16333526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1524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257300"/>
            <a:ext cx="4343400" cy="3028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fld id="{273F42A1-A696-4F80-B964-990A46FE1F68}" type="slidenum">
              <a:rPr lang="de-DE" altLang="de-DE"/>
              <a:pPr/>
              <a:t>‹Nr.›</a:t>
            </a:fld>
            <a:endParaRPr lang="de-DE" altLang="de-DE">
              <a:solidFill>
                <a:schemeClr val="tx1"/>
              </a:solidFill>
            </a:endParaRPr>
          </a:p>
        </p:txBody>
      </p:sp>
    </p:spTree>
    <p:extLst>
      <p:ext uri="{BB962C8B-B14F-4D97-AF65-F5344CB8AC3E}">
        <p14:creationId xmlns:p14="http://schemas.microsoft.com/office/powerpoint/2010/main" val="142694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Titelmasterformat durch Klicken bearbeiten</a:t>
            </a:r>
          </a:p>
        </p:txBody>
      </p:sp>
      <p:sp>
        <p:nvSpPr>
          <p:cNvPr id="4" name="Inhaltsplatzhalt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7" name="Rectangle 6"/>
          <p:cNvSpPr>
            <a:spLocks noGrp="1" noChangeArrowheads="1"/>
          </p:cNvSpPr>
          <p:nvPr>
            <p:ph type="sldNum" sz="quarter" idx="11"/>
          </p:nvPr>
        </p:nvSpPr>
        <p:spPr>
          <a:ln/>
        </p:spPr>
        <p:txBody>
          <a:bodyPr/>
          <a:lstStyle>
            <a:lvl1pPr>
              <a:defRPr/>
            </a:lvl1pPr>
          </a:lstStyle>
          <a:p>
            <a:fld id="{26197DFC-D915-4A37-BC5B-877D0B093AA0}" type="slidenum">
              <a:rPr lang="de-DE" altLang="de-DE"/>
              <a:pPr/>
              <a:t>‹Nr.›</a:t>
            </a:fld>
            <a:endParaRPr lang="de-DE" altLang="de-DE">
              <a:solidFill>
                <a:schemeClr val="tx1"/>
              </a:solidFill>
            </a:endParaRPr>
          </a:p>
        </p:txBody>
      </p:sp>
    </p:spTree>
    <p:extLst>
      <p:ext uri="{BB962C8B-B14F-4D97-AF65-F5344CB8AC3E}">
        <p14:creationId xmlns:p14="http://schemas.microsoft.com/office/powerpoint/2010/main" val="3124103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Rectangle 5"/>
          <p:cNvSpPr>
            <a:spLocks noGrp="1" noChangeArrowheads="1"/>
          </p:cNvSpPr>
          <p:nvPr>
            <p:ph type="ftr" sz="quarter" idx="10"/>
          </p:nvPr>
        </p:nvSpPr>
        <p:spPr>
          <a:ln/>
        </p:spPr>
        <p:txBody>
          <a:bodyPr/>
          <a:lstStyle>
            <a:lvl1pPr>
              <a:defRPr/>
            </a:lvl1pPr>
          </a:lstStyle>
          <a:p>
            <a:pPr>
              <a:defRPr/>
            </a:pPr>
            <a:endParaRPr lang="de-DE"/>
          </a:p>
        </p:txBody>
      </p:sp>
      <p:sp>
        <p:nvSpPr>
          <p:cNvPr id="4" name="Rectangle 6"/>
          <p:cNvSpPr>
            <a:spLocks noGrp="1" noChangeArrowheads="1"/>
          </p:cNvSpPr>
          <p:nvPr>
            <p:ph type="sldNum" sz="quarter" idx="11"/>
          </p:nvPr>
        </p:nvSpPr>
        <p:spPr>
          <a:ln/>
        </p:spPr>
        <p:txBody>
          <a:bodyPr/>
          <a:lstStyle>
            <a:lvl1pPr>
              <a:defRPr/>
            </a:lvl1pPr>
          </a:lstStyle>
          <a:p>
            <a:fld id="{BD170F61-DA4C-43D0-8BA4-F284CF6582E4}" type="slidenum">
              <a:rPr lang="de-DE" altLang="de-DE"/>
              <a:pPr/>
              <a:t>‹Nr.›</a:t>
            </a:fld>
            <a:endParaRPr lang="de-DE" altLang="de-DE">
              <a:solidFill>
                <a:schemeClr val="tx1"/>
              </a:solidFill>
            </a:endParaRPr>
          </a:p>
        </p:txBody>
      </p:sp>
    </p:spTree>
    <p:extLst>
      <p:ext uri="{BB962C8B-B14F-4D97-AF65-F5344CB8AC3E}">
        <p14:creationId xmlns:p14="http://schemas.microsoft.com/office/powerpoint/2010/main" val="1588130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de-DE"/>
          </a:p>
        </p:txBody>
      </p:sp>
      <p:sp>
        <p:nvSpPr>
          <p:cNvPr id="3" name="Rectangle 6"/>
          <p:cNvSpPr>
            <a:spLocks noGrp="1" noChangeArrowheads="1"/>
          </p:cNvSpPr>
          <p:nvPr>
            <p:ph type="sldNum" sz="quarter" idx="11"/>
          </p:nvPr>
        </p:nvSpPr>
        <p:spPr>
          <a:ln/>
        </p:spPr>
        <p:txBody>
          <a:bodyPr/>
          <a:lstStyle>
            <a:lvl1pPr>
              <a:defRPr/>
            </a:lvl1pPr>
          </a:lstStyle>
          <a:p>
            <a:fld id="{7065A4D7-F087-4F8B-80B0-C10CC0C16705}" type="slidenum">
              <a:rPr lang="de-DE" altLang="de-DE"/>
              <a:pPr/>
              <a:t>‹Nr.›</a:t>
            </a:fld>
            <a:endParaRPr lang="de-DE" altLang="de-DE">
              <a:solidFill>
                <a:schemeClr val="tx1"/>
              </a:solidFill>
            </a:endParaRPr>
          </a:p>
        </p:txBody>
      </p:sp>
    </p:spTree>
    <p:extLst>
      <p:ext uri="{BB962C8B-B14F-4D97-AF65-F5344CB8AC3E}">
        <p14:creationId xmlns:p14="http://schemas.microsoft.com/office/powerpoint/2010/main" val="3061226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1" y="204787"/>
            <a:ext cx="3008313" cy="871538"/>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Rectangle 5"/>
          <p:cNvSpPr>
            <a:spLocks noGrp="1" noChangeArrowheads="1"/>
          </p:cNvSpPr>
          <p:nvPr>
            <p:ph type="ftr" sz="quarter" idx="10"/>
          </p:nvPr>
        </p:nvSpPr>
        <p:spPr>
          <a:ln/>
        </p:spPr>
        <p:txBody>
          <a:bodyPr/>
          <a:lstStyle>
            <a:lvl1pPr>
              <a:defRPr/>
            </a:lvl1pPr>
          </a:lstStyle>
          <a:p>
            <a:pPr>
              <a:defRPr/>
            </a:pPr>
            <a:endParaRPr lang="de-DE"/>
          </a:p>
        </p:txBody>
      </p:sp>
      <p:sp>
        <p:nvSpPr>
          <p:cNvPr id="6" name="Rectangle 6"/>
          <p:cNvSpPr>
            <a:spLocks noGrp="1" noChangeArrowheads="1"/>
          </p:cNvSpPr>
          <p:nvPr>
            <p:ph type="sldNum" sz="quarter" idx="11"/>
          </p:nvPr>
        </p:nvSpPr>
        <p:spPr>
          <a:ln/>
        </p:spPr>
        <p:txBody>
          <a:bodyPr/>
          <a:lstStyle>
            <a:lvl1pPr>
              <a:defRPr/>
            </a:lvl1pPr>
          </a:lstStyle>
          <a:p>
            <a:fld id="{C332ADB4-9A34-4382-9FE0-2425911FDE3F}" type="slidenum">
              <a:rPr lang="de-DE" altLang="de-DE"/>
              <a:pPr/>
              <a:t>‹Nr.›</a:t>
            </a:fld>
            <a:endParaRPr lang="de-DE" altLang="de-DE">
              <a:solidFill>
                <a:schemeClr val="tx1"/>
              </a:solidFill>
            </a:endParaRPr>
          </a:p>
        </p:txBody>
      </p:sp>
    </p:spTree>
    <p:extLst>
      <p:ext uri="{BB962C8B-B14F-4D97-AF65-F5344CB8AC3E}">
        <p14:creationId xmlns:p14="http://schemas.microsoft.com/office/powerpoint/2010/main" val="370587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28600"/>
            <a:ext cx="883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ltLang="de-DE"/>
              <a:t>Mastertitelformat bearbeiten</a:t>
            </a:r>
          </a:p>
        </p:txBody>
      </p:sp>
      <p:sp>
        <p:nvSpPr>
          <p:cNvPr id="1027" name="Rectangle 3"/>
          <p:cNvSpPr>
            <a:spLocks noGrp="1" noChangeArrowheads="1"/>
          </p:cNvSpPr>
          <p:nvPr>
            <p:ph type="body" idx="1"/>
          </p:nvPr>
        </p:nvSpPr>
        <p:spPr bwMode="auto">
          <a:xfrm>
            <a:off x="152400" y="1257300"/>
            <a:ext cx="88392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9" name="Rectangle 5"/>
          <p:cNvSpPr>
            <a:spLocks noGrp="1" noChangeArrowheads="1"/>
          </p:cNvSpPr>
          <p:nvPr>
            <p:ph type="ftr" sz="quarter" idx="3"/>
          </p:nvPr>
        </p:nvSpPr>
        <p:spPr bwMode="auto">
          <a:xfrm>
            <a:off x="1371600" y="4887913"/>
            <a:ext cx="5410200" cy="255587"/>
          </a:xfrm>
          <a:prstGeom prst="rect">
            <a:avLst/>
          </a:prstGeom>
          <a:noFill/>
          <a:ln>
            <a:noFill/>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pitchFamily="96" charset="-128"/>
                <a:cs typeface="+mn-cs"/>
              </a:defRPr>
            </a:lvl1pPr>
          </a:lstStyle>
          <a:p>
            <a:pPr>
              <a:defRPr/>
            </a:pPr>
            <a:endParaRPr lang="de-DE"/>
          </a:p>
        </p:txBody>
      </p:sp>
      <p:sp>
        <p:nvSpPr>
          <p:cNvPr id="1030" name="Rectangle 6"/>
          <p:cNvSpPr>
            <a:spLocks noGrp="1" noChangeArrowheads="1"/>
          </p:cNvSpPr>
          <p:nvPr>
            <p:ph type="sldNum" sz="quarter" idx="4"/>
          </p:nvPr>
        </p:nvSpPr>
        <p:spPr bwMode="auto">
          <a:xfrm>
            <a:off x="6934200" y="4887913"/>
            <a:ext cx="838200" cy="255587"/>
          </a:xfrm>
          <a:prstGeom prst="rect">
            <a:avLst/>
          </a:prstGeom>
          <a:noFill/>
          <a:ln>
            <a:noFill/>
          </a:ln>
        </p:spPr>
        <p:txBody>
          <a:bodyPr vert="horz" wrap="square" lIns="91440" tIns="45720" rIns="91440" bIns="45720" numCol="1" anchor="t" anchorCtr="0" compatLnSpc="1">
            <a:prstTxWarp prst="textNoShape">
              <a:avLst/>
            </a:prstTxWarp>
          </a:bodyPr>
          <a:lstStyle>
            <a:lvl1pPr algn="r" eaLnBrk="0" hangingPunct="0">
              <a:defRPr sz="1200">
                <a:solidFill>
                  <a:schemeClr val="bg2"/>
                </a:solidFill>
                <a:latin typeface="Verdana" panose="020B0604030504040204" pitchFamily="34" charset="0"/>
              </a:defRPr>
            </a:lvl1pPr>
          </a:lstStyle>
          <a:p>
            <a:fld id="{85D54C1B-C7AE-4BA0-84ED-04E9295D42C2}" type="slidenum">
              <a:rPr lang="de-DE" altLang="de-DE"/>
              <a:pPr/>
              <a:t>‹Nr.›</a:t>
            </a:fld>
            <a:endParaRPr lang="de-DE" altLang="de-DE">
              <a:solidFill>
                <a:schemeClr val="tx1"/>
              </a:solidFill>
            </a:endParaRPr>
          </a:p>
        </p:txBody>
      </p:sp>
      <p:sp>
        <p:nvSpPr>
          <p:cNvPr id="2" name="Line 12"/>
          <p:cNvSpPr>
            <a:spLocks noChangeShapeType="1"/>
          </p:cNvSpPr>
          <p:nvPr/>
        </p:nvSpPr>
        <p:spPr bwMode="auto">
          <a:xfrm>
            <a:off x="0" y="4564063"/>
            <a:ext cx="9144000" cy="0"/>
          </a:xfrm>
          <a:prstGeom prst="line">
            <a:avLst/>
          </a:prstGeom>
          <a:noFill/>
          <a:ln w="6350">
            <a:solidFill>
              <a:srgbClr val="004D95"/>
            </a:solidFill>
            <a:round/>
            <a:headEnd/>
            <a:tailEnd/>
          </a:ln>
          <a:extLst>
            <a:ext uri="{909E8E84-426E-40DD-AFC4-6F175D3DCCD1}">
              <a14:hiddenFill xmlns:a14="http://schemas.microsoft.com/office/drawing/2010/main">
                <a:noFill/>
              </a14:hiddenFill>
            </a:ext>
          </a:extLst>
        </p:spPr>
        <p:txBody>
          <a:bodyPr wrap="none" anchor="ctr"/>
          <a:lstStyle/>
          <a:p>
            <a:endParaRPr lang="de-DE"/>
          </a:p>
        </p:txBody>
      </p:sp>
      <p:pic>
        <p:nvPicPr>
          <p:cNvPr id="1031" name="Bild 3" descr="GFZ-LogoNeu_dt_4c.eps"/>
          <p:cNvPicPr>
            <a:picLocks noChangeAspect="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07950" y="4659313"/>
            <a:ext cx="657225"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Bild 5" descr="Helmholtz_Logo_CMYK_DE.eps"/>
          <p:cNvPicPr>
            <a:picLocks noChangeAspect="1"/>
          </p:cNvPicPr>
          <p:nvPr userDrawn="1"/>
        </p:nvPicPr>
        <p:blipFill>
          <a:blip r:embed="rId10" cstate="print">
            <a:extLst>
              <a:ext uri="{28A0092B-C50C-407E-A947-70E740481C1C}">
                <a14:useLocalDpi xmlns:a14="http://schemas.microsoft.com/office/drawing/2010/main" val="0"/>
              </a:ext>
            </a:extLst>
          </a:blip>
          <a:srcRect l="8" r="52588"/>
          <a:stretch>
            <a:fillRect/>
          </a:stretch>
        </p:blipFill>
        <p:spPr bwMode="auto">
          <a:xfrm>
            <a:off x="7740650" y="4770438"/>
            <a:ext cx="128428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6" r:id="rId1"/>
    <p:sldLayoutId id="2147483690" r:id="rId2"/>
    <p:sldLayoutId id="2147483691" r:id="rId3"/>
    <p:sldLayoutId id="2147483692" r:id="rId4"/>
    <p:sldLayoutId id="2147483693" r:id="rId5"/>
    <p:sldLayoutId id="2147483694" r:id="rId6"/>
    <p:sldLayoutId id="2147483695" r:id="rId7"/>
  </p:sldLayoutIdLst>
  <p:hf hdr="0" ftr="0" dt="0"/>
  <p:txStyles>
    <p:titleStyle>
      <a:lvl1pPr algn="ctr" rtl="0" eaLnBrk="0" fontAlgn="base" hangingPunct="0">
        <a:spcBef>
          <a:spcPct val="0"/>
        </a:spcBef>
        <a:spcAft>
          <a:spcPct val="0"/>
        </a:spcAft>
        <a:defRPr sz="3200">
          <a:solidFill>
            <a:srgbClr val="00589C"/>
          </a:solidFill>
          <a:latin typeface="+mj-lt"/>
          <a:ea typeface="MS PGothic" panose="020B0600070205080204" pitchFamily="34" charset="-128"/>
          <a:cs typeface="ＭＳ Ｐゴシック"/>
        </a:defRPr>
      </a:lvl1pPr>
      <a:lvl2pPr algn="ctr" rtl="0" eaLnBrk="0" fontAlgn="base" hangingPunct="0">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2pPr>
      <a:lvl3pPr algn="ctr" rtl="0" eaLnBrk="0" fontAlgn="base" hangingPunct="0">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3pPr>
      <a:lvl4pPr algn="ctr" rtl="0" eaLnBrk="0" fontAlgn="base" hangingPunct="0">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4pPr>
      <a:lvl5pPr algn="ctr" rtl="0" eaLnBrk="0" fontAlgn="base" hangingPunct="0">
        <a:spcBef>
          <a:spcPct val="0"/>
        </a:spcBef>
        <a:spcAft>
          <a:spcPct val="0"/>
        </a:spcAft>
        <a:defRPr sz="3200">
          <a:solidFill>
            <a:srgbClr val="00589C"/>
          </a:solidFill>
          <a:latin typeface="Verdana" pitchFamily="96" charset="0"/>
          <a:ea typeface="MS PGothic" panose="020B0600070205080204" pitchFamily="34" charset="-128"/>
          <a:cs typeface="ＭＳ Ｐゴシック"/>
        </a:defRPr>
      </a:lvl5pPr>
      <a:lvl6pPr marL="4572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6pPr>
      <a:lvl7pPr marL="9144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7pPr>
      <a:lvl8pPr marL="13716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8pPr>
      <a:lvl9pPr marL="1828800" algn="ctr" rtl="0" eaLnBrk="1" fontAlgn="base" hangingPunct="1">
        <a:spcBef>
          <a:spcPct val="0"/>
        </a:spcBef>
        <a:spcAft>
          <a:spcPct val="0"/>
        </a:spcAft>
        <a:defRPr sz="3200">
          <a:solidFill>
            <a:srgbClr val="004D95"/>
          </a:solidFill>
          <a:latin typeface="Verdana" pitchFamily="96" charset="0"/>
          <a:ea typeface="ＭＳ Ｐゴシック" pitchFamily="96" charset="-128"/>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ＭＳ Ｐゴシック"/>
        </a:defRPr>
      </a:lvl1pPr>
      <a:lvl2pPr marL="742950" indent="-285750" algn="l" rtl="0" eaLnBrk="0" fontAlgn="base" hangingPunct="0">
        <a:spcBef>
          <a:spcPct val="20000"/>
        </a:spcBef>
        <a:spcAft>
          <a:spcPct val="0"/>
        </a:spcAft>
        <a:buChar char="–"/>
        <a:defRPr sz="1400">
          <a:solidFill>
            <a:srgbClr val="00589C"/>
          </a:solidFill>
          <a:latin typeface="+mn-lt"/>
          <a:ea typeface="MS PGothic" panose="020B0600070205080204" pitchFamily="34" charset="-128"/>
          <a:cs typeface="ＭＳ Ｐゴシック"/>
        </a:defRPr>
      </a:lvl2pPr>
      <a:lvl3pPr marL="11430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cs typeface="ＭＳ Ｐゴシック"/>
        </a:defRPr>
      </a:lvl3pPr>
      <a:lvl4pPr marL="1600200" indent="-228600" algn="l" rtl="0" eaLnBrk="0" fontAlgn="base" hangingPunct="0">
        <a:spcBef>
          <a:spcPct val="20000"/>
        </a:spcBef>
        <a:spcAft>
          <a:spcPct val="0"/>
        </a:spcAft>
        <a:buChar char="–"/>
        <a:defRPr sz="1200">
          <a:solidFill>
            <a:schemeClr val="tx1"/>
          </a:solidFill>
          <a:latin typeface="+mn-lt"/>
          <a:ea typeface="MS PGothic" panose="020B0600070205080204" pitchFamily="34" charset="-128"/>
          <a:cs typeface="ＭＳ Ｐゴシック"/>
        </a:defRPr>
      </a:lvl4pPr>
      <a:lvl5pPr marL="2057400" indent="-228600" algn="l" rtl="0" eaLnBrk="0" fontAlgn="base" hangingPunct="0">
        <a:spcBef>
          <a:spcPct val="20000"/>
        </a:spcBef>
        <a:spcAft>
          <a:spcPct val="0"/>
        </a:spcAft>
        <a:buChar char="»"/>
        <a:defRPr sz="1000">
          <a:solidFill>
            <a:schemeClr val="bg2"/>
          </a:solidFill>
          <a:latin typeface="+mn-lt"/>
          <a:ea typeface="MS PGothic" panose="020B0600070205080204" pitchFamily="34" charset="-128"/>
          <a:cs typeface="ＭＳ Ｐゴシック"/>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gif"/></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4.gif"/><Relationship Id="rId3" Type="http://schemas.openxmlformats.org/officeDocument/2006/relationships/image" Target="../media/image9.png"/><Relationship Id="rId7"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ctrTitle"/>
          </p:nvPr>
        </p:nvSpPr>
        <p:spPr>
          <a:xfrm>
            <a:off x="152400" y="1388740"/>
            <a:ext cx="8839200" cy="1543050"/>
          </a:xfrm>
        </p:spPr>
        <p:txBody>
          <a:bodyPr/>
          <a:lstStyle/>
          <a:p>
            <a:pPr eaLnBrk="1" hangingPunct="1"/>
            <a:r>
              <a:rPr lang="de-DE" altLang="de-DE" sz="2800" dirty="0" err="1"/>
              <a:t>Harmonized</a:t>
            </a:r>
            <a:r>
              <a:rPr lang="de-DE" altLang="de-DE" sz="2800" dirty="0"/>
              <a:t> </a:t>
            </a:r>
            <a:r>
              <a:rPr lang="de-DE" altLang="de-DE" sz="2800" dirty="0" err="1"/>
              <a:t>EnMAP</a:t>
            </a:r>
            <a:r>
              <a:rPr lang="de-DE" altLang="de-DE" sz="2800" dirty="0"/>
              <a:t>, </a:t>
            </a:r>
            <a:r>
              <a:rPr lang="de-DE" altLang="de-DE" sz="2800" dirty="0" err="1"/>
              <a:t>Landsat</a:t>
            </a:r>
            <a:r>
              <a:rPr lang="de-DE" altLang="de-DE" sz="2800" dirty="0"/>
              <a:t> and Sentinel-2 Analysis Ready Data </a:t>
            </a:r>
            <a:r>
              <a:rPr lang="de-DE" altLang="de-DE" sz="2800" dirty="0" err="1"/>
              <a:t>cubes</a:t>
            </a:r>
            <a:r>
              <a:rPr lang="de-DE" altLang="de-DE" sz="2800" dirty="0"/>
              <a:t> </a:t>
            </a:r>
            <a:r>
              <a:rPr lang="de-DE" altLang="de-DE" sz="2800" dirty="0" err="1"/>
              <a:t>for</a:t>
            </a:r>
            <a:r>
              <a:rPr lang="de-DE" altLang="de-DE" sz="2800" dirty="0"/>
              <a:t> </a:t>
            </a:r>
            <a:r>
              <a:rPr lang="de-DE" altLang="de-DE" sz="2800" dirty="0" err="1"/>
              <a:t>streamlining</a:t>
            </a:r>
            <a:r>
              <a:rPr lang="de-DE" altLang="de-DE" sz="2800" dirty="0"/>
              <a:t> </a:t>
            </a:r>
            <a:r>
              <a:rPr lang="de-DE" altLang="de-DE" sz="2800" dirty="0" err="1"/>
              <a:t>multisensor</a:t>
            </a:r>
            <a:r>
              <a:rPr lang="de-DE" altLang="de-DE" sz="2800" dirty="0"/>
              <a:t> environmental </a:t>
            </a:r>
            <a:r>
              <a:rPr lang="de-DE" altLang="de-DE" sz="2800" dirty="0" err="1"/>
              <a:t>monitoring</a:t>
            </a:r>
            <a:endParaRPr lang="de-DE" altLang="de-DE" sz="2800" dirty="0"/>
          </a:p>
        </p:txBody>
      </p:sp>
      <p:sp>
        <p:nvSpPr>
          <p:cNvPr id="3075" name="Rectangle 3"/>
          <p:cNvSpPr>
            <a:spLocks noGrp="1" noChangeArrowheads="1"/>
          </p:cNvSpPr>
          <p:nvPr>
            <p:ph type="subTitle" idx="1"/>
          </p:nvPr>
        </p:nvSpPr>
        <p:spPr>
          <a:xfrm>
            <a:off x="152400" y="2995786"/>
            <a:ext cx="8839200" cy="1160140"/>
          </a:xfrm>
        </p:spPr>
        <p:txBody>
          <a:bodyPr/>
          <a:lstStyle/>
          <a:p>
            <a:pPr eaLnBrk="1" hangingPunct="1">
              <a:defRPr/>
            </a:pPr>
            <a:r>
              <a:rPr lang="de-DE" sz="1600" dirty="0"/>
              <a:t>Akpona Okujeni</a:t>
            </a:r>
            <a:r>
              <a:rPr lang="de-DE" sz="1600" baseline="30000" dirty="0"/>
              <a:t>1,2</a:t>
            </a:r>
            <a:r>
              <a:rPr lang="de-DE" sz="1600" dirty="0"/>
              <a:t>, Andreas Janz</a:t>
            </a:r>
            <a:r>
              <a:rPr lang="de-DE" sz="1600" baseline="30000" dirty="0"/>
              <a:t>2</a:t>
            </a:r>
            <a:r>
              <a:rPr lang="de-DE" sz="1600" dirty="0"/>
              <a:t>, Lasse Harkort</a:t>
            </a:r>
            <a:r>
              <a:rPr lang="de-DE" sz="1600" baseline="30000" dirty="0"/>
              <a:t>2</a:t>
            </a:r>
            <a:r>
              <a:rPr lang="de-DE" sz="1600" dirty="0"/>
              <a:t>, Christina Karakizi</a:t>
            </a:r>
            <a:r>
              <a:rPr lang="de-DE" sz="1600" baseline="30000" dirty="0"/>
              <a:t>3</a:t>
            </a:r>
            <a:r>
              <a:rPr lang="de-DE" sz="1600" dirty="0"/>
              <a:t>, </a:t>
            </a:r>
            <a:br>
              <a:rPr lang="de-DE" sz="1600" dirty="0"/>
            </a:br>
            <a:r>
              <a:rPr lang="de-DE" sz="1600" dirty="0"/>
              <a:t>Benjamin Jakimow</a:t>
            </a:r>
            <a:r>
              <a:rPr lang="de-DE" sz="1600" baseline="30000" dirty="0"/>
              <a:t>2</a:t>
            </a:r>
            <a:r>
              <a:rPr lang="de-DE" sz="1600" dirty="0"/>
              <a:t>, Sebastian van der Linden</a:t>
            </a:r>
            <a:r>
              <a:rPr lang="de-DE" sz="1600" baseline="30000" dirty="0"/>
              <a:t>4</a:t>
            </a:r>
            <a:r>
              <a:rPr lang="de-DE" sz="1600" dirty="0"/>
              <a:t>, Patrick Hostert</a:t>
            </a:r>
            <a:r>
              <a:rPr lang="de-DE" sz="1600" baseline="30000" dirty="0"/>
              <a:t>2</a:t>
            </a:r>
          </a:p>
          <a:p>
            <a:pPr eaLnBrk="1" hangingPunct="1">
              <a:defRPr/>
            </a:pPr>
            <a:r>
              <a:rPr lang="de-DE" sz="1200" i="1" baseline="30000" dirty="0"/>
              <a:t>1</a:t>
            </a:r>
            <a:r>
              <a:rPr lang="de-DE" sz="1200" i="1" dirty="0"/>
              <a:t>GFZ German Research </a:t>
            </a:r>
            <a:r>
              <a:rPr lang="de-DE" sz="1200" i="1" dirty="0" err="1"/>
              <a:t>Centre</a:t>
            </a:r>
            <a:r>
              <a:rPr lang="de-DE" sz="1200" i="1" dirty="0"/>
              <a:t> </a:t>
            </a:r>
            <a:r>
              <a:rPr lang="de-DE" sz="1200" i="1" dirty="0" err="1"/>
              <a:t>for</a:t>
            </a:r>
            <a:r>
              <a:rPr lang="de-DE" sz="1200" i="1" dirty="0"/>
              <a:t> </a:t>
            </a:r>
            <a:r>
              <a:rPr lang="de-DE" sz="1200" i="1" dirty="0" err="1"/>
              <a:t>Geosciences</a:t>
            </a:r>
            <a:r>
              <a:rPr lang="de-DE" sz="1200" i="1" dirty="0"/>
              <a:t>, Germany, </a:t>
            </a:r>
            <a:r>
              <a:rPr lang="de-DE" sz="1200" i="1" baseline="30000" dirty="0"/>
              <a:t>2</a:t>
            </a:r>
            <a:r>
              <a:rPr lang="de-DE" sz="1200" i="1" dirty="0"/>
              <a:t>Humboldt-Universitaet zu Berlin, Germany, </a:t>
            </a:r>
            <a:r>
              <a:rPr lang="de-DE" sz="1200" i="1" baseline="30000" dirty="0"/>
              <a:t>3</a:t>
            </a:r>
            <a:r>
              <a:rPr lang="de-DE" sz="1200" i="1" dirty="0"/>
              <a:t>Manchester Metropolitan University, United Kingdom, </a:t>
            </a:r>
            <a:r>
              <a:rPr lang="de-DE" sz="1200" i="1" baseline="30000" dirty="0"/>
              <a:t>4</a:t>
            </a:r>
            <a:r>
              <a:rPr lang="de-DE" sz="1200" i="1" dirty="0"/>
              <a:t>University </a:t>
            </a:r>
            <a:r>
              <a:rPr lang="de-DE" sz="1200" i="1" dirty="0" err="1"/>
              <a:t>of</a:t>
            </a:r>
            <a:r>
              <a:rPr lang="de-DE" sz="1200" i="1" dirty="0"/>
              <a:t> Greifswald, Germany</a:t>
            </a:r>
          </a:p>
          <a:p>
            <a:pPr eaLnBrk="1" hangingPunct="1">
              <a:defRPr/>
            </a:pPr>
            <a:endParaRPr lang="de-DE"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err="1"/>
              <a:t>Harmonized</a:t>
            </a:r>
            <a:r>
              <a:rPr lang="de-DE" altLang="de-DE" sz="2800" dirty="0"/>
              <a:t> ARD </a:t>
            </a:r>
            <a:r>
              <a:rPr lang="de-DE" altLang="de-DE" sz="2800" dirty="0" err="1"/>
              <a:t>cube</a:t>
            </a:r>
            <a:endParaRPr lang="de-DE" altLang="de-DE" sz="2800"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10</a:t>
            </a:fld>
            <a:endParaRPr lang="de-DE" altLang="de-DE">
              <a:solidFill>
                <a:schemeClr val="tx1"/>
              </a:solidFill>
            </a:endParaRPr>
          </a:p>
        </p:txBody>
      </p:sp>
      <p:pic>
        <p:nvPicPr>
          <p:cNvPr id="16" name="Grafik 15">
            <a:extLst>
              <a:ext uri="{FF2B5EF4-FFF2-40B4-BE49-F238E27FC236}">
                <a16:creationId xmlns:a16="http://schemas.microsoft.com/office/drawing/2014/main" id="{8B592819-0549-45AD-B13A-55388049D5BB}"/>
              </a:ext>
            </a:extLst>
          </p:cNvPr>
          <p:cNvPicPr>
            <a:picLocks noChangeAspect="1"/>
          </p:cNvPicPr>
          <p:nvPr/>
        </p:nvPicPr>
        <p:blipFill>
          <a:blip r:embed="rId3"/>
          <a:stretch>
            <a:fillRect/>
          </a:stretch>
        </p:blipFill>
        <p:spPr>
          <a:xfrm>
            <a:off x="5071179" y="288255"/>
            <a:ext cx="3495748" cy="4130229"/>
          </a:xfrm>
          <a:prstGeom prst="rect">
            <a:avLst/>
          </a:prstGeom>
        </p:spPr>
      </p:pic>
      <p:pic>
        <p:nvPicPr>
          <p:cNvPr id="17" name="Grafik 16">
            <a:extLst>
              <a:ext uri="{FF2B5EF4-FFF2-40B4-BE49-F238E27FC236}">
                <a16:creationId xmlns:a16="http://schemas.microsoft.com/office/drawing/2014/main" id="{8982610C-282B-40DA-A870-6348FA1788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439" y="627534"/>
            <a:ext cx="3724173" cy="3746500"/>
          </a:xfrm>
          <a:prstGeom prst="rect">
            <a:avLst/>
          </a:prstGeom>
        </p:spPr>
      </p:pic>
    </p:spTree>
    <p:extLst>
      <p:ext uri="{BB962C8B-B14F-4D97-AF65-F5344CB8AC3E}">
        <p14:creationId xmlns:p14="http://schemas.microsoft.com/office/powerpoint/2010/main" val="89830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F43A37B-8ECB-416B-9BF8-C1BF92463975}"/>
              </a:ext>
            </a:extLst>
          </p:cNvPr>
          <p:cNvSpPr>
            <a:spLocks noGrp="1"/>
          </p:cNvSpPr>
          <p:nvPr>
            <p:ph type="sldNum" sz="quarter" idx="11"/>
          </p:nvPr>
        </p:nvSpPr>
        <p:spPr/>
        <p:txBody>
          <a:bodyPr/>
          <a:lstStyle/>
          <a:p>
            <a:fld id="{A08A98AD-BCEA-421E-AB44-D2AA3C3B0037}" type="slidenum">
              <a:rPr lang="de-DE" altLang="de-DE" smtClean="0"/>
              <a:pPr/>
              <a:t>11</a:t>
            </a:fld>
            <a:endParaRPr lang="de-DE" altLang="de-DE">
              <a:solidFill>
                <a:schemeClr val="tx1"/>
              </a:solidFill>
            </a:endParaRPr>
          </a:p>
        </p:txBody>
      </p:sp>
      <p:sp>
        <p:nvSpPr>
          <p:cNvPr id="8" name="Rectangle 2">
            <a:extLst>
              <a:ext uri="{FF2B5EF4-FFF2-40B4-BE49-F238E27FC236}">
                <a16:creationId xmlns:a16="http://schemas.microsoft.com/office/drawing/2014/main" id="{2F074980-F8DF-4066-84C6-A9605E012960}"/>
              </a:ext>
            </a:extLst>
          </p:cNvPr>
          <p:cNvSpPr>
            <a:spLocks noGrp="1" noChangeArrowheads="1"/>
          </p:cNvSpPr>
          <p:nvPr>
            <p:ph type="title"/>
          </p:nvPr>
        </p:nvSpPr>
        <p:spPr>
          <a:xfrm>
            <a:off x="152400" y="0"/>
            <a:ext cx="8839200" cy="914400"/>
          </a:xfrm>
        </p:spPr>
        <p:txBody>
          <a:bodyPr anchor="t"/>
          <a:lstStyle/>
          <a:p>
            <a:pPr algn="l" eaLnBrk="1" hangingPunct="1"/>
            <a:r>
              <a:rPr lang="de-DE" sz="2800" dirty="0" err="1"/>
              <a:t>Application</a:t>
            </a:r>
            <a:r>
              <a:rPr lang="de-DE" sz="2800" dirty="0"/>
              <a:t> </a:t>
            </a:r>
            <a:r>
              <a:rPr lang="de-DE" sz="2800" dirty="0" err="1"/>
              <a:t>example</a:t>
            </a:r>
            <a:endParaRPr lang="de-DE" altLang="de-DE" sz="2800" dirty="0"/>
          </a:p>
        </p:txBody>
      </p:sp>
      <p:sp>
        <p:nvSpPr>
          <p:cNvPr id="9" name="Inhaltsplatzhalter 2">
            <a:extLst>
              <a:ext uri="{FF2B5EF4-FFF2-40B4-BE49-F238E27FC236}">
                <a16:creationId xmlns:a16="http://schemas.microsoft.com/office/drawing/2014/main" id="{5F90DA3F-BF1E-4F37-AD69-9FD775EA1838}"/>
              </a:ext>
            </a:extLst>
          </p:cNvPr>
          <p:cNvSpPr>
            <a:spLocks noGrp="1"/>
          </p:cNvSpPr>
          <p:nvPr>
            <p:ph idx="1"/>
          </p:nvPr>
        </p:nvSpPr>
        <p:spPr>
          <a:xfrm>
            <a:off x="133338" y="551630"/>
            <a:ext cx="8759142" cy="651968"/>
          </a:xfrm>
          <a:noFill/>
        </p:spPr>
        <p:txBody>
          <a:bodyPr/>
          <a:lstStyle/>
          <a:p>
            <a:r>
              <a:rPr lang="en-US" sz="1800" dirty="0"/>
              <a:t>Time series of Non-Photosynthetic Vegetation (NPV), Green Vegetation (GV), and Substrate (SUB) cover fractions across ecosystems</a:t>
            </a:r>
          </a:p>
        </p:txBody>
      </p:sp>
      <p:sp>
        <p:nvSpPr>
          <p:cNvPr id="12" name="Rectangle 52">
            <a:extLst>
              <a:ext uri="{FF2B5EF4-FFF2-40B4-BE49-F238E27FC236}">
                <a16:creationId xmlns:a16="http://schemas.microsoft.com/office/drawing/2014/main" id="{0562E486-608B-4992-B0E3-5F3A5FA18059}"/>
              </a:ext>
            </a:extLst>
          </p:cNvPr>
          <p:cNvSpPr/>
          <p:nvPr/>
        </p:nvSpPr>
        <p:spPr>
          <a:xfrm>
            <a:off x="6300192" y="4294069"/>
            <a:ext cx="1708689" cy="240066"/>
          </a:xfrm>
          <a:prstGeom prst="rect">
            <a:avLst/>
          </a:prstGeom>
        </p:spPr>
        <p:txBody>
          <a:bodyPr wrap="square">
            <a:spAutoFit/>
          </a:bodyPr>
          <a:lstStyle/>
          <a:p>
            <a:pPr defTabSz="685800">
              <a:lnSpc>
                <a:spcPct val="80000"/>
              </a:lnSpc>
              <a:spcBef>
                <a:spcPts val="0"/>
              </a:spcBef>
              <a:defRPr/>
            </a:pPr>
            <a:r>
              <a:rPr lang="en-US" sz="1200" dirty="0" err="1">
                <a:solidFill>
                  <a:schemeClr val="bg1">
                    <a:lumMod val="10000"/>
                  </a:schemeClr>
                </a:solidFill>
                <a:ea typeface="Calibri"/>
                <a:cs typeface="Arial" panose="020B0604020202020204" pitchFamily="34" charset="0"/>
              </a:rPr>
              <a:t>Harkort</a:t>
            </a:r>
            <a:r>
              <a:rPr lang="en-US" sz="1200" dirty="0">
                <a:solidFill>
                  <a:schemeClr val="bg1">
                    <a:lumMod val="10000"/>
                  </a:schemeClr>
                </a:solidFill>
                <a:ea typeface="Calibri"/>
                <a:cs typeface="Arial" panose="020B0604020202020204" pitchFamily="34" charset="0"/>
              </a:rPr>
              <a:t> et al. (in prep.) </a:t>
            </a:r>
          </a:p>
        </p:txBody>
      </p:sp>
      <p:sp>
        <p:nvSpPr>
          <p:cNvPr id="13" name="Rectangle 52">
            <a:extLst>
              <a:ext uri="{FF2B5EF4-FFF2-40B4-BE49-F238E27FC236}">
                <a16:creationId xmlns:a16="http://schemas.microsoft.com/office/drawing/2014/main" id="{ED58119F-3397-4968-B5B0-BD690071DCB1}"/>
              </a:ext>
            </a:extLst>
          </p:cNvPr>
          <p:cNvSpPr/>
          <p:nvPr/>
        </p:nvSpPr>
        <p:spPr>
          <a:xfrm>
            <a:off x="1861938" y="4294069"/>
            <a:ext cx="1857399" cy="240066"/>
          </a:xfrm>
          <a:prstGeom prst="rect">
            <a:avLst/>
          </a:prstGeom>
        </p:spPr>
        <p:txBody>
          <a:bodyPr wrap="square">
            <a:spAutoFit/>
          </a:bodyPr>
          <a:lstStyle/>
          <a:p>
            <a:pPr defTabSz="685800">
              <a:lnSpc>
                <a:spcPct val="80000"/>
              </a:lnSpc>
              <a:spcBef>
                <a:spcPts val="0"/>
              </a:spcBef>
              <a:defRPr/>
            </a:pPr>
            <a:r>
              <a:rPr lang="en-US" sz="1200" dirty="0">
                <a:solidFill>
                  <a:schemeClr val="bg1">
                    <a:lumMod val="10000"/>
                  </a:schemeClr>
                </a:solidFill>
                <a:ea typeface="Calibri"/>
                <a:cs typeface="Arial" panose="020B0604020202020204" pitchFamily="34" charset="0"/>
              </a:rPr>
              <a:t>Okujeni et al. (in prep.) </a:t>
            </a:r>
          </a:p>
        </p:txBody>
      </p:sp>
      <p:pic>
        <p:nvPicPr>
          <p:cNvPr id="23" name="Grafik 22">
            <a:extLst>
              <a:ext uri="{FF2B5EF4-FFF2-40B4-BE49-F238E27FC236}">
                <a16:creationId xmlns:a16="http://schemas.microsoft.com/office/drawing/2014/main" id="{13DF1F60-2C6E-4215-A8BD-6E3D2FE9E9AC}"/>
              </a:ext>
            </a:extLst>
          </p:cNvPr>
          <p:cNvPicPr>
            <a:picLocks noChangeAspect="1"/>
          </p:cNvPicPr>
          <p:nvPr/>
        </p:nvPicPr>
        <p:blipFill>
          <a:blip r:embed="rId3"/>
          <a:stretch>
            <a:fillRect/>
          </a:stretch>
        </p:blipFill>
        <p:spPr>
          <a:xfrm>
            <a:off x="380180" y="1319236"/>
            <a:ext cx="4820916" cy="2988000"/>
          </a:xfrm>
          <a:prstGeom prst="rect">
            <a:avLst/>
          </a:prstGeom>
        </p:spPr>
      </p:pic>
      <p:pic>
        <p:nvPicPr>
          <p:cNvPr id="26" name="Grafik 25">
            <a:extLst>
              <a:ext uri="{FF2B5EF4-FFF2-40B4-BE49-F238E27FC236}">
                <a16:creationId xmlns:a16="http://schemas.microsoft.com/office/drawing/2014/main" id="{42564B46-0765-4E75-81F7-5F2518C2FF91}"/>
              </a:ext>
            </a:extLst>
          </p:cNvPr>
          <p:cNvPicPr>
            <a:picLocks noChangeAspect="1"/>
          </p:cNvPicPr>
          <p:nvPr/>
        </p:nvPicPr>
        <p:blipFill>
          <a:blip r:embed="rId4"/>
          <a:stretch>
            <a:fillRect/>
          </a:stretch>
        </p:blipFill>
        <p:spPr>
          <a:xfrm>
            <a:off x="5508104" y="1319236"/>
            <a:ext cx="2714218" cy="2988000"/>
          </a:xfrm>
          <a:prstGeom prst="rect">
            <a:avLst/>
          </a:prstGeom>
        </p:spPr>
      </p:pic>
      <p:sp>
        <p:nvSpPr>
          <p:cNvPr id="10" name="Rechteck: abgerundete Ecken 9">
            <a:extLst>
              <a:ext uri="{FF2B5EF4-FFF2-40B4-BE49-F238E27FC236}">
                <a16:creationId xmlns:a16="http://schemas.microsoft.com/office/drawing/2014/main" id="{E4A00411-E18C-44FC-BC4E-C44D0EAFAD01}"/>
              </a:ext>
            </a:extLst>
          </p:cNvPr>
          <p:cNvSpPr/>
          <p:nvPr/>
        </p:nvSpPr>
        <p:spPr bwMode="auto">
          <a:xfrm>
            <a:off x="388319" y="1675766"/>
            <a:ext cx="8511139" cy="2206869"/>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en-US" sz="1600" b="1" dirty="0">
                <a:solidFill>
                  <a:srgbClr val="C00000"/>
                </a:solidFill>
                <a:latin typeface="Arial" charset="0"/>
                <a:ea typeface="ＭＳ Ｐゴシック" pitchFamily="96" charset="-128"/>
              </a:rPr>
              <a:t>Talks S9: Open challenges towards high level (L3/L4) global products</a:t>
            </a: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C00000"/>
              </a:solidFill>
              <a:effectLst/>
              <a:latin typeface="Arial" charset="0"/>
              <a:ea typeface="ＭＳ Ｐゴシック" pitchFamily="96" charset="-128"/>
            </a:endParaRPr>
          </a:p>
          <a:p>
            <a:pPr eaLnBrk="0" hangingPunct="0"/>
            <a:r>
              <a:rPr kumimoji="0" lang="en-US" sz="1600" b="0" i="0" u="none" strike="noStrike" cap="none" normalizeH="0" baseline="0" dirty="0" err="1">
                <a:ln>
                  <a:noFill/>
                </a:ln>
                <a:solidFill>
                  <a:srgbClr val="C00000"/>
                </a:solidFill>
                <a:effectLst/>
                <a:latin typeface="Arial" charset="0"/>
                <a:ea typeface="ＭＳ Ｐゴシック" pitchFamily="96" charset="-128"/>
              </a:rPr>
              <a:t>Hostert</a:t>
            </a:r>
            <a:r>
              <a:rPr kumimoji="0" lang="en-US" sz="1600" b="0" i="0" u="none" strike="noStrike" cap="none" normalizeH="0" baseline="0" dirty="0">
                <a:ln>
                  <a:noFill/>
                </a:ln>
                <a:solidFill>
                  <a:srgbClr val="C00000"/>
                </a:solidFill>
                <a:effectLst/>
                <a:latin typeface="Arial" charset="0"/>
                <a:ea typeface="ＭＳ Ｐゴシック" pitchFamily="96" charset="-128"/>
              </a:rPr>
              <a:t> &amp; Serbin</a:t>
            </a:r>
            <a:r>
              <a:rPr lang="en-US" sz="1600" dirty="0">
                <a:solidFill>
                  <a:srgbClr val="C00000"/>
                </a:solidFill>
                <a:latin typeface="Arial" charset="0"/>
                <a:ea typeface="ＭＳ Ｐゴシック" pitchFamily="96" charset="-128"/>
              </a:rPr>
              <a:t>: From leaf to space, from spectral bands to spectra – facing new and old challenges in optical remote sensing</a:t>
            </a:r>
          </a:p>
          <a:p>
            <a:pPr eaLnBrk="0" hangingPunct="0"/>
            <a:endParaRPr lang="en-US" sz="1600" dirty="0">
              <a:solidFill>
                <a:srgbClr val="C00000"/>
              </a:solidFill>
              <a:latin typeface="Arial" charset="0"/>
              <a:ea typeface="ＭＳ Ｐゴシック" pitchFamily="96" charset="-128"/>
            </a:endParaRPr>
          </a:p>
          <a:p>
            <a:pPr eaLnBrk="0" hangingPunct="0"/>
            <a:r>
              <a:rPr lang="en-US" sz="1600" dirty="0">
                <a:solidFill>
                  <a:srgbClr val="C00000"/>
                </a:solidFill>
                <a:latin typeface="Arial" charset="0"/>
                <a:ea typeface="ＭＳ Ｐゴシック" pitchFamily="96" charset="-128"/>
              </a:rPr>
              <a:t>Okujeni et al.: A universal retrieval scheme for quantifying time series of non-photosynthetic vegetation across diverse ecosystems from spaceborne hyperspectral data</a:t>
            </a:r>
          </a:p>
          <a:p>
            <a:pPr eaLnBrk="0" hangingPunct="0"/>
            <a:endParaRPr lang="en-US" sz="1600" dirty="0">
              <a:solidFill>
                <a:srgbClr val="C00000"/>
              </a:solidFill>
              <a:latin typeface="Arial" charset="0"/>
              <a:ea typeface="ＭＳ Ｐゴシック" pitchFamily="96" charset="-128"/>
            </a:endParaRPr>
          </a:p>
          <a:p>
            <a:pPr eaLnBrk="0" hangingPunct="0"/>
            <a:endParaRPr lang="en-US" sz="1600" dirty="0">
              <a:solidFill>
                <a:srgbClr val="C00000"/>
              </a:solidFill>
              <a:latin typeface="Arial" charset="0"/>
              <a:ea typeface="ＭＳ Ｐゴシック" pitchFamily="96" charset="-128"/>
            </a:endParaRPr>
          </a:p>
          <a:p>
            <a:pPr eaLnBrk="0" hangingPunct="0"/>
            <a:endParaRPr lang="en-US" sz="1600" dirty="0">
              <a:solidFill>
                <a:srgbClr val="C00000"/>
              </a:solidFill>
              <a:latin typeface="Arial" charset="0"/>
              <a:ea typeface="ＭＳ Ｐゴシック" pitchFamily="96"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C00000"/>
              </a:solidFill>
              <a:effectLst/>
              <a:latin typeface="Arial" charset="0"/>
              <a:ea typeface="ＭＳ Ｐゴシック" pitchFamily="96" charset="-128"/>
            </a:endParaRPr>
          </a:p>
        </p:txBody>
      </p:sp>
    </p:spTree>
    <p:extLst>
      <p:ext uri="{BB962C8B-B14F-4D97-AF65-F5344CB8AC3E}">
        <p14:creationId xmlns:p14="http://schemas.microsoft.com/office/powerpoint/2010/main" val="30646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6F43A37B-8ECB-416B-9BF8-C1BF92463975}"/>
              </a:ext>
            </a:extLst>
          </p:cNvPr>
          <p:cNvSpPr>
            <a:spLocks noGrp="1"/>
          </p:cNvSpPr>
          <p:nvPr>
            <p:ph type="sldNum" sz="quarter" idx="11"/>
          </p:nvPr>
        </p:nvSpPr>
        <p:spPr/>
        <p:txBody>
          <a:bodyPr/>
          <a:lstStyle/>
          <a:p>
            <a:fld id="{A08A98AD-BCEA-421E-AB44-D2AA3C3B0037}" type="slidenum">
              <a:rPr lang="de-DE" altLang="de-DE" smtClean="0"/>
              <a:pPr/>
              <a:t>12</a:t>
            </a:fld>
            <a:endParaRPr lang="de-DE" altLang="de-DE">
              <a:solidFill>
                <a:schemeClr val="tx1"/>
              </a:solidFill>
            </a:endParaRPr>
          </a:p>
        </p:txBody>
      </p:sp>
      <p:sp>
        <p:nvSpPr>
          <p:cNvPr id="8" name="Rectangle 2">
            <a:extLst>
              <a:ext uri="{FF2B5EF4-FFF2-40B4-BE49-F238E27FC236}">
                <a16:creationId xmlns:a16="http://schemas.microsoft.com/office/drawing/2014/main" id="{2F074980-F8DF-4066-84C6-A9605E012960}"/>
              </a:ext>
            </a:extLst>
          </p:cNvPr>
          <p:cNvSpPr>
            <a:spLocks noGrp="1" noChangeArrowheads="1"/>
          </p:cNvSpPr>
          <p:nvPr>
            <p:ph type="title"/>
          </p:nvPr>
        </p:nvSpPr>
        <p:spPr>
          <a:xfrm>
            <a:off x="152400" y="0"/>
            <a:ext cx="8839200" cy="914400"/>
          </a:xfrm>
        </p:spPr>
        <p:txBody>
          <a:bodyPr anchor="t"/>
          <a:lstStyle/>
          <a:p>
            <a:pPr algn="l" eaLnBrk="1" hangingPunct="1"/>
            <a:r>
              <a:rPr lang="de-DE" sz="2800" dirty="0" err="1"/>
              <a:t>Conclusions</a:t>
            </a:r>
            <a:endParaRPr lang="de-DE" altLang="de-DE" sz="2800" dirty="0"/>
          </a:p>
        </p:txBody>
      </p:sp>
      <p:sp>
        <p:nvSpPr>
          <p:cNvPr id="9" name="Inhaltsplatzhalter 2">
            <a:extLst>
              <a:ext uri="{FF2B5EF4-FFF2-40B4-BE49-F238E27FC236}">
                <a16:creationId xmlns:a16="http://schemas.microsoft.com/office/drawing/2014/main" id="{5F90DA3F-BF1E-4F37-AD69-9FD775EA1838}"/>
              </a:ext>
            </a:extLst>
          </p:cNvPr>
          <p:cNvSpPr>
            <a:spLocks noGrp="1"/>
          </p:cNvSpPr>
          <p:nvPr>
            <p:ph idx="1"/>
          </p:nvPr>
        </p:nvSpPr>
        <p:spPr>
          <a:xfrm>
            <a:off x="133338" y="767654"/>
            <a:ext cx="8759142" cy="1948112"/>
          </a:xfrm>
          <a:noFill/>
        </p:spPr>
        <p:txBody>
          <a:bodyPr/>
          <a:lstStyle/>
          <a:p>
            <a:r>
              <a:rPr lang="en-US" sz="1600" dirty="0"/>
              <a:t>This work provides a workflow that integrates L2 data from different sensors (e.g. </a:t>
            </a:r>
            <a:r>
              <a:rPr lang="en-US" sz="1600" dirty="0" err="1"/>
              <a:t>EnMAP</a:t>
            </a:r>
            <a:r>
              <a:rPr lang="en-US" sz="1600" dirty="0"/>
              <a:t>, Landsat, and Sentinel-2) into a consistent data cube, enabling </a:t>
            </a:r>
            <a:r>
              <a:rPr lang="en-US" sz="1600" dirty="0" err="1"/>
              <a:t>multisensor</a:t>
            </a:r>
            <a:r>
              <a:rPr lang="en-US" sz="1600" dirty="0"/>
              <a:t> time series applications</a:t>
            </a:r>
          </a:p>
          <a:p>
            <a:r>
              <a:rPr lang="en-US" sz="1600" dirty="0"/>
              <a:t>From a user perspective, users may most benefit from harmonized L2 data and effective data organization. Yet, due to sensor differences, “secondary adjustments” of L2 data or higher level products seem more realistic</a:t>
            </a:r>
          </a:p>
          <a:p>
            <a:endParaRPr lang="en-US" sz="1600" dirty="0"/>
          </a:p>
          <a:p>
            <a:r>
              <a:rPr lang="en-US" sz="1400" i="1" dirty="0">
                <a:solidFill>
                  <a:srgbClr val="00589C"/>
                </a:solidFill>
              </a:rPr>
              <a:t>How does your work contribute to improving harmonization?</a:t>
            </a:r>
          </a:p>
          <a:p>
            <a:r>
              <a:rPr lang="de-DE" altLang="de-DE" sz="1400" i="1" dirty="0" err="1">
                <a:solidFill>
                  <a:srgbClr val="00589C"/>
                </a:solidFill>
              </a:rPr>
              <a:t>What</a:t>
            </a:r>
            <a:r>
              <a:rPr lang="de-DE" altLang="de-DE" sz="1400" i="1" dirty="0">
                <a:solidFill>
                  <a:srgbClr val="00589C"/>
                </a:solidFill>
              </a:rPr>
              <a:t> </a:t>
            </a:r>
            <a:r>
              <a:rPr lang="de-DE" altLang="de-DE" sz="1400" i="1" dirty="0" err="1">
                <a:solidFill>
                  <a:srgbClr val="00589C"/>
                </a:solidFill>
              </a:rPr>
              <a:t>aspect</a:t>
            </a:r>
            <a:r>
              <a:rPr lang="de-DE" altLang="de-DE" sz="1400" i="1" dirty="0">
                <a:solidFill>
                  <a:srgbClr val="00589C"/>
                </a:solidFill>
              </a:rPr>
              <a:t> </a:t>
            </a:r>
            <a:r>
              <a:rPr lang="de-DE" altLang="de-DE" sz="1400" i="1" dirty="0" err="1">
                <a:solidFill>
                  <a:srgbClr val="00589C"/>
                </a:solidFill>
              </a:rPr>
              <a:t>of</a:t>
            </a:r>
            <a:r>
              <a:rPr lang="de-DE" altLang="de-DE" sz="1400" i="1" dirty="0">
                <a:solidFill>
                  <a:srgbClr val="00589C"/>
                </a:solidFill>
              </a:rPr>
              <a:t> </a:t>
            </a:r>
            <a:r>
              <a:rPr lang="de-DE" altLang="de-DE" sz="1400" i="1" dirty="0" err="1">
                <a:solidFill>
                  <a:srgbClr val="00589C"/>
                </a:solidFill>
              </a:rPr>
              <a:t>harmonization</a:t>
            </a:r>
            <a:r>
              <a:rPr lang="de-DE" altLang="de-DE" sz="1400" i="1" dirty="0">
                <a:solidFill>
                  <a:srgbClr val="00589C"/>
                </a:solidFill>
              </a:rPr>
              <a:t> </a:t>
            </a:r>
            <a:r>
              <a:rPr lang="de-DE" altLang="de-DE" sz="1400" i="1" dirty="0" err="1">
                <a:solidFill>
                  <a:srgbClr val="00589C"/>
                </a:solidFill>
              </a:rPr>
              <a:t>can</a:t>
            </a:r>
            <a:r>
              <a:rPr lang="de-DE" altLang="de-DE" sz="1400" i="1" dirty="0">
                <a:solidFill>
                  <a:srgbClr val="00589C"/>
                </a:solidFill>
              </a:rPr>
              <a:t> </a:t>
            </a:r>
            <a:r>
              <a:rPr lang="de-DE" altLang="de-DE" sz="1400" i="1" dirty="0" err="1">
                <a:solidFill>
                  <a:srgbClr val="00589C"/>
                </a:solidFill>
              </a:rPr>
              <a:t>most</a:t>
            </a:r>
            <a:r>
              <a:rPr lang="de-DE" altLang="de-DE" sz="1400" i="1" dirty="0">
                <a:solidFill>
                  <a:srgbClr val="00589C"/>
                </a:solidFill>
              </a:rPr>
              <a:t> </a:t>
            </a:r>
            <a:r>
              <a:rPr lang="de-DE" altLang="de-DE" sz="1400" i="1" dirty="0" err="1">
                <a:solidFill>
                  <a:srgbClr val="00589C"/>
                </a:solidFill>
              </a:rPr>
              <a:t>benefit</a:t>
            </a:r>
            <a:r>
              <a:rPr lang="de-DE" altLang="de-DE" sz="1400" i="1" dirty="0">
                <a:solidFill>
                  <a:srgbClr val="00589C"/>
                </a:solidFill>
              </a:rPr>
              <a:t> </a:t>
            </a:r>
            <a:r>
              <a:rPr lang="de-DE" altLang="de-DE" sz="1400" i="1" dirty="0" err="1">
                <a:solidFill>
                  <a:srgbClr val="00589C"/>
                </a:solidFill>
              </a:rPr>
              <a:t>users</a:t>
            </a:r>
            <a:r>
              <a:rPr lang="de-DE" altLang="de-DE" sz="1400" i="1" dirty="0">
                <a:solidFill>
                  <a:srgbClr val="00589C"/>
                </a:solidFill>
              </a:rPr>
              <a:t>?</a:t>
            </a:r>
          </a:p>
          <a:p>
            <a:r>
              <a:rPr lang="de-DE" altLang="de-DE" sz="1400" i="1" dirty="0">
                <a:solidFill>
                  <a:srgbClr val="00589C"/>
                </a:solidFill>
              </a:rPr>
              <a:t>At </a:t>
            </a:r>
            <a:r>
              <a:rPr lang="de-DE" altLang="de-DE" sz="1400" i="1" dirty="0" err="1">
                <a:solidFill>
                  <a:srgbClr val="00589C"/>
                </a:solidFill>
              </a:rPr>
              <a:t>what</a:t>
            </a:r>
            <a:r>
              <a:rPr lang="de-DE" altLang="de-DE" sz="1400" i="1" dirty="0">
                <a:solidFill>
                  <a:srgbClr val="00589C"/>
                </a:solidFill>
              </a:rPr>
              <a:t> </a:t>
            </a:r>
            <a:r>
              <a:rPr lang="de-DE" altLang="de-DE" sz="1400" i="1" dirty="0" err="1">
                <a:solidFill>
                  <a:srgbClr val="00589C"/>
                </a:solidFill>
              </a:rPr>
              <a:t>level</a:t>
            </a:r>
            <a:r>
              <a:rPr lang="de-DE" altLang="de-DE" sz="1400" i="1" dirty="0">
                <a:solidFill>
                  <a:srgbClr val="00589C"/>
                </a:solidFill>
              </a:rPr>
              <a:t> </a:t>
            </a:r>
            <a:r>
              <a:rPr lang="de-DE" altLang="de-DE" sz="1400" i="1" dirty="0" err="1">
                <a:solidFill>
                  <a:srgbClr val="00589C"/>
                </a:solidFill>
              </a:rPr>
              <a:t>of</a:t>
            </a:r>
            <a:r>
              <a:rPr lang="de-DE" altLang="de-DE" sz="1400" i="1" dirty="0">
                <a:solidFill>
                  <a:srgbClr val="00589C"/>
                </a:solidFill>
              </a:rPr>
              <a:t> </a:t>
            </a:r>
            <a:r>
              <a:rPr lang="de-DE" altLang="de-DE" sz="1400" i="1" dirty="0" err="1">
                <a:solidFill>
                  <a:srgbClr val="00589C"/>
                </a:solidFill>
              </a:rPr>
              <a:t>processing</a:t>
            </a:r>
            <a:r>
              <a:rPr lang="de-DE" altLang="de-DE" sz="1400" i="1" dirty="0">
                <a:solidFill>
                  <a:srgbClr val="00589C"/>
                </a:solidFill>
              </a:rPr>
              <a:t> </a:t>
            </a:r>
            <a:r>
              <a:rPr lang="de-DE" altLang="de-DE" sz="1400" i="1" dirty="0" err="1">
                <a:solidFill>
                  <a:srgbClr val="00589C"/>
                </a:solidFill>
              </a:rPr>
              <a:t>is</a:t>
            </a:r>
            <a:r>
              <a:rPr lang="de-DE" altLang="de-DE" sz="1400" i="1" dirty="0">
                <a:solidFill>
                  <a:srgbClr val="00589C"/>
                </a:solidFill>
              </a:rPr>
              <a:t> </a:t>
            </a:r>
            <a:r>
              <a:rPr lang="de-DE" altLang="de-DE" sz="1400" i="1" dirty="0" err="1">
                <a:solidFill>
                  <a:srgbClr val="00589C"/>
                </a:solidFill>
              </a:rPr>
              <a:t>harmonization</a:t>
            </a:r>
            <a:r>
              <a:rPr lang="de-DE" altLang="de-DE" sz="1400" i="1" dirty="0">
                <a:solidFill>
                  <a:srgbClr val="00589C"/>
                </a:solidFill>
              </a:rPr>
              <a:t> </a:t>
            </a:r>
            <a:r>
              <a:rPr lang="de-DE" altLang="de-DE" sz="1400" i="1" dirty="0" err="1">
                <a:solidFill>
                  <a:srgbClr val="00589C"/>
                </a:solidFill>
              </a:rPr>
              <a:t>most</a:t>
            </a:r>
            <a:r>
              <a:rPr lang="de-DE" altLang="de-DE" sz="1400" i="1" dirty="0">
                <a:solidFill>
                  <a:srgbClr val="00589C"/>
                </a:solidFill>
              </a:rPr>
              <a:t> </a:t>
            </a:r>
            <a:r>
              <a:rPr lang="de-DE" altLang="de-DE" sz="1400" i="1" dirty="0" err="1">
                <a:solidFill>
                  <a:srgbClr val="00589C"/>
                </a:solidFill>
              </a:rPr>
              <a:t>necessary</a:t>
            </a:r>
            <a:r>
              <a:rPr lang="de-DE" altLang="de-DE" sz="1400" i="1" dirty="0">
                <a:solidFill>
                  <a:srgbClr val="00589C"/>
                </a:solidFill>
              </a:rPr>
              <a:t>?</a:t>
            </a:r>
          </a:p>
          <a:p>
            <a:r>
              <a:rPr lang="de-DE" altLang="de-DE" sz="1400" i="1" dirty="0" err="1">
                <a:solidFill>
                  <a:srgbClr val="00589C"/>
                </a:solidFill>
              </a:rPr>
              <a:t>What</a:t>
            </a:r>
            <a:r>
              <a:rPr lang="de-DE" altLang="de-DE" sz="1400" i="1" dirty="0">
                <a:solidFill>
                  <a:srgbClr val="00589C"/>
                </a:solidFill>
              </a:rPr>
              <a:t> </a:t>
            </a:r>
            <a:r>
              <a:rPr lang="de-DE" altLang="de-DE" sz="1400" i="1" dirty="0" err="1">
                <a:solidFill>
                  <a:srgbClr val="00589C"/>
                </a:solidFill>
              </a:rPr>
              <a:t>is</a:t>
            </a:r>
            <a:r>
              <a:rPr lang="de-DE" altLang="de-DE" sz="1400" i="1" dirty="0">
                <a:solidFill>
                  <a:srgbClr val="00589C"/>
                </a:solidFill>
              </a:rPr>
              <a:t> </a:t>
            </a:r>
            <a:r>
              <a:rPr lang="de-DE" altLang="de-DE" sz="1400" i="1" dirty="0" err="1">
                <a:solidFill>
                  <a:srgbClr val="00589C"/>
                </a:solidFill>
              </a:rPr>
              <a:t>more</a:t>
            </a:r>
            <a:r>
              <a:rPr lang="de-DE" altLang="de-DE" sz="1400" i="1" dirty="0">
                <a:solidFill>
                  <a:srgbClr val="00589C"/>
                </a:solidFill>
              </a:rPr>
              <a:t> </a:t>
            </a:r>
            <a:r>
              <a:rPr lang="de-DE" altLang="de-DE" sz="1400" i="1" dirty="0" err="1">
                <a:solidFill>
                  <a:srgbClr val="00589C"/>
                </a:solidFill>
              </a:rPr>
              <a:t>important</a:t>
            </a:r>
            <a:r>
              <a:rPr lang="de-DE" altLang="de-DE" sz="1400" i="1" dirty="0">
                <a:solidFill>
                  <a:srgbClr val="00589C"/>
                </a:solidFill>
              </a:rPr>
              <a:t>, </a:t>
            </a:r>
            <a:r>
              <a:rPr lang="de-DE" altLang="de-DE" sz="1400" i="1" dirty="0" err="1">
                <a:solidFill>
                  <a:srgbClr val="00589C"/>
                </a:solidFill>
              </a:rPr>
              <a:t>the</a:t>
            </a:r>
            <a:r>
              <a:rPr lang="de-DE" altLang="de-DE" sz="1400" i="1" dirty="0">
                <a:solidFill>
                  <a:srgbClr val="00589C"/>
                </a:solidFill>
              </a:rPr>
              <a:t> </a:t>
            </a:r>
            <a:r>
              <a:rPr lang="de-DE" altLang="de-DE" sz="1400" i="1" dirty="0" err="1">
                <a:solidFill>
                  <a:srgbClr val="00589C"/>
                </a:solidFill>
              </a:rPr>
              <a:t>harmonization</a:t>
            </a:r>
            <a:r>
              <a:rPr lang="de-DE" altLang="de-DE" sz="1400" i="1" dirty="0">
                <a:solidFill>
                  <a:srgbClr val="00589C"/>
                </a:solidFill>
              </a:rPr>
              <a:t> on </a:t>
            </a:r>
            <a:r>
              <a:rPr lang="de-DE" altLang="de-DE" sz="1400" i="1" dirty="0" err="1">
                <a:solidFill>
                  <a:srgbClr val="00589C"/>
                </a:solidFill>
              </a:rPr>
              <a:t>data</a:t>
            </a:r>
            <a:r>
              <a:rPr lang="de-DE" altLang="de-DE" sz="1400" i="1" dirty="0">
                <a:solidFill>
                  <a:srgbClr val="00589C"/>
                </a:solidFill>
              </a:rPr>
              <a:t> </a:t>
            </a:r>
            <a:r>
              <a:rPr lang="de-DE" altLang="de-DE" sz="1400" i="1" dirty="0" err="1">
                <a:solidFill>
                  <a:srgbClr val="00589C"/>
                </a:solidFill>
              </a:rPr>
              <a:t>formats</a:t>
            </a:r>
            <a:r>
              <a:rPr lang="de-DE" altLang="de-DE" sz="1400" i="1" dirty="0">
                <a:solidFill>
                  <a:srgbClr val="00589C"/>
                </a:solidFill>
              </a:rPr>
              <a:t> </a:t>
            </a:r>
            <a:r>
              <a:rPr lang="de-DE" altLang="de-DE" sz="1400" i="1" dirty="0" err="1">
                <a:solidFill>
                  <a:srgbClr val="00589C"/>
                </a:solidFill>
              </a:rPr>
              <a:t>or</a:t>
            </a:r>
            <a:r>
              <a:rPr lang="de-DE" altLang="de-DE" sz="1400" i="1" dirty="0">
                <a:solidFill>
                  <a:srgbClr val="00589C"/>
                </a:solidFill>
              </a:rPr>
              <a:t> </a:t>
            </a:r>
            <a:r>
              <a:rPr lang="de-DE" altLang="de-DE" sz="1400" i="1" dirty="0" err="1">
                <a:solidFill>
                  <a:srgbClr val="00589C"/>
                </a:solidFill>
              </a:rPr>
              <a:t>the</a:t>
            </a:r>
            <a:r>
              <a:rPr lang="de-DE" altLang="de-DE" sz="1400" i="1" dirty="0">
                <a:solidFill>
                  <a:srgbClr val="00589C"/>
                </a:solidFill>
              </a:rPr>
              <a:t> </a:t>
            </a:r>
            <a:r>
              <a:rPr lang="de-DE" altLang="de-DE" sz="1400" i="1" dirty="0" err="1">
                <a:solidFill>
                  <a:srgbClr val="00589C"/>
                </a:solidFill>
              </a:rPr>
              <a:t>harmonization</a:t>
            </a:r>
            <a:r>
              <a:rPr lang="de-DE" altLang="de-DE" sz="1400" i="1" dirty="0">
                <a:solidFill>
                  <a:srgbClr val="00589C"/>
                </a:solidFill>
              </a:rPr>
              <a:t> on </a:t>
            </a:r>
            <a:r>
              <a:rPr lang="de-DE" altLang="de-DE" sz="1400" i="1" dirty="0" err="1">
                <a:solidFill>
                  <a:srgbClr val="00589C"/>
                </a:solidFill>
              </a:rPr>
              <a:t>information</a:t>
            </a:r>
            <a:r>
              <a:rPr lang="de-DE" altLang="de-DE" sz="1400" i="1" dirty="0">
                <a:solidFill>
                  <a:srgbClr val="00589C"/>
                </a:solidFill>
              </a:rPr>
              <a:t> </a:t>
            </a:r>
            <a:r>
              <a:rPr lang="de-DE" altLang="de-DE" sz="1400" i="1" dirty="0" err="1">
                <a:solidFill>
                  <a:srgbClr val="00589C"/>
                </a:solidFill>
              </a:rPr>
              <a:t>content</a:t>
            </a:r>
            <a:r>
              <a:rPr lang="de-DE" altLang="de-DE" sz="1400" i="1" dirty="0">
                <a:solidFill>
                  <a:srgbClr val="00589C"/>
                </a:solidFill>
              </a:rPr>
              <a:t> </a:t>
            </a:r>
            <a:r>
              <a:rPr lang="de-DE" altLang="de-DE" sz="1400" i="1" dirty="0" err="1">
                <a:solidFill>
                  <a:srgbClr val="00589C"/>
                </a:solidFill>
              </a:rPr>
              <a:t>of</a:t>
            </a:r>
            <a:r>
              <a:rPr lang="de-DE" altLang="de-DE" sz="1400" i="1" dirty="0">
                <a:solidFill>
                  <a:srgbClr val="00589C"/>
                </a:solidFill>
              </a:rPr>
              <a:t> </a:t>
            </a:r>
            <a:r>
              <a:rPr lang="de-DE" altLang="de-DE" sz="1400" i="1" dirty="0" err="1">
                <a:solidFill>
                  <a:srgbClr val="00589C"/>
                </a:solidFill>
              </a:rPr>
              <a:t>the</a:t>
            </a:r>
            <a:r>
              <a:rPr lang="de-DE" altLang="de-DE" sz="1400" i="1" dirty="0">
                <a:solidFill>
                  <a:srgbClr val="00589C"/>
                </a:solidFill>
              </a:rPr>
              <a:t> </a:t>
            </a:r>
            <a:r>
              <a:rPr lang="de-DE" altLang="de-DE" sz="1400" i="1" dirty="0" err="1">
                <a:solidFill>
                  <a:srgbClr val="00589C"/>
                </a:solidFill>
              </a:rPr>
              <a:t>products</a:t>
            </a:r>
            <a:r>
              <a:rPr lang="de-DE" altLang="de-DE" sz="1400" i="1" dirty="0">
                <a:solidFill>
                  <a:srgbClr val="00589C"/>
                </a:solidFill>
              </a:rPr>
              <a:t>?</a:t>
            </a:r>
          </a:p>
        </p:txBody>
      </p:sp>
    </p:spTree>
    <p:extLst>
      <p:ext uri="{BB962C8B-B14F-4D97-AF65-F5344CB8AC3E}">
        <p14:creationId xmlns:p14="http://schemas.microsoft.com/office/powerpoint/2010/main" val="3521964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234C1FA-28BB-4878-959F-6D7FD3CCEEB5}"/>
              </a:ext>
            </a:extLst>
          </p:cNvPr>
          <p:cNvSpPr>
            <a:spLocks noGrp="1"/>
          </p:cNvSpPr>
          <p:nvPr>
            <p:ph type="sldNum" sz="quarter" idx="11"/>
          </p:nvPr>
        </p:nvSpPr>
        <p:spPr/>
        <p:txBody>
          <a:bodyPr/>
          <a:lstStyle/>
          <a:p>
            <a:fld id="{A08A98AD-BCEA-421E-AB44-D2AA3C3B0037}" type="slidenum">
              <a:rPr lang="de-DE" altLang="de-DE" smtClean="0"/>
              <a:pPr/>
              <a:t>13</a:t>
            </a:fld>
            <a:endParaRPr lang="de-DE" altLang="de-DE">
              <a:solidFill>
                <a:schemeClr val="tx1"/>
              </a:solidFill>
            </a:endParaRPr>
          </a:p>
        </p:txBody>
      </p:sp>
      <p:pic>
        <p:nvPicPr>
          <p:cNvPr id="6" name="Grafik 8">
            <a:extLst>
              <a:ext uri="{FF2B5EF4-FFF2-40B4-BE49-F238E27FC236}">
                <a16:creationId xmlns:a16="http://schemas.microsoft.com/office/drawing/2014/main" id="{29CD0AB2-C5A0-4358-922F-03387B0A997B}"/>
              </a:ext>
            </a:extLst>
          </p:cNvPr>
          <p:cNvPicPr>
            <a:picLocks noChangeAspect="1"/>
          </p:cNvPicPr>
          <p:nvPr/>
        </p:nvPicPr>
        <p:blipFill>
          <a:blip r:embed="rId2"/>
          <a:stretch/>
        </p:blipFill>
        <p:spPr bwMode="auto">
          <a:xfrm>
            <a:off x="860028" y="4657682"/>
            <a:ext cx="417600" cy="417600"/>
          </a:xfrm>
          <a:prstGeom prst="rect">
            <a:avLst/>
          </a:prstGeom>
          <a:noFill/>
        </p:spPr>
      </p:pic>
      <p:sp>
        <p:nvSpPr>
          <p:cNvPr id="11" name="Rectangle 2">
            <a:extLst>
              <a:ext uri="{FF2B5EF4-FFF2-40B4-BE49-F238E27FC236}">
                <a16:creationId xmlns:a16="http://schemas.microsoft.com/office/drawing/2014/main" id="{28645436-53D3-45B8-94A7-BB97C0BE5DEA}"/>
              </a:ext>
            </a:extLst>
          </p:cNvPr>
          <p:cNvSpPr>
            <a:spLocks noGrp="1" noChangeArrowheads="1"/>
          </p:cNvSpPr>
          <p:nvPr>
            <p:ph type="title"/>
          </p:nvPr>
        </p:nvSpPr>
        <p:spPr>
          <a:xfrm>
            <a:off x="152400" y="1368152"/>
            <a:ext cx="8839200" cy="2211710"/>
          </a:xfrm>
        </p:spPr>
        <p:txBody>
          <a:bodyPr anchor="t"/>
          <a:lstStyle/>
          <a:p>
            <a:pPr eaLnBrk="1" hangingPunct="1"/>
            <a:r>
              <a:rPr lang="de-DE" sz="3600" b="1" dirty="0" err="1"/>
              <a:t>Thank</a:t>
            </a:r>
            <a:r>
              <a:rPr lang="de-DE" sz="3600" b="1" dirty="0"/>
              <a:t> </a:t>
            </a:r>
            <a:r>
              <a:rPr lang="de-DE" sz="3600" b="1" dirty="0" err="1"/>
              <a:t>you</a:t>
            </a:r>
            <a:br>
              <a:rPr lang="de-DE" sz="2800" dirty="0"/>
            </a:br>
            <a:br>
              <a:rPr lang="de-DE" sz="2800" dirty="0"/>
            </a:br>
            <a:r>
              <a:rPr lang="de-DE" sz="2400" b="1" dirty="0"/>
              <a:t>Contact</a:t>
            </a:r>
            <a:br>
              <a:rPr lang="de-DE" sz="2400" dirty="0"/>
            </a:br>
            <a:r>
              <a:rPr lang="de-DE" sz="2400" dirty="0"/>
              <a:t>akpona.okujeni@gfz-potsdam.de</a:t>
            </a:r>
            <a:br>
              <a:rPr lang="de-DE" sz="2800" dirty="0"/>
            </a:br>
            <a:endParaRPr lang="de-DE" altLang="de-DE" sz="2800" dirty="0"/>
          </a:p>
        </p:txBody>
      </p:sp>
      <p:pic>
        <p:nvPicPr>
          <p:cNvPr id="12" name="Grafik 3">
            <a:extLst>
              <a:ext uri="{FF2B5EF4-FFF2-40B4-BE49-F238E27FC236}">
                <a16:creationId xmlns:a16="http://schemas.microsoft.com/office/drawing/2014/main" id="{ACB203A0-A252-4D53-9E87-737AF49BD756}"/>
              </a:ext>
            </a:extLst>
          </p:cNvPr>
          <p:cNvPicPr>
            <a:picLocks noChangeAspect="1"/>
          </p:cNvPicPr>
          <p:nvPr/>
        </p:nvPicPr>
        <p:blipFill>
          <a:blip r:embed="rId3"/>
          <a:stretch/>
        </p:blipFill>
        <p:spPr bwMode="auto">
          <a:xfrm>
            <a:off x="5372955" y="4657682"/>
            <a:ext cx="504540" cy="417600"/>
          </a:xfrm>
          <a:prstGeom prst="rect">
            <a:avLst/>
          </a:prstGeom>
        </p:spPr>
      </p:pic>
      <p:pic>
        <p:nvPicPr>
          <p:cNvPr id="13" name="Picture 4" descr="https://www.dlr.de/pt-lf/Portaldata/50/Resources/images/logos/bund/BMWi_Logo_gefoerdert_durch_380x391.png">
            <a:extLst>
              <a:ext uri="{FF2B5EF4-FFF2-40B4-BE49-F238E27FC236}">
                <a16:creationId xmlns:a16="http://schemas.microsoft.com/office/drawing/2014/main" id="{4F06E43F-C472-4BA0-B330-FCA6E544A033}"/>
              </a:ext>
            </a:extLst>
          </p:cNvPr>
          <p:cNvPicPr>
            <a:picLocks noChangeAspect="1" noChangeArrowheads="1"/>
          </p:cNvPicPr>
          <p:nvPr/>
        </p:nvPicPr>
        <p:blipFill>
          <a:blip r:embed="rId4"/>
          <a:srcRect t="9844" b="8197"/>
          <a:stretch/>
        </p:blipFill>
        <p:spPr bwMode="auto">
          <a:xfrm>
            <a:off x="5949019" y="4657682"/>
            <a:ext cx="495189" cy="417600"/>
          </a:xfrm>
          <a:prstGeom prst="rect">
            <a:avLst/>
          </a:prstGeom>
          <a:noFill/>
        </p:spPr>
      </p:pic>
      <p:pic>
        <p:nvPicPr>
          <p:cNvPr id="14" name="Picture 13">
            <a:extLst>
              <a:ext uri="{FF2B5EF4-FFF2-40B4-BE49-F238E27FC236}">
                <a16:creationId xmlns:a16="http://schemas.microsoft.com/office/drawing/2014/main" id="{4EDE10F7-5535-4A4F-B0EE-897999D73F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2245257" y="4657682"/>
            <a:ext cx="607418" cy="417600"/>
          </a:xfrm>
          <a:prstGeom prst="rect">
            <a:avLst/>
          </a:prstGeom>
        </p:spPr>
      </p:pic>
      <p:sp>
        <p:nvSpPr>
          <p:cNvPr id="15" name="Textfeld 14">
            <a:extLst>
              <a:ext uri="{FF2B5EF4-FFF2-40B4-BE49-F238E27FC236}">
                <a16:creationId xmlns:a16="http://schemas.microsoft.com/office/drawing/2014/main" id="{A22CE219-8B56-48CE-AFB1-573B82A47079}"/>
              </a:ext>
            </a:extLst>
          </p:cNvPr>
          <p:cNvSpPr txBox="1"/>
          <p:nvPr/>
        </p:nvSpPr>
        <p:spPr>
          <a:xfrm>
            <a:off x="2492635" y="4638055"/>
            <a:ext cx="2913205" cy="456856"/>
          </a:xfrm>
          <a:prstGeom prst="rect">
            <a:avLst/>
          </a:prstGeom>
          <a:noFill/>
        </p:spPr>
        <p:txBody>
          <a:bodyPr wrap="square" rtlCol="0" anchor="ctr">
            <a:spAutoFit/>
          </a:bodyPr>
          <a:lstStyle/>
          <a:p>
            <a:pPr marL="0" lvl="0" indent="0" algn="r" rtl="0" eaLnBrk="0" fontAlgn="base" hangingPunct="0">
              <a:lnSpc>
                <a:spcPts val="1500"/>
              </a:lnSpc>
              <a:spcBef>
                <a:spcPct val="20000"/>
              </a:spcBef>
              <a:spcAft>
                <a:spcPct val="0"/>
              </a:spcAft>
              <a:buFontTx/>
              <a:buNone/>
            </a:pPr>
            <a:r>
              <a:rPr lang="de-DE" sz="1050" b="1" dirty="0" err="1">
                <a:latin typeface="+mj-lt"/>
                <a:ea typeface="Arial Unicode MS" pitchFamily="34" charset="-128"/>
                <a:cs typeface="Verdana" panose="020B0604030504040204" pitchFamily="34" charset="0"/>
              </a:rPr>
              <a:t>EnMAP</a:t>
            </a:r>
            <a:r>
              <a:rPr lang="de-DE" sz="1050" b="1" dirty="0">
                <a:latin typeface="+mj-lt"/>
                <a:ea typeface="Arial Unicode MS" pitchFamily="34" charset="-128"/>
                <a:cs typeface="Verdana" panose="020B0604030504040204" pitchFamily="34" charset="0"/>
              </a:rPr>
              <a:t> </a:t>
            </a:r>
            <a:r>
              <a:rPr lang="de-DE" sz="1050" b="1" dirty="0" err="1">
                <a:latin typeface="+mj-lt"/>
                <a:ea typeface="Arial Unicode MS" pitchFamily="34" charset="-128"/>
                <a:cs typeface="Verdana" panose="020B0604030504040204" pitchFamily="34" charset="0"/>
              </a:rPr>
              <a:t>science</a:t>
            </a:r>
            <a:r>
              <a:rPr lang="de-DE" sz="1050" b="1" dirty="0">
                <a:latin typeface="+mj-lt"/>
                <a:ea typeface="Arial Unicode MS" pitchFamily="34" charset="-128"/>
                <a:cs typeface="Verdana" panose="020B0604030504040204" pitchFamily="34" charset="0"/>
              </a:rPr>
              <a:t> </a:t>
            </a:r>
            <a:r>
              <a:rPr lang="de-DE" sz="1050" b="1" dirty="0" err="1">
                <a:latin typeface="+mj-lt"/>
                <a:ea typeface="Arial Unicode MS" pitchFamily="34" charset="-128"/>
                <a:cs typeface="Verdana" panose="020B0604030504040204" pitchFamily="34" charset="0"/>
              </a:rPr>
              <a:t>projects</a:t>
            </a:r>
            <a:r>
              <a:rPr lang="de-DE" sz="1050" b="1" dirty="0">
                <a:latin typeface="+mj-lt"/>
                <a:ea typeface="Arial Unicode MS" pitchFamily="34" charset="-128"/>
                <a:cs typeface="Verdana" panose="020B0604030504040204" pitchFamily="34" charset="0"/>
              </a:rPr>
              <a:t>: </a:t>
            </a:r>
            <a:r>
              <a:rPr lang="de-DE" sz="1050" dirty="0" err="1">
                <a:latin typeface="+mj-lt"/>
                <a:ea typeface="Arial Unicode MS" pitchFamily="34" charset="-128"/>
                <a:cs typeface="Verdana" panose="020B0604030504040204" pitchFamily="34" charset="0"/>
              </a:rPr>
              <a:t>EnFireMap</a:t>
            </a:r>
            <a:r>
              <a:rPr lang="de-DE" sz="1050" dirty="0">
                <a:latin typeface="+mj-lt"/>
                <a:ea typeface="Arial Unicode MS" pitchFamily="34" charset="-128"/>
                <a:cs typeface="Verdana" panose="020B0604030504040204" pitchFamily="34" charset="0"/>
              </a:rPr>
              <a:t>, </a:t>
            </a:r>
            <a:r>
              <a:rPr lang="de-DE" sz="1050" dirty="0" err="1">
                <a:latin typeface="+mj-lt"/>
                <a:ea typeface="Arial Unicode MS" pitchFamily="34" charset="-128"/>
                <a:cs typeface="Verdana" panose="020B0604030504040204" pitchFamily="34" charset="0"/>
              </a:rPr>
              <a:t>EnMAP</a:t>
            </a:r>
            <a:r>
              <a:rPr lang="de-DE" sz="1050" dirty="0">
                <a:latin typeface="+mj-lt"/>
                <a:ea typeface="Arial Unicode MS" pitchFamily="34" charset="-128"/>
                <a:cs typeface="Verdana" panose="020B0604030504040204" pitchFamily="34" charset="0"/>
              </a:rPr>
              <a:t>-Box, </a:t>
            </a:r>
            <a:r>
              <a:rPr lang="de-DE" sz="1050" dirty="0" err="1">
                <a:latin typeface="+mj-lt"/>
                <a:ea typeface="Arial Unicode MS" pitchFamily="34" charset="-128"/>
                <a:cs typeface="Verdana" panose="020B0604030504040204" pitchFamily="34" charset="0"/>
              </a:rPr>
              <a:t>EnMAP</a:t>
            </a:r>
            <a:r>
              <a:rPr lang="de-DE" sz="1050" dirty="0">
                <a:latin typeface="+mj-lt"/>
                <a:ea typeface="Arial Unicode MS" pitchFamily="34" charset="-128"/>
                <a:cs typeface="Verdana" panose="020B0604030504040204" pitchFamily="34" charset="0"/>
              </a:rPr>
              <a:t>-PI 2024-2026</a:t>
            </a:r>
          </a:p>
        </p:txBody>
      </p:sp>
    </p:spTree>
    <p:extLst>
      <p:ext uri="{BB962C8B-B14F-4D97-AF65-F5344CB8AC3E}">
        <p14:creationId xmlns:p14="http://schemas.microsoft.com/office/powerpoint/2010/main" val="3702619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a:t>Background</a:t>
            </a:r>
            <a:endParaRPr lang="de-DE" altLang="de-DE"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2</a:t>
            </a:fld>
            <a:endParaRPr lang="de-DE" altLang="de-DE">
              <a:solidFill>
                <a:schemeClr val="tx1"/>
              </a:solidFill>
            </a:endParaRPr>
          </a:p>
        </p:txBody>
      </p:sp>
      <p:sp>
        <p:nvSpPr>
          <p:cNvPr id="30" name="Titel 1">
            <a:extLst>
              <a:ext uri="{FF2B5EF4-FFF2-40B4-BE49-F238E27FC236}">
                <a16:creationId xmlns:a16="http://schemas.microsoft.com/office/drawing/2014/main" id="{34A18DCC-B9AB-4121-AE23-7F59EDEDC2F9}"/>
              </a:ext>
            </a:extLst>
          </p:cNvPr>
          <p:cNvSpPr txBox="1">
            <a:spLocks/>
          </p:cNvSpPr>
          <p:nvPr/>
        </p:nvSpPr>
        <p:spPr bwMode="auto">
          <a:xfrm>
            <a:off x="3097701" y="187755"/>
            <a:ext cx="1807200" cy="387798"/>
          </a:xfrm>
          <a:prstGeom prst="rect">
            <a:avLst/>
          </a:prstGeom>
        </p:spPr>
        <p:txBody>
          <a:bodyPr wrap="square" anchor="ctr">
            <a:spAutoFit/>
          </a:bodyPr>
          <a:lstStyle>
            <a:lvl1pPr algn="l" defTabSz="685800">
              <a:lnSpc>
                <a:spcPct val="90000"/>
              </a:lnSpc>
              <a:spcBef>
                <a:spcPts val="0"/>
              </a:spcBef>
              <a:buNone/>
              <a:defRPr sz="3300">
                <a:solidFill>
                  <a:schemeClr val="tx1"/>
                </a:solidFill>
                <a:latin typeface="+mj-lt"/>
                <a:ea typeface="+mj-ea"/>
                <a:cs typeface="+mj-cs"/>
              </a:defRPr>
            </a:lvl1pPr>
          </a:lstStyle>
          <a:p>
            <a:pPr algn="ctr">
              <a:lnSpc>
                <a:spcPct val="80000"/>
              </a:lnSpc>
              <a:defRPr/>
            </a:pPr>
            <a:r>
              <a:rPr lang="en-US" sz="1200" dirty="0">
                <a:solidFill>
                  <a:schemeClr val="bg1">
                    <a:lumMod val="10000"/>
                  </a:schemeClr>
                </a:solidFill>
                <a:latin typeface="Arial" panose="020B0604020202020204" pitchFamily="34" charset="0"/>
                <a:ea typeface="Calibri"/>
                <a:cs typeface="Arial" panose="020B0604020202020204" pitchFamily="34" charset="0"/>
              </a:rPr>
              <a:t>Landsat/Sentinel-2 time series (NDVI)</a:t>
            </a:r>
          </a:p>
        </p:txBody>
      </p:sp>
      <p:pic>
        <p:nvPicPr>
          <p:cNvPr id="32" name="Picture 29">
            <a:extLst>
              <a:ext uri="{FF2B5EF4-FFF2-40B4-BE49-F238E27FC236}">
                <a16:creationId xmlns:a16="http://schemas.microsoft.com/office/drawing/2014/main" id="{0211E3D9-B20B-45DF-90D7-D5D30B39E67E}"/>
              </a:ext>
            </a:extLst>
          </p:cNvPr>
          <p:cNvPicPr preferRelativeResize="0">
            <a:picLocks noChangeAspect="1"/>
          </p:cNvPicPr>
          <p:nvPr/>
        </p:nvPicPr>
        <p:blipFill>
          <a:blip r:embed="rId3"/>
          <a:stretch>
            <a:fillRect/>
          </a:stretch>
        </p:blipFill>
        <p:spPr bwMode="auto">
          <a:xfrm>
            <a:off x="3191301" y="560521"/>
            <a:ext cx="1620000" cy="3240000"/>
          </a:xfrm>
          <a:prstGeom prst="rect">
            <a:avLst/>
          </a:prstGeom>
          <a:ln w="3175">
            <a:solidFill>
              <a:srgbClr val="000000"/>
            </a:solidFill>
          </a:ln>
        </p:spPr>
      </p:pic>
      <p:pic>
        <p:nvPicPr>
          <p:cNvPr id="33" name="Picture 31">
            <a:extLst>
              <a:ext uri="{FF2B5EF4-FFF2-40B4-BE49-F238E27FC236}">
                <a16:creationId xmlns:a16="http://schemas.microsoft.com/office/drawing/2014/main" id="{A8EF662D-5F2A-4EDB-91A0-FA1E3A90BEC5}"/>
              </a:ext>
            </a:extLst>
          </p:cNvPr>
          <p:cNvPicPr>
            <a:picLocks noChangeAspect="1"/>
          </p:cNvPicPr>
          <p:nvPr/>
        </p:nvPicPr>
        <p:blipFill>
          <a:blip r:embed="rId4"/>
          <a:stretch>
            <a:fillRect/>
          </a:stretch>
        </p:blipFill>
        <p:spPr bwMode="auto">
          <a:xfrm>
            <a:off x="1001833" y="615126"/>
            <a:ext cx="1481935" cy="1668592"/>
          </a:xfrm>
          <a:prstGeom prst="rect">
            <a:avLst/>
          </a:prstGeom>
        </p:spPr>
      </p:pic>
      <p:pic>
        <p:nvPicPr>
          <p:cNvPr id="19" name="Grafik 18">
            <a:extLst>
              <a:ext uri="{FF2B5EF4-FFF2-40B4-BE49-F238E27FC236}">
                <a16:creationId xmlns:a16="http://schemas.microsoft.com/office/drawing/2014/main" id="{284DB397-EB22-45EA-9A8B-9D10BC1F3006}"/>
              </a:ext>
            </a:extLst>
          </p:cNvPr>
          <p:cNvPicPr>
            <a:picLocks noChangeAspect="1"/>
          </p:cNvPicPr>
          <p:nvPr/>
        </p:nvPicPr>
        <p:blipFill>
          <a:blip r:embed="rId5"/>
          <a:stretch>
            <a:fillRect/>
          </a:stretch>
        </p:blipFill>
        <p:spPr>
          <a:xfrm>
            <a:off x="728705" y="2755308"/>
            <a:ext cx="2977766" cy="836790"/>
          </a:xfrm>
          <a:prstGeom prst="rect">
            <a:avLst/>
          </a:prstGeom>
          <a:ln>
            <a:solidFill>
              <a:schemeClr val="bg1"/>
            </a:solidFill>
          </a:ln>
        </p:spPr>
      </p:pic>
      <p:sp>
        <p:nvSpPr>
          <p:cNvPr id="37" name="Inhaltsplatzhalter 2">
            <a:extLst>
              <a:ext uri="{FF2B5EF4-FFF2-40B4-BE49-F238E27FC236}">
                <a16:creationId xmlns:a16="http://schemas.microsoft.com/office/drawing/2014/main" id="{206796A8-FD35-41F1-90FF-4B4E1BA8D15C}"/>
              </a:ext>
            </a:extLst>
          </p:cNvPr>
          <p:cNvSpPr>
            <a:spLocks noGrp="1"/>
          </p:cNvSpPr>
          <p:nvPr>
            <p:ph idx="1"/>
          </p:nvPr>
        </p:nvSpPr>
        <p:spPr>
          <a:xfrm>
            <a:off x="133338" y="3863998"/>
            <a:ext cx="8759142" cy="651968"/>
          </a:xfrm>
          <a:noFill/>
        </p:spPr>
        <p:txBody>
          <a:bodyPr/>
          <a:lstStyle/>
          <a:p>
            <a:r>
              <a:rPr lang="en-US" sz="1800" dirty="0"/>
              <a:t>Effective data harmonization and organization is a prerequisite for exploiting synergies between multi- and hyperspectral time series</a:t>
            </a:r>
          </a:p>
        </p:txBody>
      </p:sp>
      <p:pic>
        <p:nvPicPr>
          <p:cNvPr id="5" name="Grafik 4">
            <a:extLst>
              <a:ext uri="{FF2B5EF4-FFF2-40B4-BE49-F238E27FC236}">
                <a16:creationId xmlns:a16="http://schemas.microsoft.com/office/drawing/2014/main" id="{7F03C6A4-4384-44A9-B05F-BA4348FF040C}"/>
              </a:ext>
            </a:extLst>
          </p:cNvPr>
          <p:cNvPicPr>
            <a:picLocks noChangeAspect="1"/>
          </p:cNvPicPr>
          <p:nvPr/>
        </p:nvPicPr>
        <p:blipFill>
          <a:blip r:embed="rId6"/>
          <a:stretch>
            <a:fillRect/>
          </a:stretch>
        </p:blipFill>
        <p:spPr>
          <a:xfrm>
            <a:off x="2606666" y="1373093"/>
            <a:ext cx="555654" cy="1365321"/>
          </a:xfrm>
          <a:prstGeom prst="rect">
            <a:avLst/>
          </a:prstGeom>
        </p:spPr>
      </p:pic>
      <p:grpSp>
        <p:nvGrpSpPr>
          <p:cNvPr id="6" name="Gruppieren 5">
            <a:extLst>
              <a:ext uri="{FF2B5EF4-FFF2-40B4-BE49-F238E27FC236}">
                <a16:creationId xmlns:a16="http://schemas.microsoft.com/office/drawing/2014/main" id="{19C39A88-5275-45E2-BAF6-DD12E435A2E2}"/>
              </a:ext>
            </a:extLst>
          </p:cNvPr>
          <p:cNvGrpSpPr/>
          <p:nvPr/>
        </p:nvGrpSpPr>
        <p:grpSpPr>
          <a:xfrm>
            <a:off x="5481664" y="182470"/>
            <a:ext cx="3072424" cy="3649791"/>
            <a:chOff x="5481664" y="182470"/>
            <a:chExt cx="3072424" cy="3649791"/>
          </a:xfrm>
        </p:grpSpPr>
        <p:sp>
          <p:nvSpPr>
            <p:cNvPr id="28" name="Titel 1">
              <a:extLst>
                <a:ext uri="{FF2B5EF4-FFF2-40B4-BE49-F238E27FC236}">
                  <a16:creationId xmlns:a16="http://schemas.microsoft.com/office/drawing/2014/main" id="{5E91B0F6-FC81-428D-BE25-D07AA7975305}"/>
                </a:ext>
              </a:extLst>
            </p:cNvPr>
            <p:cNvSpPr txBox="1">
              <a:spLocks/>
            </p:cNvSpPr>
            <p:nvPr/>
          </p:nvSpPr>
          <p:spPr bwMode="auto">
            <a:xfrm>
              <a:off x="6457786" y="182470"/>
              <a:ext cx="1942444" cy="387798"/>
            </a:xfrm>
            <a:prstGeom prst="rect">
              <a:avLst/>
            </a:prstGeom>
          </p:spPr>
          <p:txBody>
            <a:bodyPr wrap="square" anchor="ctr">
              <a:spAutoFit/>
            </a:bodyPr>
            <a:lstStyle>
              <a:lvl1pPr algn="l" defTabSz="685800">
                <a:lnSpc>
                  <a:spcPct val="90000"/>
                </a:lnSpc>
                <a:spcBef>
                  <a:spcPts val="0"/>
                </a:spcBef>
                <a:buNone/>
                <a:defRPr sz="3300">
                  <a:solidFill>
                    <a:schemeClr val="tx1"/>
                  </a:solidFill>
                  <a:latin typeface="+mj-lt"/>
                  <a:ea typeface="+mj-ea"/>
                  <a:cs typeface="+mj-cs"/>
                </a:defRPr>
              </a:lvl1pPr>
            </a:lstStyle>
            <a:p>
              <a:pPr algn="ctr">
                <a:lnSpc>
                  <a:spcPct val="80000"/>
                </a:lnSpc>
                <a:defRPr/>
              </a:pPr>
              <a:r>
                <a:rPr lang="en-US" sz="1200" dirty="0">
                  <a:solidFill>
                    <a:schemeClr val="bg1">
                      <a:lumMod val="10000"/>
                    </a:schemeClr>
                  </a:solidFill>
                  <a:latin typeface="Arial" panose="020B0604020202020204" pitchFamily="34" charset="0"/>
                  <a:ea typeface="Calibri"/>
                  <a:cs typeface="Arial" panose="020B0604020202020204" pitchFamily="34" charset="0"/>
                </a:rPr>
                <a:t>EnMAP time series </a:t>
              </a:r>
            </a:p>
            <a:p>
              <a:pPr algn="ctr">
                <a:lnSpc>
                  <a:spcPct val="80000"/>
                </a:lnSpc>
                <a:defRPr/>
              </a:pPr>
              <a:r>
                <a:rPr lang="en-US" sz="1200" dirty="0">
                  <a:solidFill>
                    <a:schemeClr val="bg1">
                      <a:lumMod val="10000"/>
                    </a:schemeClr>
                  </a:solidFill>
                  <a:latin typeface="Arial" panose="020B0604020202020204" pitchFamily="34" charset="0"/>
                  <a:ea typeface="Calibri"/>
                  <a:cs typeface="Arial" panose="020B0604020202020204" pitchFamily="34" charset="0"/>
                </a:rPr>
                <a:t>(RGB: 863/660/555 nm)</a:t>
              </a:r>
            </a:p>
          </p:txBody>
        </p:sp>
        <p:pic>
          <p:nvPicPr>
            <p:cNvPr id="21" name="Grafik 20">
              <a:extLst>
                <a:ext uri="{FF2B5EF4-FFF2-40B4-BE49-F238E27FC236}">
                  <a16:creationId xmlns:a16="http://schemas.microsoft.com/office/drawing/2014/main" id="{96325218-1B10-42B5-8AB5-29FBF6CC12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4527405" y="2108498"/>
              <a:ext cx="2678022" cy="769503"/>
            </a:xfrm>
            <a:prstGeom prst="rect">
              <a:avLst/>
            </a:prstGeom>
          </p:spPr>
        </p:pic>
        <p:pic>
          <p:nvPicPr>
            <p:cNvPr id="22" name="Grafik 21">
              <a:extLst>
                <a:ext uri="{FF2B5EF4-FFF2-40B4-BE49-F238E27FC236}">
                  <a16:creationId xmlns:a16="http://schemas.microsoft.com/office/drawing/2014/main" id="{E8FCB3F0-5548-4A85-8FFE-FF4FB0D384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3929" y="560521"/>
              <a:ext cx="2250159" cy="3240000"/>
            </a:xfrm>
            <a:prstGeom prst="rect">
              <a:avLst/>
            </a:prstGeom>
          </p:spPr>
        </p:pic>
      </p:grpSp>
    </p:spTree>
    <p:extLst>
      <p:ext uri="{BB962C8B-B14F-4D97-AF65-F5344CB8AC3E}">
        <p14:creationId xmlns:p14="http://schemas.microsoft.com/office/powerpoint/2010/main" val="132164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Inhaltsplatzhalter 2">
            <a:extLst>
              <a:ext uri="{FF2B5EF4-FFF2-40B4-BE49-F238E27FC236}">
                <a16:creationId xmlns:a16="http://schemas.microsoft.com/office/drawing/2014/main" id="{99B5BD63-D3DE-40BF-BFDF-FF5DC6C501D6}"/>
              </a:ext>
            </a:extLst>
          </p:cNvPr>
          <p:cNvSpPr txBox="1">
            <a:spLocks/>
          </p:cNvSpPr>
          <p:nvPr/>
        </p:nvSpPr>
        <p:spPr bwMode="auto">
          <a:xfrm>
            <a:off x="4572000" y="1323104"/>
            <a:ext cx="4320480" cy="3120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r>
              <a:rPr lang="en-US" sz="1800" kern="0" dirty="0"/>
              <a:t>e.g. FORCE-enabled harmonized Landsat &amp; Sentinel-2 ARD cube</a:t>
            </a:r>
          </a:p>
          <a:p>
            <a:pPr lvl="1"/>
            <a:r>
              <a:rPr lang="en-US" sz="1600" kern="0" dirty="0"/>
              <a:t>Consistent radiometric correction</a:t>
            </a:r>
          </a:p>
          <a:p>
            <a:pPr lvl="1"/>
            <a:r>
              <a:rPr lang="en-US" sz="1600" kern="0" dirty="0"/>
              <a:t>Improved co-registration</a:t>
            </a:r>
          </a:p>
          <a:p>
            <a:pPr lvl="1"/>
            <a:r>
              <a:rPr lang="en-US" sz="1600" kern="0" dirty="0"/>
              <a:t>Pixel grid alignment</a:t>
            </a:r>
          </a:p>
          <a:p>
            <a:pPr lvl="1"/>
            <a:r>
              <a:rPr lang="en-US" sz="1600" kern="0" dirty="0"/>
              <a:t>Unified/single coordinate system</a:t>
            </a:r>
          </a:p>
          <a:p>
            <a:pPr lvl="1"/>
            <a:r>
              <a:rPr lang="en-US" sz="1600" kern="0" dirty="0"/>
              <a:t>Consistent tiling scheme</a:t>
            </a:r>
          </a:p>
        </p:txBody>
      </p:sp>
      <p:pic>
        <p:nvPicPr>
          <p:cNvPr id="23" name="Picture 16">
            <a:extLst>
              <a:ext uri="{FF2B5EF4-FFF2-40B4-BE49-F238E27FC236}">
                <a16:creationId xmlns:a16="http://schemas.microsoft.com/office/drawing/2014/main" id="{715E3EB7-5FA8-4409-8197-BB8783628ACD}"/>
              </a:ext>
            </a:extLst>
          </p:cNvPr>
          <p:cNvPicPr>
            <a:picLocks noChangeAspect="1"/>
          </p:cNvPicPr>
          <p:nvPr/>
        </p:nvPicPr>
        <p:blipFill>
          <a:blip r:embed="rId3"/>
          <a:stretch>
            <a:fillRect/>
          </a:stretch>
        </p:blipFill>
        <p:spPr bwMode="auto">
          <a:xfrm>
            <a:off x="759864" y="1236650"/>
            <a:ext cx="3812136" cy="2758361"/>
          </a:xfrm>
          <a:prstGeom prst="rect">
            <a:avLst/>
          </a:prstGeom>
        </p:spPr>
      </p:pic>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a:t>Background</a:t>
            </a:r>
            <a:endParaRPr lang="de-DE" altLang="de-DE"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3</a:t>
            </a:fld>
            <a:endParaRPr lang="de-DE" altLang="de-DE">
              <a:solidFill>
                <a:schemeClr val="tx1"/>
              </a:solidFill>
            </a:endParaRPr>
          </a:p>
        </p:txBody>
      </p:sp>
      <p:sp>
        <p:nvSpPr>
          <p:cNvPr id="30" name="Titel 1">
            <a:extLst>
              <a:ext uri="{FF2B5EF4-FFF2-40B4-BE49-F238E27FC236}">
                <a16:creationId xmlns:a16="http://schemas.microsoft.com/office/drawing/2014/main" id="{34A18DCC-B9AB-4121-AE23-7F59EDEDC2F9}"/>
              </a:ext>
            </a:extLst>
          </p:cNvPr>
          <p:cNvSpPr txBox="1">
            <a:spLocks/>
          </p:cNvSpPr>
          <p:nvPr/>
        </p:nvSpPr>
        <p:spPr bwMode="auto">
          <a:xfrm>
            <a:off x="683568" y="3984221"/>
            <a:ext cx="7823179" cy="523220"/>
          </a:xfrm>
          <a:prstGeom prst="rect">
            <a:avLst/>
          </a:prstGeom>
        </p:spPr>
        <p:txBody>
          <a:bodyPr wrap="square" anchor="ctr">
            <a:spAutoFit/>
          </a:bodyPr>
          <a:lstStyle>
            <a:lvl1pPr algn="l" defTabSz="685800">
              <a:lnSpc>
                <a:spcPct val="90000"/>
              </a:lnSpc>
              <a:spcBef>
                <a:spcPts val="0"/>
              </a:spcBef>
              <a:buNone/>
              <a:defRPr sz="3300">
                <a:solidFill>
                  <a:schemeClr val="tx1"/>
                </a:solidFill>
                <a:latin typeface="+mj-lt"/>
                <a:ea typeface="+mj-ea"/>
                <a:cs typeface="+mj-cs"/>
              </a:defRPr>
            </a:lvl1pPr>
          </a:lstStyle>
          <a:p>
            <a:pPr>
              <a:lnSpc>
                <a:spcPct val="100000"/>
              </a:lnSpc>
              <a:defRPr/>
            </a:pPr>
            <a:r>
              <a:rPr lang="en-US" sz="1400" dirty="0">
                <a:solidFill>
                  <a:schemeClr val="bg1">
                    <a:lumMod val="10000"/>
                  </a:schemeClr>
                </a:solidFill>
                <a:latin typeface="Arial" panose="020B0604020202020204" pitchFamily="34" charset="0"/>
                <a:ea typeface="Calibri"/>
                <a:cs typeface="Arial" panose="020B0604020202020204" pitchFamily="34" charset="0"/>
              </a:rPr>
              <a:t>Frantz (2019)</a:t>
            </a:r>
          </a:p>
          <a:p>
            <a:pPr>
              <a:lnSpc>
                <a:spcPct val="100000"/>
              </a:lnSpc>
              <a:defRPr/>
            </a:pPr>
            <a:r>
              <a:rPr lang="en-US" sz="1400" dirty="0">
                <a:solidFill>
                  <a:schemeClr val="bg1">
                    <a:lumMod val="10000"/>
                  </a:schemeClr>
                </a:solidFill>
                <a:latin typeface="Arial" panose="020B0604020202020204" pitchFamily="34" charset="0"/>
                <a:ea typeface="Calibri"/>
                <a:cs typeface="Arial" panose="020B0604020202020204" pitchFamily="34" charset="0"/>
              </a:rPr>
              <a:t>https://force-eo.readthedocs.io/en/latest/ </a:t>
            </a:r>
          </a:p>
        </p:txBody>
      </p:sp>
      <p:sp>
        <p:nvSpPr>
          <p:cNvPr id="37" name="Inhaltsplatzhalter 2">
            <a:extLst>
              <a:ext uri="{FF2B5EF4-FFF2-40B4-BE49-F238E27FC236}">
                <a16:creationId xmlns:a16="http://schemas.microsoft.com/office/drawing/2014/main" id="{206796A8-FD35-41F1-90FF-4B4E1BA8D15C}"/>
              </a:ext>
            </a:extLst>
          </p:cNvPr>
          <p:cNvSpPr>
            <a:spLocks noGrp="1"/>
          </p:cNvSpPr>
          <p:nvPr>
            <p:ph idx="1"/>
          </p:nvPr>
        </p:nvSpPr>
        <p:spPr>
          <a:xfrm>
            <a:off x="133338" y="551630"/>
            <a:ext cx="8759142" cy="651968"/>
          </a:xfrm>
          <a:noFill/>
        </p:spPr>
        <p:txBody>
          <a:bodyPr/>
          <a:lstStyle/>
          <a:p>
            <a:r>
              <a:rPr lang="en-US" sz="1800" dirty="0"/>
              <a:t>Harmonized </a:t>
            </a:r>
            <a:r>
              <a:rPr lang="en-US" sz="1800" dirty="0" err="1"/>
              <a:t>multisensor</a:t>
            </a:r>
            <a:r>
              <a:rPr lang="en-US" sz="1800" dirty="0"/>
              <a:t> Analysis Ready Data (ARD) cubes streamline time-series processing and enhance time-series applications</a:t>
            </a:r>
          </a:p>
        </p:txBody>
      </p:sp>
      <p:pic>
        <p:nvPicPr>
          <p:cNvPr id="1026" name="Picture 2">
            <a:extLst>
              <a:ext uri="{FF2B5EF4-FFF2-40B4-BE49-F238E27FC236}">
                <a16:creationId xmlns:a16="http://schemas.microsoft.com/office/drawing/2014/main" id="{E84E8591-1C17-4FF5-91B5-3E99BABFFD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1754" y="3651870"/>
            <a:ext cx="1330445" cy="41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292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a:t>Background</a:t>
            </a:r>
            <a:endParaRPr lang="de-DE" altLang="de-DE"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4</a:t>
            </a:fld>
            <a:endParaRPr lang="de-DE" altLang="de-DE">
              <a:solidFill>
                <a:schemeClr val="tx1"/>
              </a:solidFill>
            </a:endParaRPr>
          </a:p>
        </p:txBody>
      </p:sp>
      <p:sp>
        <p:nvSpPr>
          <p:cNvPr id="30" name="Titel 1">
            <a:extLst>
              <a:ext uri="{FF2B5EF4-FFF2-40B4-BE49-F238E27FC236}">
                <a16:creationId xmlns:a16="http://schemas.microsoft.com/office/drawing/2014/main" id="{34A18DCC-B9AB-4121-AE23-7F59EDEDC2F9}"/>
              </a:ext>
            </a:extLst>
          </p:cNvPr>
          <p:cNvSpPr txBox="1">
            <a:spLocks/>
          </p:cNvSpPr>
          <p:nvPr/>
        </p:nvSpPr>
        <p:spPr bwMode="auto">
          <a:xfrm>
            <a:off x="708523" y="3554325"/>
            <a:ext cx="3250667" cy="264688"/>
          </a:xfrm>
          <a:prstGeom prst="rect">
            <a:avLst/>
          </a:prstGeom>
        </p:spPr>
        <p:txBody>
          <a:bodyPr wrap="square" anchor="ctr">
            <a:spAutoFit/>
          </a:bodyPr>
          <a:lstStyle>
            <a:lvl1pPr algn="l" defTabSz="685800">
              <a:lnSpc>
                <a:spcPct val="90000"/>
              </a:lnSpc>
              <a:spcBef>
                <a:spcPts val="0"/>
              </a:spcBef>
              <a:buNone/>
              <a:defRPr sz="3300">
                <a:solidFill>
                  <a:schemeClr val="tx1"/>
                </a:solidFill>
                <a:latin typeface="+mj-lt"/>
                <a:ea typeface="+mj-ea"/>
                <a:cs typeface="+mj-cs"/>
              </a:defRPr>
            </a:lvl1pPr>
          </a:lstStyle>
          <a:p>
            <a:pPr algn="ctr">
              <a:lnSpc>
                <a:spcPct val="80000"/>
              </a:lnSpc>
              <a:defRPr/>
            </a:pPr>
            <a:r>
              <a:rPr lang="en-US" sz="1400" dirty="0">
                <a:solidFill>
                  <a:schemeClr val="bg1">
                    <a:lumMod val="10000"/>
                  </a:schemeClr>
                </a:solidFill>
                <a:latin typeface="Arial" panose="020B0604020202020204" pitchFamily="34" charset="0"/>
                <a:ea typeface="Calibri"/>
                <a:cs typeface="Arial" panose="020B0604020202020204" pitchFamily="34" charset="0"/>
              </a:rPr>
              <a:t>https://eoweb.dlr.de/</a:t>
            </a:r>
          </a:p>
        </p:txBody>
      </p:sp>
      <p:sp>
        <p:nvSpPr>
          <p:cNvPr id="37" name="Inhaltsplatzhalter 2">
            <a:extLst>
              <a:ext uri="{FF2B5EF4-FFF2-40B4-BE49-F238E27FC236}">
                <a16:creationId xmlns:a16="http://schemas.microsoft.com/office/drawing/2014/main" id="{206796A8-FD35-41F1-90FF-4B4E1BA8D15C}"/>
              </a:ext>
            </a:extLst>
          </p:cNvPr>
          <p:cNvSpPr>
            <a:spLocks noGrp="1"/>
          </p:cNvSpPr>
          <p:nvPr>
            <p:ph idx="1"/>
          </p:nvPr>
        </p:nvSpPr>
        <p:spPr>
          <a:xfrm>
            <a:off x="133338" y="551630"/>
            <a:ext cx="8759142" cy="651968"/>
          </a:xfrm>
          <a:noFill/>
        </p:spPr>
        <p:txBody>
          <a:bodyPr/>
          <a:lstStyle/>
          <a:p>
            <a:r>
              <a:rPr lang="en-US" sz="1800" dirty="0" err="1"/>
              <a:t>EnMAP</a:t>
            </a:r>
            <a:r>
              <a:rPr lang="en-US" sz="1800" dirty="0"/>
              <a:t> L2A ARD is a great source and opens new possibilities for environmental monitoring, but challenges remain…</a:t>
            </a:r>
          </a:p>
        </p:txBody>
      </p:sp>
      <p:sp>
        <p:nvSpPr>
          <p:cNvPr id="36" name="Inhaltsplatzhalter 2">
            <a:extLst>
              <a:ext uri="{FF2B5EF4-FFF2-40B4-BE49-F238E27FC236}">
                <a16:creationId xmlns:a16="http://schemas.microsoft.com/office/drawing/2014/main" id="{99B5BD63-D3DE-40BF-BFDF-FF5DC6C501D6}"/>
              </a:ext>
            </a:extLst>
          </p:cNvPr>
          <p:cNvSpPr txBox="1">
            <a:spLocks/>
          </p:cNvSpPr>
          <p:nvPr/>
        </p:nvSpPr>
        <p:spPr bwMode="auto">
          <a:xfrm>
            <a:off x="3995936" y="1275606"/>
            <a:ext cx="4788752" cy="234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r>
              <a:rPr lang="en-US" sz="1800" kern="0" dirty="0" err="1"/>
              <a:t>EnMAP</a:t>
            </a:r>
            <a:r>
              <a:rPr lang="en-US" sz="1800" kern="0" dirty="0"/>
              <a:t> time series processing</a:t>
            </a:r>
            <a:endParaRPr lang="en-US" sz="1200" kern="0" dirty="0"/>
          </a:p>
          <a:p>
            <a:pPr lvl="1"/>
            <a:r>
              <a:rPr lang="en-US" sz="1600" kern="0" dirty="0"/>
              <a:t>Large data volume</a:t>
            </a:r>
          </a:p>
          <a:p>
            <a:pPr lvl="1"/>
            <a:r>
              <a:rPr lang="en-US" sz="1600" kern="0" dirty="0"/>
              <a:t>No consistent tiling scheme</a:t>
            </a:r>
          </a:p>
          <a:p>
            <a:pPr lvl="1"/>
            <a:r>
              <a:rPr lang="en-US" sz="1600" kern="0" dirty="0"/>
              <a:t>Co-registration adjustment required</a:t>
            </a:r>
          </a:p>
          <a:p>
            <a:r>
              <a:rPr lang="en-US" sz="1800" kern="0" dirty="0" err="1"/>
              <a:t>Multisensor</a:t>
            </a:r>
            <a:r>
              <a:rPr lang="en-US" sz="1800" kern="0" dirty="0"/>
              <a:t> applications</a:t>
            </a:r>
          </a:p>
          <a:p>
            <a:pPr lvl="1"/>
            <a:r>
              <a:rPr lang="en-US" sz="1600" kern="0" dirty="0"/>
              <a:t>Different coordinate systems</a:t>
            </a:r>
          </a:p>
          <a:p>
            <a:pPr lvl="1"/>
            <a:r>
              <a:rPr lang="en-US" sz="1600" kern="0" dirty="0"/>
              <a:t>Cross-sensor image co-registration</a:t>
            </a:r>
          </a:p>
          <a:p>
            <a:pPr lvl="1"/>
            <a:r>
              <a:rPr lang="en-US" sz="1600" kern="0" dirty="0"/>
              <a:t>Pixel grid misalignment</a:t>
            </a:r>
          </a:p>
        </p:txBody>
      </p:sp>
      <p:sp>
        <p:nvSpPr>
          <p:cNvPr id="10" name="Inhaltsplatzhalter 2">
            <a:extLst>
              <a:ext uri="{FF2B5EF4-FFF2-40B4-BE49-F238E27FC236}">
                <a16:creationId xmlns:a16="http://schemas.microsoft.com/office/drawing/2014/main" id="{3F11C2D3-E1C4-4C61-8AA7-2BA3C4FD4F48}"/>
              </a:ext>
            </a:extLst>
          </p:cNvPr>
          <p:cNvSpPr txBox="1">
            <a:spLocks/>
          </p:cNvSpPr>
          <p:nvPr/>
        </p:nvSpPr>
        <p:spPr bwMode="auto">
          <a:xfrm>
            <a:off x="152400" y="3844748"/>
            <a:ext cx="8759142" cy="65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r>
              <a:rPr lang="en-US" sz="1800" kern="0" dirty="0"/>
              <a:t>Streamlining processing of </a:t>
            </a:r>
            <a:r>
              <a:rPr lang="en-US" sz="1800" kern="0" dirty="0" err="1"/>
              <a:t>EnMAP</a:t>
            </a:r>
            <a:r>
              <a:rPr lang="en-US" sz="1800" kern="0" dirty="0"/>
              <a:t> L2A ARD poses an research area where further enhancement may be beneficial</a:t>
            </a:r>
          </a:p>
          <a:p>
            <a:endParaRPr lang="en-US" sz="1800" kern="0" dirty="0"/>
          </a:p>
        </p:txBody>
      </p:sp>
      <p:pic>
        <p:nvPicPr>
          <p:cNvPr id="4" name="Grafik 3">
            <a:extLst>
              <a:ext uri="{FF2B5EF4-FFF2-40B4-BE49-F238E27FC236}">
                <a16:creationId xmlns:a16="http://schemas.microsoft.com/office/drawing/2014/main" id="{D549CD97-C5E6-4BB7-AEB5-C19DB840A5D2}"/>
              </a:ext>
            </a:extLst>
          </p:cNvPr>
          <p:cNvPicPr>
            <a:picLocks noChangeAspect="1"/>
          </p:cNvPicPr>
          <p:nvPr/>
        </p:nvPicPr>
        <p:blipFill>
          <a:blip r:embed="rId3"/>
          <a:stretch>
            <a:fillRect/>
          </a:stretch>
        </p:blipFill>
        <p:spPr>
          <a:xfrm>
            <a:off x="971600" y="1361223"/>
            <a:ext cx="2724515" cy="2167368"/>
          </a:xfrm>
          <a:prstGeom prst="rect">
            <a:avLst/>
          </a:prstGeom>
        </p:spPr>
      </p:pic>
    </p:spTree>
    <p:extLst>
      <p:ext uri="{BB962C8B-B14F-4D97-AF65-F5344CB8AC3E}">
        <p14:creationId xmlns:p14="http://schemas.microsoft.com/office/powerpoint/2010/main" val="242558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B297F140-B635-4CD4-B8B4-EAB739E3FE35}"/>
              </a:ext>
            </a:extLst>
          </p:cNvPr>
          <p:cNvSpPr>
            <a:spLocks noGrp="1"/>
          </p:cNvSpPr>
          <p:nvPr>
            <p:ph type="sldNum" sz="quarter" idx="11"/>
          </p:nvPr>
        </p:nvSpPr>
        <p:spPr/>
        <p:txBody>
          <a:bodyPr/>
          <a:lstStyle/>
          <a:p>
            <a:fld id="{A08A98AD-BCEA-421E-AB44-D2AA3C3B0037}" type="slidenum">
              <a:rPr lang="de-DE" altLang="de-DE" smtClean="0"/>
              <a:pPr/>
              <a:t>5</a:t>
            </a:fld>
            <a:endParaRPr lang="de-DE" altLang="de-DE">
              <a:solidFill>
                <a:schemeClr val="tx1"/>
              </a:solidFill>
            </a:endParaRPr>
          </a:p>
        </p:txBody>
      </p:sp>
      <p:sp>
        <p:nvSpPr>
          <p:cNvPr id="5" name="Rectangle 2">
            <a:extLst>
              <a:ext uri="{FF2B5EF4-FFF2-40B4-BE49-F238E27FC236}">
                <a16:creationId xmlns:a16="http://schemas.microsoft.com/office/drawing/2014/main" id="{23E06B47-D013-482E-8509-11DDBF1348D8}"/>
              </a:ext>
            </a:extLst>
          </p:cNvPr>
          <p:cNvSpPr>
            <a:spLocks noGrp="1" noChangeArrowheads="1"/>
          </p:cNvSpPr>
          <p:nvPr>
            <p:ph type="title"/>
          </p:nvPr>
        </p:nvSpPr>
        <p:spPr>
          <a:xfrm>
            <a:off x="152400" y="0"/>
            <a:ext cx="8839200" cy="914400"/>
          </a:xfrm>
        </p:spPr>
        <p:txBody>
          <a:bodyPr anchor="t"/>
          <a:lstStyle/>
          <a:p>
            <a:pPr algn="l" eaLnBrk="1" hangingPunct="1"/>
            <a:r>
              <a:rPr lang="de-DE" altLang="de-DE" sz="2800" dirty="0" err="1"/>
              <a:t>Objective</a:t>
            </a:r>
            <a:endParaRPr lang="de-DE" altLang="de-DE" dirty="0"/>
          </a:p>
        </p:txBody>
      </p:sp>
      <p:sp>
        <p:nvSpPr>
          <p:cNvPr id="6" name="Inhaltsplatzhalter 2">
            <a:extLst>
              <a:ext uri="{FF2B5EF4-FFF2-40B4-BE49-F238E27FC236}">
                <a16:creationId xmlns:a16="http://schemas.microsoft.com/office/drawing/2014/main" id="{31D98E82-71A7-4320-9BD8-3379F40E6DCD}"/>
              </a:ext>
            </a:extLst>
          </p:cNvPr>
          <p:cNvSpPr txBox="1">
            <a:spLocks/>
          </p:cNvSpPr>
          <p:nvPr/>
        </p:nvSpPr>
        <p:spPr bwMode="auto">
          <a:xfrm>
            <a:off x="133338" y="2859782"/>
            <a:ext cx="875914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000">
                <a:solidFill>
                  <a:schemeClr val="tx1"/>
                </a:solidFill>
                <a:latin typeface="+mn-lt"/>
                <a:ea typeface="Arial Unicode MS" pitchFamily="34" charset="-128"/>
                <a:cs typeface="Arial Unicode MS" pitchFamily="34" charset="-128"/>
              </a:defRPr>
            </a:lvl1pPr>
            <a:lvl2pPr marL="742950" indent="-285750" algn="l" rtl="0" eaLnBrk="0" fontAlgn="base" hangingPunct="0">
              <a:spcBef>
                <a:spcPct val="20000"/>
              </a:spcBef>
              <a:spcAft>
                <a:spcPct val="0"/>
              </a:spcAft>
              <a:buChar char="–"/>
              <a:defRPr sz="1400">
                <a:solidFill>
                  <a:srgbClr val="00589C"/>
                </a:solidFill>
                <a:latin typeface="+mn-lt"/>
                <a:ea typeface="Arial Unicode MS" pitchFamily="34" charset="-128"/>
                <a:cs typeface="Arial Unicode MS" pitchFamily="34" charset="-128"/>
              </a:defRPr>
            </a:lvl2pPr>
            <a:lvl3pPr marL="1143000" indent="-228600" algn="l" rtl="0" eaLnBrk="0" fontAlgn="base" hangingPunct="0">
              <a:spcBef>
                <a:spcPct val="20000"/>
              </a:spcBef>
              <a:spcAft>
                <a:spcPct val="0"/>
              </a:spcAft>
              <a:buChar char="•"/>
              <a:defRPr sz="1400">
                <a:solidFill>
                  <a:schemeClr val="tx1"/>
                </a:solidFill>
                <a:latin typeface="+mn-lt"/>
                <a:ea typeface="Arial Unicode MS" pitchFamily="34" charset="-128"/>
                <a:cs typeface="Arial Unicode MS" pitchFamily="34" charset="-128"/>
              </a:defRPr>
            </a:lvl3pPr>
            <a:lvl4pPr marL="1600200" indent="-228600" algn="l" rtl="0" eaLnBrk="0" fontAlgn="base" hangingPunct="0">
              <a:spcBef>
                <a:spcPct val="20000"/>
              </a:spcBef>
              <a:spcAft>
                <a:spcPct val="0"/>
              </a:spcAft>
              <a:buChar char="–"/>
              <a:defRPr sz="1200">
                <a:solidFill>
                  <a:schemeClr val="tx1"/>
                </a:solidFill>
                <a:latin typeface="+mn-lt"/>
                <a:ea typeface="Arial Unicode MS" pitchFamily="34" charset="-128"/>
                <a:cs typeface="Arial Unicode MS" pitchFamily="34" charset="-128"/>
              </a:defRPr>
            </a:lvl4pPr>
            <a:lvl5pPr marL="2057400" indent="-228600" algn="l" rtl="0" eaLnBrk="0" fontAlgn="base" hangingPunct="0">
              <a:spcBef>
                <a:spcPct val="20000"/>
              </a:spcBef>
              <a:spcAft>
                <a:spcPct val="0"/>
              </a:spcAft>
              <a:buChar char="»"/>
              <a:defRPr sz="1000">
                <a:solidFill>
                  <a:schemeClr val="bg2"/>
                </a:solidFill>
                <a:latin typeface="+mn-lt"/>
                <a:ea typeface="Arial Unicode MS" pitchFamily="34" charset="-128"/>
                <a:cs typeface="Arial Unicode MS" pitchFamily="34" charset="-128"/>
              </a:defRPr>
            </a:lvl5pPr>
            <a:lvl6pPr marL="2514600" indent="-228600" algn="l" rtl="0" eaLnBrk="1" fontAlgn="base" hangingPunct="1">
              <a:spcBef>
                <a:spcPct val="20000"/>
              </a:spcBef>
              <a:spcAft>
                <a:spcPct val="0"/>
              </a:spcAft>
              <a:buChar char="»"/>
              <a:defRPr sz="1000">
                <a:solidFill>
                  <a:schemeClr val="bg2"/>
                </a:solidFill>
                <a:latin typeface="+mn-lt"/>
                <a:ea typeface="+mn-ea"/>
              </a:defRPr>
            </a:lvl6pPr>
            <a:lvl7pPr marL="2971800" indent="-228600" algn="l" rtl="0" eaLnBrk="1" fontAlgn="base" hangingPunct="1">
              <a:spcBef>
                <a:spcPct val="20000"/>
              </a:spcBef>
              <a:spcAft>
                <a:spcPct val="0"/>
              </a:spcAft>
              <a:buChar char="»"/>
              <a:defRPr sz="1000">
                <a:solidFill>
                  <a:schemeClr val="bg2"/>
                </a:solidFill>
                <a:latin typeface="+mn-lt"/>
                <a:ea typeface="+mn-ea"/>
              </a:defRPr>
            </a:lvl7pPr>
            <a:lvl8pPr marL="3429000" indent="-228600" algn="l" rtl="0" eaLnBrk="1" fontAlgn="base" hangingPunct="1">
              <a:spcBef>
                <a:spcPct val="20000"/>
              </a:spcBef>
              <a:spcAft>
                <a:spcPct val="0"/>
              </a:spcAft>
              <a:buChar char="»"/>
              <a:defRPr sz="1000">
                <a:solidFill>
                  <a:schemeClr val="bg2"/>
                </a:solidFill>
                <a:latin typeface="+mn-lt"/>
                <a:ea typeface="+mn-ea"/>
              </a:defRPr>
            </a:lvl8pPr>
            <a:lvl9pPr marL="3886200" indent="-228600" algn="l" rtl="0" eaLnBrk="1" fontAlgn="base" hangingPunct="1">
              <a:spcBef>
                <a:spcPct val="20000"/>
              </a:spcBef>
              <a:spcAft>
                <a:spcPct val="0"/>
              </a:spcAft>
              <a:buChar char="»"/>
              <a:defRPr sz="1000">
                <a:solidFill>
                  <a:schemeClr val="bg2"/>
                </a:solidFill>
                <a:latin typeface="+mn-lt"/>
                <a:ea typeface="+mn-ea"/>
              </a:defRPr>
            </a:lvl9pPr>
          </a:lstStyle>
          <a:p>
            <a:pPr marL="0" indent="0">
              <a:buNone/>
            </a:pPr>
            <a:endParaRPr lang="en-US" sz="1800" b="1" kern="0" dirty="0"/>
          </a:p>
          <a:p>
            <a:pPr>
              <a:buFont typeface="+mj-lt"/>
              <a:buAutoNum type="arabicParenR"/>
            </a:pPr>
            <a:r>
              <a:rPr lang="en-US" sz="1800" kern="0" dirty="0"/>
              <a:t>Improve </a:t>
            </a:r>
            <a:r>
              <a:rPr lang="en-US" sz="1800" kern="0" dirty="0" err="1"/>
              <a:t>EnMAP</a:t>
            </a:r>
            <a:r>
              <a:rPr lang="en-US" sz="1800" kern="0" dirty="0"/>
              <a:t> data organization by integration into consistent data cube structure</a:t>
            </a:r>
          </a:p>
          <a:p>
            <a:pPr>
              <a:buFont typeface="+mj-lt"/>
              <a:buAutoNum type="arabicParenR"/>
            </a:pPr>
            <a:r>
              <a:rPr lang="en-US" sz="1800" kern="0" dirty="0"/>
              <a:t>Harmonize </a:t>
            </a:r>
            <a:r>
              <a:rPr lang="en-US" sz="1800" kern="0" dirty="0" err="1"/>
              <a:t>EnMAP</a:t>
            </a:r>
            <a:r>
              <a:rPr lang="en-US" sz="1800" kern="0" dirty="0"/>
              <a:t> with Landsat/Sentinel-2 data for </a:t>
            </a:r>
            <a:r>
              <a:rPr lang="en-US" sz="1800" kern="0" dirty="0" err="1"/>
              <a:t>multisensor</a:t>
            </a:r>
            <a:r>
              <a:rPr lang="en-US" sz="1800" kern="0" dirty="0"/>
              <a:t> applications</a:t>
            </a:r>
          </a:p>
        </p:txBody>
      </p:sp>
      <p:sp>
        <p:nvSpPr>
          <p:cNvPr id="11" name="Inhaltsplatzhalter 2">
            <a:extLst>
              <a:ext uri="{FF2B5EF4-FFF2-40B4-BE49-F238E27FC236}">
                <a16:creationId xmlns:a16="http://schemas.microsoft.com/office/drawing/2014/main" id="{98B82A27-8739-4EA3-B3B4-2EA58DAFBA90}"/>
              </a:ext>
            </a:extLst>
          </p:cNvPr>
          <p:cNvSpPr>
            <a:spLocks noGrp="1"/>
          </p:cNvSpPr>
          <p:nvPr>
            <p:ph idx="1"/>
          </p:nvPr>
        </p:nvSpPr>
        <p:spPr>
          <a:xfrm>
            <a:off x="133338" y="551630"/>
            <a:ext cx="8759142" cy="651968"/>
          </a:xfrm>
          <a:noFill/>
        </p:spPr>
        <p:txBody>
          <a:bodyPr/>
          <a:lstStyle/>
          <a:p>
            <a:r>
              <a:rPr lang="en-US" sz="1800" dirty="0"/>
              <a:t>Make use of various open-source tools to develop solutions that streamline the processing of </a:t>
            </a:r>
            <a:r>
              <a:rPr lang="en-US" sz="1800" dirty="0" err="1"/>
              <a:t>EnMAP</a:t>
            </a:r>
            <a:r>
              <a:rPr lang="en-US" sz="1800" dirty="0"/>
              <a:t> L2A ARD</a:t>
            </a:r>
          </a:p>
        </p:txBody>
      </p:sp>
      <p:pic>
        <p:nvPicPr>
          <p:cNvPr id="1030" name="Picture 6" descr="Logo">
            <a:extLst>
              <a:ext uri="{FF2B5EF4-FFF2-40B4-BE49-F238E27FC236}">
                <a16:creationId xmlns:a16="http://schemas.microsoft.com/office/drawing/2014/main" id="{EA33EF95-277D-4808-9D4B-F5131BE16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490626"/>
            <a:ext cx="973125" cy="1080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2">
            <a:extLst>
              <a:ext uri="{FF2B5EF4-FFF2-40B4-BE49-F238E27FC236}">
                <a16:creationId xmlns:a16="http://schemas.microsoft.com/office/drawing/2014/main" id="{24A37965-05F7-48E2-BFD9-42E36A5CBE8F}"/>
              </a:ext>
            </a:extLst>
          </p:cNvPr>
          <p:cNvSpPr/>
          <p:nvPr/>
        </p:nvSpPr>
        <p:spPr>
          <a:xfrm>
            <a:off x="1496572" y="2573550"/>
            <a:ext cx="1872208" cy="286232"/>
          </a:xfrm>
          <a:prstGeom prst="rect">
            <a:avLst/>
          </a:prstGeom>
        </p:spPr>
        <p:txBody>
          <a:bodyPr wrap="square">
            <a:spAutoFit/>
          </a:bodyPr>
          <a:lstStyle/>
          <a:p>
            <a:pPr algn="ctr">
              <a:lnSpc>
                <a:spcPct val="90000"/>
              </a:lnSpc>
              <a:spcAft>
                <a:spcPts val="300"/>
              </a:spcAft>
              <a:defRPr/>
            </a:pPr>
            <a:r>
              <a:rPr lang="en-US" sz="1400" dirty="0" err="1">
                <a:solidFill>
                  <a:srgbClr val="000000"/>
                </a:solidFill>
                <a:latin typeface="Arial" panose="020B0604020202020204" pitchFamily="34" charset="0"/>
                <a:ea typeface="Calibri"/>
                <a:cs typeface="Arial" panose="020B0604020202020204" pitchFamily="34" charset="0"/>
              </a:rPr>
              <a:t>Jakimow</a:t>
            </a:r>
            <a:r>
              <a:rPr lang="en-US" sz="1400" dirty="0">
                <a:solidFill>
                  <a:srgbClr val="000000"/>
                </a:solidFill>
                <a:latin typeface="Arial" panose="020B0604020202020204" pitchFamily="34" charset="0"/>
                <a:ea typeface="Calibri"/>
                <a:cs typeface="Arial" panose="020B0604020202020204" pitchFamily="34" charset="0"/>
              </a:rPr>
              <a:t> et al. (2023)</a:t>
            </a:r>
          </a:p>
        </p:txBody>
      </p:sp>
      <p:sp>
        <p:nvSpPr>
          <p:cNvPr id="17" name="Rectangle 52">
            <a:extLst>
              <a:ext uri="{FF2B5EF4-FFF2-40B4-BE49-F238E27FC236}">
                <a16:creationId xmlns:a16="http://schemas.microsoft.com/office/drawing/2014/main" id="{12F651FD-F0B9-4644-B84B-C038CE04AF9E}"/>
              </a:ext>
            </a:extLst>
          </p:cNvPr>
          <p:cNvSpPr/>
          <p:nvPr/>
        </p:nvSpPr>
        <p:spPr>
          <a:xfrm>
            <a:off x="4040323" y="2573550"/>
            <a:ext cx="2036477" cy="286232"/>
          </a:xfrm>
          <a:prstGeom prst="rect">
            <a:avLst/>
          </a:prstGeom>
        </p:spPr>
        <p:txBody>
          <a:bodyPr wrap="square">
            <a:spAutoFit/>
          </a:bodyPr>
          <a:lstStyle/>
          <a:p>
            <a:pPr algn="ctr">
              <a:lnSpc>
                <a:spcPct val="90000"/>
              </a:lnSpc>
              <a:spcAft>
                <a:spcPts val="300"/>
              </a:spcAft>
              <a:defRPr/>
            </a:pPr>
            <a:r>
              <a:rPr lang="en-US" sz="1400" dirty="0">
                <a:solidFill>
                  <a:srgbClr val="000000"/>
                </a:solidFill>
                <a:latin typeface="Arial" panose="020B0604020202020204" pitchFamily="34" charset="0"/>
                <a:ea typeface="Calibri"/>
                <a:cs typeface="Arial" panose="020B0604020202020204" pitchFamily="34" charset="0"/>
              </a:rPr>
              <a:t>Scheffler et al. (2017) </a:t>
            </a:r>
          </a:p>
        </p:txBody>
      </p:sp>
      <p:sp>
        <p:nvSpPr>
          <p:cNvPr id="21" name="Rectangle 52">
            <a:extLst>
              <a:ext uri="{FF2B5EF4-FFF2-40B4-BE49-F238E27FC236}">
                <a16:creationId xmlns:a16="http://schemas.microsoft.com/office/drawing/2014/main" id="{593EED1B-35F0-48AA-B7EE-4BF0505607C9}"/>
              </a:ext>
            </a:extLst>
          </p:cNvPr>
          <p:cNvSpPr/>
          <p:nvPr/>
        </p:nvSpPr>
        <p:spPr>
          <a:xfrm>
            <a:off x="6186624" y="2573550"/>
            <a:ext cx="2036477" cy="286232"/>
          </a:xfrm>
          <a:prstGeom prst="rect">
            <a:avLst/>
          </a:prstGeom>
        </p:spPr>
        <p:txBody>
          <a:bodyPr wrap="square">
            <a:spAutoFit/>
          </a:bodyPr>
          <a:lstStyle/>
          <a:p>
            <a:pPr algn="ctr">
              <a:lnSpc>
                <a:spcPct val="90000"/>
              </a:lnSpc>
              <a:spcAft>
                <a:spcPts val="300"/>
              </a:spcAft>
              <a:defRPr/>
            </a:pPr>
            <a:r>
              <a:rPr lang="en-US" sz="1400" dirty="0">
                <a:solidFill>
                  <a:srgbClr val="000000"/>
                </a:solidFill>
                <a:latin typeface="Arial" panose="020B0604020202020204" pitchFamily="34" charset="0"/>
                <a:ea typeface="Calibri"/>
                <a:cs typeface="Arial" panose="020B0604020202020204" pitchFamily="34" charset="0"/>
              </a:rPr>
              <a:t>https://gdal.org</a:t>
            </a:r>
          </a:p>
        </p:txBody>
      </p:sp>
      <p:pic>
        <p:nvPicPr>
          <p:cNvPr id="18" name="Grafik 17">
            <a:extLst>
              <a:ext uri="{FF2B5EF4-FFF2-40B4-BE49-F238E27FC236}">
                <a16:creationId xmlns:a16="http://schemas.microsoft.com/office/drawing/2014/main" id="{07CF4984-EED6-4C3D-A97C-EDDD72132171}"/>
              </a:ext>
            </a:extLst>
          </p:cNvPr>
          <p:cNvPicPr>
            <a:picLocks noChangeAspect="1"/>
          </p:cNvPicPr>
          <p:nvPr/>
        </p:nvPicPr>
        <p:blipFill>
          <a:blip r:embed="rId4"/>
          <a:stretch>
            <a:fillRect/>
          </a:stretch>
        </p:blipFill>
        <p:spPr>
          <a:xfrm>
            <a:off x="1464923" y="1490626"/>
            <a:ext cx="1935506" cy="1080000"/>
          </a:xfrm>
          <a:prstGeom prst="rect">
            <a:avLst/>
          </a:prstGeom>
        </p:spPr>
      </p:pic>
      <p:pic>
        <p:nvPicPr>
          <p:cNvPr id="1034" name="Picture 10" descr="undefined">
            <a:extLst>
              <a:ext uri="{FF2B5EF4-FFF2-40B4-BE49-F238E27FC236}">
                <a16:creationId xmlns:a16="http://schemas.microsoft.com/office/drawing/2014/main" id="{06E471B5-85DA-4703-B8B3-46573E7DEA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6696" y="1490626"/>
            <a:ext cx="976335" cy="1080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hteck: abgerundete Ecken 18">
            <a:extLst>
              <a:ext uri="{FF2B5EF4-FFF2-40B4-BE49-F238E27FC236}">
                <a16:creationId xmlns:a16="http://schemas.microsoft.com/office/drawing/2014/main" id="{CB325AA4-10A3-4554-A454-67BEDF8F64C6}"/>
              </a:ext>
            </a:extLst>
          </p:cNvPr>
          <p:cNvSpPr/>
          <p:nvPr/>
        </p:nvSpPr>
        <p:spPr bwMode="auto">
          <a:xfrm>
            <a:off x="316430" y="2860458"/>
            <a:ext cx="8511139" cy="2160240"/>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hangingPunct="0"/>
            <a:r>
              <a:rPr lang="en-US" sz="1600" b="1" dirty="0">
                <a:solidFill>
                  <a:srgbClr val="C00000"/>
                </a:solidFill>
                <a:latin typeface="Arial" charset="0"/>
                <a:ea typeface="ＭＳ Ｐゴシック" pitchFamily="96" charset="-128"/>
              </a:rPr>
              <a:t>Poster Session</a:t>
            </a:r>
          </a:p>
          <a:p>
            <a:pPr eaLnBrk="0" hangingPunct="0"/>
            <a:endParaRPr kumimoji="0" lang="en-US" sz="1600" b="0" i="0" u="none" strike="noStrike" cap="none" normalizeH="0" baseline="0" dirty="0">
              <a:ln>
                <a:noFill/>
              </a:ln>
              <a:solidFill>
                <a:srgbClr val="C00000"/>
              </a:solidFill>
              <a:effectLst/>
              <a:latin typeface="Arial" charset="0"/>
              <a:ea typeface="ＭＳ Ｐゴシック" pitchFamily="96" charset="-128"/>
            </a:endParaRPr>
          </a:p>
          <a:p>
            <a:pPr eaLnBrk="0" hangingPunct="0"/>
            <a:r>
              <a:rPr lang="en-US" sz="1600" dirty="0">
                <a:solidFill>
                  <a:srgbClr val="C00000"/>
                </a:solidFill>
                <a:latin typeface="Arial" charset="0"/>
                <a:ea typeface="ＭＳ Ｐゴシック" pitchFamily="96" charset="-128"/>
              </a:rPr>
              <a:t>Scheffler et al. 2024: Latest validation results of the </a:t>
            </a:r>
            <a:r>
              <a:rPr lang="en-US" sz="1600" dirty="0" err="1">
                <a:solidFill>
                  <a:srgbClr val="C00000"/>
                </a:solidFill>
                <a:latin typeface="Arial" charset="0"/>
                <a:ea typeface="ＭＳ Ｐゴシック" pitchFamily="96" charset="-128"/>
              </a:rPr>
              <a:t>EnMAP</a:t>
            </a:r>
            <a:r>
              <a:rPr lang="en-US" sz="1600" dirty="0">
                <a:solidFill>
                  <a:srgbClr val="C00000"/>
                </a:solidFill>
                <a:latin typeface="Arial" charset="0"/>
                <a:ea typeface="ＭＳ Ｐゴシック" pitchFamily="96" charset="-128"/>
              </a:rPr>
              <a:t> Level-2A bottom-of-atmosphere reflectance product produced with the </a:t>
            </a:r>
            <a:r>
              <a:rPr lang="en-US" sz="1600" dirty="0" err="1">
                <a:solidFill>
                  <a:srgbClr val="C00000"/>
                </a:solidFill>
                <a:latin typeface="Arial" charset="0"/>
                <a:ea typeface="ＭＳ Ｐゴシック" pitchFamily="96" charset="-128"/>
              </a:rPr>
              <a:t>EnMAP</a:t>
            </a:r>
            <a:r>
              <a:rPr lang="en-US" sz="1600" dirty="0">
                <a:solidFill>
                  <a:srgbClr val="C00000"/>
                </a:solidFill>
                <a:latin typeface="Arial" charset="0"/>
                <a:ea typeface="ＭＳ Ｐゴシック" pitchFamily="96" charset="-128"/>
              </a:rPr>
              <a:t> Processing Tool (</a:t>
            </a:r>
            <a:r>
              <a:rPr lang="en-US" sz="1600" dirty="0" err="1">
                <a:solidFill>
                  <a:srgbClr val="C00000"/>
                </a:solidFill>
                <a:latin typeface="Arial" charset="0"/>
                <a:ea typeface="ＭＳ Ｐゴシック" pitchFamily="96" charset="-128"/>
              </a:rPr>
              <a:t>EnPT</a:t>
            </a:r>
            <a:r>
              <a:rPr lang="en-US" sz="1600" dirty="0">
                <a:solidFill>
                  <a:srgbClr val="C00000"/>
                </a:solidFill>
                <a:latin typeface="Arial" charset="0"/>
                <a:ea typeface="ＭＳ Ｐゴシック" pitchFamily="96" charset="-128"/>
              </a:rPr>
              <a:t>). </a:t>
            </a:r>
          </a:p>
          <a:p>
            <a:pPr eaLnBrk="0" hangingPunct="0"/>
            <a:endParaRPr lang="en-US" sz="1600" dirty="0">
              <a:solidFill>
                <a:srgbClr val="C00000"/>
              </a:solidFill>
              <a:latin typeface="Arial" charset="0"/>
              <a:ea typeface="ＭＳ Ｐゴシック" pitchFamily="96" charset="-128"/>
            </a:endParaRPr>
          </a:p>
          <a:p>
            <a:pPr eaLnBrk="0" hangingPunct="0"/>
            <a:r>
              <a:rPr lang="en-US" sz="1600" dirty="0" err="1">
                <a:solidFill>
                  <a:srgbClr val="C00000"/>
                </a:solidFill>
                <a:latin typeface="Arial" charset="0"/>
                <a:ea typeface="ＭＳ Ｐゴシック" pitchFamily="96" charset="-128"/>
              </a:rPr>
              <a:t>Jakimow</a:t>
            </a:r>
            <a:r>
              <a:rPr lang="en-US" sz="1600" dirty="0">
                <a:solidFill>
                  <a:srgbClr val="C00000"/>
                </a:solidFill>
                <a:latin typeface="Arial" charset="0"/>
                <a:ea typeface="ＭＳ Ｐゴシック" pitchFamily="96" charset="-128"/>
              </a:rPr>
              <a:t> et al. 2024: The </a:t>
            </a:r>
            <a:r>
              <a:rPr lang="en-US" sz="1600" dirty="0" err="1">
                <a:solidFill>
                  <a:srgbClr val="C00000"/>
                </a:solidFill>
                <a:latin typeface="Arial" charset="0"/>
                <a:ea typeface="ＭＳ Ｐゴシック" pitchFamily="96" charset="-128"/>
              </a:rPr>
              <a:t>EnMAP</a:t>
            </a:r>
            <a:r>
              <a:rPr lang="en-US" sz="1600" dirty="0">
                <a:solidFill>
                  <a:srgbClr val="C00000"/>
                </a:solidFill>
                <a:latin typeface="Arial" charset="0"/>
                <a:ea typeface="ＭＳ Ｐゴシック" pitchFamily="96" charset="-128"/>
              </a:rPr>
              <a:t>-Box: Advanced visualization and analysis of </a:t>
            </a:r>
            <a:r>
              <a:rPr lang="en-US" sz="1600" dirty="0" err="1">
                <a:solidFill>
                  <a:srgbClr val="C00000"/>
                </a:solidFill>
                <a:latin typeface="Arial" charset="0"/>
                <a:ea typeface="ＭＳ Ｐゴシック" pitchFamily="96" charset="-128"/>
              </a:rPr>
              <a:t>EnMAP</a:t>
            </a:r>
            <a:r>
              <a:rPr lang="en-US" sz="1600" dirty="0">
                <a:solidFill>
                  <a:srgbClr val="C00000"/>
                </a:solidFill>
                <a:latin typeface="Arial" charset="0"/>
                <a:ea typeface="ＭＳ Ｐゴシック" pitchFamily="96" charset="-128"/>
              </a:rPr>
              <a:t> data and beyond. </a:t>
            </a:r>
          </a:p>
          <a:p>
            <a:pPr eaLnBrk="0" hangingPunct="0"/>
            <a:endParaRPr lang="en-US" sz="1600" dirty="0">
              <a:solidFill>
                <a:srgbClr val="C00000"/>
              </a:solidFill>
              <a:latin typeface="Arial" charset="0"/>
              <a:ea typeface="ＭＳ Ｐゴシック" pitchFamily="96" charset="-128"/>
            </a:endParaRPr>
          </a:p>
          <a:p>
            <a:pPr eaLnBrk="0" hangingPunct="0"/>
            <a:endParaRPr lang="en-US" sz="1600" dirty="0">
              <a:solidFill>
                <a:srgbClr val="C00000"/>
              </a:solidFill>
              <a:latin typeface="Arial" charset="0"/>
              <a:ea typeface="ＭＳ Ｐゴシック" pitchFamily="96" charset="-128"/>
            </a:endParaRPr>
          </a:p>
          <a:p>
            <a:pPr eaLnBrk="0" hangingPunct="0"/>
            <a:endParaRPr lang="en-US" sz="1600" dirty="0">
              <a:solidFill>
                <a:srgbClr val="C00000"/>
              </a:solidFill>
              <a:latin typeface="Arial" charset="0"/>
              <a:ea typeface="ＭＳ Ｐゴシック" pitchFamily="96" charset="-128"/>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C00000"/>
              </a:solidFill>
              <a:effectLst/>
              <a:latin typeface="Arial" charset="0"/>
              <a:ea typeface="ＭＳ Ｐゴシック" pitchFamily="96" charset="-128"/>
            </a:endParaRPr>
          </a:p>
        </p:txBody>
      </p:sp>
    </p:spTree>
    <p:extLst>
      <p:ext uri="{BB962C8B-B14F-4D97-AF65-F5344CB8AC3E}">
        <p14:creationId xmlns:p14="http://schemas.microsoft.com/office/powerpoint/2010/main" val="299188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a:t>Approach</a:t>
            </a:r>
            <a:endParaRPr lang="de-DE" altLang="de-DE"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6</a:t>
            </a:fld>
            <a:endParaRPr lang="de-DE" altLang="de-DE">
              <a:solidFill>
                <a:schemeClr val="tx1"/>
              </a:solidFill>
            </a:endParaRPr>
          </a:p>
        </p:txBody>
      </p:sp>
      <p:sp>
        <p:nvSpPr>
          <p:cNvPr id="37" name="Inhaltsplatzhalter 2">
            <a:extLst>
              <a:ext uri="{FF2B5EF4-FFF2-40B4-BE49-F238E27FC236}">
                <a16:creationId xmlns:a16="http://schemas.microsoft.com/office/drawing/2014/main" id="{206796A8-FD35-41F1-90FF-4B4E1BA8D15C}"/>
              </a:ext>
            </a:extLst>
          </p:cNvPr>
          <p:cNvSpPr>
            <a:spLocks noGrp="1"/>
          </p:cNvSpPr>
          <p:nvPr>
            <p:ph idx="1"/>
          </p:nvPr>
        </p:nvSpPr>
        <p:spPr>
          <a:xfrm>
            <a:off x="133338" y="551630"/>
            <a:ext cx="8759142" cy="651968"/>
          </a:xfrm>
          <a:noFill/>
        </p:spPr>
        <p:txBody>
          <a:bodyPr/>
          <a:lstStyle/>
          <a:p>
            <a:r>
              <a:rPr lang="en-US" sz="1800" dirty="0"/>
              <a:t>Retrieval of </a:t>
            </a:r>
            <a:r>
              <a:rPr lang="en-US" sz="1800" dirty="0" err="1"/>
              <a:t>EnMAP</a:t>
            </a:r>
            <a:r>
              <a:rPr lang="en-US" sz="1800" dirty="0"/>
              <a:t> time series for three Californian study sites by requesting 3-4 acquisitions per month per site since March 2023</a:t>
            </a:r>
          </a:p>
          <a:p>
            <a:pPr marL="0" indent="0">
              <a:buNone/>
            </a:pPr>
            <a:endParaRPr lang="en-US" sz="1800" dirty="0"/>
          </a:p>
        </p:txBody>
      </p:sp>
      <p:pic>
        <p:nvPicPr>
          <p:cNvPr id="11" name="Picture 29">
            <a:extLst>
              <a:ext uri="{FF2B5EF4-FFF2-40B4-BE49-F238E27FC236}">
                <a16:creationId xmlns:a16="http://schemas.microsoft.com/office/drawing/2014/main" id="{6CA639F6-391A-4F43-B67D-4626C0DBA6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1920" y="1299061"/>
            <a:ext cx="4069274" cy="2712849"/>
          </a:xfrm>
          <a:prstGeom prst="rect">
            <a:avLst/>
          </a:prstGeom>
        </p:spPr>
      </p:pic>
      <p:pic>
        <p:nvPicPr>
          <p:cNvPr id="12" name="Picture 30">
            <a:extLst>
              <a:ext uri="{FF2B5EF4-FFF2-40B4-BE49-F238E27FC236}">
                <a16:creationId xmlns:a16="http://schemas.microsoft.com/office/drawing/2014/main" id="{AC1A8B99-A96F-4034-84D9-69981F51B803}"/>
              </a:ext>
            </a:extLst>
          </p:cNvPr>
          <p:cNvPicPr>
            <a:picLocks noChangeAspect="1"/>
          </p:cNvPicPr>
          <p:nvPr/>
        </p:nvPicPr>
        <p:blipFill>
          <a:blip r:embed="rId4"/>
          <a:stretch>
            <a:fillRect/>
          </a:stretch>
        </p:blipFill>
        <p:spPr>
          <a:xfrm>
            <a:off x="6732239" y="3867894"/>
            <a:ext cx="1802589" cy="573223"/>
          </a:xfrm>
          <a:prstGeom prst="rect">
            <a:avLst/>
          </a:prstGeom>
        </p:spPr>
      </p:pic>
      <p:pic>
        <p:nvPicPr>
          <p:cNvPr id="3" name="Grafik 2">
            <a:extLst>
              <a:ext uri="{FF2B5EF4-FFF2-40B4-BE49-F238E27FC236}">
                <a16:creationId xmlns:a16="http://schemas.microsoft.com/office/drawing/2014/main" id="{E381CDA8-B036-47F9-A750-4C7576B2F690}"/>
              </a:ext>
            </a:extLst>
          </p:cNvPr>
          <p:cNvPicPr>
            <a:picLocks noChangeAspect="1"/>
          </p:cNvPicPr>
          <p:nvPr/>
        </p:nvPicPr>
        <p:blipFill>
          <a:blip r:embed="rId5"/>
          <a:stretch>
            <a:fillRect/>
          </a:stretch>
        </p:blipFill>
        <p:spPr>
          <a:xfrm>
            <a:off x="747282" y="1298087"/>
            <a:ext cx="2999492" cy="3194581"/>
          </a:xfrm>
          <a:prstGeom prst="rect">
            <a:avLst/>
          </a:prstGeom>
        </p:spPr>
      </p:pic>
    </p:spTree>
    <p:extLst>
      <p:ext uri="{BB962C8B-B14F-4D97-AF65-F5344CB8AC3E}">
        <p14:creationId xmlns:p14="http://schemas.microsoft.com/office/powerpoint/2010/main" val="2965758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34DADDF6-9521-4F3A-BC6E-0418E88214D7}"/>
              </a:ext>
            </a:extLst>
          </p:cNvPr>
          <p:cNvPicPr>
            <a:picLocks noChangeAspect="1"/>
          </p:cNvPicPr>
          <p:nvPr/>
        </p:nvPicPr>
        <p:blipFill>
          <a:blip r:embed="rId3"/>
          <a:stretch>
            <a:fillRect/>
          </a:stretch>
        </p:blipFill>
        <p:spPr>
          <a:xfrm>
            <a:off x="494047" y="1203598"/>
            <a:ext cx="2840982" cy="2975106"/>
          </a:xfrm>
          <a:prstGeom prst="rect">
            <a:avLst/>
          </a:prstGeom>
        </p:spPr>
      </p:pic>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a:t>Approach</a:t>
            </a:r>
            <a:endParaRPr lang="de-DE" altLang="de-DE"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7</a:t>
            </a:fld>
            <a:endParaRPr lang="de-DE" altLang="de-DE">
              <a:solidFill>
                <a:schemeClr val="tx1"/>
              </a:solidFill>
            </a:endParaRPr>
          </a:p>
        </p:txBody>
      </p:sp>
      <p:sp>
        <p:nvSpPr>
          <p:cNvPr id="37" name="Inhaltsplatzhalter 2">
            <a:extLst>
              <a:ext uri="{FF2B5EF4-FFF2-40B4-BE49-F238E27FC236}">
                <a16:creationId xmlns:a16="http://schemas.microsoft.com/office/drawing/2014/main" id="{206796A8-FD35-41F1-90FF-4B4E1BA8D15C}"/>
              </a:ext>
            </a:extLst>
          </p:cNvPr>
          <p:cNvSpPr>
            <a:spLocks noGrp="1"/>
          </p:cNvSpPr>
          <p:nvPr>
            <p:ph idx="1"/>
          </p:nvPr>
        </p:nvSpPr>
        <p:spPr>
          <a:xfrm>
            <a:off x="133338" y="551630"/>
            <a:ext cx="8759142" cy="651968"/>
          </a:xfrm>
          <a:noFill/>
        </p:spPr>
        <p:txBody>
          <a:bodyPr/>
          <a:lstStyle/>
          <a:p>
            <a:r>
              <a:rPr lang="en-US" sz="1800" dirty="0"/>
              <a:t>FORCE-enabled harmonized Landsat &amp; Sentinel-2 data cube, encompassing all imagery since January 2020</a:t>
            </a:r>
          </a:p>
        </p:txBody>
      </p:sp>
      <p:pic>
        <p:nvPicPr>
          <p:cNvPr id="8" name="Picture 5">
            <a:extLst>
              <a:ext uri="{FF2B5EF4-FFF2-40B4-BE49-F238E27FC236}">
                <a16:creationId xmlns:a16="http://schemas.microsoft.com/office/drawing/2014/main" id="{0A05C675-934F-41E0-BAA8-C44FEE00D0D2}"/>
              </a:ext>
            </a:extLst>
          </p:cNvPr>
          <p:cNvPicPr>
            <a:picLocks noChangeAspect="1"/>
          </p:cNvPicPr>
          <p:nvPr/>
        </p:nvPicPr>
        <p:blipFill>
          <a:blip r:embed="rId4"/>
          <a:stretch>
            <a:fillRect/>
          </a:stretch>
        </p:blipFill>
        <p:spPr>
          <a:xfrm>
            <a:off x="5190573" y="2014146"/>
            <a:ext cx="2170435" cy="2160000"/>
          </a:xfrm>
          <a:prstGeom prst="rect">
            <a:avLst/>
          </a:prstGeom>
        </p:spPr>
      </p:pic>
      <p:pic>
        <p:nvPicPr>
          <p:cNvPr id="13" name="Picture 2">
            <a:extLst>
              <a:ext uri="{FF2B5EF4-FFF2-40B4-BE49-F238E27FC236}">
                <a16:creationId xmlns:a16="http://schemas.microsoft.com/office/drawing/2014/main" id="{4E3D269B-C313-4117-9DB5-C827A5C6E560}"/>
              </a:ext>
            </a:extLst>
          </p:cNvPr>
          <p:cNvPicPr>
            <a:picLocks noChangeAspect="1"/>
          </p:cNvPicPr>
          <p:nvPr/>
        </p:nvPicPr>
        <p:blipFill>
          <a:blip r:embed="rId5"/>
          <a:stretch>
            <a:fillRect/>
          </a:stretch>
        </p:blipFill>
        <p:spPr>
          <a:xfrm>
            <a:off x="4002408" y="1347854"/>
            <a:ext cx="2165230" cy="2160000"/>
          </a:xfrm>
          <a:prstGeom prst="rect">
            <a:avLst/>
          </a:prstGeom>
        </p:spPr>
      </p:pic>
      <p:pic>
        <p:nvPicPr>
          <p:cNvPr id="14" name="Picture 6">
            <a:extLst>
              <a:ext uri="{FF2B5EF4-FFF2-40B4-BE49-F238E27FC236}">
                <a16:creationId xmlns:a16="http://schemas.microsoft.com/office/drawing/2014/main" id="{EC30870D-22DB-400D-A701-878A9D129DD9}"/>
              </a:ext>
            </a:extLst>
          </p:cNvPr>
          <p:cNvPicPr>
            <a:picLocks noChangeAspect="1"/>
          </p:cNvPicPr>
          <p:nvPr/>
        </p:nvPicPr>
        <p:blipFill>
          <a:blip r:embed="rId6"/>
          <a:stretch>
            <a:fillRect/>
          </a:stretch>
        </p:blipFill>
        <p:spPr>
          <a:xfrm>
            <a:off x="6992247" y="2401539"/>
            <a:ext cx="1993806" cy="2045307"/>
          </a:xfrm>
          <a:prstGeom prst="rect">
            <a:avLst/>
          </a:prstGeom>
        </p:spPr>
      </p:pic>
      <p:cxnSp>
        <p:nvCxnSpPr>
          <p:cNvPr id="15" name="Straight Arrow Connector 16">
            <a:extLst>
              <a:ext uri="{FF2B5EF4-FFF2-40B4-BE49-F238E27FC236}">
                <a16:creationId xmlns:a16="http://schemas.microsoft.com/office/drawing/2014/main" id="{EDED882C-7B19-4881-89BA-6805D04A112F}"/>
              </a:ext>
            </a:extLst>
          </p:cNvPr>
          <p:cNvCxnSpPr>
            <a:cxnSpLocks/>
          </p:cNvCxnSpPr>
          <p:nvPr/>
        </p:nvCxnSpPr>
        <p:spPr>
          <a:xfrm flipV="1">
            <a:off x="2018801" y="2887303"/>
            <a:ext cx="2182574" cy="681696"/>
          </a:xfrm>
          <a:prstGeom prst="straightConnector1">
            <a:avLst/>
          </a:prstGeom>
          <a:ln w="12700">
            <a:solidFill>
              <a:srgbClr val="000000"/>
            </a:solidFill>
            <a:tailEnd type="triangle"/>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664673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a:t>Approach</a:t>
            </a:r>
            <a:endParaRPr lang="de-DE" altLang="de-DE"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8</a:t>
            </a:fld>
            <a:endParaRPr lang="de-DE" altLang="de-DE">
              <a:solidFill>
                <a:schemeClr val="tx1"/>
              </a:solidFill>
            </a:endParaRPr>
          </a:p>
        </p:txBody>
      </p:sp>
      <p:sp>
        <p:nvSpPr>
          <p:cNvPr id="32" name="Rechteck: abgerundete Ecken 31">
            <a:extLst>
              <a:ext uri="{FF2B5EF4-FFF2-40B4-BE49-F238E27FC236}">
                <a16:creationId xmlns:a16="http://schemas.microsoft.com/office/drawing/2014/main" id="{0D402F72-7908-44FA-82BA-02C77A23E609}"/>
              </a:ext>
            </a:extLst>
          </p:cNvPr>
          <p:cNvSpPr/>
          <p:nvPr/>
        </p:nvSpPr>
        <p:spPr>
          <a:xfrm>
            <a:off x="6165665" y="2364369"/>
            <a:ext cx="2510791" cy="2079589"/>
          </a:xfrm>
          <a:prstGeom prst="roundRect">
            <a:avLst/>
          </a:prstGeom>
          <a:solidFill>
            <a:srgbClr val="6D9353">
              <a:lumMod val="20000"/>
              <a:lumOff val="80000"/>
            </a:srgb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350" b="0" i="0" u="none" strike="noStrike" kern="0" cap="none" spc="0" normalizeH="0" baseline="0" noProof="0" dirty="0">
              <a:ln>
                <a:noFill/>
              </a:ln>
              <a:solidFill>
                <a:srgbClr val="F5F7F6"/>
              </a:solidFill>
              <a:effectLst/>
              <a:uLnTx/>
              <a:uFillTx/>
              <a:latin typeface="Calibri"/>
              <a:cs typeface="Arial"/>
            </a:endParaRPr>
          </a:p>
        </p:txBody>
      </p:sp>
      <p:sp>
        <p:nvSpPr>
          <p:cNvPr id="47" name="Rectangle: Rounded Corners 27">
            <a:extLst>
              <a:ext uri="{FF2B5EF4-FFF2-40B4-BE49-F238E27FC236}">
                <a16:creationId xmlns:a16="http://schemas.microsoft.com/office/drawing/2014/main" id="{A154C1BD-B98B-4E40-B98C-D6E0A12CB108}"/>
              </a:ext>
            </a:extLst>
          </p:cNvPr>
          <p:cNvSpPr/>
          <p:nvPr/>
        </p:nvSpPr>
        <p:spPr>
          <a:xfrm>
            <a:off x="6301740" y="2606045"/>
            <a:ext cx="2196000" cy="720000"/>
          </a:xfrm>
          <a:prstGeom prst="roundRect">
            <a:avLst/>
          </a:prstGeom>
          <a:solidFill>
            <a:srgbClr val="6D9353">
              <a:lumMod val="60000"/>
              <a:lumOff val="40000"/>
            </a:srgbClr>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Landsat</a:t>
            </a: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Sentinel-2 </a:t>
            </a: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cube</a:t>
            </a:r>
            <a:endPar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6FF54DD9-9D88-488B-BFDE-3BB2B33307F7}"/>
              </a:ext>
            </a:extLst>
          </p:cNvPr>
          <p:cNvGrpSpPr/>
          <p:nvPr/>
        </p:nvGrpSpPr>
        <p:grpSpPr>
          <a:xfrm>
            <a:off x="4484787" y="2956810"/>
            <a:ext cx="1789245" cy="586919"/>
            <a:chOff x="4484787" y="2956810"/>
            <a:chExt cx="1789245" cy="586919"/>
          </a:xfrm>
        </p:grpSpPr>
        <p:cxnSp>
          <p:nvCxnSpPr>
            <p:cNvPr id="48" name="Gerade Verbindung mit Pfeil 47">
              <a:extLst>
                <a:ext uri="{FF2B5EF4-FFF2-40B4-BE49-F238E27FC236}">
                  <a16:creationId xmlns:a16="http://schemas.microsoft.com/office/drawing/2014/main" id="{C641158A-BB32-4DED-9391-06CBCC8EFAEF}"/>
                </a:ext>
              </a:extLst>
            </p:cNvPr>
            <p:cNvCxnSpPr>
              <a:cxnSpLocks/>
            </p:cNvCxnSpPr>
            <p:nvPr/>
          </p:nvCxnSpPr>
          <p:spPr>
            <a:xfrm flipH="1">
              <a:off x="4484787" y="2956810"/>
              <a:ext cx="1741121" cy="18471"/>
            </a:xfrm>
            <a:prstGeom prst="straightConnector1">
              <a:avLst/>
            </a:prstGeom>
            <a:noFill/>
            <a:ln w="22225" cap="flat" cmpd="sng" algn="ctr">
              <a:solidFill>
                <a:srgbClr val="F5F7F6">
                  <a:lumMod val="10000"/>
                </a:srgbClr>
              </a:solidFill>
              <a:prstDash val="dash"/>
              <a:miter lim="800000"/>
              <a:tailEnd type="triangle"/>
            </a:ln>
            <a:effectLst/>
          </p:spPr>
        </p:cxnSp>
        <p:cxnSp>
          <p:nvCxnSpPr>
            <p:cNvPr id="50" name="Gerade Verbindung mit Pfeil 49">
              <a:extLst>
                <a:ext uri="{FF2B5EF4-FFF2-40B4-BE49-F238E27FC236}">
                  <a16:creationId xmlns:a16="http://schemas.microsoft.com/office/drawing/2014/main" id="{11E62832-D1D4-4F0D-9493-4554A64AD7A1}"/>
                </a:ext>
              </a:extLst>
            </p:cNvPr>
            <p:cNvCxnSpPr>
              <a:cxnSpLocks/>
            </p:cNvCxnSpPr>
            <p:nvPr/>
          </p:nvCxnSpPr>
          <p:spPr>
            <a:xfrm flipH="1">
              <a:off x="5346942" y="2975281"/>
              <a:ext cx="927090" cy="568448"/>
            </a:xfrm>
            <a:prstGeom prst="straightConnector1">
              <a:avLst/>
            </a:prstGeom>
            <a:noFill/>
            <a:ln w="22225" cap="flat" cmpd="sng" algn="ctr">
              <a:solidFill>
                <a:srgbClr val="F5F7F6">
                  <a:lumMod val="10000"/>
                </a:srgbClr>
              </a:solidFill>
              <a:prstDash val="dash"/>
              <a:miter lim="800000"/>
              <a:tailEnd type="triangle"/>
            </a:ln>
            <a:effectLst/>
          </p:spPr>
        </p:cxnSp>
      </p:grpSp>
      <p:grpSp>
        <p:nvGrpSpPr>
          <p:cNvPr id="3" name="Gruppieren 2">
            <a:extLst>
              <a:ext uri="{FF2B5EF4-FFF2-40B4-BE49-F238E27FC236}">
                <a16:creationId xmlns:a16="http://schemas.microsoft.com/office/drawing/2014/main" id="{EB1B1AC1-30B9-4ED5-8F5A-B2659234C894}"/>
              </a:ext>
            </a:extLst>
          </p:cNvPr>
          <p:cNvGrpSpPr/>
          <p:nvPr/>
        </p:nvGrpSpPr>
        <p:grpSpPr>
          <a:xfrm>
            <a:off x="361603" y="525399"/>
            <a:ext cx="8314853" cy="3729094"/>
            <a:chOff x="361603" y="525399"/>
            <a:chExt cx="8314853" cy="3729094"/>
          </a:xfrm>
        </p:grpSpPr>
        <p:sp>
          <p:nvSpPr>
            <p:cNvPr id="34" name="Rectangle: Rounded Corners 1">
              <a:extLst>
                <a:ext uri="{FF2B5EF4-FFF2-40B4-BE49-F238E27FC236}">
                  <a16:creationId xmlns:a16="http://schemas.microsoft.com/office/drawing/2014/main" id="{87A0A2EF-582E-44F3-A368-7C4EED4741A3}"/>
                </a:ext>
              </a:extLst>
            </p:cNvPr>
            <p:cNvSpPr/>
            <p:nvPr/>
          </p:nvSpPr>
          <p:spPr>
            <a:xfrm>
              <a:off x="361603" y="586721"/>
              <a:ext cx="2196000" cy="720000"/>
            </a:xfrm>
            <a:prstGeom prst="roundRect">
              <a:avLst/>
            </a:prstGeom>
            <a:solidFill>
              <a:srgbClr val="5F5F5F">
                <a:lumMod val="40000"/>
                <a:lumOff val="60000"/>
              </a:srgbClr>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Unpack</a:t>
              </a: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EnMAP</a:t>
              </a: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L2A ARD</a:t>
              </a:r>
              <a:endParaRPr kumimoji="0" lang="de-DE"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 name="Rectangle: Rounded Corners 20">
              <a:extLst>
                <a:ext uri="{FF2B5EF4-FFF2-40B4-BE49-F238E27FC236}">
                  <a16:creationId xmlns:a16="http://schemas.microsoft.com/office/drawing/2014/main" id="{E9E891FD-78E6-4E1C-B8B7-EE3941C67BE8}"/>
                </a:ext>
              </a:extLst>
            </p:cNvPr>
            <p:cNvSpPr/>
            <p:nvPr/>
          </p:nvSpPr>
          <p:spPr>
            <a:xfrm>
              <a:off x="1300619" y="1508460"/>
              <a:ext cx="2196000" cy="720000"/>
            </a:xfrm>
            <a:prstGeom prst="roundRect">
              <a:avLst/>
            </a:prstGeom>
            <a:solidFill>
              <a:srgbClr val="5F5F5F">
                <a:lumMod val="40000"/>
                <a:lumOff val="60000"/>
              </a:srgbClr>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Import (</a:t>
              </a: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raster</a:t>
              </a: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 </a:t>
              </a: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metadata</a:t>
              </a: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36" name="Rectangle: Rounded Corners 14">
              <a:extLst>
                <a:ext uri="{FF2B5EF4-FFF2-40B4-BE49-F238E27FC236}">
                  <a16:creationId xmlns:a16="http://schemas.microsoft.com/office/drawing/2014/main" id="{ED94816F-506C-4E53-9585-442141623523}"/>
                </a:ext>
              </a:extLst>
            </p:cNvPr>
            <p:cNvSpPr/>
            <p:nvPr/>
          </p:nvSpPr>
          <p:spPr>
            <a:xfrm>
              <a:off x="2239635" y="2430199"/>
              <a:ext cx="2196000" cy="898972"/>
            </a:xfrm>
            <a:prstGeom prst="roundRect">
              <a:avLst/>
            </a:prstGeom>
            <a:solidFill>
              <a:srgbClr val="5F5F5F">
                <a:lumMod val="40000"/>
                <a:lumOff val="60000"/>
              </a:srgbClr>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Spatial</a:t>
              </a: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alignment</a:t>
              </a:r>
              <a:endPar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ctr" defTabSz="6858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Reprojection</a:t>
              </a:r>
            </a:p>
            <a:p>
              <a:pPr marL="171450" marR="0" lvl="0" indent="-171450" algn="ctr" defTabSz="6858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Co-registration</a:t>
              </a:r>
            </a:p>
            <a:p>
              <a:pPr marL="171450" marR="0" lvl="0" indent="-171450" algn="ctr" defTabSz="68580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Pixel grid alignment</a:t>
              </a:r>
            </a:p>
          </p:txBody>
        </p:sp>
        <p:sp>
          <p:nvSpPr>
            <p:cNvPr id="38" name="Rectangle: Rounded Corners 27">
              <a:extLst>
                <a:ext uri="{FF2B5EF4-FFF2-40B4-BE49-F238E27FC236}">
                  <a16:creationId xmlns:a16="http://schemas.microsoft.com/office/drawing/2014/main" id="{299579CD-2BAC-4372-8014-2743593CFBC7}"/>
                </a:ext>
              </a:extLst>
            </p:cNvPr>
            <p:cNvSpPr/>
            <p:nvPr/>
          </p:nvSpPr>
          <p:spPr>
            <a:xfrm>
              <a:off x="6337761" y="3534493"/>
              <a:ext cx="2196000" cy="720000"/>
            </a:xfrm>
            <a:prstGeom prst="roundRect">
              <a:avLst/>
            </a:prstGeom>
            <a:solidFill>
              <a:srgbClr val="6D9353">
                <a:lumMod val="60000"/>
                <a:lumOff val="40000"/>
              </a:srgbClr>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EnMAP </a:t>
              </a: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cube</a:t>
              </a:r>
              <a:endPar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9" name="Arrow: Right 28">
              <a:extLst>
                <a:ext uri="{FF2B5EF4-FFF2-40B4-BE49-F238E27FC236}">
                  <a16:creationId xmlns:a16="http://schemas.microsoft.com/office/drawing/2014/main" id="{708BB93A-8960-4848-B654-9ED061A66BB0}"/>
                </a:ext>
              </a:extLst>
            </p:cNvPr>
            <p:cNvSpPr/>
            <p:nvPr/>
          </p:nvSpPr>
          <p:spPr>
            <a:xfrm rot="3486132">
              <a:off x="2585283" y="1136927"/>
              <a:ext cx="401148" cy="284170"/>
            </a:xfrm>
            <a:prstGeom prst="rightArrow">
              <a:avLst/>
            </a:prstGeom>
            <a:solidFill>
              <a:srgbClr val="5F5F5F"/>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Arrow: Right 29">
              <a:extLst>
                <a:ext uri="{FF2B5EF4-FFF2-40B4-BE49-F238E27FC236}">
                  <a16:creationId xmlns:a16="http://schemas.microsoft.com/office/drawing/2014/main" id="{63EEABC3-737B-4DD8-8FE0-2D09581FDBD4}"/>
                </a:ext>
              </a:extLst>
            </p:cNvPr>
            <p:cNvSpPr/>
            <p:nvPr/>
          </p:nvSpPr>
          <p:spPr>
            <a:xfrm rot="3486132">
              <a:off x="3532715" y="2069129"/>
              <a:ext cx="401148" cy="284170"/>
            </a:xfrm>
            <a:prstGeom prst="rightArrow">
              <a:avLst/>
            </a:prstGeom>
            <a:solidFill>
              <a:srgbClr val="5F5F5F"/>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Rectangle: Rounded Corners 14">
              <a:extLst>
                <a:ext uri="{FF2B5EF4-FFF2-40B4-BE49-F238E27FC236}">
                  <a16:creationId xmlns:a16="http://schemas.microsoft.com/office/drawing/2014/main" id="{1F932CEB-3781-4A5D-9956-4357A1E1A0B1}"/>
                </a:ext>
              </a:extLst>
            </p:cNvPr>
            <p:cNvSpPr/>
            <p:nvPr/>
          </p:nvSpPr>
          <p:spPr>
            <a:xfrm>
              <a:off x="3178650" y="3530910"/>
              <a:ext cx="2196000" cy="720000"/>
            </a:xfrm>
            <a:prstGeom prst="roundRect">
              <a:avLst/>
            </a:prstGeom>
            <a:solidFill>
              <a:srgbClr val="5F5F5F">
                <a:lumMod val="40000"/>
                <a:lumOff val="60000"/>
              </a:srgbClr>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Tiling</a:t>
              </a:r>
              <a:endParaRPr kumimoji="0" lang="de-DE"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Arrow: Right 30">
              <a:extLst>
                <a:ext uri="{FF2B5EF4-FFF2-40B4-BE49-F238E27FC236}">
                  <a16:creationId xmlns:a16="http://schemas.microsoft.com/office/drawing/2014/main" id="{9A113BB9-E6F8-49F3-BFEC-315790C42950}"/>
                </a:ext>
              </a:extLst>
            </p:cNvPr>
            <p:cNvSpPr/>
            <p:nvPr/>
          </p:nvSpPr>
          <p:spPr>
            <a:xfrm rot="3486132">
              <a:off x="4461674" y="3167579"/>
              <a:ext cx="401148" cy="284170"/>
            </a:xfrm>
            <a:prstGeom prst="rightArrow">
              <a:avLst/>
            </a:prstGeom>
            <a:solidFill>
              <a:srgbClr val="5F5F5F"/>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49" name="Arrow: Right 29">
              <a:extLst>
                <a:ext uri="{FF2B5EF4-FFF2-40B4-BE49-F238E27FC236}">
                  <a16:creationId xmlns:a16="http://schemas.microsoft.com/office/drawing/2014/main" id="{F9918189-FFF8-4777-A89C-DC66237FA42B}"/>
                </a:ext>
              </a:extLst>
            </p:cNvPr>
            <p:cNvSpPr/>
            <p:nvPr/>
          </p:nvSpPr>
          <p:spPr>
            <a:xfrm>
              <a:off x="5506101" y="3776052"/>
              <a:ext cx="495999" cy="296309"/>
            </a:xfrm>
            <a:prstGeom prst="rightArrow">
              <a:avLst/>
            </a:prstGeom>
            <a:solidFill>
              <a:srgbClr val="5F5F5F"/>
            </a:solidFill>
            <a:ln w="12700" cap="flat" cmpd="sng" algn="ctr">
              <a:solidFill>
                <a:srgbClr val="5F5F5F"/>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1" name="Rectangle 52">
              <a:extLst>
                <a:ext uri="{FF2B5EF4-FFF2-40B4-BE49-F238E27FC236}">
                  <a16:creationId xmlns:a16="http://schemas.microsoft.com/office/drawing/2014/main" id="{2966A620-D81E-4E45-9B25-9E1C81816C66}"/>
                </a:ext>
              </a:extLst>
            </p:cNvPr>
            <p:cNvSpPr/>
            <p:nvPr/>
          </p:nvSpPr>
          <p:spPr>
            <a:xfrm>
              <a:off x="4893102" y="1151957"/>
              <a:ext cx="3187083" cy="258532"/>
            </a:xfrm>
            <a:prstGeom prst="rect">
              <a:avLst/>
            </a:prstGeom>
          </p:spPr>
          <p:txBody>
            <a:bodyPr wrap="square">
              <a:spAutoFit/>
            </a:bodyPr>
            <a:lstStyle/>
            <a:p>
              <a:pPr>
                <a:lnSpc>
                  <a:spcPct val="90000"/>
                </a:lnSpc>
                <a:spcAft>
                  <a:spcPts val="300"/>
                </a:spcAft>
                <a:defRPr/>
              </a:pPr>
              <a:r>
                <a:rPr lang="en-US" sz="1200" dirty="0" err="1">
                  <a:solidFill>
                    <a:srgbClr val="000000"/>
                  </a:solidFill>
                  <a:latin typeface="Arial" panose="020B0604020202020204" pitchFamily="34" charset="0"/>
                  <a:ea typeface="Calibri"/>
                  <a:cs typeface="Arial" panose="020B0604020202020204" pitchFamily="34" charset="0"/>
                </a:rPr>
                <a:t>Jakimow</a:t>
              </a:r>
              <a:r>
                <a:rPr lang="en-US" sz="1200" dirty="0">
                  <a:solidFill>
                    <a:srgbClr val="000000"/>
                  </a:solidFill>
                  <a:latin typeface="Arial" panose="020B0604020202020204" pitchFamily="34" charset="0"/>
                  <a:ea typeface="Calibri"/>
                  <a:cs typeface="Arial" panose="020B0604020202020204" pitchFamily="34" charset="0"/>
                </a:rPr>
                <a:t> et al. (2023), Scheffler et al. (2017) </a:t>
              </a:r>
            </a:p>
          </p:txBody>
        </p:sp>
        <p:pic>
          <p:nvPicPr>
            <p:cNvPr id="52" name="Picture 12">
              <a:extLst>
                <a:ext uri="{FF2B5EF4-FFF2-40B4-BE49-F238E27FC236}">
                  <a16:creationId xmlns:a16="http://schemas.microsoft.com/office/drawing/2014/main" id="{FEFA6B16-514C-427C-845D-FF3FF5E20DAA}"/>
                </a:ext>
              </a:extLst>
            </p:cNvPr>
            <p:cNvPicPr>
              <a:picLocks noChangeAspect="1"/>
            </p:cNvPicPr>
            <p:nvPr/>
          </p:nvPicPr>
          <p:blipFill>
            <a:blip r:embed="rId3"/>
            <a:stretch>
              <a:fillRect/>
            </a:stretch>
          </p:blipFill>
          <p:spPr>
            <a:xfrm>
              <a:off x="3780133" y="525399"/>
              <a:ext cx="4896323" cy="642952"/>
            </a:xfrm>
            <a:prstGeom prst="rect">
              <a:avLst/>
            </a:prstGeom>
          </p:spPr>
        </p:pic>
      </p:grpSp>
    </p:spTree>
    <p:extLst>
      <p:ext uri="{BB962C8B-B14F-4D97-AF65-F5344CB8AC3E}">
        <p14:creationId xmlns:p14="http://schemas.microsoft.com/office/powerpoint/2010/main" val="3740243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1888E85-DA17-416D-A4F4-DA62BE8D26D2}"/>
              </a:ext>
            </a:extLst>
          </p:cNvPr>
          <p:cNvPicPr>
            <a:picLocks noChangeAspect="1"/>
          </p:cNvPicPr>
          <p:nvPr/>
        </p:nvPicPr>
        <p:blipFill>
          <a:blip r:embed="rId3"/>
          <a:stretch>
            <a:fillRect/>
          </a:stretch>
        </p:blipFill>
        <p:spPr>
          <a:xfrm>
            <a:off x="283312" y="755974"/>
            <a:ext cx="3206774" cy="3298222"/>
          </a:xfrm>
          <a:prstGeom prst="rect">
            <a:avLst/>
          </a:prstGeom>
        </p:spPr>
      </p:pic>
      <p:sp>
        <p:nvSpPr>
          <p:cNvPr id="13313" name="Rectangle 2"/>
          <p:cNvSpPr>
            <a:spLocks noGrp="1" noChangeArrowheads="1"/>
          </p:cNvSpPr>
          <p:nvPr>
            <p:ph type="title"/>
          </p:nvPr>
        </p:nvSpPr>
        <p:spPr>
          <a:xfrm>
            <a:off x="152400" y="0"/>
            <a:ext cx="8839200" cy="914400"/>
          </a:xfrm>
        </p:spPr>
        <p:txBody>
          <a:bodyPr anchor="t"/>
          <a:lstStyle/>
          <a:p>
            <a:pPr algn="l" eaLnBrk="1" hangingPunct="1"/>
            <a:r>
              <a:rPr lang="de-DE" altLang="de-DE" sz="2800" dirty="0" err="1"/>
              <a:t>Harmonized</a:t>
            </a:r>
            <a:r>
              <a:rPr lang="de-DE" altLang="de-DE" sz="2800" dirty="0"/>
              <a:t> ARD </a:t>
            </a:r>
            <a:r>
              <a:rPr lang="de-DE" altLang="de-DE" sz="2800" dirty="0" err="1"/>
              <a:t>cube</a:t>
            </a:r>
            <a:endParaRPr lang="de-DE" altLang="de-DE" sz="2800" dirty="0"/>
          </a:p>
        </p:txBody>
      </p:sp>
      <p:sp>
        <p:nvSpPr>
          <p:cNvPr id="2" name="Foliennummernplatzhalter 1">
            <a:extLst>
              <a:ext uri="{FF2B5EF4-FFF2-40B4-BE49-F238E27FC236}">
                <a16:creationId xmlns:a16="http://schemas.microsoft.com/office/drawing/2014/main" id="{EA1B271C-6B77-42C8-BB98-45D3C2B6675A}"/>
              </a:ext>
            </a:extLst>
          </p:cNvPr>
          <p:cNvSpPr>
            <a:spLocks noGrp="1"/>
          </p:cNvSpPr>
          <p:nvPr>
            <p:ph type="sldNum" sz="quarter" idx="11"/>
          </p:nvPr>
        </p:nvSpPr>
        <p:spPr/>
        <p:txBody>
          <a:bodyPr/>
          <a:lstStyle/>
          <a:p>
            <a:fld id="{A08A98AD-BCEA-421E-AB44-D2AA3C3B0037}" type="slidenum">
              <a:rPr lang="de-DE" altLang="de-DE" smtClean="0"/>
              <a:pPr/>
              <a:t>9</a:t>
            </a:fld>
            <a:endParaRPr lang="de-DE" altLang="de-DE">
              <a:solidFill>
                <a:schemeClr val="tx1"/>
              </a:solidFill>
            </a:endParaRPr>
          </a:p>
        </p:txBody>
      </p:sp>
      <p:pic>
        <p:nvPicPr>
          <p:cNvPr id="19" name="Picture 25">
            <a:extLst>
              <a:ext uri="{FF2B5EF4-FFF2-40B4-BE49-F238E27FC236}">
                <a16:creationId xmlns:a16="http://schemas.microsoft.com/office/drawing/2014/main" id="{3ABC307E-B9F8-425B-B9F4-BBD307434073}"/>
              </a:ext>
            </a:extLst>
          </p:cNvPr>
          <p:cNvPicPr>
            <a:picLocks noChangeAspect="1"/>
          </p:cNvPicPr>
          <p:nvPr/>
        </p:nvPicPr>
        <p:blipFill>
          <a:blip r:embed="rId4"/>
          <a:stretch>
            <a:fillRect/>
          </a:stretch>
        </p:blipFill>
        <p:spPr>
          <a:xfrm>
            <a:off x="6878921" y="1743878"/>
            <a:ext cx="2013559" cy="1980000"/>
          </a:xfrm>
          <a:prstGeom prst="rect">
            <a:avLst/>
          </a:prstGeom>
        </p:spPr>
      </p:pic>
      <p:pic>
        <p:nvPicPr>
          <p:cNvPr id="20" name="Picture 12">
            <a:extLst>
              <a:ext uri="{FF2B5EF4-FFF2-40B4-BE49-F238E27FC236}">
                <a16:creationId xmlns:a16="http://schemas.microsoft.com/office/drawing/2014/main" id="{0F241AE1-7AC3-4553-8F34-21974B2A18B9}"/>
              </a:ext>
            </a:extLst>
          </p:cNvPr>
          <p:cNvPicPr>
            <a:picLocks noChangeAspect="1"/>
          </p:cNvPicPr>
          <p:nvPr/>
        </p:nvPicPr>
        <p:blipFill>
          <a:blip r:embed="rId5"/>
          <a:stretch>
            <a:fillRect/>
          </a:stretch>
        </p:blipFill>
        <p:spPr>
          <a:xfrm>
            <a:off x="4446468" y="2405085"/>
            <a:ext cx="1989565" cy="1980000"/>
          </a:xfrm>
          <a:prstGeom prst="rect">
            <a:avLst/>
          </a:prstGeom>
        </p:spPr>
      </p:pic>
      <p:pic>
        <p:nvPicPr>
          <p:cNvPr id="22" name="Picture 15">
            <a:extLst>
              <a:ext uri="{FF2B5EF4-FFF2-40B4-BE49-F238E27FC236}">
                <a16:creationId xmlns:a16="http://schemas.microsoft.com/office/drawing/2014/main" id="{7B799FAC-5553-41B0-BB29-11A6F8BCD3DC}"/>
              </a:ext>
            </a:extLst>
          </p:cNvPr>
          <p:cNvPicPr>
            <a:picLocks noChangeAspect="1"/>
          </p:cNvPicPr>
          <p:nvPr/>
        </p:nvPicPr>
        <p:blipFill>
          <a:blip r:embed="rId6"/>
          <a:stretch>
            <a:fillRect/>
          </a:stretch>
        </p:blipFill>
        <p:spPr>
          <a:xfrm>
            <a:off x="3491880" y="843558"/>
            <a:ext cx="1984794" cy="1980000"/>
          </a:xfrm>
          <a:prstGeom prst="rect">
            <a:avLst/>
          </a:prstGeom>
        </p:spPr>
      </p:pic>
      <p:pic>
        <p:nvPicPr>
          <p:cNvPr id="23" name="Picture 24">
            <a:extLst>
              <a:ext uri="{FF2B5EF4-FFF2-40B4-BE49-F238E27FC236}">
                <a16:creationId xmlns:a16="http://schemas.microsoft.com/office/drawing/2014/main" id="{BCAAE4A3-0D6E-4220-95D5-284E3B3722AD}"/>
              </a:ext>
            </a:extLst>
          </p:cNvPr>
          <p:cNvPicPr>
            <a:picLocks noChangeAspect="1"/>
          </p:cNvPicPr>
          <p:nvPr/>
        </p:nvPicPr>
        <p:blipFill>
          <a:blip r:embed="rId7"/>
          <a:stretch>
            <a:fillRect/>
          </a:stretch>
        </p:blipFill>
        <p:spPr>
          <a:xfrm>
            <a:off x="5818269" y="223157"/>
            <a:ext cx="1999967" cy="1980000"/>
          </a:xfrm>
          <a:prstGeom prst="rect">
            <a:avLst/>
          </a:prstGeom>
        </p:spPr>
      </p:pic>
      <p:cxnSp>
        <p:nvCxnSpPr>
          <p:cNvPr id="9" name="Straight Arrow Connector 16">
            <a:extLst>
              <a:ext uri="{FF2B5EF4-FFF2-40B4-BE49-F238E27FC236}">
                <a16:creationId xmlns:a16="http://schemas.microsoft.com/office/drawing/2014/main" id="{F50EA565-133D-47A1-A8D3-FC01D0610BD1}"/>
              </a:ext>
            </a:extLst>
          </p:cNvPr>
          <p:cNvCxnSpPr>
            <a:cxnSpLocks/>
          </p:cNvCxnSpPr>
          <p:nvPr/>
        </p:nvCxnSpPr>
        <p:spPr>
          <a:xfrm flipV="1">
            <a:off x="1979712" y="2571751"/>
            <a:ext cx="1897645" cy="696305"/>
          </a:xfrm>
          <a:prstGeom prst="straightConnector1">
            <a:avLst/>
          </a:prstGeom>
          <a:ln w="12700">
            <a:solidFill>
              <a:srgbClr val="000000"/>
            </a:solidFill>
            <a:tailEnd type="triangle"/>
          </a:ln>
          <a:effectLst/>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949197148"/>
      </p:ext>
    </p:extLst>
  </p:cSld>
  <p:clrMapOvr>
    <a:masterClrMapping/>
  </p:clrMapOvr>
</p:sld>
</file>

<file path=ppt/theme/theme1.xml><?xml version="1.0" encoding="utf-8"?>
<a:theme xmlns:a="http://schemas.openxmlformats.org/drawingml/2006/main" name="GFZ_Praesentation_DE">
  <a:themeElements>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eere Präsentation">
      <a:majorFont>
        <a:latin typeface="Verdana"/>
        <a:ea typeface="ＭＳ Ｐゴシック"/>
        <a:cs typeface=""/>
      </a:majorFont>
      <a:minorFont>
        <a:latin typeface="Verdana"/>
        <a:ea typeface="ＭＳ Ｐゴシック"/>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Arial" charset="0"/>
            <a:ea typeface="ＭＳ Ｐゴシック" pitchFamily="96" charset="-128"/>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eere Prä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eere Prä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eere Prä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eere Prä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eere Prä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eere Prä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eere Prä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eere Prä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686</Words>
  <Application>Microsoft Office PowerPoint</Application>
  <PresentationFormat>Bildschirmpräsentation (16:9)</PresentationFormat>
  <Paragraphs>106</Paragraphs>
  <Slides>13</Slides>
  <Notes>11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13</vt:i4>
      </vt:variant>
    </vt:vector>
  </HeadingPairs>
  <TitlesOfParts>
    <vt:vector size="18" baseType="lpstr">
      <vt:lpstr>Arial</vt:lpstr>
      <vt:lpstr>Calibri</vt:lpstr>
      <vt:lpstr>Verdana</vt:lpstr>
      <vt:lpstr>Wingdings</vt:lpstr>
      <vt:lpstr>GFZ_Praesentation_DE</vt:lpstr>
      <vt:lpstr>Harmonized EnMAP, Landsat and Sentinel-2 Analysis Ready Data cubes for streamlining multisensor environmental monitoring</vt:lpstr>
      <vt:lpstr>Background</vt:lpstr>
      <vt:lpstr>Background</vt:lpstr>
      <vt:lpstr>Background</vt:lpstr>
      <vt:lpstr>Objective</vt:lpstr>
      <vt:lpstr>Approach</vt:lpstr>
      <vt:lpstr>Approach</vt:lpstr>
      <vt:lpstr>Approach</vt:lpstr>
      <vt:lpstr>Harmonized ARD cube</vt:lpstr>
      <vt:lpstr>Harmonized ARD cube</vt:lpstr>
      <vt:lpstr>Application example</vt:lpstr>
      <vt:lpstr>Conclusions</vt:lpstr>
      <vt:lpstr>Thank you  Contact akpona.okujeni@gfz-potsdam.de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rhanna</dc:creator>
  <cp:lastModifiedBy>Akpona Okujeni</cp:lastModifiedBy>
  <cp:revision>139</cp:revision>
  <dcterms:created xsi:type="dcterms:W3CDTF">2011-11-07T09:52:11Z</dcterms:created>
  <dcterms:modified xsi:type="dcterms:W3CDTF">2024-11-13T14:15:41Z</dcterms:modified>
</cp:coreProperties>
</file>