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1" r:id="rId3"/>
    <p:sldId id="274" r:id="rId4"/>
    <p:sldId id="275" r:id="rId5"/>
    <p:sldId id="276" r:id="rId6"/>
    <p:sldId id="279" r:id="rId7"/>
    <p:sldId id="292" r:id="rId8"/>
    <p:sldId id="288" r:id="rId9"/>
    <p:sldId id="290" r:id="rId10"/>
    <p:sldId id="283" r:id="rId11"/>
    <p:sldId id="273" r:id="rId12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FF00"/>
    <a:srgbClr val="0000FF"/>
    <a:srgbClr val="F40A07"/>
    <a:srgbClr val="FFC000"/>
    <a:srgbClr val="FFFF00"/>
    <a:srgbClr val="92D050"/>
    <a:srgbClr val="00B0F0"/>
    <a:srgbClr val="2C84A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6420" autoAdjust="0"/>
  </p:normalViewPr>
  <p:slideViewPr>
    <p:cSldViewPr>
      <p:cViewPr varScale="1">
        <p:scale>
          <a:sx n="75" d="100"/>
          <a:sy n="75" d="100"/>
        </p:scale>
        <p:origin x="1020" y="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53EAA9-8A0D-4776-A629-B24C244647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7247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004D95"/>
                </a:solidFill>
                <a:latin typeface="Verdana" pitchFamily="96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4D95"/>
                </a:solidFill>
                <a:latin typeface="Verdana" panose="020B0604030504040204" pitchFamily="34" charset="0"/>
              </a:defRPr>
            </a:lvl1pPr>
          </a:lstStyle>
          <a:p>
            <a:fld id="{C668816A-131D-4865-96A1-71D2192CEC9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0000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MS PGothic" panose="020B0600070205080204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4D95"/>
        </a:solidFill>
        <a:latin typeface="Verdana" pitchFamily="96" charset="0"/>
        <a:ea typeface="MS PGothic" panose="020B0600070205080204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MS PGothic" panose="020B0600070205080204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MS PGothic" panose="020B0600070205080204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MS PGothic" panose="020B0600070205080204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de-DE" altLang="de-DE" dirty="0">
              <a:latin typeface="Verdana" panose="020B0604030504040204" pitchFamily="34" charset="0"/>
            </a:endParaRPr>
          </a:p>
        </p:txBody>
      </p:sp>
      <p:sp>
        <p:nvSpPr>
          <p:cNvPr id="1229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B3CFF41-E9B0-4C6D-8006-E99C69F04E1F}" type="slidenum">
              <a:rPr lang="de-DE" altLang="de-DE" sz="1000">
                <a:solidFill>
                  <a:srgbClr val="004D95"/>
                </a:solidFill>
                <a:latin typeface="Verdana" panose="020B0604030504040204" pitchFamily="34" charset="0"/>
              </a:rPr>
              <a:pPr/>
              <a:t>1</a:t>
            </a:fld>
            <a:endParaRPr lang="de-DE" altLang="de-DE" sz="1000">
              <a:solidFill>
                <a:srgbClr val="004D95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26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88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706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731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87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920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691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346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07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8816A-131D-4865-96A1-71D2192CEC9E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205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1588"/>
            <a:ext cx="9144000" cy="51435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dirty="0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>
            <a:off x="-36513" y="4587875"/>
            <a:ext cx="92884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" name="Bild 10" descr="GFZ-LogoNeu_dt_neg_1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7682"/>
            <a:ext cx="647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Helmholtz_Logo_single_weiss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4897438"/>
            <a:ext cx="1054100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2400" y="228600"/>
            <a:ext cx="8839200" cy="15430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2400" y="1771650"/>
            <a:ext cx="8839200" cy="8001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B05BA790-4755-4D7F-96BF-776DD938A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60028" y="4657682"/>
            <a:ext cx="417600" cy="417600"/>
          </a:xfrm>
          <a:prstGeom prst="rect">
            <a:avLst/>
          </a:prstGeom>
          <a:noFill/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B68331BC-EE45-4DDE-85B6-BA95FA4B5D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2955" y="4657682"/>
            <a:ext cx="504540" cy="417600"/>
          </a:xfrm>
          <a:prstGeom prst="rect">
            <a:avLst/>
          </a:prstGeom>
        </p:spPr>
      </p:pic>
      <p:pic>
        <p:nvPicPr>
          <p:cNvPr id="14" name="Picture 4" descr="https://www.dlr.de/pt-lf/Portaldata/50/Resources/images/logos/bund/BMWi_Logo_gefoerdert_durch_380x391.png">
            <a:extLst>
              <a:ext uri="{FF2B5EF4-FFF2-40B4-BE49-F238E27FC236}">
                <a16:creationId xmlns:a16="http://schemas.microsoft.com/office/drawing/2014/main" id="{09F6EEA1-1B28-4A23-9F45-D68449F25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 t="9844" b="8197"/>
          <a:stretch/>
        </p:blipFill>
        <p:spPr bwMode="auto">
          <a:xfrm>
            <a:off x="5949019" y="4657682"/>
            <a:ext cx="495189" cy="417600"/>
          </a:xfrm>
          <a:prstGeom prst="rect">
            <a:avLst/>
          </a:prstGeom>
          <a:noFill/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CED7A4A7-E481-4C0D-B17B-F516DC92B47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257" y="4657682"/>
            <a:ext cx="607418" cy="4176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5D5E96B-1CA1-4912-A6AF-3F3DB1179A81}"/>
              </a:ext>
            </a:extLst>
          </p:cNvPr>
          <p:cNvSpPr txBox="1"/>
          <p:nvPr userDrawn="1"/>
        </p:nvSpPr>
        <p:spPr>
          <a:xfrm>
            <a:off x="2492635" y="4638055"/>
            <a:ext cx="2913205" cy="4568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algn="r" rtl="0" eaLnBrk="0" fontAlgn="base" hangingPunct="0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de-DE" sz="1050" b="1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b="1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 </a:t>
            </a:r>
            <a:r>
              <a:rPr lang="de-DE" sz="1050" b="1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science</a:t>
            </a:r>
            <a:r>
              <a:rPr lang="de-DE" sz="1050" b="1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 </a:t>
            </a:r>
            <a:r>
              <a:rPr lang="de-DE" sz="1050" b="1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projects</a:t>
            </a:r>
            <a:r>
              <a:rPr lang="de-DE" sz="1050" b="1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: </a:t>
            </a:r>
            <a:r>
              <a:rPr lang="de-DE" sz="1050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EnFireMap</a:t>
            </a:r>
            <a:r>
              <a:rPr lang="de-DE" sz="1050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, </a:t>
            </a:r>
            <a:r>
              <a:rPr lang="de-DE" sz="1050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-Box, </a:t>
            </a:r>
            <a:r>
              <a:rPr lang="de-DE" sz="1050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dirty="0">
                <a:solidFill>
                  <a:schemeClr val="bg1"/>
                </a:solidFill>
                <a:latin typeface="+mj-lt"/>
                <a:ea typeface="Arial Unicode MS" pitchFamily="34" charset="-128"/>
                <a:cs typeface="Verdana" panose="020B0604030504040204" pitchFamily="34" charset="0"/>
              </a:rPr>
              <a:t>-PI 2024-2026</a:t>
            </a:r>
          </a:p>
        </p:txBody>
      </p:sp>
    </p:spTree>
    <p:extLst>
      <p:ext uri="{BB962C8B-B14F-4D97-AF65-F5344CB8AC3E}">
        <p14:creationId xmlns:p14="http://schemas.microsoft.com/office/powerpoint/2010/main" val="162223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A98AD-BCEA-421E-AB44-D2AA3C3B0037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61DDB877-CEA2-4B63-87BE-EEE18B3C3F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60028" y="4657682"/>
            <a:ext cx="417600" cy="41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335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257300"/>
            <a:ext cx="4343400" cy="302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343400" cy="302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F42A1-A696-4F80-B964-990A46FE1F68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4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97DFC-D915-4A37-BC5B-877D0B093AA0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0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70F61-DA4C-43D0-8BA4-F284CF6582E4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5A4D7-F087-4F8B-80B0-C10CC0C16705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2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2ADB4-9A34-4382-9FE0-2425911FDE3F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57300"/>
            <a:ext cx="8839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4887913"/>
            <a:ext cx="5410200" cy="255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4887913"/>
            <a:ext cx="838200" cy="255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2"/>
                </a:solidFill>
                <a:latin typeface="Verdana" panose="020B0604030504040204" pitchFamily="34" charset="0"/>
              </a:defRPr>
            </a:lvl1pPr>
          </a:lstStyle>
          <a:p>
            <a:fld id="{85D54C1B-C7AE-4BA0-84ED-04E9295D42C2}" type="slidenum">
              <a:rPr lang="de-DE" altLang="de-DE"/>
              <a:pPr/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0" y="4564063"/>
            <a:ext cx="9144000" cy="0"/>
          </a:xfrm>
          <a:prstGeom prst="line">
            <a:avLst/>
          </a:prstGeom>
          <a:noFill/>
          <a:ln w="6350">
            <a:solidFill>
              <a:srgbClr val="004D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1" name="Bild 3" descr="GFZ-LogoNeu_dt_4c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9313"/>
            <a:ext cx="6572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 5" descr="Helmholtz_Logo_CMYK_DE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52588"/>
          <a:stretch>
            <a:fillRect/>
          </a:stretch>
        </p:blipFill>
        <p:spPr bwMode="auto">
          <a:xfrm>
            <a:off x="7740650" y="4770438"/>
            <a:ext cx="12842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589C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03598"/>
            <a:ext cx="8839200" cy="1543050"/>
          </a:xfrm>
        </p:spPr>
        <p:txBody>
          <a:bodyPr/>
          <a:lstStyle/>
          <a:p>
            <a:pPr eaLnBrk="1" hangingPunct="1"/>
            <a:r>
              <a:rPr lang="en-US" sz="2800" dirty="0"/>
              <a:t>A universal retrieval scheme for quantifying time series of non-photosynthetic vegetation across diverse ecosystems from spaceborne hyperspectral data</a:t>
            </a:r>
            <a:endParaRPr lang="de-DE" altLang="de-DE" sz="2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995786"/>
            <a:ext cx="8839200" cy="1160140"/>
          </a:xfrm>
        </p:spPr>
        <p:txBody>
          <a:bodyPr/>
          <a:lstStyle/>
          <a:p>
            <a:pPr eaLnBrk="1" hangingPunct="1">
              <a:defRPr/>
            </a:pPr>
            <a:r>
              <a:rPr lang="de-DE" sz="1600" dirty="0"/>
              <a:t>Akpona Okujeni</a:t>
            </a:r>
            <a:r>
              <a:rPr lang="de-DE" sz="1600" baseline="30000" dirty="0"/>
              <a:t>1,2</a:t>
            </a:r>
            <a:r>
              <a:rPr lang="de-DE" sz="1600" dirty="0"/>
              <a:t>, Lasse Harkort</a:t>
            </a:r>
            <a:r>
              <a:rPr lang="de-DE" sz="1600" baseline="30000" dirty="0"/>
              <a:t>2</a:t>
            </a:r>
            <a:r>
              <a:rPr lang="de-DE" sz="1600" dirty="0"/>
              <a:t>, Dirk Pflugmacher</a:t>
            </a:r>
            <a:r>
              <a:rPr lang="de-DE" sz="1600" baseline="30000" dirty="0"/>
              <a:t>2</a:t>
            </a:r>
            <a:r>
              <a:rPr lang="de-DE" sz="1600" dirty="0"/>
              <a:t>, Sebastian van der Linden</a:t>
            </a:r>
            <a:r>
              <a:rPr lang="de-DE" sz="1600" baseline="30000" dirty="0"/>
              <a:t>3</a:t>
            </a:r>
            <a:r>
              <a:rPr lang="de-DE" sz="1600" dirty="0"/>
              <a:t>, Patrick Hostert</a:t>
            </a:r>
            <a:r>
              <a:rPr lang="de-DE" sz="1600" baseline="30000" dirty="0"/>
              <a:t>2</a:t>
            </a:r>
          </a:p>
          <a:p>
            <a:pPr eaLnBrk="1" hangingPunct="1">
              <a:defRPr/>
            </a:pPr>
            <a:r>
              <a:rPr lang="de-DE" sz="1200" i="1" baseline="30000" dirty="0"/>
              <a:t>1</a:t>
            </a:r>
            <a:r>
              <a:rPr lang="de-DE" sz="1200" i="1" dirty="0"/>
              <a:t>GFZ German Research </a:t>
            </a:r>
            <a:r>
              <a:rPr lang="de-DE" sz="1200" i="1" dirty="0" err="1"/>
              <a:t>Centre</a:t>
            </a:r>
            <a:r>
              <a:rPr lang="de-DE" sz="1200" i="1" dirty="0"/>
              <a:t> </a:t>
            </a:r>
            <a:r>
              <a:rPr lang="de-DE" sz="1200" i="1" dirty="0" err="1"/>
              <a:t>for</a:t>
            </a:r>
            <a:r>
              <a:rPr lang="de-DE" sz="1200" i="1" dirty="0"/>
              <a:t> </a:t>
            </a:r>
            <a:r>
              <a:rPr lang="de-DE" sz="1200" i="1" dirty="0" err="1"/>
              <a:t>Geosciences</a:t>
            </a:r>
            <a:r>
              <a:rPr lang="de-DE" sz="1200" i="1" dirty="0"/>
              <a:t>, Germany, </a:t>
            </a:r>
            <a:r>
              <a:rPr lang="de-DE" sz="1200" i="1" baseline="30000" dirty="0"/>
              <a:t>2</a:t>
            </a:r>
            <a:r>
              <a:rPr lang="de-DE" sz="1200" i="1" dirty="0"/>
              <a:t>Humboldt-Universitaet zu Berlin, Germany, </a:t>
            </a:r>
            <a:r>
              <a:rPr lang="de-DE" sz="1200" i="1" baseline="30000" dirty="0"/>
              <a:t>3</a:t>
            </a:r>
            <a:r>
              <a:rPr lang="de-DE" sz="1200" i="1" dirty="0"/>
              <a:t>University </a:t>
            </a:r>
            <a:r>
              <a:rPr lang="de-DE" sz="1200" i="1" dirty="0" err="1"/>
              <a:t>of</a:t>
            </a:r>
            <a:r>
              <a:rPr lang="de-DE" sz="1200" i="1" dirty="0"/>
              <a:t> Greifswald, Germany</a:t>
            </a:r>
          </a:p>
          <a:p>
            <a:pPr eaLnBrk="1" hangingPunct="1">
              <a:defRPr/>
            </a:pPr>
            <a:endParaRPr lang="de-DE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 err="1"/>
              <a:t>Conclusion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10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D28FC6-0F1A-4E3D-9E55-AED966DC2226}"/>
              </a:ext>
            </a:extLst>
          </p:cNvPr>
          <p:cNvSpPr txBox="1"/>
          <p:nvPr/>
        </p:nvSpPr>
        <p:spPr>
          <a:xfrm>
            <a:off x="251520" y="915566"/>
            <a:ext cx="8424936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de-DE" sz="1800" kern="0" dirty="0" err="1">
                <a:latin typeface="+mn-lt"/>
                <a:ea typeface="Arial Unicode MS" pitchFamily="34" charset="-128"/>
              </a:rPr>
              <a:t>Reproducible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approach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for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fCover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time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series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retrieval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across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ecosystems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from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spaceborne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imaging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spectroscopy</a:t>
            </a:r>
            <a:r>
              <a:rPr lang="de-DE" sz="1800" kern="0" dirty="0">
                <a:latin typeface="+mn-lt"/>
                <a:ea typeface="Arial Unicode MS" pitchFamily="34" charset="-128"/>
              </a:rPr>
              <a:t> </a:t>
            </a:r>
            <a:r>
              <a:rPr lang="de-DE" sz="1800" kern="0" dirty="0" err="1">
                <a:latin typeface="+mn-lt"/>
                <a:ea typeface="Arial Unicode MS" pitchFamily="34" charset="-128"/>
              </a:rPr>
              <a:t>data</a:t>
            </a:r>
            <a:endParaRPr lang="de-DE" sz="1800" kern="0" dirty="0">
              <a:latin typeface="+mn-lt"/>
              <a:ea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endParaRPr lang="de-DE" sz="1800" kern="0" dirty="0">
              <a:latin typeface="+mn-lt"/>
              <a:ea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en-US" sz="1800" kern="0" dirty="0" err="1">
                <a:latin typeface="+mn-lt"/>
                <a:ea typeface="Arial Unicode MS" pitchFamily="34" charset="-128"/>
              </a:rPr>
              <a:t>EnMAP</a:t>
            </a:r>
            <a:r>
              <a:rPr lang="en-US" sz="1800" kern="0" dirty="0">
                <a:latin typeface="+mn-lt"/>
                <a:ea typeface="Arial Unicode MS" pitchFamily="34" charset="-128"/>
              </a:rPr>
              <a:t> supports development of retrieval algorithms and precursor products, preparing for optimal use of CHIME and SBG data</a:t>
            </a:r>
            <a:endParaRPr lang="de-DE" sz="1800" kern="0" dirty="0">
              <a:latin typeface="+mn-lt"/>
              <a:ea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endParaRPr lang="de-DE" sz="1800" kern="0" dirty="0">
              <a:latin typeface="+mn-lt"/>
              <a:ea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en-US" sz="1800" kern="0" dirty="0">
                <a:latin typeface="+mn-lt"/>
                <a:ea typeface="Arial Unicode MS" pitchFamily="34" charset="-128"/>
              </a:rPr>
              <a:t>Consistent and comparable </a:t>
            </a:r>
            <a:r>
              <a:rPr lang="en-US" sz="1800" kern="0" dirty="0" err="1">
                <a:latin typeface="+mn-lt"/>
                <a:ea typeface="Arial Unicode MS" pitchFamily="34" charset="-128"/>
              </a:rPr>
              <a:t>fCover</a:t>
            </a:r>
            <a:r>
              <a:rPr lang="en-US" sz="1800" kern="0" dirty="0">
                <a:latin typeface="+mn-lt"/>
                <a:ea typeface="Arial Unicode MS" pitchFamily="34" charset="-128"/>
              </a:rPr>
              <a:t> validation requires standardized protocol and community driven efforts for collecting in-situ data</a:t>
            </a:r>
          </a:p>
        </p:txBody>
      </p:sp>
    </p:spTree>
    <p:extLst>
      <p:ext uri="{BB962C8B-B14F-4D97-AF65-F5344CB8AC3E}">
        <p14:creationId xmlns:p14="http://schemas.microsoft.com/office/powerpoint/2010/main" val="380497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34C1FA-28BB-4878-959F-6D7FD3CCE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11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29CD0AB2-C5A0-4358-922F-03387B0A9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0028" y="4657682"/>
            <a:ext cx="417600" cy="417600"/>
          </a:xfrm>
          <a:prstGeom prst="rect">
            <a:avLst/>
          </a:prstGeom>
          <a:noFill/>
        </p:spPr>
      </p:pic>
      <p:pic>
        <p:nvPicPr>
          <p:cNvPr id="20" name="Grafik 3">
            <a:extLst>
              <a:ext uri="{FF2B5EF4-FFF2-40B4-BE49-F238E27FC236}">
                <a16:creationId xmlns:a16="http://schemas.microsoft.com/office/drawing/2014/main" id="{C839A8E0-E826-4E61-B304-01CA7FBE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72955" y="4657682"/>
            <a:ext cx="504540" cy="417600"/>
          </a:xfrm>
          <a:prstGeom prst="rect">
            <a:avLst/>
          </a:prstGeom>
        </p:spPr>
      </p:pic>
      <p:pic>
        <p:nvPicPr>
          <p:cNvPr id="21" name="Picture 4" descr="https://www.dlr.de/pt-lf/Portaldata/50/Resources/images/logos/bund/BMWi_Logo_gefoerdert_durch_380x391.png">
            <a:extLst>
              <a:ext uri="{FF2B5EF4-FFF2-40B4-BE49-F238E27FC236}">
                <a16:creationId xmlns:a16="http://schemas.microsoft.com/office/drawing/2014/main" id="{FF9062BE-6F65-4D0F-A9A2-93D3403C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844" b="8197"/>
          <a:stretch/>
        </p:blipFill>
        <p:spPr bwMode="auto">
          <a:xfrm>
            <a:off x="5949019" y="4657682"/>
            <a:ext cx="495189" cy="417600"/>
          </a:xfrm>
          <a:prstGeom prst="rect">
            <a:avLst/>
          </a:prstGeom>
          <a:noFill/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CC0D3B1C-4426-4406-B2B6-9E10DBFAF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257" y="4657682"/>
            <a:ext cx="607418" cy="4176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86E4E74-A0AC-4B6D-B108-293D28C7B638}"/>
              </a:ext>
            </a:extLst>
          </p:cNvPr>
          <p:cNvSpPr txBox="1"/>
          <p:nvPr/>
        </p:nvSpPr>
        <p:spPr>
          <a:xfrm>
            <a:off x="2492635" y="4638055"/>
            <a:ext cx="2913205" cy="4568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algn="r" rtl="0" eaLnBrk="0" fontAlgn="base" hangingPunct="0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de-DE" sz="1050" b="1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b="1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 </a:t>
            </a:r>
            <a:r>
              <a:rPr lang="de-DE" sz="1050" b="1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science</a:t>
            </a:r>
            <a:r>
              <a:rPr lang="de-DE" sz="1050" b="1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 </a:t>
            </a:r>
            <a:r>
              <a:rPr lang="de-DE" sz="1050" b="1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projects</a:t>
            </a:r>
            <a:r>
              <a:rPr lang="de-DE" sz="1050" b="1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: </a:t>
            </a:r>
            <a:r>
              <a:rPr lang="de-DE" sz="1050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EnFireMap</a:t>
            </a:r>
            <a:r>
              <a:rPr lang="de-DE" sz="1050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, </a:t>
            </a:r>
            <a:r>
              <a:rPr lang="de-DE" sz="1050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-Box, </a:t>
            </a:r>
            <a:r>
              <a:rPr lang="de-DE" sz="1050" dirty="0" err="1">
                <a:latin typeface="+mj-lt"/>
                <a:ea typeface="Arial Unicode MS" pitchFamily="34" charset="-128"/>
                <a:cs typeface="Verdana" panose="020B0604030504040204" pitchFamily="34" charset="0"/>
              </a:rPr>
              <a:t>EnMAP</a:t>
            </a:r>
            <a:r>
              <a:rPr lang="de-DE" sz="1050" dirty="0">
                <a:latin typeface="+mj-lt"/>
                <a:ea typeface="Arial Unicode MS" pitchFamily="34" charset="-128"/>
                <a:cs typeface="Verdana" panose="020B0604030504040204" pitchFamily="34" charset="0"/>
              </a:rPr>
              <a:t>-PI 2024-2026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8E60B8-5453-4001-BAF1-56236A46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00" y="473610"/>
            <a:ext cx="8172400" cy="325026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33EC391-8C8C-48CA-974A-2586DD1B2813}"/>
              </a:ext>
            </a:extLst>
          </p:cNvPr>
          <p:cNvSpPr txBox="1"/>
          <p:nvPr/>
        </p:nvSpPr>
        <p:spPr>
          <a:xfrm>
            <a:off x="472928" y="3795886"/>
            <a:ext cx="8172399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en-US" sz="1800" kern="0" dirty="0">
                <a:latin typeface="+mn-lt"/>
                <a:ea typeface="Arial Unicode MS" pitchFamily="34" charset="-128"/>
              </a:rPr>
              <a:t>Deadline for abstract submission: November 25th 2024</a:t>
            </a: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en-US" sz="1800" kern="0" dirty="0">
                <a:latin typeface="+mn-lt"/>
                <a:ea typeface="Arial Unicode MS" pitchFamily="34" charset="-128"/>
              </a:rPr>
              <a:t>Organized by Tobias Hank, Stefanie </a:t>
            </a:r>
            <a:r>
              <a:rPr lang="en-US" sz="1800" kern="0" dirty="0" err="1">
                <a:latin typeface="+mn-lt"/>
                <a:ea typeface="Arial Unicode MS" pitchFamily="34" charset="-128"/>
              </a:rPr>
              <a:t>Steinhauser</a:t>
            </a:r>
            <a:r>
              <a:rPr lang="en-US" sz="1800" kern="0" dirty="0">
                <a:latin typeface="+mn-lt"/>
                <a:ea typeface="Arial Unicode MS" pitchFamily="34" charset="-128"/>
              </a:rPr>
              <a:t> (LMU)</a:t>
            </a: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endParaRPr lang="en-US" sz="1800" kern="0" dirty="0">
              <a:latin typeface="+mn-lt"/>
              <a:ea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Char char="•"/>
            </a:pPr>
            <a:endParaRPr lang="de-DE" sz="1800" kern="0" dirty="0">
              <a:latin typeface="+mn-lt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61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/>
              <a:t>Background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2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9E109096-FE94-461A-845E-A1A3E604FA37}"/>
              </a:ext>
            </a:extLst>
          </p:cNvPr>
          <p:cNvSpPr txBox="1">
            <a:spLocks/>
          </p:cNvSpPr>
          <p:nvPr/>
        </p:nvSpPr>
        <p:spPr bwMode="auto">
          <a:xfrm>
            <a:off x="133338" y="551630"/>
            <a:ext cx="8759142" cy="6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 err="1"/>
              <a:t>EnMAP</a:t>
            </a:r>
            <a:r>
              <a:rPr lang="en-US" sz="1800" kern="0" dirty="0"/>
              <a:t> time series with close to monthly acquisitions starting from 03/2023 for three Californian sites representing diverse ecoregions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8D67B6-D87A-4ABB-93D9-91C296DE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59063"/>
            <a:ext cx="2390274" cy="2612418"/>
          </a:xfrm>
          <a:prstGeom prst="rect">
            <a:avLst/>
          </a:prstGeom>
        </p:spPr>
      </p:pic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DBBF363C-AD9D-46B2-ACCB-EAD081A47BD0}"/>
              </a:ext>
            </a:extLst>
          </p:cNvPr>
          <p:cNvGrpSpPr/>
          <p:nvPr/>
        </p:nvGrpSpPr>
        <p:grpSpPr>
          <a:xfrm>
            <a:off x="6660232" y="1226719"/>
            <a:ext cx="1756800" cy="3217239"/>
            <a:chOff x="6786456" y="1226719"/>
            <a:chExt cx="1756800" cy="3217239"/>
          </a:xfrm>
        </p:grpSpPr>
        <p:sp>
          <p:nvSpPr>
            <p:cNvPr id="66" name="Titel 1">
              <a:extLst>
                <a:ext uri="{FF2B5EF4-FFF2-40B4-BE49-F238E27FC236}">
                  <a16:creationId xmlns:a16="http://schemas.microsoft.com/office/drawing/2014/main" id="{8F0E3400-6796-43F0-8B11-9F56D31713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96839" y="1226719"/>
              <a:ext cx="1350003" cy="264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Central Coast</a:t>
              </a:r>
            </a:p>
          </p:txBody>
        </p:sp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2965EADD-8944-4D52-8200-0D2C0436C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56" y="3939159"/>
              <a:ext cx="1756800" cy="504799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3F63591F-544E-4D06-AD39-C82D20D9A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781" y="1478470"/>
              <a:ext cx="1700120" cy="2448000"/>
            </a:xfrm>
            <a:prstGeom prst="rect">
              <a:avLst/>
            </a:prstGeom>
          </p:spPr>
        </p:pic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FB28150-7F72-4598-86D0-A19948C6DEA8}"/>
              </a:ext>
            </a:extLst>
          </p:cNvPr>
          <p:cNvGrpSpPr/>
          <p:nvPr/>
        </p:nvGrpSpPr>
        <p:grpSpPr>
          <a:xfrm>
            <a:off x="4784400" y="1226719"/>
            <a:ext cx="1754011" cy="3215819"/>
            <a:chOff x="4784400" y="1226719"/>
            <a:chExt cx="1754011" cy="3215819"/>
          </a:xfrm>
        </p:grpSpPr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9119DB75-BB53-4907-9A6D-DB0A7381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400" y="3938538"/>
              <a:ext cx="1754011" cy="504000"/>
            </a:xfrm>
            <a:prstGeom prst="rect">
              <a:avLst/>
            </a:prstGeom>
          </p:spPr>
        </p:pic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FDAAFF2-0DD6-4C85-9AC7-F04D7161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400" y="1479600"/>
              <a:ext cx="1700121" cy="2448000"/>
            </a:xfrm>
            <a:prstGeom prst="rect">
              <a:avLst/>
            </a:prstGeom>
          </p:spPr>
        </p:pic>
        <p:sp>
          <p:nvSpPr>
            <p:cNvPr id="106" name="Titel 1">
              <a:extLst>
                <a:ext uri="{FF2B5EF4-FFF2-40B4-BE49-F238E27FC236}">
                  <a16:creationId xmlns:a16="http://schemas.microsoft.com/office/drawing/2014/main" id="{53712506-1EBA-447F-B8F1-2783463B28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95236" y="1226719"/>
              <a:ext cx="1350003" cy="264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North Coast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841E35E-E30E-43D2-B5A5-650F37069CF8}"/>
              </a:ext>
            </a:extLst>
          </p:cNvPr>
          <p:cNvGrpSpPr/>
          <p:nvPr/>
        </p:nvGrpSpPr>
        <p:grpSpPr>
          <a:xfrm>
            <a:off x="2908801" y="1140541"/>
            <a:ext cx="1754014" cy="3301997"/>
            <a:chOff x="2908801" y="1140541"/>
            <a:chExt cx="1754014" cy="330199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F6D4ECA-8001-4367-A9C9-8AAF0815B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/>
            <a:stretch/>
          </p:blipFill>
          <p:spPr>
            <a:xfrm>
              <a:off x="2944797" y="1478095"/>
              <a:ext cx="1700443" cy="2448000"/>
            </a:xfrm>
            <a:prstGeom prst="rect">
              <a:avLst/>
            </a:prstGeom>
          </p:spPr>
        </p:pic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8876C08E-11A1-46D9-9BAA-A5F19F28088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25755" y="1140541"/>
              <a:ext cx="1512000" cy="437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Shasta Cascade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23A5549-02AB-4792-9300-EAB7113E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801" y="3938538"/>
              <a:ext cx="1754014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6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/>
              <a:t>Background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3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876D69-A55A-4EC8-A30F-B8E2B6B2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57" y="362372"/>
            <a:ext cx="3130601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0EFE3E-FA5A-4AF1-B09C-4A661932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46" y="2137825"/>
            <a:ext cx="3126313" cy="216000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06F45410-A59F-4C19-A834-F20BEAF4F7AF}"/>
              </a:ext>
            </a:extLst>
          </p:cNvPr>
          <p:cNvSpPr txBox="1">
            <a:spLocks/>
          </p:cNvSpPr>
          <p:nvPr/>
        </p:nvSpPr>
        <p:spPr bwMode="auto">
          <a:xfrm>
            <a:off x="133339" y="915566"/>
            <a:ext cx="389474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Non-photosynthetic Vegetation (NPV) valuable indicator for many environmental applications</a:t>
            </a:r>
          </a:p>
          <a:p>
            <a:endParaRPr lang="en-US" sz="1800" kern="0" dirty="0"/>
          </a:p>
          <a:p>
            <a:r>
              <a:rPr lang="en-US" sz="1800" kern="0" dirty="0"/>
              <a:t>NPV, Green Vegetation (GV) and Substrate (SUB) cover fractions are integral components of </a:t>
            </a:r>
            <a:r>
              <a:rPr lang="en-US" sz="1800" kern="0" dirty="0" err="1"/>
              <a:t>fCover</a:t>
            </a:r>
            <a:r>
              <a:rPr lang="en-US" sz="1800" kern="0" dirty="0"/>
              <a:t> products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EBC97F5-BF18-4B80-8F44-3A635F81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26" y="362372"/>
            <a:ext cx="1285431" cy="1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3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/>
              <a:t>Retrieval </a:t>
            </a:r>
            <a:r>
              <a:rPr lang="de-DE" altLang="de-DE" sz="2800" dirty="0" err="1"/>
              <a:t>scheme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4</a:t>
            </a:fld>
            <a:endParaRPr lang="de-DE" altLang="de-DE">
              <a:solidFill>
                <a:schemeClr val="tx1"/>
              </a:solidFill>
            </a:endParaRP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95B5D1A-6B7B-46C0-9746-9B88094F6689}"/>
              </a:ext>
            </a:extLst>
          </p:cNvPr>
          <p:cNvGrpSpPr/>
          <p:nvPr/>
        </p:nvGrpSpPr>
        <p:grpSpPr>
          <a:xfrm>
            <a:off x="1966420" y="1591596"/>
            <a:ext cx="3685700" cy="1749430"/>
            <a:chOff x="1966420" y="1447580"/>
            <a:chExt cx="3685700" cy="1749430"/>
          </a:xfrm>
        </p:grpSpPr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C9EDE5F6-586E-4901-AB05-41A212A2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5896" y="2217810"/>
              <a:ext cx="1619334" cy="979200"/>
            </a:xfrm>
            <a:prstGeom prst="rect">
              <a:avLst/>
            </a:prstGeom>
          </p:spPr>
        </p:pic>
        <p:sp>
          <p:nvSpPr>
            <p:cNvPr id="45" name="Titel 1">
              <a:extLst>
                <a:ext uri="{FF2B5EF4-FFF2-40B4-BE49-F238E27FC236}">
                  <a16:creationId xmlns:a16="http://schemas.microsoft.com/office/drawing/2014/main" id="{B0AE065C-E7F4-420B-B1F7-4BEF9E8023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66420" y="1447580"/>
              <a:ext cx="1552935" cy="437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Comprehensive spectral library</a:t>
              </a:r>
            </a:p>
          </p:txBody>
        </p:sp>
        <p:sp>
          <p:nvSpPr>
            <p:cNvPr id="46" name="Titel 1">
              <a:extLst>
                <a:ext uri="{FF2B5EF4-FFF2-40B4-BE49-F238E27FC236}">
                  <a16:creationId xmlns:a16="http://schemas.microsoft.com/office/drawing/2014/main" id="{ED8DD4C7-2342-4CC7-BB67-0EA257D6020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22088" y="1447580"/>
              <a:ext cx="1260000" cy="437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Synthetic training data</a:t>
              </a:r>
            </a:p>
          </p:txBody>
        </p:sp>
        <p:sp>
          <p:nvSpPr>
            <p:cNvPr id="51" name="Pfeil: nach rechts 50">
              <a:extLst>
                <a:ext uri="{FF2B5EF4-FFF2-40B4-BE49-F238E27FC236}">
                  <a16:creationId xmlns:a16="http://schemas.microsoft.com/office/drawing/2014/main" id="{34309899-F795-4017-BA7D-8C420776E504}"/>
                </a:ext>
              </a:extLst>
            </p:cNvPr>
            <p:cNvSpPr/>
            <p:nvPr/>
          </p:nvSpPr>
          <p:spPr bwMode="auto">
            <a:xfrm>
              <a:off x="3418091" y="2577924"/>
              <a:ext cx="329872" cy="264688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52" name="Pfeil: nach rechts 51">
              <a:extLst>
                <a:ext uri="{FF2B5EF4-FFF2-40B4-BE49-F238E27FC236}">
                  <a16:creationId xmlns:a16="http://schemas.microsoft.com/office/drawing/2014/main" id="{4AD4C52A-AFF5-4087-8A47-6A52936AD04B}"/>
                </a:ext>
              </a:extLst>
            </p:cNvPr>
            <p:cNvSpPr/>
            <p:nvPr/>
          </p:nvSpPr>
          <p:spPr bwMode="auto">
            <a:xfrm>
              <a:off x="5322248" y="2574984"/>
              <a:ext cx="329872" cy="264688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endParaRPr>
            </a:p>
          </p:txBody>
        </p: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38270B44-2A2D-456F-A4BF-695B5104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0800" y="2217646"/>
              <a:ext cx="1260000" cy="979364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20AEA38A-E66F-4199-BAC8-F2D18A3DCD19}"/>
              </a:ext>
            </a:extLst>
          </p:cNvPr>
          <p:cNvGrpSpPr/>
          <p:nvPr/>
        </p:nvGrpSpPr>
        <p:grpSpPr>
          <a:xfrm>
            <a:off x="5076056" y="728074"/>
            <a:ext cx="3672408" cy="3372501"/>
            <a:chOff x="5076056" y="584058"/>
            <a:chExt cx="3672408" cy="3372501"/>
          </a:xfrm>
        </p:grpSpPr>
        <p:sp>
          <p:nvSpPr>
            <p:cNvPr id="41" name="Flussdiagramm: Magnetplattenspeicher 40">
              <a:extLst>
                <a:ext uri="{FF2B5EF4-FFF2-40B4-BE49-F238E27FC236}">
                  <a16:creationId xmlns:a16="http://schemas.microsoft.com/office/drawing/2014/main" id="{8F7784D5-A80F-4679-BA22-D6318AFB1297}"/>
                </a:ext>
              </a:extLst>
            </p:cNvPr>
            <p:cNvSpPr/>
            <p:nvPr/>
          </p:nvSpPr>
          <p:spPr bwMode="auto">
            <a:xfrm>
              <a:off x="5532499" y="3171198"/>
              <a:ext cx="1260000" cy="453835"/>
            </a:xfrm>
            <a:prstGeom prst="flowChartMagneticDisk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48" name="Titel 1">
              <a:extLst>
                <a:ext uri="{FF2B5EF4-FFF2-40B4-BE49-F238E27FC236}">
                  <a16:creationId xmlns:a16="http://schemas.microsoft.com/office/drawing/2014/main" id="{644CA84D-4499-4FC5-85F9-360754E3F1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78603" y="3691871"/>
              <a:ext cx="1730749" cy="264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EnMAP</a:t>
              </a: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time series</a:t>
              </a: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896A145D-F62D-4371-885E-2A2CA9D9742B}"/>
                </a:ext>
              </a:extLst>
            </p:cNvPr>
            <p:cNvGrpSpPr/>
            <p:nvPr/>
          </p:nvGrpSpPr>
          <p:grpSpPr>
            <a:xfrm>
              <a:off x="5076056" y="584058"/>
              <a:ext cx="3672408" cy="2756210"/>
              <a:chOff x="5076056" y="584058"/>
              <a:chExt cx="3672408" cy="27562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0A7A361C-E2CF-46BA-883C-7CF851E64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3248" y="2080268"/>
                <a:ext cx="1485216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itel 1">
                <a:extLst>
                  <a:ext uri="{FF2B5EF4-FFF2-40B4-BE49-F238E27FC236}">
                    <a16:creationId xmlns:a16="http://schemas.microsoft.com/office/drawing/2014/main" id="{45C59D25-03D1-46AF-A717-D168BD157E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76056" y="584058"/>
                <a:ext cx="2088232" cy="43704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algn="l" defTabSz="685800">
                  <a:lnSpc>
                    <a:spcPct val="90000"/>
                  </a:lnSpc>
                  <a:spcBef>
                    <a:spcPts val="0"/>
                  </a:spcBef>
                  <a:buNone/>
                  <a:defRPr sz="33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400" dirty="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Generalized regression model (NN)</a:t>
                </a:r>
              </a:p>
            </p:txBody>
          </p:sp>
          <p:sp>
            <p:nvSpPr>
              <p:cNvPr id="49" name="Titel 1">
                <a:extLst>
                  <a:ext uri="{FF2B5EF4-FFF2-40B4-BE49-F238E27FC236}">
                    <a16:creationId xmlns:a16="http://schemas.microsoft.com/office/drawing/2014/main" id="{EB1B86A7-EE09-4DA4-830B-1B7600C84D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255990" y="1563638"/>
                <a:ext cx="1260000" cy="36000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algn="l" defTabSz="685800">
                  <a:lnSpc>
                    <a:spcPct val="90000"/>
                  </a:lnSpc>
                  <a:spcBef>
                    <a:spcPts val="0"/>
                  </a:spcBef>
                  <a:buNone/>
                  <a:defRPr sz="33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80000"/>
                  </a:lnSpc>
                  <a:defRPr/>
                </a:pPr>
                <a:r>
                  <a:rPr lang="en-US" sz="1400" dirty="0" err="1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fCover</a:t>
                </a:r>
                <a:r>
                  <a:rPr lang="en-US" sz="1400" dirty="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time series</a:t>
                </a:r>
              </a:p>
            </p:txBody>
          </p:sp>
          <p:sp>
            <p:nvSpPr>
              <p:cNvPr id="53" name="Pfeil: nach rechts 52">
                <a:extLst>
                  <a:ext uri="{FF2B5EF4-FFF2-40B4-BE49-F238E27FC236}">
                    <a16:creationId xmlns:a16="http://schemas.microsoft.com/office/drawing/2014/main" id="{56CBFE99-6315-4759-9C0F-C5FAFE501939}"/>
                  </a:ext>
                </a:extLst>
              </p:cNvPr>
              <p:cNvSpPr/>
              <p:nvPr/>
            </p:nvSpPr>
            <p:spPr bwMode="auto">
              <a:xfrm>
                <a:off x="6862938" y="2574984"/>
                <a:ext cx="329872" cy="264688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</a:endParaRPr>
              </a:p>
            </p:txBody>
          </p:sp>
          <p:sp>
            <p:nvSpPr>
              <p:cNvPr id="54" name="Pfeil: nach rechts 53">
                <a:extLst>
                  <a:ext uri="{FF2B5EF4-FFF2-40B4-BE49-F238E27FC236}">
                    <a16:creationId xmlns:a16="http://schemas.microsoft.com/office/drawing/2014/main" id="{401D3C52-64A2-41BA-A451-1E0E020AA8D9}"/>
                  </a:ext>
                </a:extLst>
              </p:cNvPr>
              <p:cNvSpPr/>
              <p:nvPr/>
            </p:nvSpPr>
            <p:spPr bwMode="auto">
              <a:xfrm rot="5400000">
                <a:off x="5997563" y="2636564"/>
                <a:ext cx="329872" cy="264688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</a:endParaRPr>
              </a:p>
            </p:txBody>
          </p:sp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D08AB647-34E4-4FB7-B7E3-9C6EC4F5F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3200" y="1097735"/>
                <a:ext cx="1260000" cy="1198005"/>
              </a:xfrm>
              <a:prstGeom prst="rect">
                <a:avLst/>
              </a:prstGeom>
            </p:spPr>
          </p:pic>
        </p:grpSp>
      </p:grpSp>
      <p:sp>
        <p:nvSpPr>
          <p:cNvPr id="27" name="Titel 1">
            <a:extLst>
              <a:ext uri="{FF2B5EF4-FFF2-40B4-BE49-F238E27FC236}">
                <a16:creationId xmlns:a16="http://schemas.microsoft.com/office/drawing/2014/main" id="{DFBDBC81-4552-486E-B79F-3B2F59534120}"/>
              </a:ext>
            </a:extLst>
          </p:cNvPr>
          <p:cNvSpPr txBox="1">
            <a:spLocks/>
          </p:cNvSpPr>
          <p:nvPr/>
        </p:nvSpPr>
        <p:spPr bwMode="auto">
          <a:xfrm>
            <a:off x="1706147" y="4290320"/>
            <a:ext cx="6019592" cy="24006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Okujeni et al. (2013), Okujeni et al. (2021), Kowalski et al. (2023), Pham et al. (2024)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631409-7662-496B-A8F0-1D4DBFF293F5}"/>
              </a:ext>
            </a:extLst>
          </p:cNvPr>
          <p:cNvGrpSpPr/>
          <p:nvPr/>
        </p:nvGrpSpPr>
        <p:grpSpPr>
          <a:xfrm>
            <a:off x="210752" y="1403024"/>
            <a:ext cx="4880673" cy="2487884"/>
            <a:chOff x="210752" y="1403024"/>
            <a:chExt cx="4880673" cy="248788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E2E5623D-BE76-477B-B6C6-B2A7170560ED}"/>
                </a:ext>
              </a:extLst>
            </p:cNvPr>
            <p:cNvGrpSpPr/>
            <p:nvPr/>
          </p:nvGrpSpPr>
          <p:grpSpPr>
            <a:xfrm>
              <a:off x="210752" y="1403024"/>
              <a:ext cx="4880673" cy="2487884"/>
              <a:chOff x="210752" y="1403024"/>
              <a:chExt cx="4880673" cy="2487884"/>
            </a:xfrm>
          </p:grpSpPr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FF4A8175-879A-47F2-9ED2-3A3CCF0AD234}"/>
                  </a:ext>
                </a:extLst>
              </p:cNvPr>
              <p:cNvGrpSpPr/>
              <p:nvPr/>
            </p:nvGrpSpPr>
            <p:grpSpPr>
              <a:xfrm>
                <a:off x="210752" y="1403024"/>
                <a:ext cx="1800697" cy="2081856"/>
                <a:chOff x="210752" y="1259008"/>
                <a:chExt cx="1800697" cy="2081856"/>
              </a:xfrm>
            </p:grpSpPr>
            <p:pic>
              <p:nvPicPr>
                <p:cNvPr id="56" name="Grafik 55">
                  <a:extLst>
                    <a:ext uri="{FF2B5EF4-FFF2-40B4-BE49-F238E27FC236}">
                      <a16:creationId xmlns:a16="http://schemas.microsoft.com/office/drawing/2014/main" id="{E4ACBE08-12E5-46DD-915E-CC09B4709F2C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6400" y="2080864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4" name="Titel 1">
                  <a:extLst>
                    <a:ext uri="{FF2B5EF4-FFF2-40B4-BE49-F238E27FC236}">
                      <a16:creationId xmlns:a16="http://schemas.microsoft.com/office/drawing/2014/main" id="{3FE4C248-F2F5-4D1B-9842-4EA9FE8CB815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210752" y="1259008"/>
                  <a:ext cx="1552936" cy="78175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lvl1pPr algn="l" defTabSz="685800">
                    <a:lnSpc>
                      <a:spcPct val="90000"/>
                    </a:lnSpc>
                    <a:spcBef>
                      <a:spcPts val="0"/>
                    </a:spcBef>
                    <a:buNone/>
                    <a:defRPr sz="33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400" dirty="0">
                      <a:solidFill>
                        <a:schemeClr val="bg1">
                          <a:lumMod val="10000"/>
                        </a:schemeClr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</a:rPr>
                    <a:t>CAI/NDVI feature space for different land cover types</a:t>
                  </a:r>
                </a:p>
              </p:txBody>
            </p:sp>
            <p:sp>
              <p:nvSpPr>
                <p:cNvPr id="42" name="Pfeil: nach rechts 41">
                  <a:extLst>
                    <a:ext uri="{FF2B5EF4-FFF2-40B4-BE49-F238E27FC236}">
                      <a16:creationId xmlns:a16="http://schemas.microsoft.com/office/drawing/2014/main" id="{A6B6330A-9A65-4344-A922-D7FF3E77CE83}"/>
                    </a:ext>
                  </a:extLst>
                </p:cNvPr>
                <p:cNvSpPr/>
                <p:nvPr/>
              </p:nvSpPr>
              <p:spPr bwMode="auto">
                <a:xfrm>
                  <a:off x="1681577" y="2577924"/>
                  <a:ext cx="329872" cy="264688"/>
                </a:xfrm>
                <a:prstGeom prst="rightArrow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96" charset="-128"/>
                  </a:endParaRPr>
                </a:p>
              </p:txBody>
            </p:sp>
          </p:grpSp>
          <p:cxnSp>
            <p:nvCxnSpPr>
              <p:cNvPr id="76" name="Verbinder: gewinkelt 75">
                <a:extLst>
                  <a:ext uri="{FF2B5EF4-FFF2-40B4-BE49-F238E27FC236}">
                    <a16:creationId xmlns:a16="http://schemas.microsoft.com/office/drawing/2014/main" id="{B12DB490-88A8-45C7-A433-C28D2FDEFA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>
                <a:off x="755577" y="3579862"/>
                <a:ext cx="4335848" cy="311046"/>
              </a:xfrm>
              <a:prstGeom prst="bentConnector2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Flussdiagramm: Magnetplattenspeicher 27">
              <a:extLst>
                <a:ext uri="{FF2B5EF4-FFF2-40B4-BE49-F238E27FC236}">
                  <a16:creationId xmlns:a16="http://schemas.microsoft.com/office/drawing/2014/main" id="{6CC1E3CC-81E6-4DAA-A1AC-B31CECA66658}"/>
                </a:ext>
              </a:extLst>
            </p:cNvPr>
            <p:cNvSpPr/>
            <p:nvPr/>
          </p:nvSpPr>
          <p:spPr bwMode="auto">
            <a:xfrm>
              <a:off x="1383431" y="3429368"/>
              <a:ext cx="383858" cy="136598"/>
            </a:xfrm>
            <a:prstGeom prst="flowChartMagneticDisk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6B6C0596-89CA-40FE-8D71-2799723B14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0632" y="3603206"/>
              <a:ext cx="2657232" cy="264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Spectral databases (</a:t>
              </a:r>
              <a:r>
                <a:rPr lang="en-US" sz="14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EcoSIS</a:t>
              </a: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908F3033-F7C8-4AB6-BB90-DAA495CCFE0F}"/>
                </a:ext>
              </a:extLst>
            </p:cNvPr>
            <p:cNvSpPr/>
            <p:nvPr/>
          </p:nvSpPr>
          <p:spPr bwMode="auto">
            <a:xfrm rot="19541593">
              <a:off x="1790698" y="3218525"/>
              <a:ext cx="239530" cy="156996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 err="1"/>
              <a:t>Results</a:t>
            </a:r>
            <a:r>
              <a:rPr lang="de-DE" altLang="de-DE" sz="2800" dirty="0"/>
              <a:t> – </a:t>
            </a:r>
            <a:r>
              <a:rPr lang="de-DE" altLang="de-DE" sz="2800" dirty="0" err="1"/>
              <a:t>Spectral</a:t>
            </a:r>
            <a:r>
              <a:rPr lang="de-DE" altLang="de-DE" sz="2800" dirty="0"/>
              <a:t> </a:t>
            </a:r>
            <a:r>
              <a:rPr lang="de-DE" altLang="de-DE" sz="2800" dirty="0" err="1"/>
              <a:t>library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5</a:t>
            </a:fld>
            <a:endParaRPr lang="de-DE" altLang="de-DE">
              <a:solidFill>
                <a:schemeClr val="tx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38C14A-030C-4F47-8F5D-02E5E51D1AE1}"/>
              </a:ext>
            </a:extLst>
          </p:cNvPr>
          <p:cNvGrpSpPr/>
          <p:nvPr/>
        </p:nvGrpSpPr>
        <p:grpSpPr>
          <a:xfrm>
            <a:off x="225899" y="1616292"/>
            <a:ext cx="3000000" cy="1855458"/>
            <a:chOff x="225899" y="1616292"/>
            <a:chExt cx="3000000" cy="1855458"/>
          </a:xfrm>
        </p:grpSpPr>
        <p:pic>
          <p:nvPicPr>
            <p:cNvPr id="40" name="Picture 18">
              <a:extLst>
                <a:ext uri="{FF2B5EF4-FFF2-40B4-BE49-F238E27FC236}">
                  <a16:creationId xmlns:a16="http://schemas.microsoft.com/office/drawing/2014/main" id="{F970116D-8824-49F2-BCD5-9D1F08033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99" y="1671750"/>
              <a:ext cx="3000000" cy="1800000"/>
            </a:xfrm>
            <a:prstGeom prst="rect">
              <a:avLst/>
            </a:prstGeom>
          </p:spPr>
        </p:pic>
        <p:sp>
          <p:nvSpPr>
            <p:cNvPr id="53" name="Titel 1">
              <a:extLst>
                <a:ext uri="{FF2B5EF4-FFF2-40B4-BE49-F238E27FC236}">
                  <a16:creationId xmlns:a16="http://schemas.microsoft.com/office/drawing/2014/main" id="{F7C1BCAB-04B6-4CDD-8415-3D4AE01E9F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14788" y="1616292"/>
              <a:ext cx="1260000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b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NPV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7673E9F-E935-4D65-A1A9-52A3624348F8}"/>
              </a:ext>
            </a:extLst>
          </p:cNvPr>
          <p:cNvGrpSpPr/>
          <p:nvPr/>
        </p:nvGrpSpPr>
        <p:grpSpPr>
          <a:xfrm>
            <a:off x="2998148" y="2507630"/>
            <a:ext cx="3000000" cy="1864120"/>
            <a:chOff x="2998148" y="2507630"/>
            <a:chExt cx="3000000" cy="1864120"/>
          </a:xfrm>
        </p:grpSpPr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824D86EF-7E30-41BF-83F5-6DBAAE9A2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148" y="2571750"/>
              <a:ext cx="3000000" cy="1800000"/>
            </a:xfrm>
            <a:prstGeom prst="rect">
              <a:avLst/>
            </a:prstGeom>
          </p:spPr>
        </p:pic>
        <p:sp>
          <p:nvSpPr>
            <p:cNvPr id="54" name="Titel 1">
              <a:extLst>
                <a:ext uri="{FF2B5EF4-FFF2-40B4-BE49-F238E27FC236}">
                  <a16:creationId xmlns:a16="http://schemas.microsoft.com/office/drawing/2014/main" id="{EA96FB2B-746B-4B62-8D0F-B339E9D874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68961" y="2507630"/>
              <a:ext cx="1260000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b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SUB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5B46555-12E3-4250-B4AB-69F5ACA5596D}"/>
              </a:ext>
            </a:extLst>
          </p:cNvPr>
          <p:cNvGrpSpPr/>
          <p:nvPr/>
        </p:nvGrpSpPr>
        <p:grpSpPr>
          <a:xfrm>
            <a:off x="2998149" y="585676"/>
            <a:ext cx="2999999" cy="1858226"/>
            <a:chOff x="2998149" y="585676"/>
            <a:chExt cx="2999999" cy="1858226"/>
          </a:xfrm>
        </p:grpSpPr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9CD42BFD-9D09-447E-8C65-C0A792BC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149" y="643902"/>
              <a:ext cx="2999999" cy="1800000"/>
            </a:xfrm>
            <a:prstGeom prst="rect">
              <a:avLst/>
            </a:prstGeom>
          </p:spPr>
        </p:pic>
        <p:sp>
          <p:nvSpPr>
            <p:cNvPr id="55" name="Titel 1">
              <a:extLst>
                <a:ext uri="{FF2B5EF4-FFF2-40B4-BE49-F238E27FC236}">
                  <a16:creationId xmlns:a16="http://schemas.microsoft.com/office/drawing/2014/main" id="{BA08A918-87A3-455F-966E-276B13656F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97592" y="585676"/>
              <a:ext cx="1260000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b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GV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2B722DE-4C9D-4922-973B-5DA0BFB4A3A4}"/>
              </a:ext>
            </a:extLst>
          </p:cNvPr>
          <p:cNvGrpSpPr/>
          <p:nvPr/>
        </p:nvGrpSpPr>
        <p:grpSpPr>
          <a:xfrm>
            <a:off x="6290574" y="159742"/>
            <a:ext cx="2385882" cy="2340000"/>
            <a:chOff x="6245963" y="483518"/>
            <a:chExt cx="2385882" cy="2340000"/>
          </a:xfrm>
        </p:grpSpPr>
        <p:pic>
          <p:nvPicPr>
            <p:cNvPr id="49" name="Picture 34">
              <a:extLst>
                <a:ext uri="{FF2B5EF4-FFF2-40B4-BE49-F238E27FC236}">
                  <a16:creationId xmlns:a16="http://schemas.microsoft.com/office/drawing/2014/main" id="{C17391CD-282D-488D-B961-56FBFBAD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963" y="483518"/>
              <a:ext cx="2385882" cy="2340000"/>
            </a:xfrm>
            <a:prstGeom prst="rect">
              <a:avLst/>
            </a:prstGeom>
          </p:spPr>
        </p:pic>
        <p:sp>
          <p:nvSpPr>
            <p:cNvPr id="56" name="Titel 1">
              <a:extLst>
                <a:ext uri="{FF2B5EF4-FFF2-40B4-BE49-F238E27FC236}">
                  <a16:creationId xmlns:a16="http://schemas.microsoft.com/office/drawing/2014/main" id="{1401AF97-26C6-4413-BC8A-81A593DF96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00669" y="560435"/>
              <a:ext cx="1260000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b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Origin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F814792-3D9B-4E3E-AABB-BCE6CFB939DF}"/>
              </a:ext>
            </a:extLst>
          </p:cNvPr>
          <p:cNvGrpSpPr/>
          <p:nvPr/>
        </p:nvGrpSpPr>
        <p:grpSpPr>
          <a:xfrm>
            <a:off x="6359598" y="2355726"/>
            <a:ext cx="2316858" cy="2160240"/>
            <a:chOff x="6305184" y="2355726"/>
            <a:chExt cx="2316858" cy="2160240"/>
          </a:xfrm>
        </p:grpSpPr>
        <p:pic>
          <p:nvPicPr>
            <p:cNvPr id="52" name="Picture 36">
              <a:extLst>
                <a:ext uri="{FF2B5EF4-FFF2-40B4-BE49-F238E27FC236}">
                  <a16:creationId xmlns:a16="http://schemas.microsoft.com/office/drawing/2014/main" id="{ED6C0CC7-5CB7-4285-8352-2E016E0AB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5184" y="2607966"/>
              <a:ext cx="2316858" cy="1908000"/>
            </a:xfrm>
            <a:prstGeom prst="rect">
              <a:avLst/>
            </a:prstGeom>
          </p:spPr>
        </p:pic>
        <p:sp>
          <p:nvSpPr>
            <p:cNvPr id="57" name="Titel 1">
              <a:extLst>
                <a:ext uri="{FF2B5EF4-FFF2-40B4-BE49-F238E27FC236}">
                  <a16:creationId xmlns:a16="http://schemas.microsoft.com/office/drawing/2014/main" id="{0577B6B1-BBE2-4DAA-8F8B-EFE40F3F95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86405" y="2355726"/>
              <a:ext cx="1260000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b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Land cover</a:t>
              </a:r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CE3A8EF7-8C9E-41B0-9BA5-08FD8DA84BCD}"/>
              </a:ext>
            </a:extLst>
          </p:cNvPr>
          <p:cNvSpPr txBox="1">
            <a:spLocks/>
          </p:cNvSpPr>
          <p:nvPr/>
        </p:nvSpPr>
        <p:spPr bwMode="auto">
          <a:xfrm>
            <a:off x="5394723" y="651694"/>
            <a:ext cx="1929749" cy="21544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https://ecosis.org/</a:t>
            </a:r>
          </a:p>
        </p:txBody>
      </p:sp>
    </p:spTree>
    <p:extLst>
      <p:ext uri="{BB962C8B-B14F-4D97-AF65-F5344CB8AC3E}">
        <p14:creationId xmlns:p14="http://schemas.microsoft.com/office/powerpoint/2010/main" val="15470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D754472-AAD9-4991-AE5F-73820E863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0" y="2073600"/>
            <a:ext cx="2376000" cy="118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592E09-5E04-47C1-8054-F4665A2F0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00" y="3373200"/>
            <a:ext cx="2376000" cy="118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2D139F0-4A57-4F52-8F34-9F8F29D61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0" y="3373200"/>
            <a:ext cx="2376000" cy="118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150274B-6A2F-4A37-BD3B-EE02CB407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0" y="770400"/>
            <a:ext cx="2376000" cy="118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FDEF506-9B81-42EC-B11D-55BC98378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00" y="770400"/>
            <a:ext cx="2376000" cy="118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FAD35D-D10D-4D48-8C03-A72A224A23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00" y="2073600"/>
            <a:ext cx="2376000" cy="1188000"/>
          </a:xfrm>
          <a:prstGeom prst="rect">
            <a:avLst/>
          </a:prstGeom>
        </p:spPr>
      </p:pic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 err="1"/>
              <a:t>Results</a:t>
            </a:r>
            <a:r>
              <a:rPr lang="de-DE" altLang="de-DE" sz="2800" dirty="0"/>
              <a:t> – </a:t>
            </a:r>
            <a:r>
              <a:rPr lang="de-DE" altLang="de-DE" sz="2800" dirty="0" err="1"/>
              <a:t>fCover</a:t>
            </a:r>
            <a:r>
              <a:rPr lang="de-DE" altLang="de-DE" sz="2800" dirty="0"/>
              <a:t> time </a:t>
            </a:r>
            <a:r>
              <a:rPr lang="de-DE" altLang="de-DE" sz="2800" dirty="0" err="1"/>
              <a:t>series</a:t>
            </a:r>
            <a:endParaRPr lang="de-DE" alt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6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6F4110E-0471-4E5A-B019-FD90DDBC52E5}"/>
              </a:ext>
            </a:extLst>
          </p:cNvPr>
          <p:cNvSpPr txBox="1">
            <a:spLocks/>
          </p:cNvSpPr>
          <p:nvPr/>
        </p:nvSpPr>
        <p:spPr bwMode="auto">
          <a:xfrm>
            <a:off x="1772861" y="630046"/>
            <a:ext cx="1350003" cy="26468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Central Coast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486A53D-E0F1-4FF1-A81F-84F1A155F9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459" y="1842119"/>
            <a:ext cx="2817057" cy="8030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B747133-2CBC-4C9F-8BA7-CD016BC8E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63" y="915966"/>
            <a:ext cx="1800001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D1C864-0310-4671-AD79-51C3B50AE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560" y="3770038"/>
            <a:ext cx="887678" cy="745928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2CD4EBCE-3F31-4090-9AE8-6E3022633F13}"/>
              </a:ext>
            </a:extLst>
          </p:cNvPr>
          <p:cNvSpPr txBox="1">
            <a:spLocks/>
          </p:cNvSpPr>
          <p:nvPr/>
        </p:nvSpPr>
        <p:spPr bwMode="auto">
          <a:xfrm>
            <a:off x="3923929" y="631628"/>
            <a:ext cx="4536503" cy="26468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Forest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AFDB3B12-A045-4767-9191-5013822BCE19}"/>
              </a:ext>
            </a:extLst>
          </p:cNvPr>
          <p:cNvSpPr txBox="1">
            <a:spLocks/>
          </p:cNvSpPr>
          <p:nvPr/>
        </p:nvSpPr>
        <p:spPr bwMode="auto">
          <a:xfrm>
            <a:off x="3923929" y="1936388"/>
            <a:ext cx="4536503" cy="26468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Shrubland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E031A5E-02FB-4157-93D1-22E08C32FBE9}"/>
              </a:ext>
            </a:extLst>
          </p:cNvPr>
          <p:cNvSpPr txBox="1">
            <a:spLocks/>
          </p:cNvSpPr>
          <p:nvPr/>
        </p:nvSpPr>
        <p:spPr bwMode="auto">
          <a:xfrm>
            <a:off x="3923929" y="3233580"/>
            <a:ext cx="4536503" cy="26468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Grassland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9A7CAC2-D5DB-4F27-8B12-9ED926291417}"/>
              </a:ext>
            </a:extLst>
          </p:cNvPr>
          <p:cNvCxnSpPr>
            <a:cxnSpLocks/>
          </p:cNvCxnSpPr>
          <p:nvPr/>
        </p:nvCxnSpPr>
        <p:spPr bwMode="auto">
          <a:xfrm>
            <a:off x="2026681" y="1353455"/>
            <a:ext cx="62929" cy="15999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A12ED08-1115-4A9F-8F36-A4287C3CB53F}"/>
              </a:ext>
            </a:extLst>
          </p:cNvPr>
          <p:cNvSpPr txBox="1"/>
          <p:nvPr/>
        </p:nvSpPr>
        <p:spPr>
          <a:xfrm>
            <a:off x="1550535" y="9950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Lake </a:t>
            </a:r>
            <a:r>
              <a:rPr lang="de-DE" sz="1800" dirty="0" err="1">
                <a:solidFill>
                  <a:schemeClr val="bg1"/>
                </a:solidFill>
              </a:rPr>
              <a:t>Fire</a:t>
            </a:r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A1B271C-6B77-42C8-BB98-45D3C2B66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7</a:t>
            </a:fld>
            <a:endParaRPr lang="de-DE" altLang="de-DE">
              <a:solidFill>
                <a:schemeClr val="tx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8F7226D-7BAD-4EEE-9B49-FAB1ECEEE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78" y="1515311"/>
            <a:ext cx="3440270" cy="270077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EE8B737-24D5-462B-AE8F-F75DFEBAC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213" y="1759294"/>
            <a:ext cx="4224439" cy="2180608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B1D001F-09B5-49C9-A2B7-57152ED22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 err="1"/>
              <a:t>Californian</a:t>
            </a:r>
            <a:r>
              <a:rPr lang="de-DE" altLang="de-DE" sz="2800" dirty="0"/>
              <a:t> </a:t>
            </a:r>
            <a:r>
              <a:rPr lang="de-DE" altLang="de-DE" sz="2800" dirty="0" err="1"/>
              <a:t>wildfires</a:t>
            </a:r>
            <a:r>
              <a:rPr lang="de-DE" altLang="de-DE" sz="2800" dirty="0"/>
              <a:t> 2024</a:t>
            </a:r>
            <a:endParaRPr lang="de-DE" altLang="de-DE" dirty="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A834E892-4E48-4D33-B4B8-36DD6D4B85CE}"/>
              </a:ext>
            </a:extLst>
          </p:cNvPr>
          <p:cNvSpPr txBox="1">
            <a:spLocks/>
          </p:cNvSpPr>
          <p:nvPr/>
        </p:nvSpPr>
        <p:spPr bwMode="auto">
          <a:xfrm>
            <a:off x="1145677" y="703671"/>
            <a:ext cx="2799139" cy="609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Park Fire 07/24/2024</a:t>
            </a:r>
            <a:b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Northern California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Butte % Tehama county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CB63955-0D6A-40AF-AE65-85150EEA9479}"/>
              </a:ext>
            </a:extLst>
          </p:cNvPr>
          <p:cNvSpPr txBox="1">
            <a:spLocks/>
          </p:cNvSpPr>
          <p:nvPr/>
        </p:nvSpPr>
        <p:spPr bwMode="auto">
          <a:xfrm>
            <a:off x="4938092" y="703671"/>
            <a:ext cx="3278679" cy="609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Bridge Fire 09/08/2024</a:t>
            </a:r>
            <a:b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Southern California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Los Angeles &amp; San Bernardino county</a:t>
            </a:r>
          </a:p>
        </p:txBody>
      </p:sp>
    </p:spTree>
    <p:extLst>
      <p:ext uri="{BB962C8B-B14F-4D97-AF65-F5344CB8AC3E}">
        <p14:creationId xmlns:p14="http://schemas.microsoft.com/office/powerpoint/2010/main" val="46676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B6C3B5-4FB8-482C-990B-7DC30D27C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8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758F26-8EF5-4D5D-AB17-1319BD139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/>
              <a:t>Validation</a:t>
            </a:r>
            <a:endParaRPr lang="de-DE" alt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FEEE9F-D34A-4A97-9E62-AC0D45FDFB99}"/>
              </a:ext>
            </a:extLst>
          </p:cNvPr>
          <p:cNvGrpSpPr/>
          <p:nvPr/>
        </p:nvGrpSpPr>
        <p:grpSpPr>
          <a:xfrm>
            <a:off x="321153" y="766555"/>
            <a:ext cx="8733755" cy="3137043"/>
            <a:chOff x="321153" y="766555"/>
            <a:chExt cx="8733755" cy="313704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0D3766D-ECF8-4BE9-8834-A72F3C62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4984" y="1203598"/>
              <a:ext cx="4250846" cy="2700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68D0DB2-068A-470D-A4CF-8C099638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53" y="1203598"/>
              <a:ext cx="4250847" cy="2700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F130EFD-0310-482D-82D3-F07264CD1E3A}"/>
                </a:ext>
              </a:extLst>
            </p:cNvPr>
            <p:cNvSpPr txBox="1"/>
            <p:nvPr/>
          </p:nvSpPr>
          <p:spPr>
            <a:xfrm>
              <a:off x="321153" y="120359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2023-07-07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B77BD9-103A-4451-BC7D-CFD55A7B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7230" y="830634"/>
              <a:ext cx="887678" cy="745928"/>
            </a:xfrm>
            <a:prstGeom prst="rect">
              <a:avLst/>
            </a:prstGeom>
          </p:spPr>
        </p:pic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6E2DC503-9A1E-47CA-AE15-572B9A58B1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44818" y="766555"/>
              <a:ext cx="2088232" cy="437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North Coast -  Sedgwick Reserve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2BFB9AB-2E17-4131-BBCF-724CE01358BE}"/>
                </a:ext>
              </a:extLst>
            </p:cNvPr>
            <p:cNvSpPr txBox="1"/>
            <p:nvPr/>
          </p:nvSpPr>
          <p:spPr>
            <a:xfrm>
              <a:off x="4664984" y="1203598"/>
              <a:ext cx="1347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2023-07-11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21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B6C3B5-4FB8-482C-990B-7DC30D27C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A98AD-BCEA-421E-AB44-D2AA3C3B0037}" type="slidenum">
              <a:rPr lang="de-DE" altLang="de-DE" smtClean="0"/>
              <a:pPr/>
              <a:t>9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758F26-8EF5-4D5D-AB17-1319BD139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 anchor="t"/>
          <a:lstStyle/>
          <a:p>
            <a:pPr algn="l" eaLnBrk="1" hangingPunct="1"/>
            <a:r>
              <a:rPr lang="de-DE" altLang="de-DE" sz="2800" dirty="0"/>
              <a:t>Validation</a:t>
            </a:r>
            <a:endParaRPr lang="de-DE" alt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FEEE9F-D34A-4A97-9E62-AC0D45FDFB99}"/>
              </a:ext>
            </a:extLst>
          </p:cNvPr>
          <p:cNvGrpSpPr/>
          <p:nvPr/>
        </p:nvGrpSpPr>
        <p:grpSpPr>
          <a:xfrm>
            <a:off x="321153" y="695878"/>
            <a:ext cx="8733755" cy="3207720"/>
            <a:chOff x="321153" y="695878"/>
            <a:chExt cx="8733755" cy="320772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0D3766D-ECF8-4BE9-8834-A72F3C62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4664984" y="1203598"/>
              <a:ext cx="4250846" cy="2700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68D0DB2-068A-470D-A4CF-8C0996388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321153" y="1203598"/>
              <a:ext cx="4250847" cy="2700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F130EFD-0310-482D-82D3-F07264CD1E3A}"/>
                </a:ext>
              </a:extLst>
            </p:cNvPr>
            <p:cNvSpPr txBox="1"/>
            <p:nvPr/>
          </p:nvSpPr>
          <p:spPr>
            <a:xfrm>
              <a:off x="321153" y="120359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2023-07-07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B77BD9-103A-4451-BC7D-CFD55A7B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8167230" y="830634"/>
              <a:ext cx="887678" cy="745928"/>
            </a:xfrm>
            <a:prstGeom prst="rect">
              <a:avLst/>
            </a:prstGeom>
          </p:spPr>
        </p:pic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6E2DC503-9A1E-47CA-AE15-572B9A58B1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44818" y="695878"/>
              <a:ext cx="2088232" cy="437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North Coast -  Sedgwick Reserve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2BFB9AB-2E17-4131-BBCF-724CE01358BE}"/>
                </a:ext>
              </a:extLst>
            </p:cNvPr>
            <p:cNvSpPr txBox="1"/>
            <p:nvPr/>
          </p:nvSpPr>
          <p:spPr>
            <a:xfrm>
              <a:off x="4664984" y="1203598"/>
              <a:ext cx="1347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2023-07-11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74FCBC4-B5A8-4D07-ACAA-9FEBE3F8129C}"/>
              </a:ext>
            </a:extLst>
          </p:cNvPr>
          <p:cNvGrpSpPr/>
          <p:nvPr/>
        </p:nvGrpSpPr>
        <p:grpSpPr>
          <a:xfrm>
            <a:off x="539552" y="699542"/>
            <a:ext cx="5789436" cy="3527938"/>
            <a:chOff x="580179" y="761119"/>
            <a:chExt cx="5789436" cy="352793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DE730C0-1E1B-45B4-8774-44BA51183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179" y="761119"/>
              <a:ext cx="5789436" cy="3527938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78B7CE2-36C8-4BC2-9219-24C4B0F1767A}"/>
                </a:ext>
              </a:extLst>
            </p:cNvPr>
            <p:cNvSpPr txBox="1"/>
            <p:nvPr/>
          </p:nvSpPr>
          <p:spPr>
            <a:xfrm>
              <a:off x="630942" y="809755"/>
              <a:ext cx="57046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kern="0" dirty="0">
                  <a:solidFill>
                    <a:schemeClr val="bg1"/>
                  </a:solidFill>
                  <a:ea typeface="Arial Unicode MS" pitchFamily="34" charset="-128"/>
                  <a:cs typeface="Arial" panose="020B0604020202020204" pitchFamily="34" charset="0"/>
                </a:rPr>
                <a:t>Visual interpretation of reference fractions based on VHR imagery 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7F62723-7019-4CD6-BF9A-11FF563974AC}"/>
              </a:ext>
            </a:extLst>
          </p:cNvPr>
          <p:cNvGrpSpPr/>
          <p:nvPr/>
        </p:nvGrpSpPr>
        <p:grpSpPr>
          <a:xfrm>
            <a:off x="4686027" y="2248584"/>
            <a:ext cx="3993493" cy="2194043"/>
            <a:chOff x="4686027" y="2248584"/>
            <a:chExt cx="3993493" cy="219404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8637BA1-2711-4D07-8EF7-EECEAE5B7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6016" y="2266337"/>
              <a:ext cx="3963504" cy="21762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5498E4E-95C5-42FC-AFDC-2BA0705E59EA}"/>
                </a:ext>
              </a:extLst>
            </p:cNvPr>
            <p:cNvSpPr txBox="1"/>
            <p:nvPr/>
          </p:nvSpPr>
          <p:spPr>
            <a:xfrm>
              <a:off x="4686027" y="2248584"/>
              <a:ext cx="39934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kern="0" dirty="0">
                  <a:solidFill>
                    <a:schemeClr val="bg1"/>
                  </a:solidFill>
                  <a:ea typeface="Arial Unicode MS" pitchFamily="34" charset="-128"/>
                  <a:cs typeface="Arial" panose="020B0604020202020204" pitchFamily="34" charset="0"/>
                </a:rPr>
                <a:t>Field photography to support visual interpretation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1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FZ_Praesentation_DE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356</Words>
  <Application>Microsoft Office PowerPoint</Application>
  <PresentationFormat>Bildschirmpräsentation (16:9)</PresentationFormat>
  <Paragraphs>78</Paragraphs>
  <Slides>11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Verdana</vt:lpstr>
      <vt:lpstr>GFZ_Praesentation_DE</vt:lpstr>
      <vt:lpstr>A universal retrieval scheme for quantifying time series of non-photosynthetic vegetation across diverse ecosystems from spaceborne hyperspectral data</vt:lpstr>
      <vt:lpstr>Background</vt:lpstr>
      <vt:lpstr>Background</vt:lpstr>
      <vt:lpstr>Retrieval scheme</vt:lpstr>
      <vt:lpstr>Results – Spectral library</vt:lpstr>
      <vt:lpstr>Results – fCover time series</vt:lpstr>
      <vt:lpstr>Californian wildfires 2024</vt:lpstr>
      <vt:lpstr>Validation</vt:lpstr>
      <vt:lpstr>Validation</vt:lpstr>
      <vt:lpstr>Conclusion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rhanna</dc:creator>
  <cp:lastModifiedBy>Akpona Okujeni</cp:lastModifiedBy>
  <cp:revision>155</cp:revision>
  <dcterms:created xsi:type="dcterms:W3CDTF">2011-11-07T09:52:11Z</dcterms:created>
  <dcterms:modified xsi:type="dcterms:W3CDTF">2024-11-15T07:41:17Z</dcterms:modified>
</cp:coreProperties>
</file>