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12"/>
  </p:notesMasterIdLst>
  <p:sldIdLst>
    <p:sldId id="377" r:id="rId2"/>
    <p:sldId id="395" r:id="rId3"/>
    <p:sldId id="411" r:id="rId4"/>
    <p:sldId id="422" r:id="rId5"/>
    <p:sldId id="381" r:id="rId6"/>
    <p:sldId id="413" r:id="rId7"/>
    <p:sldId id="423" r:id="rId8"/>
    <p:sldId id="417" r:id="rId9"/>
    <p:sldId id="388" r:id="rId10"/>
    <p:sldId id="420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ll" initials="b" lastIdx="1" clrIdx="0">
    <p:extLst>
      <p:ext uri="{19B8F6BF-5375-455C-9EA6-DF929625EA0E}">
        <p15:presenceInfo xmlns:p15="http://schemas.microsoft.com/office/powerpoint/2012/main" userId="br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6951"/>
    <a:srgbClr val="798178"/>
    <a:srgbClr val="84AF6D"/>
    <a:srgbClr val="7D88B3"/>
    <a:srgbClr val="EA7D28"/>
    <a:srgbClr val="B7B9BA"/>
    <a:srgbClr val="89C1ED"/>
    <a:srgbClr val="E88E8E"/>
    <a:srgbClr val="F4E11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5" autoAdjust="0"/>
    <p:restoredTop sz="79575" autoAdjust="0"/>
  </p:normalViewPr>
  <p:slideViewPr>
    <p:cSldViewPr snapToGrid="0" showGuides="1">
      <p:cViewPr varScale="1">
        <p:scale>
          <a:sx n="67" d="100"/>
          <a:sy n="67" d="100"/>
        </p:scale>
        <p:origin x="10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B633B-F901-40DF-BAB6-2CCE70A67B74}" type="datetimeFigureOut">
              <a:rPr lang="de-DE" smtClean="0"/>
              <a:t>14.11.2024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E08D7-2EBC-4DD8-A1EC-F41B525F2A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272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Our soils are essential for our lives and provide important ecosystem services </a:t>
            </a:r>
            <a:r>
              <a:rPr lang="en-GB" sz="1200" dirty="0">
                <a:sym typeface="Wingdings" panose="05000000000000000000" pitchFamily="2" charset="2"/>
              </a:rPr>
              <a:t> but threatened by degradation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EU proposed </a:t>
            </a:r>
            <a:r>
              <a:rPr lang="en-GB" sz="1200" b="1" dirty="0"/>
              <a:t>soil monitoring law </a:t>
            </a:r>
            <a:r>
              <a:rPr lang="en-GB" sz="1200" dirty="0"/>
              <a:t>(in framework of EU soil strategy for 2030) </a:t>
            </a:r>
            <a:r>
              <a:rPr lang="en-GB" sz="1200" dirty="0">
                <a:sym typeface="Wingdings" panose="05000000000000000000" pitchFamily="2" charset="2"/>
              </a:rPr>
              <a:t> RS clearly mentioned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ym typeface="Wingdings" panose="05000000000000000000" pitchFamily="2" charset="2"/>
              </a:rPr>
              <a:t>Existing maps</a:t>
            </a:r>
            <a:r>
              <a:rPr lang="en-GB" sz="1200" dirty="0">
                <a:sym typeface="Wingdings" panose="05000000000000000000" pitchFamily="2" charset="2"/>
              </a:rPr>
              <a:t>: mainly based on point </a:t>
            </a:r>
            <a:r>
              <a:rPr lang="en-GB" sz="1200" dirty="0" err="1">
                <a:sym typeface="Wingdings" panose="05000000000000000000" pitchFamily="2" charset="2"/>
              </a:rPr>
              <a:t>infos</a:t>
            </a:r>
            <a:r>
              <a:rPr lang="en-GB" sz="1200" dirty="0">
                <a:sym typeface="Wingdings" panose="05000000000000000000" pitchFamily="2" charset="2"/>
              </a:rPr>
              <a:t>  effort</a:t>
            </a:r>
            <a:endParaRPr lang="en-GB" sz="1200" dirty="0"/>
          </a:p>
          <a:p>
            <a:r>
              <a:rPr lang="de-DE" b="1" dirty="0"/>
              <a:t>CHIME</a:t>
            </a:r>
            <a:r>
              <a:rPr lang="de-DE" dirty="0"/>
              <a:t>: </a:t>
            </a:r>
            <a:r>
              <a:rPr lang="en-US" dirty="0"/>
              <a:t>Development workflows for soil mapping / monitoring from spaceborne IS data; also for other soil properties unlike SOC that cannot be mapped with multispectral data</a:t>
            </a:r>
          </a:p>
          <a:p>
            <a:endParaRPr lang="en-US" dirty="0"/>
          </a:p>
          <a:p>
            <a:r>
              <a:rPr lang="de-DE" dirty="0"/>
              <a:t>Static = update </a:t>
            </a:r>
            <a:r>
              <a:rPr lang="de-DE" dirty="0" err="1"/>
              <a:t>involves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collection</a:t>
            </a:r>
            <a:endParaRPr lang="de-DE" dirty="0"/>
          </a:p>
          <a:p>
            <a:r>
              <a:rPr lang="de-DE" dirty="0" err="1"/>
              <a:t>Effort</a:t>
            </a:r>
            <a:r>
              <a:rPr lang="de-DE" dirty="0"/>
              <a:t>: extensive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sampling</a:t>
            </a:r>
            <a:r>
              <a:rPr lang="de-DE" dirty="0"/>
              <a:t> and lab </a:t>
            </a:r>
            <a:r>
              <a:rPr lang="de-DE" dirty="0" err="1"/>
              <a:t>analyses</a:t>
            </a:r>
            <a:r>
              <a:rPr lang="de-DE" dirty="0"/>
              <a:t> (</a:t>
            </a:r>
            <a:r>
              <a:rPr lang="de-DE" dirty="0" err="1"/>
              <a:t>costly</a:t>
            </a:r>
            <a:r>
              <a:rPr lang="de-DE" dirty="0"/>
              <a:t>)</a:t>
            </a:r>
          </a:p>
          <a:p>
            <a:r>
              <a:rPr lang="de-DE" dirty="0"/>
              <a:t>LUCAS 14x14km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E08D7-2EBC-4DD8-A1EC-F41B525F2A7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594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Area </a:t>
            </a:r>
            <a:r>
              <a:rPr lang="de-DE" dirty="0" err="1"/>
              <a:t>formed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age</a:t>
            </a:r>
            <a:r>
              <a:rPr lang="de-DE" dirty="0"/>
              <a:t> at Pleistozän (Weichseleiszeit)</a:t>
            </a:r>
          </a:p>
          <a:p>
            <a:r>
              <a:rPr lang="de-DE" dirty="0"/>
              <a:t>Sandy </a:t>
            </a:r>
            <a:r>
              <a:rPr lang="de-DE" dirty="0" err="1"/>
              <a:t>soils</a:t>
            </a:r>
            <a:r>
              <a:rPr lang="de-DE" dirty="0"/>
              <a:t> </a:t>
            </a:r>
            <a:r>
              <a:rPr lang="de-DE" dirty="0" err="1"/>
              <a:t>ondulated</a:t>
            </a:r>
            <a:r>
              <a:rPr lang="de-DE" dirty="0"/>
              <a:t> </a:t>
            </a:r>
            <a:r>
              <a:rPr lang="de-DE" dirty="0" err="1"/>
              <a:t>terrain</a:t>
            </a:r>
            <a:r>
              <a:rPr lang="de-DE" dirty="0"/>
              <a:t>, large </a:t>
            </a:r>
            <a:r>
              <a:rPr lang="de-DE" dirty="0" err="1"/>
              <a:t>fields</a:t>
            </a:r>
            <a:endParaRPr lang="de-DE" dirty="0"/>
          </a:p>
          <a:p>
            <a:r>
              <a:rPr lang="de-DE" dirty="0" err="1"/>
              <a:t>Mainly</a:t>
            </a:r>
            <a:r>
              <a:rPr lang="de-DE" dirty="0"/>
              <a:t> </a:t>
            </a:r>
            <a:r>
              <a:rPr lang="de-DE" dirty="0" err="1"/>
              <a:t>winter</a:t>
            </a:r>
            <a:r>
              <a:rPr lang="de-DE" dirty="0"/>
              <a:t> </a:t>
            </a:r>
            <a:r>
              <a:rPr lang="de-DE" dirty="0" err="1"/>
              <a:t>wheats</a:t>
            </a:r>
            <a:r>
              <a:rPr lang="de-DE" dirty="0"/>
              <a:t>, </a:t>
            </a:r>
            <a:r>
              <a:rPr lang="de-DE" dirty="0" err="1"/>
              <a:t>corn</a:t>
            </a:r>
            <a:r>
              <a:rPr lang="de-DE" dirty="0"/>
              <a:t> and </a:t>
            </a:r>
            <a:r>
              <a:rPr lang="de-DE" dirty="0" err="1"/>
              <a:t>potatos</a:t>
            </a:r>
            <a:r>
              <a:rPr lang="de-DE" dirty="0"/>
              <a:t> 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Klassifikation nach FAO: </a:t>
            </a:r>
            <a:r>
              <a:rPr lang="de-DE" dirty="0" err="1"/>
              <a:t>Gleysols</a:t>
            </a:r>
            <a:r>
              <a:rPr lang="de-DE" dirty="0"/>
              <a:t>, </a:t>
            </a:r>
            <a:r>
              <a:rPr lang="de-DE" dirty="0" err="1"/>
              <a:t>Regosols</a:t>
            </a:r>
            <a:r>
              <a:rPr lang="de-DE" dirty="0"/>
              <a:t>, </a:t>
            </a:r>
            <a:r>
              <a:rPr lang="de-DE" dirty="0" err="1"/>
              <a:t>Podluvisols</a:t>
            </a:r>
            <a:r>
              <a:rPr lang="de-DE" dirty="0"/>
              <a:t>, </a:t>
            </a:r>
            <a:r>
              <a:rPr lang="de-DE" dirty="0" err="1"/>
              <a:t>Cambisols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E08D7-2EBC-4DD8-A1EC-F41B525F2A7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760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sz="1800" b="0" i="0" u="none" strike="noStrike" baseline="0" dirty="0" err="1">
                <a:latin typeface="AdvOT596495f2"/>
              </a:rPr>
              <a:t>vineyards</a:t>
            </a:r>
            <a:r>
              <a:rPr lang="de-DE" sz="1800" b="0" i="0" u="none" strike="noStrike" baseline="0" dirty="0">
                <a:latin typeface="AdvOT596495f2"/>
              </a:rPr>
              <a:t>, </a:t>
            </a:r>
            <a:r>
              <a:rPr lang="en-US" sz="1800" b="0" i="0" u="none" strike="noStrike" baseline="0" dirty="0">
                <a:latin typeface="AdvOT596495f2"/>
              </a:rPr>
              <a:t>olive groves and rain-fed cereal crops</a:t>
            </a:r>
          </a:p>
          <a:p>
            <a:pPr algn="l"/>
            <a:r>
              <a:rPr lang="en-US" sz="1800" b="0" i="0" u="none" strike="noStrike" baseline="0" dirty="0">
                <a:latin typeface="AdvOT596495f2"/>
              </a:rPr>
              <a:t>Dryer </a:t>
            </a:r>
            <a:r>
              <a:rPr lang="en-US" sz="1800" b="0" i="0" u="none" strike="noStrike" baseline="0" dirty="0" err="1">
                <a:latin typeface="AdvOT596495f2"/>
              </a:rPr>
              <a:t>mediterrainean</a:t>
            </a:r>
            <a:r>
              <a:rPr lang="en-US" sz="1800" b="0" i="0" u="none" strike="noStrike" baseline="0" dirty="0">
                <a:latin typeface="AdvOT596495f2"/>
              </a:rPr>
              <a:t> climate</a:t>
            </a:r>
          </a:p>
          <a:p>
            <a:pPr algn="l"/>
            <a:r>
              <a:rPr lang="en-US" sz="1800" b="0" i="0" u="none" strike="noStrike" baseline="0" dirty="0">
                <a:latin typeface="AdvOT596495f2"/>
              </a:rPr>
              <a:t>Smaller fields, sometimes </a:t>
            </a:r>
            <a:r>
              <a:rPr lang="en-US" sz="1800" b="0" i="0" u="none" strike="noStrike" baseline="0">
                <a:latin typeface="AdvOT596495f2"/>
              </a:rPr>
              <a:t>steep slopes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E08D7-2EBC-4DD8-A1EC-F41B525F2A7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173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Bare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maps</a:t>
            </a:r>
            <a:r>
              <a:rPr lang="de-DE" dirty="0"/>
              <a:t>: GER: </a:t>
            </a:r>
            <a:r>
              <a:rPr lang="de-DE" dirty="0" err="1"/>
              <a:t>maninly</a:t>
            </a:r>
            <a:r>
              <a:rPr lang="de-DE" dirty="0"/>
              <a:t> </a:t>
            </a:r>
            <a:r>
              <a:rPr lang="de-DE" dirty="0" err="1"/>
              <a:t>late</a:t>
            </a:r>
            <a:r>
              <a:rPr lang="de-DE" dirty="0"/>
              <a:t> </a:t>
            </a:r>
            <a:r>
              <a:rPr lang="de-DE" dirty="0" err="1"/>
              <a:t>summer</a:t>
            </a:r>
            <a:r>
              <a:rPr lang="de-DE" dirty="0"/>
              <a:t>/</a:t>
            </a:r>
            <a:r>
              <a:rPr lang="de-DE" dirty="0" err="1"/>
              <a:t>autumn</a:t>
            </a:r>
            <a:r>
              <a:rPr lang="de-DE" dirty="0"/>
              <a:t>    Spain: </a:t>
            </a:r>
            <a:r>
              <a:rPr lang="de-DE" dirty="0" err="1"/>
              <a:t>mainly</a:t>
            </a:r>
            <a:r>
              <a:rPr lang="de-DE" dirty="0"/>
              <a:t> </a:t>
            </a:r>
            <a:r>
              <a:rPr lang="de-DE" dirty="0" err="1"/>
              <a:t>summer</a:t>
            </a:r>
            <a:r>
              <a:rPr lang="de-DE" dirty="0"/>
              <a:t>/</a:t>
            </a:r>
            <a:r>
              <a:rPr lang="de-DE" dirty="0" err="1"/>
              <a:t>autumn</a:t>
            </a:r>
            <a:endParaRPr lang="de-DE" dirty="0"/>
          </a:p>
          <a:p>
            <a:r>
              <a:rPr lang="de-DE" dirty="0"/>
              <a:t>Still not all </a:t>
            </a:r>
            <a:r>
              <a:rPr lang="de-DE" dirty="0" err="1"/>
              <a:t>fields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bare at same date</a:t>
            </a:r>
          </a:p>
          <a:p>
            <a:r>
              <a:rPr lang="de-DE" dirty="0" err="1"/>
              <a:t>Benefitial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merge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obtain</a:t>
            </a:r>
            <a:r>
              <a:rPr lang="de-DE" dirty="0"/>
              <a:t> a multitemporal bare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composite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E08D7-2EBC-4DD8-A1EC-F41B525F2A7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141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Bahnschrift Light" panose="020B0502040204020203" pitchFamily="34" charset="0"/>
              </a:rPr>
              <a:t>Mapping of status quo: assumption of relatively constant soil properties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Bahnschrift Light" panose="020B0502040204020203" pitchFamily="34" charset="0"/>
              </a:rPr>
              <a:t>Are there robust models that can handle the differences between the images?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E08D7-2EBC-4DD8-A1EC-F41B525F2A7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782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2117"/>
            <a:ext cx="12192000" cy="6858000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3200">
              <a:solidFill>
                <a:srgbClr val="000000"/>
              </a:solidFill>
            </a:endParaRPr>
          </a:p>
        </p:txBody>
      </p:sp>
      <p:sp>
        <p:nvSpPr>
          <p:cNvPr id="5" name="Line 18"/>
          <p:cNvSpPr>
            <a:spLocks noChangeShapeType="1"/>
          </p:cNvSpPr>
          <p:nvPr/>
        </p:nvSpPr>
        <p:spPr bwMode="auto">
          <a:xfrm>
            <a:off x="-48683" y="6117167"/>
            <a:ext cx="1238461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Bild 11" descr="GFZ-LogoNeu_eng_neg_1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6212417"/>
            <a:ext cx="783167" cy="50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304800"/>
            <a:ext cx="11785600" cy="20574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3200" y="2362200"/>
            <a:ext cx="11785600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326443"/>
            <a:ext cx="1775520" cy="3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200" y="209086"/>
            <a:ext cx="11785600" cy="569383"/>
          </a:xfrm>
        </p:spPr>
        <p:txBody>
          <a:bodyPr/>
          <a:lstStyle>
            <a:lvl1pPr>
              <a:defRPr sz="2800"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3200" y="1063160"/>
            <a:ext cx="11785600" cy="4651841"/>
          </a:xfrm>
        </p:spPr>
        <p:txBody>
          <a:bodyPr/>
          <a:lstStyle>
            <a:lvl1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135893" y="6346013"/>
            <a:ext cx="1117600" cy="340783"/>
          </a:xfrm>
          <a:ln/>
        </p:spPr>
        <p:txBody>
          <a:bodyPr/>
          <a:lstStyle>
            <a:lvl1pPr>
              <a:defRPr/>
            </a:lvl1pPr>
          </a:lstStyle>
          <a:p>
            <a:fld id="{48105EDC-34E1-4D80-B051-D0CBD59863B8}" type="slidenum">
              <a:rPr lang="de-DE" altLang="de-DE">
                <a:solidFill>
                  <a:srgbClr val="80808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1127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03200" y="1676400"/>
            <a:ext cx="5791200" cy="40386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791200" cy="40386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2C7EE-0DD2-4C7A-B362-5FAF3A75D56D}" type="slidenum">
              <a:rPr lang="de-DE" altLang="de-DE">
                <a:solidFill>
                  <a:srgbClr val="808080"/>
                </a:solidFill>
              </a:rPr>
              <a:pPr/>
              <a:t>‹Nr.›</a:t>
            </a:fld>
            <a:endParaRPr lang="de-DE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B479F-EF7F-4B2E-A81B-1A7DE36B62D2}" type="slidenum">
              <a:rPr lang="de-DE" altLang="de-DE">
                <a:solidFill>
                  <a:srgbClr val="80808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50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05238-B3BF-498D-8B46-96DFE24180B0}" type="slidenum">
              <a:rPr lang="de-DE" altLang="de-DE">
                <a:solidFill>
                  <a:srgbClr val="80808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8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2CEB1-8695-4710-AD70-0F6B9EB4A9E3}" type="slidenum">
              <a:rPr lang="de-DE" altLang="de-DE">
                <a:solidFill>
                  <a:srgbClr val="80808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5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40D77-E111-40D0-8F47-B615418AF78A}" type="slidenum">
              <a:rPr lang="de-DE" altLang="de-DE">
                <a:solidFill>
                  <a:srgbClr val="80808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304800"/>
            <a:ext cx="1178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" y="1676400"/>
            <a:ext cx="11785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517218"/>
            <a:ext cx="7213600" cy="3407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867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517218"/>
            <a:ext cx="1117600" cy="3407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>
                <a:solidFill>
                  <a:schemeClr val="bg2"/>
                </a:solidFill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D4C99E-7E1A-4B9A-BF08-BD24E44EFC6B}" type="slidenum">
              <a:rPr lang="de-DE" altLang="de-DE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" name="Line 12"/>
          <p:cNvSpPr>
            <a:spLocks noChangeShapeType="1"/>
          </p:cNvSpPr>
          <p:nvPr/>
        </p:nvSpPr>
        <p:spPr bwMode="auto">
          <a:xfrm>
            <a:off x="0" y="6085417"/>
            <a:ext cx="12192000" cy="0"/>
          </a:xfrm>
          <a:prstGeom prst="line">
            <a:avLst/>
          </a:prstGeom>
          <a:noFill/>
          <a:ln w="6350">
            <a:solidFill>
              <a:srgbClr val="004D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Bild 10" descr="GFZ-LogoNeu_eng_4c.eps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6212418"/>
            <a:ext cx="768351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991" y="6405331"/>
            <a:ext cx="1513427" cy="2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4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589C"/>
          </a:solidFill>
          <a:latin typeface="+mj-lt"/>
          <a:ea typeface="MS PGothic" panose="020B0600070205080204" pitchFamily="34" charset="-128"/>
          <a:cs typeface="ＭＳ Ｐゴシック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4D95"/>
          </a:solidFill>
          <a:latin typeface="Verdana" pitchFamily="96" charset="0"/>
          <a:ea typeface="ＭＳ Ｐゴシック" pitchFamily="96" charset="-128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4D95"/>
          </a:solidFill>
          <a:latin typeface="Verdana" pitchFamily="96" charset="0"/>
          <a:ea typeface="ＭＳ Ｐゴシック" pitchFamily="96" charset="-128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4D95"/>
          </a:solidFill>
          <a:latin typeface="Verdana" pitchFamily="96" charset="0"/>
          <a:ea typeface="ＭＳ Ｐゴシック" pitchFamily="96" charset="-128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4D95"/>
          </a:solidFill>
          <a:latin typeface="Verdana" pitchFamily="96" charset="0"/>
          <a:ea typeface="ＭＳ Ｐゴシック" pitchFamily="96" charset="-128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har char="–"/>
        <a:defRPr sz="1867">
          <a:solidFill>
            <a:srgbClr val="00589C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har char="•"/>
        <a:defRPr sz="186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har char="»"/>
        <a:defRPr sz="1333">
          <a:solidFill>
            <a:schemeClr val="bg2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333">
          <a:solidFill>
            <a:schemeClr val="bg2"/>
          </a:solidFill>
          <a:latin typeface="+mn-lt"/>
          <a:ea typeface="+mn-ea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333">
          <a:solidFill>
            <a:schemeClr val="bg2"/>
          </a:solidFill>
          <a:latin typeface="+mn-lt"/>
          <a:ea typeface="+mn-ea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333">
          <a:solidFill>
            <a:schemeClr val="bg2"/>
          </a:solidFill>
          <a:latin typeface="+mn-lt"/>
          <a:ea typeface="+mn-ea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333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geoderma.2024.117025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hyperlink" Target="https://doi.org/10.1016/j.geoderma.2024.11702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F957E-5FE7-4B6E-9E42-4187835269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de-DE" sz="4400" b="1" dirty="0">
                <a:latin typeface="Bahnschrift Light" panose="020B0502040204020203" pitchFamily="34" charset="0"/>
              </a:rPr>
            </a:br>
            <a:r>
              <a:rPr lang="en-US" sz="4400" b="1" dirty="0">
                <a:latin typeface="Bahnschrift Light" panose="020B0502040204020203" pitchFamily="34" charset="0"/>
              </a:rPr>
              <a:t> </a:t>
            </a:r>
            <a:r>
              <a:rPr lang="en-US" sz="36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Multitemporal hyperspectral mapping of soil properties for spatially more complete maps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/>
              <a:t>	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8E610C-CFBF-421E-87F9-81B9BCC92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" y="3216965"/>
            <a:ext cx="11785600" cy="1066800"/>
          </a:xfrm>
        </p:spPr>
        <p:txBody>
          <a:bodyPr/>
          <a:lstStyle/>
          <a:p>
            <a:r>
              <a:rPr lang="de-DE" dirty="0">
                <a:latin typeface="Bahnschrift Light" panose="020B0502040204020203" pitchFamily="34" charset="0"/>
              </a:rPr>
              <a:t>Kathrin J. Ward*</a:t>
            </a:r>
            <a:r>
              <a:rPr lang="de-DE" baseline="30000" dirty="0">
                <a:latin typeface="Bahnschrift Light" panose="020B0502040204020203" pitchFamily="34" charset="0"/>
              </a:rPr>
              <a:t>1</a:t>
            </a:r>
            <a:r>
              <a:rPr lang="de-DE" dirty="0">
                <a:latin typeface="Bahnschrift Light" panose="020B0502040204020203" pitchFamily="34" charset="0"/>
              </a:rPr>
              <a:t>, Robert Milewski</a:t>
            </a:r>
            <a:r>
              <a:rPr lang="de-DE" baseline="30000" dirty="0">
                <a:latin typeface="Bahnschrift Light" panose="020B0502040204020203" pitchFamily="34" charset="0"/>
              </a:rPr>
              <a:t>1</a:t>
            </a:r>
            <a:r>
              <a:rPr lang="de-DE" dirty="0">
                <a:latin typeface="Bahnschrift Light" panose="020B0502040204020203" pitchFamily="34" charset="0"/>
              </a:rPr>
              <a:t>, Thomas Schmid</a:t>
            </a:r>
            <a:r>
              <a:rPr lang="de-DE" baseline="30000" dirty="0">
                <a:latin typeface="Bahnschrift Light" panose="020B0502040204020203" pitchFamily="34" charset="0"/>
              </a:rPr>
              <a:t>2</a:t>
            </a:r>
            <a:r>
              <a:rPr lang="de-DE" dirty="0">
                <a:latin typeface="Bahnschrift Light" panose="020B0502040204020203" pitchFamily="34" charset="0"/>
              </a:rPr>
              <a:t>, Sabine Chabrillat</a:t>
            </a:r>
            <a:r>
              <a:rPr lang="de-DE" baseline="30000" dirty="0">
                <a:latin typeface="Bahnschrift Light" panose="020B0502040204020203" pitchFamily="34" charset="0"/>
              </a:rPr>
              <a:t>1,3</a:t>
            </a:r>
          </a:p>
          <a:p>
            <a:endParaRPr lang="de-DE" sz="2000" dirty="0">
              <a:latin typeface="Bahnschrift Light" panose="020B0502040204020203" pitchFamily="34" charset="0"/>
            </a:endParaRPr>
          </a:p>
          <a:p>
            <a:endParaRPr lang="de-DE" sz="2000" dirty="0"/>
          </a:p>
          <a:p>
            <a:r>
              <a:rPr lang="de-DE" sz="2000" dirty="0">
                <a:latin typeface="Bahnschrift Light" panose="020B0502040204020203" pitchFamily="34" charset="0"/>
              </a:rPr>
              <a:t>*Kathrin.ward@gfz-potsdam.de</a:t>
            </a:r>
          </a:p>
          <a:p>
            <a:r>
              <a:rPr lang="de-DE" sz="1800" dirty="0">
                <a:latin typeface="Bahnschrift Light" panose="020B0502040204020203" pitchFamily="34" charset="0"/>
              </a:rPr>
              <a:t>1 </a:t>
            </a:r>
            <a:r>
              <a:rPr lang="en-US" sz="1800" dirty="0">
                <a:latin typeface="Bahnschrift Light" panose="020B0502040204020203" pitchFamily="34" charset="0"/>
              </a:rPr>
              <a:t>Helmholtz Centre Potsdam, GFZ German Research Centre for Geosciences, Potsdam, Germany</a:t>
            </a:r>
          </a:p>
          <a:p>
            <a:r>
              <a:rPr lang="en-US" sz="1800" dirty="0">
                <a:latin typeface="Bahnschrift Light" panose="020B0502040204020203" pitchFamily="34" charset="0"/>
              </a:rPr>
              <a:t>2 </a:t>
            </a:r>
            <a:r>
              <a:rPr lang="es-ES" sz="1800" dirty="0">
                <a:latin typeface="Bahnschrift Light" panose="020B0502040204020203" pitchFamily="34" charset="0"/>
              </a:rPr>
              <a:t>CIEMAT - Centro Investigaciones Energéticas, Medioambientales Y Tecnológicas, Madrid, </a:t>
            </a:r>
            <a:r>
              <a:rPr lang="es-ES" sz="1800" dirty="0" err="1">
                <a:latin typeface="Bahnschrift Light" panose="020B0502040204020203" pitchFamily="34" charset="0"/>
              </a:rPr>
              <a:t>Spain</a:t>
            </a:r>
            <a:r>
              <a:rPr lang="es-ES" sz="1800" dirty="0">
                <a:latin typeface="Bahnschrift Light" panose="020B0502040204020203" pitchFamily="34" charset="0"/>
              </a:rPr>
              <a:t>,</a:t>
            </a:r>
            <a:endParaRPr lang="de-DE" sz="1800" dirty="0">
              <a:latin typeface="Bahnschrift Light" panose="020B0502040204020203" pitchFamily="34" charset="0"/>
            </a:endParaRPr>
          </a:p>
          <a:p>
            <a:r>
              <a:rPr lang="en-US" sz="1800" dirty="0">
                <a:latin typeface="Bahnschrift Light" panose="020B0502040204020203" pitchFamily="34" charset="0"/>
              </a:rPr>
              <a:t>3 Leibniz University Hannover, Institute of soil science, Hannover, Germany</a:t>
            </a:r>
            <a:endParaRPr lang="de-DE" sz="1800" dirty="0">
              <a:latin typeface="Bahnschrift Light" panose="020B0502040204020203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DFBCFD2-D78C-4DD0-A43E-AF6A01331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1" y="6162260"/>
            <a:ext cx="858011" cy="6735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FF12266-2F2F-405E-9172-4496CC6B1791}"/>
              </a:ext>
            </a:extLst>
          </p:cNvPr>
          <p:cNvSpPr txBox="1"/>
          <p:nvPr/>
        </p:nvSpPr>
        <p:spPr>
          <a:xfrm>
            <a:off x="5554994" y="6233413"/>
            <a:ext cx="4928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3rd Workshop on International Cooperation in Spaceborne Imaging Spectroscopy, ESA ESTEC, 13.-15.11.2024</a:t>
            </a:r>
            <a:endParaRPr lang="de-DE" sz="14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62B96CC-700F-4D11-8665-FEC39980F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8" t="30206" r="8176" b="30252"/>
          <a:stretch/>
        </p:blipFill>
        <p:spPr>
          <a:xfrm>
            <a:off x="2068467" y="6183129"/>
            <a:ext cx="1958008" cy="6237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9C483DF-3111-4AFD-A453-3F655ACA5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690" y="6183128"/>
            <a:ext cx="1228089" cy="62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88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B4EABB-0A58-4321-A99E-D2E36861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Bahnschrift Light" panose="020B0502040204020203" pitchFamily="34" charset="0"/>
              </a:rPr>
              <a:t>Spectral</a:t>
            </a:r>
            <a:r>
              <a:rPr lang="de-DE" dirty="0">
                <a:latin typeface="Bahnschrift Light" panose="020B0502040204020203" pitchFamily="34" charset="0"/>
              </a:rPr>
              <a:t> feature </a:t>
            </a:r>
            <a:r>
              <a:rPr lang="de-DE" dirty="0" err="1">
                <a:latin typeface="Bahnschrift Light" panose="020B0502040204020203" pitchFamily="34" charset="0"/>
              </a:rPr>
              <a:t>analyses</a:t>
            </a:r>
            <a:r>
              <a:rPr lang="de-DE" dirty="0">
                <a:latin typeface="Bahnschrift Light" panose="020B0502040204020203" pitchFamily="34" charset="0"/>
              </a:rPr>
              <a:t> / </a:t>
            </a:r>
            <a:r>
              <a:rPr lang="de-DE" dirty="0" err="1">
                <a:latin typeface="Bahnschrift Light" panose="020B0502040204020203" pitchFamily="34" charset="0"/>
              </a:rPr>
              <a:t>indices</a:t>
            </a:r>
            <a:endParaRPr lang="de-DE" dirty="0">
              <a:latin typeface="Bahnschrift Light" panose="020B0502040204020203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1466AA-24CE-4E0C-A7E5-740B8C524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105EDC-34E1-4D80-B051-D0CBD59863B8}" type="slidenum">
              <a:rPr lang="de-DE" altLang="de-DE" smtClean="0">
                <a:solidFill>
                  <a:srgbClr val="808080"/>
                </a:solidFill>
              </a:rPr>
              <a:pPr/>
              <a:t>10</a:t>
            </a:fld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41E1C8-EECD-402E-91E8-6F194B8B9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283" y="1002101"/>
            <a:ext cx="1829337" cy="278138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9B7676EE-FD67-4C1A-8A19-A18E70071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09" t="90870" r="20925" b="806"/>
          <a:stretch/>
        </p:blipFill>
        <p:spPr>
          <a:xfrm>
            <a:off x="3203024" y="5441705"/>
            <a:ext cx="3865738" cy="414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138D2E3-8E08-4BD9-9837-726DA59D1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15" y="1002101"/>
            <a:ext cx="6827786" cy="3766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51E5E25-CA96-4346-99DA-0114E9C3E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97" b="54854"/>
          <a:stretch/>
        </p:blipFill>
        <p:spPr>
          <a:xfrm>
            <a:off x="7315199" y="4258502"/>
            <a:ext cx="4429455" cy="1844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Ellipse 32">
            <a:extLst>
              <a:ext uri="{FF2B5EF4-FFF2-40B4-BE49-F238E27FC236}">
                <a16:creationId xmlns:a16="http://schemas.microsoft.com/office/drawing/2014/main" id="{16F011C5-1C7B-476F-8269-874C16CDC24A}"/>
              </a:ext>
            </a:extLst>
          </p:cNvPr>
          <p:cNvSpPr/>
          <p:nvPr/>
        </p:nvSpPr>
        <p:spPr bwMode="auto">
          <a:xfrm>
            <a:off x="870333" y="1009882"/>
            <a:ext cx="969484" cy="569383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C51B628-F28E-4E8E-96E6-197FE17CAF0C}"/>
              </a:ext>
            </a:extLst>
          </p:cNvPr>
          <p:cNvSpPr/>
          <p:nvPr/>
        </p:nvSpPr>
        <p:spPr bwMode="auto">
          <a:xfrm>
            <a:off x="870333" y="1949102"/>
            <a:ext cx="824429" cy="569383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C93A4F3-0126-42EF-837F-8C20C910EDD6}"/>
              </a:ext>
            </a:extLst>
          </p:cNvPr>
          <p:cNvSpPr/>
          <p:nvPr/>
        </p:nvSpPr>
        <p:spPr bwMode="auto">
          <a:xfrm>
            <a:off x="906597" y="3649819"/>
            <a:ext cx="896956" cy="1118971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11" name="Inhaltsplatzhalter 11">
            <a:extLst>
              <a:ext uri="{FF2B5EF4-FFF2-40B4-BE49-F238E27FC236}">
                <a16:creationId xmlns:a16="http://schemas.microsoft.com/office/drawing/2014/main" id="{14EF2594-315E-4DA0-B9AA-9A99B36B9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2670" y="873708"/>
            <a:ext cx="2259330" cy="569383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Bahnschrift Light" panose="020B0502040204020203" pitchFamily="34" charset="0"/>
              </a:rPr>
              <a:t>Germany – Demmin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AE996FE-475B-45D9-A592-F46FE7B9696C}"/>
              </a:ext>
            </a:extLst>
          </p:cNvPr>
          <p:cNvSpPr txBox="1"/>
          <p:nvPr/>
        </p:nvSpPr>
        <p:spPr>
          <a:xfrm>
            <a:off x="2458211" y="6341137"/>
            <a:ext cx="2951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599A"/>
                </a:solidFill>
                <a:latin typeface="Bahnschrift Light" panose="020B0502040204020203" pitchFamily="34" charset="0"/>
              </a:rPr>
              <a:t>kathrin.ward@gfz-potsdam.de</a:t>
            </a:r>
          </a:p>
        </p:txBody>
      </p:sp>
    </p:spTree>
    <p:extLst>
      <p:ext uri="{BB962C8B-B14F-4D97-AF65-F5344CB8AC3E}">
        <p14:creationId xmlns:p14="http://schemas.microsoft.com/office/powerpoint/2010/main" val="45674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E6EE32C9-8365-433A-BDBE-538FCCE59422}"/>
              </a:ext>
            </a:extLst>
          </p:cNvPr>
          <p:cNvSpPr/>
          <p:nvPr/>
        </p:nvSpPr>
        <p:spPr>
          <a:xfrm>
            <a:off x="7954443" y="5396143"/>
            <a:ext cx="194858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Bahnschrift Light Condensed" panose="020B0502040204020203" pitchFamily="34" charset="0"/>
                <a:ea typeface="Arial Unicode MS" pitchFamily="34" charset="-128"/>
                <a:cs typeface="Arial Unicode MS" pitchFamily="34" charset="-128"/>
              </a:rPr>
              <a:t>Broeg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Bahnschrift Light Condensed" panose="020B0502040204020203" pitchFamily="34" charset="0"/>
                <a:ea typeface="Arial Unicode MS" pitchFamily="34" charset="-128"/>
                <a:cs typeface="Arial Unicode MS" pitchFamily="34" charset="-128"/>
              </a:rPr>
              <a:t> et al (2024) Thünen-Institut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166E807-57E4-4302-9BE4-C203F77055FD}"/>
              </a:ext>
            </a:extLst>
          </p:cNvPr>
          <p:cNvSpPr/>
          <p:nvPr/>
        </p:nvSpPr>
        <p:spPr>
          <a:xfrm>
            <a:off x="4625311" y="5743443"/>
            <a:ext cx="217215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Bahnschrift Light Condensed" panose="020B0502040204020203" pitchFamily="34" charset="0"/>
                <a:ea typeface="Arial Unicode MS" pitchFamily="34" charset="-128"/>
                <a:cs typeface="Arial Unicode MS" pitchFamily="34" charset="-128"/>
              </a:rPr>
              <a:t>Sakhaee A,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Bahnschrift Light Condensed" panose="020B0502040204020203" pitchFamily="34" charset="0"/>
                <a:ea typeface="Arial Unicode MS" pitchFamily="34" charset="-128"/>
                <a:cs typeface="Arial Unicode MS" pitchFamily="34" charset="-128"/>
              </a:rPr>
              <a:t> et al (2022) Thünen-Institut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A9501EE-7C2E-4EF9-93FC-8665E1186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54" t="79014" r="31374"/>
          <a:stretch/>
        </p:blipFill>
        <p:spPr>
          <a:xfrm>
            <a:off x="7045612" y="4738900"/>
            <a:ext cx="638360" cy="7132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C9C6485-A3C2-4ABC-B1EA-21A6A81A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ahnschrift Light" panose="020B0502040204020203" pitchFamily="34" charset="0"/>
              </a:rPr>
              <a:t>Motivation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42669A-2F91-4CEF-BA49-9E52025E3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1" y="762693"/>
            <a:ext cx="11226777" cy="141243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sz="1800" dirty="0">
                <a:latin typeface="Bahnschrift Light" panose="020B0502040204020203" pitchFamily="34" charset="0"/>
              </a:rPr>
              <a:t>Soil degradation: reduction of soil organic carbon (SOC) content / soil erosion </a:t>
            </a:r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GB" sz="1800" dirty="0">
                <a:solidFill>
                  <a:srgbClr val="00589C"/>
                </a:solidFill>
                <a:latin typeface="Bahnschrift Light" panose="020B0502040204020203" pitchFamily="34" charset="0"/>
                <a:sym typeface="Wingdings" panose="05000000000000000000" pitchFamily="2" charset="2"/>
              </a:rPr>
              <a:t> climate change &amp; food security</a:t>
            </a:r>
          </a:p>
          <a:p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Regulations &amp; policies to improve monitoring status of soils e.g. SDGs, 4p1000 &amp; Soil Monitoring Law </a:t>
            </a:r>
            <a:r>
              <a:rPr lang="de-DE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solidFill>
                  <a:srgbClr val="00589C"/>
                </a:solidFill>
                <a:latin typeface="Bahnschrift Light" panose="020B0502040204020203" pitchFamily="34" charset="0"/>
              </a:rPr>
              <a:t>research on monitoring of spatial/temporal changes of soils</a:t>
            </a:r>
            <a:endParaRPr lang="en-GB" sz="1800" dirty="0">
              <a:solidFill>
                <a:srgbClr val="00589C"/>
              </a:solidFill>
              <a:latin typeface="Bahnschrift Light" panose="020B0502040204020203" pitchFamily="34" charset="0"/>
              <a:sym typeface="Wingdings" panose="05000000000000000000" pitchFamily="2" charset="2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052BFA-609F-4DC2-A740-52FF76865F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35893" y="6346013"/>
            <a:ext cx="1117600" cy="340783"/>
          </a:xfrm>
        </p:spPr>
        <p:txBody>
          <a:bodyPr/>
          <a:lstStyle/>
          <a:p>
            <a:fld id="{48105EDC-34E1-4D80-B051-D0CBD59863B8}" type="slidenum">
              <a:rPr lang="de-DE" altLang="de-DE" smtClean="0">
                <a:solidFill>
                  <a:srgbClr val="808080"/>
                </a:solidFill>
              </a:rPr>
              <a:pPr/>
              <a:t>2</a:t>
            </a:fld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5F380F5-25FF-416C-BDC2-81DB4CB660B4}"/>
              </a:ext>
            </a:extLst>
          </p:cNvPr>
          <p:cNvSpPr txBox="1"/>
          <p:nvPr/>
        </p:nvSpPr>
        <p:spPr>
          <a:xfrm>
            <a:off x="2458211" y="6341136"/>
            <a:ext cx="2951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599A"/>
                </a:solidFill>
                <a:latin typeface="Bahnschrift Light" panose="020B0502040204020203" pitchFamily="34" charset="0"/>
              </a:rPr>
              <a:t>kathrin.ward@gfz-potsdam.de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E9B59FA-AB2D-426D-9FCD-FF87EB95D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037" y="2175129"/>
            <a:ext cx="2324056" cy="363640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41DFC9F2-34DF-45DA-A7AE-69E5AC4BB8F7}"/>
              </a:ext>
            </a:extLst>
          </p:cNvPr>
          <p:cNvSpPr txBox="1">
            <a:spLocks/>
          </p:cNvSpPr>
          <p:nvPr/>
        </p:nvSpPr>
        <p:spPr>
          <a:xfrm>
            <a:off x="956773" y="4674505"/>
            <a:ext cx="3970742" cy="142080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German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soil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inventory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+ LUCAS</a:t>
            </a:r>
          </a:p>
          <a:p>
            <a:pPr lvl="1"/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8x8km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grid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, 2010-2017</a:t>
            </a:r>
          </a:p>
          <a:p>
            <a:pPr lvl="1"/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BRT, RF, SVR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using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environmental variables</a:t>
            </a:r>
          </a:p>
          <a:p>
            <a:pPr lvl="1"/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Best RMSE = 21 g/kg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C35537-0AD8-4A3D-BE4B-87668C8F3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0" b="21223"/>
          <a:stretch/>
        </p:blipFill>
        <p:spPr>
          <a:xfrm>
            <a:off x="7681836" y="2175128"/>
            <a:ext cx="2358384" cy="322101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35F5F1DD-6E97-4EC5-A093-E98587B64065}"/>
              </a:ext>
            </a:extLst>
          </p:cNvPr>
          <p:cNvSpPr txBox="1">
            <a:spLocks/>
          </p:cNvSpPr>
          <p:nvPr/>
        </p:nvSpPr>
        <p:spPr>
          <a:xfrm>
            <a:off x="9903024" y="3657815"/>
            <a:ext cx="1996972" cy="191603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German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soil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inventory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Bahnschrift Light Condensed" panose="020B0502040204020203" pitchFamily="34" charset="0"/>
            </a:endParaRPr>
          </a:p>
          <a:p>
            <a:pPr lvl="1"/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30m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grid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, 2010-2017</a:t>
            </a:r>
          </a:p>
          <a:p>
            <a:pPr lvl="1"/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RF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using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Landsat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, DEM,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distance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Bahnschrift Light Condensed" panose="020B0502040204020203" pitchFamily="34" charset="0"/>
            </a:endParaRPr>
          </a:p>
          <a:p>
            <a:pPr lvl="1"/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Light Condensed" panose="020B0502040204020203" pitchFamily="34" charset="0"/>
              </a:rPr>
              <a:t>Best RMSE = 5.6 g/kg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01711E50-FD41-4356-ADC4-63BA39914B92}"/>
              </a:ext>
            </a:extLst>
          </p:cNvPr>
          <p:cNvSpPr txBox="1">
            <a:spLocks/>
          </p:cNvSpPr>
          <p:nvPr/>
        </p:nvSpPr>
        <p:spPr bwMode="auto">
          <a:xfrm>
            <a:off x="180550" y="2077641"/>
            <a:ext cx="4231429" cy="218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67">
                <a:solidFill>
                  <a:srgbClr val="00589C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GB" sz="1800" kern="0" dirty="0">
                <a:latin typeface="Bahnschrift Light" panose="020B0502040204020203" pitchFamily="34" charset="0"/>
                <a:sym typeface="Wingdings" panose="05000000000000000000" pitchFamily="2" charset="2"/>
              </a:rPr>
              <a:t>Existing maps: not up-to-date, large effort, low temporal and spatial resolution</a:t>
            </a:r>
          </a:p>
          <a:p>
            <a:r>
              <a:rPr lang="en-US" sz="1800" kern="0" dirty="0">
                <a:solidFill>
                  <a:srgbClr val="00589C"/>
                </a:solidFill>
                <a:latin typeface="Bahnschrift Light" panose="020B0502040204020203" pitchFamily="34" charset="0"/>
              </a:rPr>
              <a:t>Preparation for upcoming hyperspectral missions </a:t>
            </a:r>
            <a:r>
              <a:rPr lang="en-US" sz="1800" kern="0" dirty="0">
                <a:latin typeface="Bahnschrift Light" panose="020B0502040204020203" pitchFamily="34" charset="0"/>
              </a:rPr>
              <a:t>(Copernicus CHIME and SBG)</a:t>
            </a:r>
            <a:endParaRPr lang="en-GB" sz="1800" kern="0" dirty="0">
              <a:latin typeface="Bahnschrift Light" panose="020B0502040204020203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225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13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9F0271-9972-46D6-B1D3-5D3561AAD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ahnschrift Light" panose="020B0502040204020203" pitchFamily="34" charset="0"/>
              </a:rPr>
              <a:t>Study </a:t>
            </a:r>
            <a:r>
              <a:rPr lang="de-DE" dirty="0" err="1">
                <a:latin typeface="Bahnschrift Light" panose="020B0502040204020203" pitchFamily="34" charset="0"/>
              </a:rPr>
              <a:t>site</a:t>
            </a:r>
            <a:r>
              <a:rPr lang="de-DE" dirty="0">
                <a:latin typeface="Bahnschrift Light" panose="020B0502040204020203" pitchFamily="34" charset="0"/>
              </a:rPr>
              <a:t>: Germany - Demmin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663C9A-3BB6-421D-A9AE-0E4AD8B1F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1350317"/>
            <a:ext cx="6578599" cy="191866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sz="2400" dirty="0">
                <a:latin typeface="Bahnschrift Light" panose="020B0502040204020203" pitchFamily="34" charset="0"/>
              </a:rPr>
              <a:t>183 </a:t>
            </a:r>
            <a:r>
              <a:rPr lang="de-DE" sz="2400" dirty="0" err="1">
                <a:latin typeface="Bahnschrift Light" panose="020B0502040204020203" pitchFamily="34" charset="0"/>
              </a:rPr>
              <a:t>ground</a:t>
            </a:r>
            <a:r>
              <a:rPr lang="de-DE" sz="2400" dirty="0">
                <a:latin typeface="Bahnschrift Light" panose="020B0502040204020203" pitchFamily="34" charset="0"/>
              </a:rPr>
              <a:t> </a:t>
            </a:r>
            <a:r>
              <a:rPr lang="de-DE" sz="2400" dirty="0" err="1">
                <a:latin typeface="Bahnschrift Light" panose="020B0502040204020203" pitchFamily="34" charset="0"/>
              </a:rPr>
              <a:t>reference</a:t>
            </a:r>
            <a:r>
              <a:rPr lang="de-DE" sz="2400" dirty="0">
                <a:latin typeface="Bahnschrift Light" panose="020B0502040204020203" pitchFamily="34" charset="0"/>
              </a:rPr>
              <a:t> </a:t>
            </a:r>
            <a:r>
              <a:rPr lang="de-DE" sz="2400" dirty="0" err="1">
                <a:latin typeface="Bahnschrift Light" panose="020B0502040204020203" pitchFamily="34" charset="0"/>
              </a:rPr>
              <a:t>samples</a:t>
            </a:r>
            <a:endParaRPr lang="de-DE" sz="2400" dirty="0">
              <a:latin typeface="Bahnschrift Light" panose="020B0502040204020203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sz="2400" dirty="0">
                <a:latin typeface="Bahnschrift Light" panose="020B0502040204020203" pitchFamily="34" charset="0"/>
              </a:rPr>
              <a:t>SOC </a:t>
            </a:r>
            <a:r>
              <a:rPr lang="de-DE" sz="2400" dirty="0" err="1">
                <a:latin typeface="Bahnschrift Light" panose="020B0502040204020203" pitchFamily="34" charset="0"/>
              </a:rPr>
              <a:t>content</a:t>
            </a:r>
            <a:endParaRPr lang="de-DE" sz="2400" dirty="0">
              <a:latin typeface="Bahnschrift Light" panose="020B0502040204020203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sz="2400" dirty="0" err="1">
                <a:latin typeface="Bahnschrift Light" panose="020B0502040204020203" pitchFamily="34" charset="0"/>
              </a:rPr>
              <a:t>Four</a:t>
            </a:r>
            <a:r>
              <a:rPr lang="de-DE" sz="2400" dirty="0">
                <a:latin typeface="Bahnschrift Light" panose="020B0502040204020203" pitchFamily="34" charset="0"/>
              </a:rPr>
              <a:t> PRISMA </a:t>
            </a:r>
            <a:r>
              <a:rPr lang="de-DE" sz="2400" dirty="0" err="1">
                <a:latin typeface="Bahnschrift Light" panose="020B0502040204020203" pitchFamily="34" charset="0"/>
              </a:rPr>
              <a:t>images</a:t>
            </a:r>
            <a:r>
              <a:rPr lang="de-DE" sz="2400" dirty="0">
                <a:latin typeface="Bahnschrift Light" panose="020B0502040204020203" pitchFamily="34" charset="0"/>
              </a:rPr>
              <a:t>: </a:t>
            </a:r>
            <a:r>
              <a:rPr lang="de-DE" sz="2400" dirty="0" err="1">
                <a:latin typeface="Bahnschrift Light" panose="020B0502040204020203" pitchFamily="34" charset="0"/>
              </a:rPr>
              <a:t>cloud</a:t>
            </a:r>
            <a:r>
              <a:rPr lang="de-DE" sz="2400" dirty="0">
                <a:latin typeface="Bahnschrift Light" panose="020B0502040204020203" pitchFamily="34" charset="0"/>
              </a:rPr>
              <a:t> </a:t>
            </a:r>
            <a:r>
              <a:rPr lang="de-DE" sz="2400" dirty="0" err="1">
                <a:latin typeface="Bahnschrift Light" panose="020B0502040204020203" pitchFamily="34" charset="0"/>
              </a:rPr>
              <a:t>free</a:t>
            </a:r>
            <a:r>
              <a:rPr lang="de-DE" sz="2400" dirty="0">
                <a:latin typeface="Bahnschrift Light" panose="020B0502040204020203" pitchFamily="34" charset="0"/>
              </a:rPr>
              <a:t>, </a:t>
            </a:r>
            <a:r>
              <a:rPr lang="de-DE" sz="2400" dirty="0" err="1">
                <a:latin typeface="Bahnschrift Light" panose="020B0502040204020203" pitchFamily="34" charset="0"/>
              </a:rPr>
              <a:t>exposed</a:t>
            </a:r>
            <a:r>
              <a:rPr lang="de-DE" sz="2400" dirty="0">
                <a:latin typeface="Bahnschrift Light" panose="020B0502040204020203" pitchFamily="34" charset="0"/>
              </a:rPr>
              <a:t> </a:t>
            </a:r>
            <a:r>
              <a:rPr lang="de-DE" sz="2400" dirty="0" err="1">
                <a:latin typeface="Bahnschrift Light" panose="020B0502040204020203" pitchFamily="34" charset="0"/>
              </a:rPr>
              <a:t>soils</a:t>
            </a:r>
            <a:endParaRPr lang="de-DE" sz="2400" dirty="0">
              <a:latin typeface="Bahnschrift Light" panose="020B0502040204020203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de-DE" sz="2400" dirty="0">
              <a:latin typeface="Bahnschrift Light" panose="020B0502040204020203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CB8E2-871A-4F03-A996-59632502A2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105EDC-34E1-4D80-B051-D0CBD59863B8}" type="slidenum">
              <a:rPr lang="de-DE" altLang="de-DE" smtClean="0">
                <a:solidFill>
                  <a:srgbClr val="808080"/>
                </a:solidFill>
                <a:latin typeface="Bahnschrift Light" panose="020B0502040204020203" pitchFamily="34" charset="0"/>
              </a:rPr>
              <a:pPr/>
              <a:t>3</a:t>
            </a:fld>
            <a:endParaRPr lang="de-DE" altLang="de-DE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9D29C2B-81F0-4A33-BC6E-150FD1ECC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72" y="1303628"/>
            <a:ext cx="4667498" cy="4679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79D39FA-324F-4584-B313-9BD65CC834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" r="85102" b="61511"/>
          <a:stretch/>
        </p:blipFill>
        <p:spPr>
          <a:xfrm>
            <a:off x="100607" y="766238"/>
            <a:ext cx="783330" cy="1074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CAE3A56-5D42-4342-91D1-B90C7B6060F8}"/>
              </a:ext>
            </a:extLst>
          </p:cNvPr>
          <p:cNvSpPr txBox="1"/>
          <p:nvPr/>
        </p:nvSpPr>
        <p:spPr>
          <a:xfrm>
            <a:off x="2458211" y="6341136"/>
            <a:ext cx="2951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599A"/>
                </a:solidFill>
                <a:latin typeface="Bahnschrift Light" panose="020B0502040204020203" pitchFamily="34" charset="0"/>
              </a:rPr>
              <a:t>kathrin.ward@gfz-potsdam.de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2EFD9E6-1F9E-43FA-934B-6CD72BF8A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435" y="3428999"/>
            <a:ext cx="3048000" cy="228600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E180C6F-7358-4284-A6AB-F21074964F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221239" y="3197006"/>
            <a:ext cx="2286000" cy="274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9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DC889EC-8317-40F2-AB07-B7E4B5CAC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293" y="4573400"/>
            <a:ext cx="6852902" cy="16425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5D2E2B6-7756-4E10-B092-81DD8F3A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57932"/>
            <a:ext cx="11785600" cy="569383"/>
          </a:xfrm>
        </p:spPr>
        <p:txBody>
          <a:bodyPr/>
          <a:lstStyle/>
          <a:p>
            <a:r>
              <a:rPr lang="de-DE" dirty="0">
                <a:latin typeface="Bahnschrift Light" panose="020B0502040204020203" pitchFamily="34" charset="0"/>
              </a:rPr>
              <a:t>Study </a:t>
            </a:r>
            <a:r>
              <a:rPr lang="de-DE" dirty="0" err="1">
                <a:latin typeface="Bahnschrift Light" panose="020B0502040204020203" pitchFamily="34" charset="0"/>
              </a:rPr>
              <a:t>site</a:t>
            </a:r>
            <a:r>
              <a:rPr lang="de-DE" dirty="0">
                <a:latin typeface="Bahnschrift Light" panose="020B0502040204020203" pitchFamily="34" charset="0"/>
              </a:rPr>
              <a:t>: Spain - </a:t>
            </a:r>
            <a:r>
              <a:rPr lang="de-DE" dirty="0" err="1">
                <a:latin typeface="Bahnschrift Light" panose="020B0502040204020203" pitchFamily="34" charset="0"/>
              </a:rPr>
              <a:t>Camarena</a:t>
            </a:r>
            <a:endParaRPr lang="de-DE" dirty="0">
              <a:latin typeface="Bahnschrift Light" panose="020B0502040204020203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CCB7C3-F617-4E9D-8969-4ED3F4B3C7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105EDC-34E1-4D80-B051-D0CBD59863B8}" type="slidenum">
              <a:rPr lang="de-DE" altLang="de-DE" smtClean="0">
                <a:solidFill>
                  <a:srgbClr val="808080"/>
                </a:solidFill>
              </a:rPr>
              <a:pPr/>
              <a:t>4</a:t>
            </a:fld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CAB06B-A61A-4601-B238-F2450C4D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940" y="1450898"/>
            <a:ext cx="2967232" cy="276895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CFE48EA-340F-4821-9985-F2EF32CB734F}"/>
              </a:ext>
            </a:extLst>
          </p:cNvPr>
          <p:cNvSpPr/>
          <p:nvPr/>
        </p:nvSpPr>
        <p:spPr>
          <a:xfrm>
            <a:off x="5479014" y="2681130"/>
            <a:ext cx="216024" cy="2170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4FC8185B-4FB5-42D4-8C6B-2F102D5E5071}"/>
              </a:ext>
            </a:extLst>
          </p:cNvPr>
          <p:cNvCxnSpPr>
            <a:cxnSpLocks/>
          </p:cNvCxnSpPr>
          <p:nvPr/>
        </p:nvCxnSpPr>
        <p:spPr>
          <a:xfrm flipV="1">
            <a:off x="5467343" y="842050"/>
            <a:ext cx="1882276" cy="18480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8892C49-F530-4A20-9211-C0F63E231989}"/>
              </a:ext>
            </a:extLst>
          </p:cNvPr>
          <p:cNvCxnSpPr>
            <a:cxnSpLocks/>
          </p:cNvCxnSpPr>
          <p:nvPr/>
        </p:nvCxnSpPr>
        <p:spPr>
          <a:xfrm>
            <a:off x="5467343" y="2902904"/>
            <a:ext cx="1882276" cy="1350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35EDA407-61C4-4B48-A19E-EAFF28568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619" y="818368"/>
            <a:ext cx="2737519" cy="34301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3A128D0-DA4E-45D6-9CD1-8466D6295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3317" y="3430068"/>
            <a:ext cx="429689" cy="7764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2FCAF17-6675-43AD-848F-5912E4CD5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93" y="193875"/>
            <a:ext cx="1866908" cy="4356117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088950E7-3E08-4F06-9DB3-DDD9DC150E48}"/>
              </a:ext>
            </a:extLst>
          </p:cNvPr>
          <p:cNvSpPr txBox="1">
            <a:spLocks/>
          </p:cNvSpPr>
          <p:nvPr/>
        </p:nvSpPr>
        <p:spPr bwMode="auto">
          <a:xfrm>
            <a:off x="244501" y="693176"/>
            <a:ext cx="3725307" cy="295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67">
                <a:solidFill>
                  <a:srgbClr val="00589C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de-DE" sz="2400" dirty="0">
                <a:latin typeface="Bahnschrift Light" panose="020B0502040204020203" pitchFamily="34" charset="0"/>
              </a:rPr>
              <a:t>~70 </a:t>
            </a:r>
            <a:r>
              <a:rPr lang="de-DE" sz="2400" dirty="0" err="1">
                <a:latin typeface="Bahnschrift Light" panose="020B0502040204020203" pitchFamily="34" charset="0"/>
              </a:rPr>
              <a:t>ground</a:t>
            </a:r>
            <a:r>
              <a:rPr lang="de-DE" sz="2400" dirty="0">
                <a:latin typeface="Bahnschrift Light" panose="020B0502040204020203" pitchFamily="34" charset="0"/>
              </a:rPr>
              <a:t> </a:t>
            </a:r>
            <a:r>
              <a:rPr lang="de-DE" sz="2400" dirty="0" err="1">
                <a:latin typeface="Bahnschrift Light" panose="020B0502040204020203" pitchFamily="34" charset="0"/>
              </a:rPr>
              <a:t>reference</a:t>
            </a:r>
            <a:r>
              <a:rPr lang="de-DE" sz="2400" dirty="0">
                <a:latin typeface="Bahnschrift Light" panose="020B0502040204020203" pitchFamily="34" charset="0"/>
              </a:rPr>
              <a:t> </a:t>
            </a:r>
            <a:r>
              <a:rPr lang="de-DE" sz="2400" dirty="0" err="1">
                <a:latin typeface="Bahnschrift Light" panose="020B0502040204020203" pitchFamily="34" charset="0"/>
              </a:rPr>
              <a:t>samples</a:t>
            </a:r>
            <a:endParaRPr lang="de-DE" sz="2400" dirty="0">
              <a:latin typeface="Bahnschrift Light" panose="020B0502040204020203" pitchFamily="34" charset="0"/>
            </a:endParaRPr>
          </a:p>
          <a:p>
            <a:r>
              <a:rPr lang="de-DE" sz="2400" dirty="0">
                <a:latin typeface="Bahnschrift Light" panose="020B0502040204020203" pitchFamily="34" charset="0"/>
              </a:rPr>
              <a:t>Iron </a:t>
            </a:r>
            <a:r>
              <a:rPr lang="de-DE" sz="2400" dirty="0" err="1">
                <a:latin typeface="Bahnschrift Light" panose="020B0502040204020203" pitchFamily="34" charset="0"/>
              </a:rPr>
              <a:t>oxides</a:t>
            </a:r>
            <a:r>
              <a:rPr lang="de-DE" sz="2400" dirty="0">
                <a:latin typeface="Bahnschrift Light" panose="020B0502040204020203" pitchFamily="34" charset="0"/>
              </a:rPr>
              <a:t>, </a:t>
            </a:r>
            <a:r>
              <a:rPr lang="de-DE" sz="2400" dirty="0" err="1">
                <a:latin typeface="Bahnschrift Light" panose="020B0502040204020203" pitchFamily="34" charset="0"/>
              </a:rPr>
              <a:t>calcium</a:t>
            </a:r>
            <a:r>
              <a:rPr lang="de-DE" sz="2400" dirty="0">
                <a:latin typeface="Bahnschrift Light" panose="020B0502040204020203" pitchFamily="34" charset="0"/>
              </a:rPr>
              <a:t> </a:t>
            </a:r>
            <a:r>
              <a:rPr lang="de-DE" sz="2400" dirty="0" err="1">
                <a:latin typeface="Bahnschrift Light" panose="020B0502040204020203" pitchFamily="34" charset="0"/>
              </a:rPr>
              <a:t>carbonates</a:t>
            </a:r>
            <a:r>
              <a:rPr lang="de-DE" sz="2400" dirty="0">
                <a:latin typeface="Bahnschrift Light" panose="020B0502040204020203" pitchFamily="34" charset="0"/>
              </a:rPr>
              <a:t>, </a:t>
            </a:r>
            <a:r>
              <a:rPr lang="de-DE" sz="2400" dirty="0" err="1">
                <a:latin typeface="Bahnschrift Light" panose="020B0502040204020203" pitchFamily="34" charset="0"/>
              </a:rPr>
              <a:t>texture</a:t>
            </a:r>
            <a:endParaRPr lang="de-DE" sz="2400" dirty="0">
              <a:latin typeface="Bahnschrift Light" panose="020B0502040204020203" pitchFamily="34" charset="0"/>
            </a:endParaRPr>
          </a:p>
          <a:p>
            <a:r>
              <a:rPr lang="de-DE" sz="2400" dirty="0">
                <a:latin typeface="Bahnschrift Light" panose="020B0502040204020203" pitchFamily="34" charset="0"/>
              </a:rPr>
              <a:t>Time </a:t>
            </a:r>
            <a:r>
              <a:rPr lang="de-DE" sz="2400" dirty="0" err="1">
                <a:latin typeface="Bahnschrift Light" panose="020B0502040204020203" pitchFamily="34" charset="0"/>
              </a:rPr>
              <a:t>series</a:t>
            </a:r>
            <a:r>
              <a:rPr lang="de-DE" sz="2400" dirty="0">
                <a:latin typeface="Bahnschrift Light" panose="020B0502040204020203" pitchFamily="34" charset="0"/>
              </a:rPr>
              <a:t> </a:t>
            </a:r>
            <a:r>
              <a:rPr lang="de-DE" sz="2400" dirty="0" err="1">
                <a:latin typeface="Bahnschrift Light" panose="020B0502040204020203" pitchFamily="34" charset="0"/>
              </a:rPr>
              <a:t>of</a:t>
            </a:r>
            <a:r>
              <a:rPr lang="de-DE" sz="2400" dirty="0">
                <a:latin typeface="Bahnschrift Light" panose="020B0502040204020203" pitchFamily="34" charset="0"/>
              </a:rPr>
              <a:t> </a:t>
            </a:r>
            <a:r>
              <a:rPr lang="de-DE" sz="2400" dirty="0" err="1">
                <a:latin typeface="Bahnschrift Light" panose="020B0502040204020203" pitchFamily="34" charset="0"/>
              </a:rPr>
              <a:t>cloud</a:t>
            </a:r>
            <a:r>
              <a:rPr lang="de-DE" sz="2400" dirty="0">
                <a:latin typeface="Bahnschrift Light" panose="020B0502040204020203" pitchFamily="34" charset="0"/>
              </a:rPr>
              <a:t> </a:t>
            </a:r>
            <a:r>
              <a:rPr lang="de-DE" sz="2400" dirty="0" err="1">
                <a:latin typeface="Bahnschrift Light" panose="020B0502040204020203" pitchFamily="34" charset="0"/>
              </a:rPr>
              <a:t>free</a:t>
            </a:r>
            <a:r>
              <a:rPr lang="de-DE" sz="2400" dirty="0">
                <a:latin typeface="Bahnschrift Light" panose="020B0502040204020203" pitchFamily="34" charset="0"/>
              </a:rPr>
              <a:t> </a:t>
            </a:r>
            <a:r>
              <a:rPr lang="de-DE" sz="2400" dirty="0" err="1">
                <a:latin typeface="Bahnschrift Light" panose="020B0502040204020203" pitchFamily="34" charset="0"/>
              </a:rPr>
              <a:t>hyperspectral</a:t>
            </a:r>
            <a:r>
              <a:rPr lang="de-DE" sz="2400" dirty="0">
                <a:latin typeface="Bahnschrift Light" panose="020B0502040204020203" pitchFamily="34" charset="0"/>
              </a:rPr>
              <a:t> </a:t>
            </a:r>
            <a:r>
              <a:rPr lang="de-DE" sz="2400" dirty="0" err="1">
                <a:latin typeface="Bahnschrift Light" panose="020B0502040204020203" pitchFamily="34" charset="0"/>
              </a:rPr>
              <a:t>acquisitions</a:t>
            </a:r>
            <a:r>
              <a:rPr lang="de-DE" sz="2400" dirty="0">
                <a:latin typeface="Bahnschrift Light" panose="020B0502040204020203" pitchFamily="34" charset="0"/>
              </a:rPr>
              <a:t>:</a:t>
            </a:r>
          </a:p>
          <a:p>
            <a:endParaRPr lang="de-DE" sz="2400" kern="1200" dirty="0"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94D0DE5-4FD7-45AC-B26E-12F9535C0F53}"/>
              </a:ext>
            </a:extLst>
          </p:cNvPr>
          <p:cNvSpPr txBox="1"/>
          <p:nvPr/>
        </p:nvSpPr>
        <p:spPr>
          <a:xfrm>
            <a:off x="2458211" y="6341137"/>
            <a:ext cx="2951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599A"/>
                </a:solidFill>
                <a:latin typeface="Bahnschrift Light" panose="020B0502040204020203" pitchFamily="34" charset="0"/>
              </a:rPr>
              <a:t>kathrin.ward@gfz-potsdam.de</a:t>
            </a: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E9E97622-53C8-41FD-AB45-C405D7F68B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3694"/>
          <a:stretch/>
        </p:blipFill>
        <p:spPr>
          <a:xfrm>
            <a:off x="293805" y="3818295"/>
            <a:ext cx="3408945" cy="1874108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0FD7EB04-AE8F-4D83-BE13-62DC5FE58859}"/>
              </a:ext>
            </a:extLst>
          </p:cNvPr>
          <p:cNvSpPr txBox="1">
            <a:spLocks/>
          </p:cNvSpPr>
          <p:nvPr/>
        </p:nvSpPr>
        <p:spPr bwMode="auto">
          <a:xfrm>
            <a:off x="5993864" y="4262760"/>
            <a:ext cx="3804297" cy="54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67">
                <a:solidFill>
                  <a:srgbClr val="00589C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DE" sz="2400" kern="1200" dirty="0">
                <a:latin typeface="Bahnschrift Light" panose="020B0502040204020203" pitchFamily="34" charset="0"/>
                <a:ea typeface="+mn-ea"/>
                <a:cs typeface="+mn-cs"/>
              </a:rPr>
              <a:t>May 2021    –    Aug. 2024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11E3F4CE-D52C-4738-B867-4C759B24C5B0}"/>
              </a:ext>
            </a:extLst>
          </p:cNvPr>
          <p:cNvSpPr txBox="1">
            <a:spLocks/>
          </p:cNvSpPr>
          <p:nvPr/>
        </p:nvSpPr>
        <p:spPr bwMode="auto">
          <a:xfrm>
            <a:off x="3516933" y="4807165"/>
            <a:ext cx="1866908" cy="119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67">
                <a:solidFill>
                  <a:srgbClr val="00589C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latin typeface="Bahnschrift Light" panose="020B0502040204020203" pitchFamily="34" charset="0"/>
              </a:rPr>
              <a:t>29 PRISMA</a:t>
            </a:r>
          </a:p>
          <a:p>
            <a:pPr marL="0" indent="0" algn="ctr">
              <a:buNone/>
            </a:pPr>
            <a:r>
              <a:rPr lang="de-DE" sz="2000" dirty="0">
                <a:latin typeface="Bahnschrift Light" panose="020B0502040204020203" pitchFamily="34" charset="0"/>
              </a:rPr>
              <a:t>&amp;</a:t>
            </a:r>
          </a:p>
          <a:p>
            <a:pPr marL="0" indent="0" algn="ctr">
              <a:buNone/>
            </a:pPr>
            <a:r>
              <a:rPr lang="de-DE" sz="2000" kern="1200" dirty="0">
                <a:latin typeface="Bahnschrift Light" panose="020B0502040204020203" pitchFamily="34" charset="0"/>
                <a:ea typeface="+mn-ea"/>
                <a:cs typeface="+mn-cs"/>
              </a:rPr>
              <a:t>7 </a:t>
            </a:r>
            <a:r>
              <a:rPr lang="de-DE" sz="2000" kern="1200" dirty="0" err="1">
                <a:latin typeface="Bahnschrift Light" panose="020B0502040204020203" pitchFamily="34" charset="0"/>
                <a:ea typeface="+mn-ea"/>
                <a:cs typeface="+mn-cs"/>
              </a:rPr>
              <a:t>EnMAP</a:t>
            </a:r>
            <a:endParaRPr lang="de-DE" sz="2000" kern="1200" dirty="0"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023471D-ED01-4005-9745-AFED3F5FF3D0}"/>
              </a:ext>
            </a:extLst>
          </p:cNvPr>
          <p:cNvSpPr txBox="1">
            <a:spLocks/>
          </p:cNvSpPr>
          <p:nvPr/>
        </p:nvSpPr>
        <p:spPr bwMode="auto">
          <a:xfrm>
            <a:off x="45300" y="5652138"/>
            <a:ext cx="1866908" cy="44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67">
                <a:solidFill>
                  <a:srgbClr val="00589C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de-DE" sz="1200" dirty="0" err="1">
                <a:latin typeface="Bahnschrift Light" panose="020B0502040204020203" pitchFamily="34" charset="0"/>
                <a:cs typeface="+mn-cs"/>
              </a:rPr>
              <a:t>Photos</a:t>
            </a:r>
            <a:r>
              <a:rPr lang="de-DE" sz="1200" dirty="0">
                <a:latin typeface="Bahnschrift Light" panose="020B0502040204020203" pitchFamily="34" charset="0"/>
                <a:cs typeface="+mn-cs"/>
              </a:rPr>
              <a:t>: R. Milewski</a:t>
            </a:r>
            <a:endParaRPr lang="de-DE" sz="1200" kern="1200" dirty="0"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0C5B76B9-68D0-4A79-92F3-589B856AC734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6109186" y="2373261"/>
            <a:ext cx="2287346" cy="44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67">
                <a:solidFill>
                  <a:srgbClr val="00589C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de-DE" sz="1200" dirty="0" err="1">
                <a:latin typeface="Bahnschrift Light" panose="020B0502040204020203" pitchFamily="34" charset="0"/>
                <a:cs typeface="+mn-cs"/>
              </a:rPr>
              <a:t>Map</a:t>
            </a:r>
            <a:r>
              <a:rPr lang="de-DE" sz="1200" dirty="0">
                <a:latin typeface="Bahnschrift Light" panose="020B0502040204020203" pitchFamily="34" charset="0"/>
                <a:cs typeface="+mn-cs"/>
              </a:rPr>
              <a:t> </a:t>
            </a:r>
            <a:r>
              <a:rPr lang="de-DE" sz="1200" dirty="0" err="1">
                <a:latin typeface="Bahnschrift Light" panose="020B0502040204020203" pitchFamily="34" charset="0"/>
                <a:cs typeface="+mn-cs"/>
              </a:rPr>
              <a:t>data</a:t>
            </a:r>
            <a:r>
              <a:rPr lang="de-DE" sz="1200" dirty="0">
                <a:latin typeface="Bahnschrift Light" panose="020B0502040204020203" pitchFamily="34" charset="0"/>
                <a:cs typeface="+mn-cs"/>
              </a:rPr>
              <a:t>: Google </a:t>
            </a:r>
            <a:r>
              <a:rPr lang="de-DE" sz="1200" dirty="0" err="1">
                <a:latin typeface="Bahnschrift Light" panose="020B0502040204020203" pitchFamily="34" charset="0"/>
                <a:cs typeface="+mn-cs"/>
              </a:rPr>
              <a:t>Satellite</a:t>
            </a:r>
            <a:endParaRPr lang="de-DE" sz="1200" kern="1200" dirty="0"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99556586-30D5-4256-920F-10433EDED766}"/>
              </a:ext>
            </a:extLst>
          </p:cNvPr>
          <p:cNvSpPr txBox="1">
            <a:spLocks/>
          </p:cNvSpPr>
          <p:nvPr/>
        </p:nvSpPr>
        <p:spPr bwMode="auto">
          <a:xfrm>
            <a:off x="8773022" y="2914937"/>
            <a:ext cx="1866908" cy="52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67">
                <a:solidFill>
                  <a:srgbClr val="00589C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de-DE" sz="1200" b="1" dirty="0" err="1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</a:rPr>
              <a:t>Soil</a:t>
            </a:r>
            <a:r>
              <a:rPr lang="de-DE" sz="1200" b="1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</a:rPr>
              <a:t> </a:t>
            </a:r>
          </a:p>
          <a:p>
            <a:pPr marL="0" indent="0" algn="ctr">
              <a:buNone/>
            </a:pPr>
            <a:r>
              <a:rPr lang="de-DE" sz="1200" b="1" dirty="0" err="1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</a:rPr>
              <a:t>samples</a:t>
            </a:r>
            <a:endParaRPr lang="de-DE" sz="1200" b="1" kern="1200" dirty="0">
              <a:solidFill>
                <a:schemeClr val="bg1">
                  <a:lumMod val="95000"/>
                </a:schemeClr>
              </a:solidFill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41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E8143-531C-466E-ADCA-3822CB18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09086"/>
            <a:ext cx="11749988" cy="569383"/>
          </a:xfrm>
        </p:spPr>
        <p:txBody>
          <a:bodyPr/>
          <a:lstStyle/>
          <a:p>
            <a:r>
              <a:rPr lang="de-DE" dirty="0">
                <a:latin typeface="Bahnschrift Light" panose="020B0502040204020203" pitchFamily="34" charset="0"/>
              </a:rPr>
              <a:t>Methods – bare </a:t>
            </a:r>
            <a:r>
              <a:rPr lang="de-DE" dirty="0" err="1">
                <a:latin typeface="Bahnschrift Light" panose="020B0502040204020203" pitchFamily="34" charset="0"/>
              </a:rPr>
              <a:t>soil</a:t>
            </a:r>
            <a:r>
              <a:rPr lang="de-DE" dirty="0">
                <a:latin typeface="Bahnschrift Light" panose="020B0502040204020203" pitchFamily="34" charset="0"/>
              </a:rPr>
              <a:t> </a:t>
            </a:r>
            <a:r>
              <a:rPr lang="de-DE" dirty="0" err="1">
                <a:latin typeface="Bahnschrift Light" panose="020B0502040204020203" pitchFamily="34" charset="0"/>
              </a:rPr>
              <a:t>maps</a:t>
            </a:r>
            <a:r>
              <a:rPr lang="de-DE" dirty="0">
                <a:latin typeface="Bahnschrift Light" panose="020B0502040204020203" pitchFamily="34" charset="0"/>
              </a:rPr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8D8479-439F-4FC8-8678-B4CAFE88B2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105EDC-34E1-4D80-B051-D0CBD59863B8}" type="slidenum">
              <a:rPr lang="de-DE" altLang="de-DE" smtClean="0">
                <a:solidFill>
                  <a:srgbClr val="808080"/>
                </a:solidFill>
                <a:latin typeface="Bahnschrift Light" panose="020B0502040204020203" pitchFamily="34" charset="0"/>
              </a:rPr>
              <a:pPr/>
              <a:t>5</a:t>
            </a:fld>
            <a:endParaRPr lang="de-DE" altLang="de-DE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D4EDDD8-3492-41BE-95C2-CC4CC73E2419}"/>
              </a:ext>
            </a:extLst>
          </p:cNvPr>
          <p:cNvSpPr txBox="1"/>
          <p:nvPr/>
        </p:nvSpPr>
        <p:spPr>
          <a:xfrm>
            <a:off x="2458211" y="6341136"/>
            <a:ext cx="2951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599A"/>
                </a:solidFill>
                <a:latin typeface="Bahnschrift Light" panose="020B0502040204020203" pitchFamily="34" charset="0"/>
              </a:rPr>
              <a:t>kathrin.ward@gfz-potsdam.de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4C6941-2FCE-4190-97A5-19E240346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1" b="17640"/>
          <a:stretch/>
        </p:blipFill>
        <p:spPr>
          <a:xfrm>
            <a:off x="867319" y="3242623"/>
            <a:ext cx="2529440" cy="2495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6C2CEA1-5D29-4CE9-8DFF-37D31BA63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08" y="1005875"/>
            <a:ext cx="8850375" cy="148730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E17F4FA-A2FE-4D9F-8C83-DF5C302290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450"/>
          <a:stretch/>
        </p:blipFill>
        <p:spPr>
          <a:xfrm>
            <a:off x="5847650" y="2339683"/>
            <a:ext cx="2054720" cy="36413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479FC0B-5BAA-4237-946F-D56D2AED2A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1520"/>
          <a:stretch/>
        </p:blipFill>
        <p:spPr>
          <a:xfrm>
            <a:off x="1171399" y="2339683"/>
            <a:ext cx="2160240" cy="41438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023823C-EB81-46A3-83A0-A503ACA360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451" b="31609"/>
          <a:stretch/>
        </p:blipFill>
        <p:spPr>
          <a:xfrm>
            <a:off x="3516528" y="2395771"/>
            <a:ext cx="1898014" cy="302212"/>
          </a:xfrm>
          <a:prstGeom prst="rect">
            <a:avLst/>
          </a:prstGeom>
        </p:spPr>
      </p:pic>
      <p:pic>
        <p:nvPicPr>
          <p:cNvPr id="15" name="Inhaltsplatzhalter 5">
            <a:extLst>
              <a:ext uri="{FF2B5EF4-FFF2-40B4-BE49-F238E27FC236}">
                <a16:creationId xmlns:a16="http://schemas.microsoft.com/office/drawing/2014/main" id="{615E780A-F305-4DC6-AF15-A6E5DE98C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60" y="2924247"/>
            <a:ext cx="1289110" cy="3007923"/>
          </a:xfr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14D65CD-03AF-47F9-925C-BDFFB6089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76" y="925830"/>
            <a:ext cx="2145574" cy="500634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E336936-9B8A-4A68-8159-CA593321EB99}"/>
              </a:ext>
            </a:extLst>
          </p:cNvPr>
          <p:cNvSpPr txBox="1"/>
          <p:nvPr/>
        </p:nvSpPr>
        <p:spPr>
          <a:xfrm>
            <a:off x="1130209" y="2842513"/>
            <a:ext cx="2721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>
                <a:latin typeface="Bahnschrift Light" panose="020B0502040204020203" pitchFamily="34" charset="0"/>
              </a:rPr>
              <a:t>Germany - Demmin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9783A75-AA37-4BA8-A7AD-00E6B79D7C33}"/>
              </a:ext>
            </a:extLst>
          </p:cNvPr>
          <p:cNvSpPr txBox="1"/>
          <p:nvPr/>
        </p:nvSpPr>
        <p:spPr>
          <a:xfrm>
            <a:off x="9691279" y="452040"/>
            <a:ext cx="2500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>
                <a:latin typeface="Bahnschrift Light" panose="020B0502040204020203" pitchFamily="34" charset="0"/>
              </a:rPr>
              <a:t>Spain - </a:t>
            </a:r>
            <a:r>
              <a:rPr lang="de-DE" sz="2000" dirty="0" err="1">
                <a:latin typeface="Bahnschrift Light" panose="020B0502040204020203" pitchFamily="34" charset="0"/>
              </a:rPr>
              <a:t>Camarena</a:t>
            </a:r>
            <a:endParaRPr lang="de-DE" sz="2000" dirty="0">
              <a:latin typeface="Bahnschrift Light" panose="020B0502040204020203" pitchFamily="34" charset="0"/>
            </a:endParaRPr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87F25EA1-EBDC-4D02-B7D3-82ACDB044872}"/>
              </a:ext>
            </a:extLst>
          </p:cNvPr>
          <p:cNvSpPr/>
          <p:nvPr/>
        </p:nvSpPr>
        <p:spPr bwMode="auto">
          <a:xfrm>
            <a:off x="3454684" y="4475113"/>
            <a:ext cx="697560" cy="253968"/>
          </a:xfrm>
          <a:prstGeom prst="rightArrow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rgbClr val="1768A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ahnschrift Light" panose="020B0502040204020203" pitchFamily="34" charset="0"/>
              <a:ea typeface="ＭＳ Ｐゴシック" pitchFamily="96" charset="-128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14B028F-B456-4745-981C-9077D042A8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8058" y="233569"/>
            <a:ext cx="821270" cy="76561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E1BFD54-5964-4A05-838D-A5B2583567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7" r="85102" b="61511"/>
          <a:stretch/>
        </p:blipFill>
        <p:spPr>
          <a:xfrm>
            <a:off x="233008" y="2570767"/>
            <a:ext cx="783330" cy="1074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D711A93-6873-4C08-BD3E-C9D46D99FD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0" t="39341" r="4967"/>
          <a:stretch/>
        </p:blipFill>
        <p:spPr>
          <a:xfrm>
            <a:off x="4189882" y="3381876"/>
            <a:ext cx="3213239" cy="2321674"/>
          </a:xfrm>
          <a:prstGeom prst="rect">
            <a:avLst/>
          </a:prstGeom>
        </p:spPr>
      </p:pic>
      <p:sp>
        <p:nvSpPr>
          <p:cNvPr id="33" name="Pfeil: nach rechts 32">
            <a:extLst>
              <a:ext uri="{FF2B5EF4-FFF2-40B4-BE49-F238E27FC236}">
                <a16:creationId xmlns:a16="http://schemas.microsoft.com/office/drawing/2014/main" id="{A98B6692-F528-49B6-8AB9-038C5C23BC0E}"/>
              </a:ext>
            </a:extLst>
          </p:cNvPr>
          <p:cNvSpPr/>
          <p:nvPr/>
        </p:nvSpPr>
        <p:spPr bwMode="auto">
          <a:xfrm rot="10800000">
            <a:off x="9229108" y="4475113"/>
            <a:ext cx="697560" cy="253968"/>
          </a:xfrm>
          <a:prstGeom prst="rightArrow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rgbClr val="1768A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ahnschrift Light" panose="020B0502040204020203" pitchFamily="34" charset="0"/>
              <a:ea typeface="ＭＳ Ｐゴシック" pitchFamily="96" charset="-128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FD440EE-5EC9-415D-A4BE-1735BDD45395}"/>
              </a:ext>
            </a:extLst>
          </p:cNvPr>
          <p:cNvSpPr txBox="1"/>
          <p:nvPr/>
        </p:nvSpPr>
        <p:spPr>
          <a:xfrm>
            <a:off x="3593571" y="4052290"/>
            <a:ext cx="329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 Light" panose="020B0502040204020203" pitchFamily="34" charset="0"/>
              </a:rPr>
              <a:t>?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584C9C9-6BD2-482F-9931-9D58FA8396DA}"/>
              </a:ext>
            </a:extLst>
          </p:cNvPr>
          <p:cNvSpPr txBox="1"/>
          <p:nvPr/>
        </p:nvSpPr>
        <p:spPr>
          <a:xfrm>
            <a:off x="9425266" y="4121272"/>
            <a:ext cx="329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 Light" panose="020B0502040204020203" pitchFamily="34" charset="0"/>
              </a:rPr>
              <a:t>?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799D220-BD09-4500-B88C-EBDD2C674310}"/>
              </a:ext>
            </a:extLst>
          </p:cNvPr>
          <p:cNvSpPr txBox="1"/>
          <p:nvPr/>
        </p:nvSpPr>
        <p:spPr>
          <a:xfrm>
            <a:off x="4403445" y="2695919"/>
            <a:ext cx="3643245" cy="408623"/>
          </a:xfrm>
          <a:prstGeom prst="round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ahnschrift Light" panose="020B0502040204020203" pitchFamily="34" charset="0"/>
              </a:rPr>
              <a:t>Spatially</a:t>
            </a:r>
            <a:r>
              <a:rPr lang="de-DE" dirty="0">
                <a:latin typeface="Bahnschrift Light" panose="020B0502040204020203" pitchFamily="34" charset="0"/>
              </a:rPr>
              <a:t> </a:t>
            </a:r>
            <a:r>
              <a:rPr lang="de-DE" dirty="0" err="1">
                <a:latin typeface="Bahnschrift Light" panose="020B0502040204020203" pitchFamily="34" charset="0"/>
              </a:rPr>
              <a:t>more</a:t>
            </a:r>
            <a:r>
              <a:rPr lang="de-DE" dirty="0">
                <a:latin typeface="Bahnschrift Light" panose="020B0502040204020203" pitchFamily="34" charset="0"/>
              </a:rPr>
              <a:t> </a:t>
            </a:r>
            <a:r>
              <a:rPr lang="de-DE" dirty="0" err="1">
                <a:latin typeface="Bahnschrift Light" panose="020B0502040204020203" pitchFamily="34" charset="0"/>
              </a:rPr>
              <a:t>complete</a:t>
            </a:r>
            <a:r>
              <a:rPr lang="de-DE" dirty="0">
                <a:latin typeface="Bahnschrift Light" panose="020B0502040204020203" pitchFamily="34" charset="0"/>
              </a:rPr>
              <a:t> </a:t>
            </a:r>
            <a:r>
              <a:rPr lang="de-DE" dirty="0" err="1">
                <a:latin typeface="Bahnschrift Light" panose="020B0502040204020203" pitchFamily="34" charset="0"/>
              </a:rPr>
              <a:t>maps</a:t>
            </a:r>
            <a:endParaRPr lang="de-DE" dirty="0">
              <a:latin typeface="Bahnschrift Light" panose="020B0502040204020203" pitchFamily="34" charset="0"/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47AAD233-8919-4468-9701-9ECA3679BC6B}"/>
              </a:ext>
            </a:extLst>
          </p:cNvPr>
          <p:cNvCxnSpPr>
            <a:cxnSpLocks/>
            <a:stCxn id="24" idx="2"/>
            <a:endCxn id="5" idx="0"/>
          </p:cNvCxnSpPr>
          <p:nvPr/>
        </p:nvCxnSpPr>
        <p:spPr bwMode="auto">
          <a:xfrm flipH="1">
            <a:off x="5796502" y="3104542"/>
            <a:ext cx="428566" cy="277334"/>
          </a:xfrm>
          <a:prstGeom prst="straightConnector1">
            <a:avLst/>
          </a:prstGeom>
          <a:ln w="19050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4E3933AF-190E-498A-B39A-86CFBDF69080}"/>
              </a:ext>
            </a:extLst>
          </p:cNvPr>
          <p:cNvCxnSpPr>
            <a:cxnSpLocks/>
            <a:stCxn id="24" idx="3"/>
            <a:endCxn id="15" idx="0"/>
          </p:cNvCxnSpPr>
          <p:nvPr/>
        </p:nvCxnSpPr>
        <p:spPr bwMode="auto">
          <a:xfrm>
            <a:off x="8046690" y="2900231"/>
            <a:ext cx="621725" cy="24016"/>
          </a:xfrm>
          <a:prstGeom prst="straightConnector1">
            <a:avLst/>
          </a:prstGeom>
          <a:ln w="19050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11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 animBg="1"/>
      <p:bldP spid="33" grpId="0" animBg="1"/>
      <p:bldP spid="3" grpId="0"/>
      <p:bldP spid="21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D048E3D-64B2-4F9A-87CF-A06F16F7E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5"/>
          <a:stretch/>
        </p:blipFill>
        <p:spPr>
          <a:xfrm>
            <a:off x="1567499" y="1196364"/>
            <a:ext cx="8367597" cy="48228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5DE494-140F-42B0-8165-02253D474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ahnschrift Light" panose="020B0502040204020203" pitchFamily="34" charset="0"/>
              </a:rPr>
              <a:t>Methods - multitemporal </a:t>
            </a:r>
            <a:r>
              <a:rPr lang="de-DE" dirty="0" err="1">
                <a:latin typeface="Bahnschrift Light" panose="020B0502040204020203" pitchFamily="34" charset="0"/>
              </a:rPr>
              <a:t>composite</a:t>
            </a:r>
            <a:r>
              <a:rPr lang="de-DE" dirty="0">
                <a:latin typeface="Bahnschrift Light" panose="020B0502040204020203" pitchFamily="34" charset="0"/>
              </a:rPr>
              <a:t> </a:t>
            </a:r>
            <a:r>
              <a:rPr lang="de-DE" dirty="0" err="1">
                <a:latin typeface="Bahnschrift Light" panose="020B0502040204020203" pitchFamily="34" charset="0"/>
              </a:rPr>
              <a:t>workflows</a:t>
            </a:r>
            <a:endParaRPr lang="de-DE" dirty="0">
              <a:latin typeface="Bahnschrift Light" panose="020B0502040204020203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77D4D1-FF20-4B02-8737-1696CF1ADE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105EDC-34E1-4D80-B051-D0CBD59863B8}" type="slidenum">
              <a:rPr lang="de-DE" altLang="de-DE" smtClean="0">
                <a:solidFill>
                  <a:srgbClr val="808080"/>
                </a:solidFill>
                <a:latin typeface="Bahnschrift Light" panose="020B0502040204020203" pitchFamily="34" charset="0"/>
              </a:rPr>
              <a:pPr/>
              <a:t>6</a:t>
            </a:fld>
            <a:endParaRPr lang="de-DE" altLang="de-DE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13DE888-A614-4737-B85F-9094A2AAE2C0}"/>
              </a:ext>
            </a:extLst>
          </p:cNvPr>
          <p:cNvSpPr txBox="1"/>
          <p:nvPr/>
        </p:nvSpPr>
        <p:spPr>
          <a:xfrm>
            <a:off x="2458211" y="6341136"/>
            <a:ext cx="2951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599A"/>
                </a:solidFill>
                <a:latin typeface="Bahnschrift Light" panose="020B0502040204020203" pitchFamily="34" charset="0"/>
              </a:rPr>
              <a:t>kathrin.ward@gfz-potsdam.de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F473D89-F45B-4F52-A95F-C126443EA1C8}"/>
              </a:ext>
            </a:extLst>
          </p:cNvPr>
          <p:cNvSpPr txBox="1"/>
          <p:nvPr/>
        </p:nvSpPr>
        <p:spPr>
          <a:xfrm>
            <a:off x="10015431" y="4591457"/>
            <a:ext cx="19733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latin typeface="Bahnschrift Light" panose="020B0502040204020203" pitchFamily="34" charset="0"/>
                <a:ea typeface="Arial Unicode MS" pitchFamily="34" charset="-128"/>
              </a:rPr>
              <a:t>Ward et al. (2024). </a:t>
            </a:r>
            <a:r>
              <a:rPr lang="de-DE" sz="1000" dirty="0" err="1">
                <a:latin typeface="Bahnschrift Light" panose="020B0502040204020203" pitchFamily="34" charset="0"/>
                <a:ea typeface="Arial Unicode MS" pitchFamily="34" charset="-128"/>
              </a:rPr>
              <a:t>Estimating</a:t>
            </a:r>
            <a:r>
              <a:rPr lang="de-DE" sz="1000" dirty="0">
                <a:latin typeface="Bahnschrift Light" panose="020B0502040204020203" pitchFamily="34" charset="0"/>
                <a:ea typeface="Arial Unicode MS" pitchFamily="34" charset="-128"/>
              </a:rPr>
              <a:t> </a:t>
            </a:r>
            <a:r>
              <a:rPr lang="de-DE" sz="1000" dirty="0" err="1">
                <a:latin typeface="Bahnschrift Light" panose="020B0502040204020203" pitchFamily="34" charset="0"/>
                <a:ea typeface="Arial Unicode MS" pitchFamily="34" charset="-128"/>
              </a:rPr>
              <a:t>Soil</a:t>
            </a:r>
            <a:r>
              <a:rPr lang="de-DE" sz="1000" dirty="0">
                <a:latin typeface="Bahnschrift Light" panose="020B0502040204020203" pitchFamily="34" charset="0"/>
                <a:ea typeface="Arial Unicode MS" pitchFamily="34" charset="-128"/>
              </a:rPr>
              <a:t> </a:t>
            </a:r>
            <a:r>
              <a:rPr lang="de-DE" sz="1000" dirty="0" err="1">
                <a:latin typeface="Bahnschrift Light" panose="020B0502040204020203" pitchFamily="34" charset="0"/>
                <a:ea typeface="Arial Unicode MS" pitchFamily="34" charset="-128"/>
              </a:rPr>
              <a:t>Organic</a:t>
            </a:r>
            <a:r>
              <a:rPr lang="de-DE" sz="1000" dirty="0">
                <a:latin typeface="Bahnschrift Light" panose="020B0502040204020203" pitchFamily="34" charset="0"/>
                <a:ea typeface="Arial Unicode MS" pitchFamily="34" charset="-128"/>
              </a:rPr>
              <a:t> Carbon </a:t>
            </a:r>
            <a:r>
              <a:rPr lang="de-DE" sz="1000" dirty="0" err="1">
                <a:latin typeface="Bahnschrift Light" panose="020B0502040204020203" pitchFamily="34" charset="0"/>
                <a:ea typeface="Arial Unicode MS" pitchFamily="34" charset="-128"/>
              </a:rPr>
              <a:t>using</a:t>
            </a:r>
            <a:r>
              <a:rPr lang="de-DE" sz="1000" dirty="0">
                <a:latin typeface="Bahnschrift Light" panose="020B0502040204020203" pitchFamily="34" charset="0"/>
                <a:ea typeface="Arial Unicode MS" pitchFamily="34" charset="-128"/>
              </a:rPr>
              <a:t> multitemporal PRISMA </a:t>
            </a:r>
            <a:r>
              <a:rPr lang="de-DE" sz="1000" dirty="0" err="1">
                <a:latin typeface="Bahnschrift Light" panose="020B0502040204020203" pitchFamily="34" charset="0"/>
                <a:ea typeface="Arial Unicode MS" pitchFamily="34" charset="-128"/>
              </a:rPr>
              <a:t>imaging</a:t>
            </a:r>
            <a:r>
              <a:rPr lang="de-DE" sz="1000" dirty="0">
                <a:latin typeface="Bahnschrift Light" panose="020B0502040204020203" pitchFamily="34" charset="0"/>
                <a:ea typeface="Arial Unicode MS" pitchFamily="34" charset="-128"/>
              </a:rPr>
              <a:t> </a:t>
            </a:r>
            <a:r>
              <a:rPr lang="de-DE" sz="1000" dirty="0" err="1">
                <a:latin typeface="Bahnschrift Light" panose="020B0502040204020203" pitchFamily="34" charset="0"/>
                <a:ea typeface="Arial Unicode MS" pitchFamily="34" charset="-128"/>
              </a:rPr>
              <a:t>spectroscopy</a:t>
            </a:r>
            <a:r>
              <a:rPr lang="de-DE" sz="1000" dirty="0">
                <a:latin typeface="Bahnschrift Light" panose="020B0502040204020203" pitchFamily="34" charset="0"/>
                <a:ea typeface="Arial Unicode MS" pitchFamily="34" charset="-128"/>
              </a:rPr>
              <a:t> </a:t>
            </a:r>
            <a:r>
              <a:rPr lang="de-DE" sz="1000" dirty="0" err="1">
                <a:latin typeface="Bahnschrift Light" panose="020B0502040204020203" pitchFamily="34" charset="0"/>
                <a:ea typeface="Arial Unicode MS" pitchFamily="34" charset="-128"/>
              </a:rPr>
              <a:t>data</a:t>
            </a:r>
            <a:r>
              <a:rPr lang="de-DE" sz="1000" dirty="0">
                <a:latin typeface="Bahnschrift Light" panose="020B0502040204020203" pitchFamily="34" charset="0"/>
                <a:ea typeface="Arial Unicode MS" pitchFamily="34" charset="-128"/>
              </a:rPr>
              <a:t>. </a:t>
            </a:r>
            <a:r>
              <a:rPr lang="de-DE" sz="1000" dirty="0" err="1">
                <a:latin typeface="Bahnschrift Light" panose="020B0502040204020203" pitchFamily="34" charset="0"/>
                <a:ea typeface="Arial Unicode MS" pitchFamily="34" charset="-128"/>
              </a:rPr>
              <a:t>Geoderma</a:t>
            </a:r>
            <a:r>
              <a:rPr lang="de-DE" sz="1000" dirty="0">
                <a:latin typeface="Bahnschrift Light" panose="020B0502040204020203" pitchFamily="34" charset="0"/>
                <a:ea typeface="Arial Unicode MS" pitchFamily="34" charset="-128"/>
              </a:rPr>
              <a:t>, 450, 117025. </a:t>
            </a:r>
            <a:r>
              <a:rPr lang="de-DE" sz="1000" dirty="0">
                <a:latin typeface="Bahnschrift Light" panose="020B0502040204020203" pitchFamily="34" charset="0"/>
                <a:ea typeface="Arial Unicode MS" pitchFamily="34" charset="-128"/>
                <a:hlinkClick r:id="rId3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https://doi.org/10.1016/j.geoderma.2024.117025</a:t>
            </a:r>
            <a:endParaRPr lang="de-DE" sz="1000" dirty="0">
              <a:latin typeface="Bahnschrift Light" panose="020B0502040204020203" pitchFamily="34" charset="0"/>
              <a:ea typeface="Arial Unicode MS" pitchFamily="34" charset="-128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B78D15F-E309-4612-AAA3-E10180EDF9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" r="85102" b="61511"/>
          <a:stretch/>
        </p:blipFill>
        <p:spPr>
          <a:xfrm>
            <a:off x="253377" y="291272"/>
            <a:ext cx="783330" cy="1074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7B6A30C-ED9A-44ED-AADD-62C67744661E}"/>
              </a:ext>
            </a:extLst>
          </p:cNvPr>
          <p:cNvSpPr txBox="1"/>
          <p:nvPr/>
        </p:nvSpPr>
        <p:spPr>
          <a:xfrm>
            <a:off x="1036707" y="787361"/>
            <a:ext cx="372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>
                <a:latin typeface="Bahnschrift Light" panose="020B0502040204020203" pitchFamily="34" charset="0"/>
              </a:rPr>
              <a:t>Germany - Demmin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8DBFEC3-3423-48ED-8C97-06E029B9F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6772" y="3429000"/>
            <a:ext cx="990686" cy="967824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A07E777-3F59-4F0F-810A-D6D8800035B9}"/>
              </a:ext>
            </a:extLst>
          </p:cNvPr>
          <p:cNvSpPr/>
          <p:nvPr/>
        </p:nvSpPr>
        <p:spPr bwMode="auto">
          <a:xfrm>
            <a:off x="3391786" y="1286540"/>
            <a:ext cx="6543310" cy="1552353"/>
          </a:xfrm>
          <a:prstGeom prst="round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230D6BB6-BC7C-4BBF-B7B8-9CFCD49407CE}"/>
              </a:ext>
            </a:extLst>
          </p:cNvPr>
          <p:cNvSpPr/>
          <p:nvPr/>
        </p:nvSpPr>
        <p:spPr bwMode="auto">
          <a:xfrm>
            <a:off x="1607667" y="2849591"/>
            <a:ext cx="8327429" cy="2264669"/>
          </a:xfrm>
          <a:prstGeom prst="roundRect">
            <a:avLst/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F65293A6-D28A-413C-87C6-1D242D5D8700}"/>
              </a:ext>
            </a:extLst>
          </p:cNvPr>
          <p:cNvSpPr/>
          <p:nvPr/>
        </p:nvSpPr>
        <p:spPr bwMode="auto">
          <a:xfrm>
            <a:off x="1587582" y="4492120"/>
            <a:ext cx="8327429" cy="1571430"/>
          </a:xfrm>
          <a:prstGeom prst="round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58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A8172-AF17-4576-B29A-3FB2F74EE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Bahnschrift Light" panose="020B0502040204020203" pitchFamily="34" charset="0"/>
              </a:rPr>
              <a:t>Results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4B0B55-A933-484C-B956-EB27E243F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105EDC-34E1-4D80-B051-D0CBD59863B8}" type="slidenum">
              <a:rPr lang="de-DE" altLang="de-DE" smtClean="0">
                <a:solidFill>
                  <a:srgbClr val="808080"/>
                </a:solidFill>
              </a:rPr>
              <a:pPr/>
              <a:t>7</a:t>
            </a:fld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36BCD7-7BC3-4521-9715-87B89CD9D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59" y="1114108"/>
            <a:ext cx="1824396" cy="50063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B430BF1-732C-40ED-AEB4-F045FDE76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65" y="347622"/>
            <a:ext cx="4054463" cy="5733525"/>
          </a:xfrm>
          <a:prstGeom prst="rect">
            <a:avLst/>
          </a:prstGeom>
        </p:spPr>
      </p:pic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903540BD-6DA9-4F0D-A7B1-A7A9CE188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678" y="1114108"/>
            <a:ext cx="4174111" cy="2857330"/>
          </a:xfrm>
        </p:spPr>
        <p:txBody>
          <a:bodyPr/>
          <a:lstStyle/>
          <a:p>
            <a:r>
              <a:rPr lang="de-DE" dirty="0">
                <a:latin typeface="Bahnschrift Light" panose="020B0502040204020203" pitchFamily="34" charset="0"/>
              </a:rPr>
              <a:t>Germany – Demmin</a:t>
            </a:r>
          </a:p>
          <a:p>
            <a:r>
              <a:rPr lang="de-DE" dirty="0">
                <a:latin typeface="Bahnschrift Light" panose="020B0502040204020203" pitchFamily="34" charset="0"/>
              </a:rPr>
              <a:t>SOC</a:t>
            </a:r>
          </a:p>
          <a:p>
            <a:r>
              <a:rPr lang="de-DE" dirty="0">
                <a:latin typeface="Bahnschrift Light" panose="020B0502040204020203" pitchFamily="34" charset="0"/>
              </a:rPr>
              <a:t>R²=0.83, RMSE=5 g/kg, RPD=2.4</a:t>
            </a:r>
          </a:p>
        </p:txBody>
      </p:sp>
      <p:sp>
        <p:nvSpPr>
          <p:cNvPr id="13" name="Inhaltsplatzhalter 11">
            <a:extLst>
              <a:ext uri="{FF2B5EF4-FFF2-40B4-BE49-F238E27FC236}">
                <a16:creationId xmlns:a16="http://schemas.microsoft.com/office/drawing/2014/main" id="{6019995A-1AEF-4CF8-9611-52DA6992C946}"/>
              </a:ext>
            </a:extLst>
          </p:cNvPr>
          <p:cNvSpPr txBox="1">
            <a:spLocks/>
          </p:cNvSpPr>
          <p:nvPr/>
        </p:nvSpPr>
        <p:spPr bwMode="auto">
          <a:xfrm>
            <a:off x="5890437" y="3715514"/>
            <a:ext cx="3979637" cy="174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67">
                <a:solidFill>
                  <a:srgbClr val="00589C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67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33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de-DE" kern="0" dirty="0">
                <a:latin typeface="Bahnschrift Light" panose="020B0502040204020203" pitchFamily="34" charset="0"/>
              </a:rPr>
              <a:t>Spain – </a:t>
            </a:r>
            <a:r>
              <a:rPr lang="de-DE" kern="0" dirty="0" err="1">
                <a:latin typeface="Bahnschrift Light" panose="020B0502040204020203" pitchFamily="34" charset="0"/>
              </a:rPr>
              <a:t>Camarena</a:t>
            </a:r>
            <a:endParaRPr lang="de-DE" kern="0" dirty="0">
              <a:latin typeface="Bahnschrift Light" panose="020B0502040204020203" pitchFamily="34" charset="0"/>
            </a:endParaRPr>
          </a:p>
          <a:p>
            <a:r>
              <a:rPr lang="de-DE" kern="0" dirty="0">
                <a:latin typeface="Bahnschrift Light" panose="020B0502040204020203" pitchFamily="34" charset="0"/>
              </a:rPr>
              <a:t>Iron </a:t>
            </a:r>
            <a:r>
              <a:rPr lang="de-DE" kern="0" dirty="0" err="1">
                <a:latin typeface="Bahnschrift Light" panose="020B0502040204020203" pitchFamily="34" charset="0"/>
              </a:rPr>
              <a:t>oxides</a:t>
            </a:r>
            <a:r>
              <a:rPr lang="de-DE" kern="0" dirty="0">
                <a:latin typeface="Bahnschrift Light" panose="020B0502040204020203" pitchFamily="34" charset="0"/>
              </a:rPr>
              <a:t>, Calcium </a:t>
            </a:r>
            <a:r>
              <a:rPr lang="de-DE" kern="0" dirty="0" err="1">
                <a:latin typeface="Bahnschrift Light" panose="020B0502040204020203" pitchFamily="34" charset="0"/>
              </a:rPr>
              <a:t>carbonates</a:t>
            </a:r>
            <a:r>
              <a:rPr lang="de-DE" kern="0" dirty="0">
                <a:latin typeface="Bahnschrift Light" panose="020B0502040204020203" pitchFamily="34" charset="0"/>
              </a:rPr>
              <a:t>,….</a:t>
            </a:r>
          </a:p>
          <a:p>
            <a:r>
              <a:rPr lang="de-DE" kern="0" dirty="0">
                <a:latin typeface="Bahnschrift Light" panose="020B0502040204020203" pitchFamily="34" charset="0"/>
              </a:rPr>
              <a:t>Work in </a:t>
            </a:r>
            <a:r>
              <a:rPr lang="de-DE" kern="0" dirty="0" err="1">
                <a:latin typeface="Bahnschrift Light" panose="020B0502040204020203" pitchFamily="34" charset="0"/>
              </a:rPr>
              <a:t>progress</a:t>
            </a:r>
            <a:endParaRPr lang="de-DE" kern="0" dirty="0">
              <a:latin typeface="Bahnschrift Light" panose="020B0502040204020203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66983B1-4728-4A8A-9CB8-69DE2F75552B}"/>
              </a:ext>
            </a:extLst>
          </p:cNvPr>
          <p:cNvSpPr txBox="1"/>
          <p:nvPr/>
        </p:nvSpPr>
        <p:spPr>
          <a:xfrm>
            <a:off x="4133971" y="5464304"/>
            <a:ext cx="15611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latin typeface="Bahnschrift Light" panose="020B0502040204020203" pitchFamily="34" charset="0"/>
                <a:ea typeface="Arial Unicode MS" pitchFamily="34" charset="-128"/>
              </a:rPr>
              <a:t>Ward et al. (2024). </a:t>
            </a:r>
            <a:r>
              <a:rPr lang="de-DE" sz="1000" dirty="0">
                <a:latin typeface="Bahnschrift Light" panose="020B0502040204020203" pitchFamily="34" charset="0"/>
                <a:ea typeface="Arial Unicode MS" pitchFamily="34" charset="-128"/>
                <a:hlinkClick r:id="rId4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https://doi.org/10.1016/j.geoderma.2024.117025</a:t>
            </a:r>
            <a:endParaRPr lang="de-DE" sz="1000" dirty="0">
              <a:latin typeface="Bahnschrift Light" panose="020B0502040204020203" pitchFamily="34" charset="0"/>
              <a:ea typeface="Arial Unicode MS" pitchFamily="34" charset="-128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0D3AD30-1938-4074-A605-C772E46BC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837" y="4812030"/>
            <a:ext cx="475500" cy="116131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FEC451F8-3AB7-43DF-8E6D-13874567CC88}"/>
              </a:ext>
            </a:extLst>
          </p:cNvPr>
          <p:cNvSpPr txBox="1"/>
          <p:nvPr/>
        </p:nvSpPr>
        <p:spPr>
          <a:xfrm>
            <a:off x="2458211" y="6341137"/>
            <a:ext cx="2951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599A"/>
                </a:solidFill>
                <a:latin typeface="Bahnschrift Light" panose="020B0502040204020203" pitchFamily="34" charset="0"/>
              </a:rPr>
              <a:t>kathrin.ward@gfz-potsdam.de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1712865-9595-4B14-958A-84B2BB18F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928" y="4374531"/>
            <a:ext cx="990686" cy="96782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83D2FC3-7C34-4088-B4E5-2B9461CE6EA3}"/>
              </a:ext>
            </a:extLst>
          </p:cNvPr>
          <p:cNvSpPr txBox="1"/>
          <p:nvPr/>
        </p:nvSpPr>
        <p:spPr>
          <a:xfrm>
            <a:off x="11420550" y="4444156"/>
            <a:ext cx="8033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 err="1">
                <a:latin typeface="Bahnschrift Light" panose="020B0502040204020203" pitchFamily="34" charset="0"/>
                <a:ea typeface="Arial Unicode MS" pitchFamily="34" charset="-128"/>
              </a:rPr>
              <a:t>Frequency</a:t>
            </a:r>
            <a:r>
              <a:rPr lang="de-DE" sz="1000" dirty="0">
                <a:latin typeface="Bahnschrift Light" panose="020B0502040204020203" pitchFamily="34" charset="0"/>
                <a:ea typeface="Arial Unicode MS" pitchFamily="34" charset="-128"/>
              </a:rPr>
              <a:t> bare </a:t>
            </a:r>
            <a:r>
              <a:rPr lang="de-DE" sz="1000" dirty="0" err="1">
                <a:latin typeface="Bahnschrift Light" panose="020B0502040204020203" pitchFamily="34" charset="0"/>
                <a:ea typeface="Arial Unicode MS" pitchFamily="34" charset="-128"/>
              </a:rPr>
              <a:t>soil</a:t>
            </a:r>
            <a:endParaRPr lang="de-DE" sz="1000" dirty="0">
              <a:latin typeface="Bahnschrift Light" panose="020B0502040204020203" pitchFamily="34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47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6E11D-312A-4F51-95B1-F05FBC7B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Bahnschrift Light" panose="020B0502040204020203" pitchFamily="34" charset="0"/>
              </a:rPr>
              <a:t>Conclusions</a:t>
            </a:r>
            <a:endParaRPr lang="de-DE" dirty="0">
              <a:latin typeface="Bahnschrift Light" panose="020B0502040204020203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A53F93-71F4-4441-BD58-85AE4A28E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" y="934322"/>
            <a:ext cx="7898130" cy="4963557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de-DE" sz="2000" dirty="0">
                <a:latin typeface="Bahnschrift Light" panose="020B0502040204020203" pitchFamily="34" charset="0"/>
              </a:rPr>
              <a:t>Germany – Demmin: </a:t>
            </a:r>
          </a:p>
          <a:p>
            <a:pPr>
              <a:spcAft>
                <a:spcPts val="600"/>
              </a:spcAft>
            </a:pPr>
            <a:r>
              <a:rPr lang="de-DE" sz="2000" dirty="0">
                <a:latin typeface="Bahnschrift Light" panose="020B0502040204020203" pitchFamily="34" charset="0"/>
              </a:rPr>
              <a:t>Multitemporal </a:t>
            </a:r>
            <a:r>
              <a:rPr lang="de-DE" sz="2000" dirty="0" err="1">
                <a:latin typeface="Bahnschrift Light" panose="020B0502040204020203" pitchFamily="34" charset="0"/>
              </a:rPr>
              <a:t>hyperspectral</a:t>
            </a:r>
            <a:r>
              <a:rPr lang="de-DE" sz="2000" dirty="0">
                <a:latin typeface="Bahnschrift Light" panose="020B0502040204020203" pitchFamily="34" charset="0"/>
              </a:rPr>
              <a:t> </a:t>
            </a:r>
            <a:r>
              <a:rPr lang="de-DE" sz="2000" dirty="0" err="1">
                <a:latin typeface="Bahnschrift Light" panose="020B0502040204020203" pitchFamily="34" charset="0"/>
              </a:rPr>
              <a:t>workflows</a:t>
            </a:r>
            <a:r>
              <a:rPr lang="de-DE" sz="2000" dirty="0">
                <a:latin typeface="Bahnschrift Light" panose="020B0502040204020203" pitchFamily="34" charset="0"/>
              </a:rPr>
              <a:t> </a:t>
            </a:r>
            <a:r>
              <a:rPr lang="de-DE" sz="2000" dirty="0" err="1">
                <a:latin typeface="Bahnschrift Light" panose="020B0502040204020203" pitchFamily="34" charset="0"/>
              </a:rPr>
              <a:t>developed</a:t>
            </a:r>
            <a:endParaRPr lang="de-DE" sz="2000" dirty="0">
              <a:latin typeface="Bahnschrift Light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2000" dirty="0" err="1">
                <a:latin typeface="Bahnschrift Light" panose="020B0502040204020203" pitchFamily="34" charset="0"/>
              </a:rPr>
              <a:t>Spatially</a:t>
            </a:r>
            <a:r>
              <a:rPr lang="de-DE" sz="2000" dirty="0">
                <a:latin typeface="Bahnschrift Light" panose="020B0502040204020203" pitchFamily="34" charset="0"/>
              </a:rPr>
              <a:t> </a:t>
            </a:r>
            <a:r>
              <a:rPr lang="de-DE" sz="2000" dirty="0" err="1">
                <a:latin typeface="Bahnschrift Light" panose="020B0502040204020203" pitchFamily="34" charset="0"/>
              </a:rPr>
              <a:t>more</a:t>
            </a:r>
            <a:r>
              <a:rPr lang="de-DE" sz="2000" dirty="0">
                <a:latin typeface="Bahnschrift Light" panose="020B0502040204020203" pitchFamily="34" charset="0"/>
              </a:rPr>
              <a:t> </a:t>
            </a:r>
            <a:r>
              <a:rPr lang="de-DE" sz="2000" dirty="0" err="1">
                <a:latin typeface="Bahnschrift Light" panose="020B0502040204020203" pitchFamily="34" charset="0"/>
              </a:rPr>
              <a:t>complete</a:t>
            </a:r>
            <a:r>
              <a:rPr lang="de-DE" sz="2000" dirty="0">
                <a:latin typeface="Bahnschrift Light" panose="020B0502040204020203" pitchFamily="34" charset="0"/>
              </a:rPr>
              <a:t> </a:t>
            </a:r>
            <a:r>
              <a:rPr lang="de-DE" sz="2000" dirty="0" err="1">
                <a:latin typeface="Bahnschrift Light" panose="020B0502040204020203" pitchFamily="34" charset="0"/>
              </a:rPr>
              <a:t>soil</a:t>
            </a:r>
            <a:r>
              <a:rPr lang="de-DE" sz="2000" dirty="0">
                <a:latin typeface="Bahnschrift Light" panose="020B0502040204020203" pitchFamily="34" charset="0"/>
              </a:rPr>
              <a:t> </a:t>
            </a:r>
            <a:r>
              <a:rPr lang="de-DE" sz="2000" dirty="0" err="1">
                <a:latin typeface="Bahnschrift Light" panose="020B0502040204020203" pitchFamily="34" charset="0"/>
              </a:rPr>
              <a:t>properties</a:t>
            </a:r>
            <a:r>
              <a:rPr lang="de-DE" sz="2000" dirty="0">
                <a:latin typeface="Bahnschrift Light" panose="020B0502040204020203" pitchFamily="34" charset="0"/>
              </a:rPr>
              <a:t> </a:t>
            </a:r>
            <a:r>
              <a:rPr lang="de-DE" sz="2000" dirty="0" err="1">
                <a:latin typeface="Bahnschrift Light" panose="020B0502040204020203" pitchFamily="34" charset="0"/>
              </a:rPr>
              <a:t>maps</a:t>
            </a:r>
            <a:endParaRPr lang="de-DE" sz="2000" dirty="0">
              <a:latin typeface="Bahnschrift Light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2000" dirty="0">
                <a:latin typeface="Bahnschrift Light" panose="020B0502040204020203" pitchFamily="34" charset="0"/>
              </a:rPr>
              <a:t>High </a:t>
            </a:r>
            <a:r>
              <a:rPr lang="de-DE" sz="2000" dirty="0" err="1">
                <a:latin typeface="Bahnschrift Light" panose="020B0502040204020203" pitchFamily="34" charset="0"/>
              </a:rPr>
              <a:t>accuracies</a:t>
            </a:r>
            <a:r>
              <a:rPr lang="de-DE" sz="2000" dirty="0">
                <a:latin typeface="Bahnschrift Light" panose="020B0502040204020203" pitchFamily="34" charset="0"/>
              </a:rPr>
              <a:t> </a:t>
            </a:r>
            <a:r>
              <a:rPr lang="de-DE" sz="2000" dirty="0" err="1">
                <a:latin typeface="Bahnschrift Light" panose="020B0502040204020203" pitchFamily="34" charset="0"/>
              </a:rPr>
              <a:t>for</a:t>
            </a:r>
            <a:r>
              <a:rPr lang="de-DE" sz="2000" dirty="0">
                <a:latin typeface="Bahnschrift Light" panose="020B0502040204020203" pitchFamily="34" charset="0"/>
              </a:rPr>
              <a:t> SOC </a:t>
            </a:r>
            <a:r>
              <a:rPr lang="de-DE" sz="2000" dirty="0" err="1">
                <a:latin typeface="Bahnschrift Light" panose="020B0502040204020203" pitchFamily="34" charset="0"/>
              </a:rPr>
              <a:t>estimation</a:t>
            </a:r>
            <a:r>
              <a:rPr lang="de-DE" sz="2000" dirty="0">
                <a:latin typeface="Bahnschrift Light" panose="020B0502040204020203" pitchFamily="34" charset="0"/>
              </a:rPr>
              <a:t> </a:t>
            </a:r>
            <a:r>
              <a:rPr lang="de-DE" sz="2000" dirty="0" err="1">
                <a:latin typeface="Bahnschrift Light" panose="020B0502040204020203" pitchFamily="34" charset="0"/>
              </a:rPr>
              <a:t>using</a:t>
            </a:r>
            <a:r>
              <a:rPr lang="de-DE" sz="2000" dirty="0">
                <a:latin typeface="Bahnschrift Light" panose="020B0502040204020203" pitchFamily="34" charset="0"/>
              </a:rPr>
              <a:t> PRISMA </a:t>
            </a:r>
            <a:r>
              <a:rPr lang="de-DE" sz="2000" dirty="0" err="1">
                <a:latin typeface="Bahnschrift Light" panose="020B0502040204020203" pitchFamily="34" charset="0"/>
              </a:rPr>
              <a:t>data</a:t>
            </a:r>
            <a:endParaRPr lang="de-DE" sz="2000" dirty="0">
              <a:latin typeface="Bahnschrift Light" panose="020B0502040204020203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de-DE" sz="2000" dirty="0">
                <a:latin typeface="Bahnschrift Light" panose="020B0502040204020203" pitchFamily="34" charset="0"/>
              </a:rPr>
              <a:t>Spain – </a:t>
            </a:r>
            <a:r>
              <a:rPr lang="de-DE" sz="2000" dirty="0" err="1">
                <a:latin typeface="Bahnschrift Light" panose="020B0502040204020203" pitchFamily="34" charset="0"/>
              </a:rPr>
              <a:t>Camarena</a:t>
            </a:r>
            <a:endParaRPr lang="de-DE" sz="2000" dirty="0">
              <a:latin typeface="Bahnschrift Light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2000" dirty="0">
                <a:latin typeface="Bahnschrift Light" panose="020B0502040204020203" pitchFamily="34" charset="0"/>
              </a:rPr>
              <a:t>Other </a:t>
            </a:r>
            <a:r>
              <a:rPr lang="de-DE" sz="2000" dirty="0" err="1">
                <a:latin typeface="Bahnschrift Light" panose="020B0502040204020203" pitchFamily="34" charset="0"/>
              </a:rPr>
              <a:t>soil</a:t>
            </a:r>
            <a:r>
              <a:rPr lang="de-DE" sz="2000" dirty="0">
                <a:latin typeface="Bahnschrift Light" panose="020B0502040204020203" pitchFamily="34" charset="0"/>
              </a:rPr>
              <a:t> </a:t>
            </a:r>
            <a:r>
              <a:rPr lang="de-DE" sz="2000" dirty="0" err="1">
                <a:latin typeface="Bahnschrift Light" panose="020B0502040204020203" pitchFamily="34" charset="0"/>
              </a:rPr>
              <a:t>properties</a:t>
            </a:r>
            <a:endParaRPr lang="de-DE" sz="2000" dirty="0">
              <a:latin typeface="Bahnschrift Light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Bahnschrift Light" panose="020B0502040204020203" pitchFamily="34" charset="0"/>
              </a:rPr>
              <a:t>How many dates should be included in a multitemporal analyses for spatially “complete“ maps?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Bahnschrift Light" panose="020B0502040204020203" pitchFamily="34" charset="0"/>
              </a:rPr>
              <a:t>How can sensors / scenes be homogenized?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>
                <a:latin typeface="Bahnschrift Light" panose="020B0502040204020203" pitchFamily="34" charset="0"/>
              </a:rPr>
              <a:t>Mapping of status quo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>
                <a:latin typeface="Bahnschrift Light" panose="020B0502040204020203" pitchFamily="34" charset="0"/>
              </a:rPr>
              <a:t>Mapping of changes: </a:t>
            </a:r>
            <a:r>
              <a:rPr lang="de-DE" sz="2000" dirty="0" err="1">
                <a:latin typeface="Bahnschrift Light" panose="020B0502040204020203" pitchFamily="34" charset="0"/>
                <a:sym typeface="Wingdings" panose="05000000000000000000" pitchFamily="2" charset="2"/>
              </a:rPr>
              <a:t>long</a:t>
            </a:r>
            <a:r>
              <a:rPr lang="de-DE" sz="2000" dirty="0">
                <a:latin typeface="Bahnschrift Light" panose="020B0502040204020203" pitchFamily="34" charset="0"/>
                <a:sym typeface="Wingdings" panose="05000000000000000000" pitchFamily="2" charset="2"/>
              </a:rPr>
              <a:t> time-</a:t>
            </a:r>
            <a:r>
              <a:rPr lang="de-DE" sz="2000" dirty="0" err="1">
                <a:latin typeface="Bahnschrift Light" panose="020B0502040204020203" pitchFamily="34" charset="0"/>
                <a:sym typeface="Wingdings" panose="05000000000000000000" pitchFamily="2" charset="2"/>
              </a:rPr>
              <a:t>series</a:t>
            </a:r>
            <a:r>
              <a:rPr lang="de-DE" sz="2000" dirty="0">
                <a:latin typeface="Bahnschrift Light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de-DE" sz="2000" dirty="0" err="1">
                <a:latin typeface="Bahnschrift Light" panose="020B0502040204020203" pitchFamily="34" charset="0"/>
                <a:sym typeface="Wingdings" panose="05000000000000000000" pitchFamily="2" charset="2"/>
              </a:rPr>
              <a:t>adequat</a:t>
            </a:r>
            <a:r>
              <a:rPr lang="de-DE" sz="2000" dirty="0">
                <a:latin typeface="Bahnschrift Ligh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de-DE" sz="2000" dirty="0" err="1">
                <a:latin typeface="Bahnschrift Light" panose="020B0502040204020203" pitchFamily="34" charset="0"/>
                <a:sym typeface="Wingdings" panose="05000000000000000000" pitchFamily="2" charset="2"/>
              </a:rPr>
              <a:t>ground</a:t>
            </a:r>
            <a:r>
              <a:rPr lang="de-DE" sz="2000" dirty="0">
                <a:latin typeface="Bahnschrift Ligh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de-DE" sz="2000" dirty="0" err="1">
                <a:latin typeface="Bahnschrift Light" panose="020B0502040204020203" pitchFamily="34" charset="0"/>
                <a:sym typeface="Wingdings" panose="05000000000000000000" pitchFamily="2" charset="2"/>
              </a:rPr>
              <a:t>reference</a:t>
            </a:r>
            <a:endParaRPr lang="en-US" sz="2000" dirty="0">
              <a:latin typeface="Bahnschrift Light" panose="020B0502040204020203" pitchFamily="34" charset="0"/>
            </a:endParaRPr>
          </a:p>
          <a:p>
            <a:pPr>
              <a:spcAft>
                <a:spcPts val="600"/>
              </a:spcAft>
            </a:pPr>
            <a:endParaRPr lang="en-US" sz="2000" dirty="0">
              <a:latin typeface="Bahnschrift Light" panose="020B0502040204020203" pitchFamily="34" charset="0"/>
            </a:endParaRPr>
          </a:p>
          <a:p>
            <a:pPr>
              <a:spcAft>
                <a:spcPts val="600"/>
              </a:spcAft>
            </a:pPr>
            <a:endParaRPr lang="de-DE" sz="2000" dirty="0">
              <a:latin typeface="Bahnschrift Light" panose="020B0502040204020203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566FCB-FC17-4425-9E14-39C4722780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105EDC-34E1-4D80-B051-D0CBD59863B8}" type="slidenum">
              <a:rPr lang="de-DE" altLang="de-DE" smtClean="0">
                <a:solidFill>
                  <a:srgbClr val="808080"/>
                </a:solidFill>
                <a:latin typeface="Bahnschrift Light" panose="020B0502040204020203" pitchFamily="34" charset="0"/>
              </a:rPr>
              <a:pPr/>
              <a:t>8</a:t>
            </a:fld>
            <a:endParaRPr lang="de-DE" altLang="de-DE" dirty="0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074502-3588-411C-8DD5-360A524A920B}"/>
              </a:ext>
            </a:extLst>
          </p:cNvPr>
          <p:cNvSpPr txBox="1"/>
          <p:nvPr/>
        </p:nvSpPr>
        <p:spPr>
          <a:xfrm>
            <a:off x="2458211" y="6341137"/>
            <a:ext cx="2951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599A"/>
                </a:solidFill>
                <a:latin typeface="Bahnschrift Light" panose="020B0502040204020203" pitchFamily="34" charset="0"/>
              </a:rPr>
              <a:t>kathrin.ward@gfz-potsdam.de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7698889-EF4C-42D7-8DA7-90E864528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"/>
          <a:stretch/>
        </p:blipFill>
        <p:spPr>
          <a:xfrm>
            <a:off x="8916067" y="934322"/>
            <a:ext cx="3007991" cy="17337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26EFDB6-1F70-46D9-878D-5AACC5882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0" y="3038197"/>
            <a:ext cx="1225578" cy="285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7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53DBD70-83C9-4FC5-88FD-47416E2AC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7592" y="304801"/>
            <a:ext cx="9811207" cy="758852"/>
          </a:xfrm>
        </p:spPr>
        <p:txBody>
          <a:bodyPr/>
          <a:lstStyle/>
          <a:p>
            <a:pPr algn="l"/>
            <a:r>
              <a:rPr lang="de-DE" dirty="0" err="1">
                <a:latin typeface="Bahnschrift Light" panose="020B0502040204020203" pitchFamily="34" charset="0"/>
              </a:rPr>
              <a:t>Thank</a:t>
            </a:r>
            <a:r>
              <a:rPr lang="de-DE" dirty="0">
                <a:latin typeface="Bahnschrift Light" panose="020B0502040204020203" pitchFamily="34" charset="0"/>
              </a:rPr>
              <a:t> </a:t>
            </a:r>
            <a:r>
              <a:rPr lang="de-DE" dirty="0" err="1">
                <a:latin typeface="Bahnschrift Light" panose="020B0502040204020203" pitchFamily="34" charset="0"/>
              </a:rPr>
              <a:t>you</a:t>
            </a:r>
            <a:r>
              <a:rPr lang="de-DE" dirty="0">
                <a:latin typeface="Bahnschrift Light" panose="020B0502040204020203" pitchFamily="34" charset="0"/>
              </a:rPr>
              <a:t> </a:t>
            </a:r>
            <a:r>
              <a:rPr lang="de-DE" dirty="0" err="1">
                <a:latin typeface="Bahnschrift Light" panose="020B0502040204020203" pitchFamily="34" charset="0"/>
              </a:rPr>
              <a:t>for</a:t>
            </a:r>
            <a:r>
              <a:rPr lang="de-DE" dirty="0">
                <a:latin typeface="Bahnschrift Light" panose="020B0502040204020203" pitchFamily="34" charset="0"/>
              </a:rPr>
              <a:t> </a:t>
            </a:r>
            <a:r>
              <a:rPr lang="de-DE" dirty="0" err="1">
                <a:latin typeface="Bahnschrift Light" panose="020B0502040204020203" pitchFamily="34" charset="0"/>
              </a:rPr>
              <a:t>your</a:t>
            </a:r>
            <a:r>
              <a:rPr lang="de-DE" dirty="0">
                <a:latin typeface="Bahnschrift Light" panose="020B0502040204020203" pitchFamily="34" charset="0"/>
              </a:rPr>
              <a:t> </a:t>
            </a:r>
            <a:r>
              <a:rPr lang="de-DE" dirty="0" err="1">
                <a:latin typeface="Bahnschrift Light" panose="020B0502040204020203" pitchFamily="34" charset="0"/>
              </a:rPr>
              <a:t>attention</a:t>
            </a:r>
            <a:r>
              <a:rPr lang="de-DE" dirty="0">
                <a:latin typeface="Bahnschrift Light" panose="020B0502040204020203" pitchFamily="34" charset="0"/>
              </a:rPr>
              <a:t>!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F532B1E7-7D43-4AB3-9E23-778896C0D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1604" y="1382238"/>
            <a:ext cx="9877196" cy="1528281"/>
          </a:xfrm>
        </p:spPr>
        <p:txBody>
          <a:bodyPr/>
          <a:lstStyle/>
          <a:p>
            <a:pPr algn="l"/>
            <a:r>
              <a:rPr lang="de-DE" sz="2400" dirty="0">
                <a:latin typeface="Bahnschrift Light" panose="020B0502040204020203" pitchFamily="34" charset="0"/>
              </a:rPr>
              <a:t>Dr. Kathrin J. Ward</a:t>
            </a:r>
          </a:p>
          <a:p>
            <a:pPr algn="l"/>
            <a:r>
              <a:rPr lang="de-DE" sz="2400" b="1" dirty="0">
                <a:latin typeface="Bahnschrift Light" panose="020B0502040204020203" pitchFamily="34" charset="0"/>
              </a:rPr>
              <a:t>Kathrin.ward@gfz-potsdam.de</a:t>
            </a:r>
          </a:p>
          <a:p>
            <a:pPr algn="l"/>
            <a:r>
              <a:rPr lang="en-US" sz="1800" dirty="0">
                <a:latin typeface="Bahnschrift Light" panose="020B0502040204020203" pitchFamily="34" charset="0"/>
              </a:rPr>
              <a:t>Helmholtz Centre Potsdam, GFZ German Research Centre for Geosciences, Potsdam, Germany</a:t>
            </a:r>
            <a:endParaRPr lang="de-DE" sz="1800" dirty="0">
              <a:latin typeface="Bahnschrift Light" panose="020B0502040204020203" pitchFamily="34" charset="0"/>
            </a:endParaRPr>
          </a:p>
          <a:p>
            <a:endParaRPr lang="de-DE" dirty="0">
              <a:latin typeface="Bahnschrift Light" panose="020B050204020402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54716A3-4B39-4929-9CA5-C0F1BB786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5" y="6131060"/>
            <a:ext cx="858011" cy="6735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318F986-663C-4FAE-93E3-185C29EC604E}"/>
              </a:ext>
            </a:extLst>
          </p:cNvPr>
          <p:cNvSpPr txBox="1"/>
          <p:nvPr/>
        </p:nvSpPr>
        <p:spPr>
          <a:xfrm>
            <a:off x="2175344" y="3229104"/>
            <a:ext cx="6650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Bahnschrift Light" panose="020B0502040204020203" pitchFamily="34" charset="0"/>
                <a:ea typeface="Arial Unicode MS" pitchFamily="34" charset="-128"/>
              </a:rPr>
              <a:t>Multitemporal hyperspectral mapping of soil properties for spatially more complete maps</a:t>
            </a:r>
            <a:endParaRPr lang="de-DE" sz="2800" dirty="0">
              <a:solidFill>
                <a:schemeClr val="bg1"/>
              </a:solidFill>
              <a:latin typeface="Bahnschrift Light" panose="020B0502040204020203" pitchFamily="34" charset="0"/>
              <a:ea typeface="Arial Unicode MS" pitchFamily="34" charset="-128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ED317E2-589F-4499-AAA0-6BACAB126D49}"/>
              </a:ext>
            </a:extLst>
          </p:cNvPr>
          <p:cNvSpPr txBox="1"/>
          <p:nvPr/>
        </p:nvSpPr>
        <p:spPr>
          <a:xfrm>
            <a:off x="2177591" y="4855623"/>
            <a:ext cx="95964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Acknowledgements: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Funded within the </a:t>
            </a:r>
            <a:r>
              <a:rPr lang="en-US" sz="14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EnMAP</a:t>
            </a:r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 science program under the German Space Agency at DLR with resources from the German Federal Ministry for Economic Affairs and Climate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PRISMA Product - ©ASI - </a:t>
            </a:r>
            <a:r>
              <a:rPr lang="en-US" sz="14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Agenzia</a:t>
            </a:r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Spaziale</a:t>
            </a:r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Italiana</a:t>
            </a:r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 - (2020-2024). All rights reserved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0364C7-5B56-48C1-BC3C-318C9FDCB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47" y="4967314"/>
            <a:ext cx="973834" cy="103888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4A2A024-D78F-46A1-9B02-E6F6997DB5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78" t="30206" r="8176" b="30252"/>
          <a:stretch/>
        </p:blipFill>
        <p:spPr>
          <a:xfrm>
            <a:off x="2021333" y="6183459"/>
            <a:ext cx="1958008" cy="62379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8A55945-54E2-472D-905C-890AAF32B899}"/>
              </a:ext>
            </a:extLst>
          </p:cNvPr>
          <p:cNvSpPr txBox="1"/>
          <p:nvPr/>
        </p:nvSpPr>
        <p:spPr>
          <a:xfrm>
            <a:off x="5554994" y="6233413"/>
            <a:ext cx="4928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3rd Workshop on International Cooperation in Spaceborne Imaging Spectroscopy, ESA ESTEC, 13.-15.11.2024</a:t>
            </a:r>
            <a:endParaRPr lang="de-DE" sz="14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F25403C-0B57-4FA5-9B0C-D0059333C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690" y="6183128"/>
            <a:ext cx="1228089" cy="62379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3793C08-2463-4015-BFA1-210AA64C30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5"/>
          <a:stretch/>
        </p:blipFill>
        <p:spPr>
          <a:xfrm>
            <a:off x="8957084" y="3080625"/>
            <a:ext cx="3007991" cy="17337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CE2E350-EDF3-451D-AAE5-97B665815D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4" y="2103120"/>
            <a:ext cx="1152887" cy="26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5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GFZ_Praesentation_DE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FZ_Praesentation_blanko_eng.16x9 [Kompatibilitätsmodus]" id="{848BB4CB-CB3F-40D7-8280-F70AFA76886F}" vid="{74AA69A1-D48A-4BF3-AC59-BE1D7FD1E4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875</Words>
  <Application>Microsoft Office PowerPoint</Application>
  <PresentationFormat>Breitbild</PresentationFormat>
  <Paragraphs>123</Paragraphs>
  <Slides>10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9" baseType="lpstr">
      <vt:lpstr>AdvOT596495f2</vt:lpstr>
      <vt:lpstr>Arial</vt:lpstr>
      <vt:lpstr>Bahnschrift Light</vt:lpstr>
      <vt:lpstr>Bahnschrift Light Condensed</vt:lpstr>
      <vt:lpstr>Calibri</vt:lpstr>
      <vt:lpstr>Tw Cen MT</vt:lpstr>
      <vt:lpstr>Verdana</vt:lpstr>
      <vt:lpstr>Wingdings 3</vt:lpstr>
      <vt:lpstr>1_GFZ_Praesentation_DE</vt:lpstr>
      <vt:lpstr>  Multitemporal hyperspectral mapping of soil properties for spatially more complete maps  </vt:lpstr>
      <vt:lpstr>Motivation</vt:lpstr>
      <vt:lpstr>Study site: Germany - Demmin</vt:lpstr>
      <vt:lpstr>Study site: Spain - Camarena</vt:lpstr>
      <vt:lpstr>Methods – bare soil maps </vt:lpstr>
      <vt:lpstr>Methods - multitemporal composite workflows</vt:lpstr>
      <vt:lpstr>Results</vt:lpstr>
      <vt:lpstr>Conclusions</vt:lpstr>
      <vt:lpstr>Thank you for your attention!</vt:lpstr>
      <vt:lpstr>Spectral feature analyses / indices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segl</dc:creator>
  <cp:lastModifiedBy>Ward</cp:lastModifiedBy>
  <cp:revision>691</cp:revision>
  <dcterms:created xsi:type="dcterms:W3CDTF">2022-03-10T08:46:18Z</dcterms:created>
  <dcterms:modified xsi:type="dcterms:W3CDTF">2024-11-14T17:03:22Z</dcterms:modified>
</cp:coreProperties>
</file>