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4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5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16" r:id="rId3"/>
    <p:sldMasterId id="2147483780" r:id="rId4"/>
    <p:sldMasterId id="2147483812" r:id="rId5"/>
    <p:sldMasterId id="2147483844" r:id="rId6"/>
  </p:sldMasterIdLst>
  <p:notesMasterIdLst>
    <p:notesMasterId r:id="rId48"/>
  </p:notesMasterIdLst>
  <p:sldIdLst>
    <p:sldId id="4740" r:id="rId7"/>
    <p:sldId id="2029" r:id="rId8"/>
    <p:sldId id="2147376075" r:id="rId9"/>
    <p:sldId id="2063" r:id="rId10"/>
    <p:sldId id="4760" r:id="rId11"/>
    <p:sldId id="4751" r:id="rId12"/>
    <p:sldId id="4749" r:id="rId13"/>
    <p:sldId id="4737" r:id="rId14"/>
    <p:sldId id="4733" r:id="rId15"/>
    <p:sldId id="4734" r:id="rId16"/>
    <p:sldId id="4741" r:id="rId17"/>
    <p:sldId id="4745" r:id="rId18"/>
    <p:sldId id="2098" r:id="rId19"/>
    <p:sldId id="4746" r:id="rId20"/>
    <p:sldId id="4747" r:id="rId21"/>
    <p:sldId id="4748" r:id="rId22"/>
    <p:sldId id="4752" r:id="rId23"/>
    <p:sldId id="4735" r:id="rId24"/>
    <p:sldId id="2147376082" r:id="rId25"/>
    <p:sldId id="2147376083" r:id="rId26"/>
    <p:sldId id="2147376084" r:id="rId27"/>
    <p:sldId id="2147376085" r:id="rId28"/>
    <p:sldId id="2147376086" r:id="rId29"/>
    <p:sldId id="2147376076" r:id="rId30"/>
    <p:sldId id="2147376077" r:id="rId31"/>
    <p:sldId id="2147376078" r:id="rId32"/>
    <p:sldId id="2147376079" r:id="rId33"/>
    <p:sldId id="2147376080" r:id="rId34"/>
    <p:sldId id="4757" r:id="rId35"/>
    <p:sldId id="4758" r:id="rId36"/>
    <p:sldId id="4762" r:id="rId37"/>
    <p:sldId id="2147376081" r:id="rId38"/>
    <p:sldId id="2099" r:id="rId39"/>
    <p:sldId id="2041" r:id="rId40"/>
    <p:sldId id="4742" r:id="rId41"/>
    <p:sldId id="2073" r:id="rId42"/>
    <p:sldId id="1418" r:id="rId43"/>
    <p:sldId id="2074" r:id="rId44"/>
    <p:sldId id="4743" r:id="rId45"/>
    <p:sldId id="4744" r:id="rId46"/>
    <p:sldId id="473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4472C4"/>
    <a:srgbClr val="CD0A0E"/>
    <a:srgbClr val="FE0000"/>
    <a:srgbClr val="E60000"/>
    <a:srgbClr val="EF0904"/>
    <a:srgbClr val="D20F0E"/>
    <a:srgbClr val="7030A0"/>
    <a:srgbClr val="FFFFFF"/>
    <a:srgbClr val="F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4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EC9EB-6C83-4CB1-8965-BF8C49BC6029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B1F503-816D-4B27-A055-F89E71E07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87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2505C-B77F-4878-990F-7BDDA469CDC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38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191" y="5141975"/>
            <a:ext cx="11029615" cy="12588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2393951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DC1E635-F6E7-F248-9B85-120581E81180}"/>
              </a:ext>
            </a:extLst>
          </p:cNvPr>
          <p:cNvSpPr/>
          <p:nvPr/>
        </p:nvSpPr>
        <p:spPr>
          <a:xfrm>
            <a:off x="581190" y="5071587"/>
            <a:ext cx="11029615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2" name="Picture 11" descr="presentation_cover_temp_16_9.png">
            <a:extLst>
              <a:ext uri="{FF2B5EF4-FFF2-40B4-BE49-F238E27FC236}">
                <a16:creationId xmlns:a16="http://schemas.microsoft.com/office/drawing/2014/main" id="{0211D5DF-A478-4DEE-B0C2-349DB1E3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95"/>
          <a:stretch/>
        </p:blipFill>
        <p:spPr>
          <a:xfrm>
            <a:off x="244098" y="144276"/>
            <a:ext cx="2919064" cy="1316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45DD2-C836-4C95-8944-8AF3E0DCC563}"/>
              </a:ext>
            </a:extLst>
          </p:cNvPr>
          <p:cNvSpPr txBox="1"/>
          <p:nvPr/>
        </p:nvSpPr>
        <p:spPr>
          <a:xfrm>
            <a:off x="635431" y="582626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Department of the Interior</a:t>
            </a:r>
          </a:p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21443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358" y="1559209"/>
            <a:ext cx="5677442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58" y="-5365"/>
            <a:ext cx="56774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8B8234-DB38-40F4-AAD7-83331B84C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2750" y="13807"/>
            <a:ext cx="6699250" cy="3358045"/>
          </a:xfrm>
          <a:custGeom>
            <a:avLst/>
            <a:gdLst>
              <a:gd name="connsiteX0" fmla="*/ 0 w 6699250"/>
              <a:gd name="connsiteY0" fmla="*/ 0 h 3358045"/>
              <a:gd name="connsiteX1" fmla="*/ 6699250 w 6699250"/>
              <a:gd name="connsiteY1" fmla="*/ 0 h 3358045"/>
              <a:gd name="connsiteX2" fmla="*/ 6699250 w 6699250"/>
              <a:gd name="connsiteY2" fmla="*/ 3358045 h 3358045"/>
              <a:gd name="connsiteX3" fmla="*/ 804386 w 6699250"/>
              <a:gd name="connsiteY3" fmla="*/ 3358045 h 3358045"/>
              <a:gd name="connsiteX4" fmla="*/ 791517 w 6699250"/>
              <a:gd name="connsiteY4" fmla="*/ 2915775 h 3358045"/>
              <a:gd name="connsiteX5" fmla="*/ 71984 w 6699250"/>
              <a:gd name="connsiteY5" fmla="*/ 183182 h 3358045"/>
              <a:gd name="connsiteX6" fmla="*/ 0 w 6699250"/>
              <a:gd name="connsiteY6" fmla="*/ 65581 h 33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58045">
                <a:moveTo>
                  <a:pt x="0" y="0"/>
                </a:moveTo>
                <a:lnTo>
                  <a:pt x="6699250" y="0"/>
                </a:lnTo>
                <a:lnTo>
                  <a:pt x="6699250" y="3358045"/>
                </a:lnTo>
                <a:lnTo>
                  <a:pt x="804386" y="3358045"/>
                </a:lnTo>
                <a:lnTo>
                  <a:pt x="791517" y="2915775"/>
                </a:lnTo>
                <a:cubicBezTo>
                  <a:pt x="727432" y="1822228"/>
                  <a:pt x="461165" y="856939"/>
                  <a:pt x="71984" y="183182"/>
                </a:cubicBezTo>
                <a:lnTo>
                  <a:pt x="0" y="655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48C0789-43EE-4572-A622-4561C8E7FC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3480905"/>
            <a:ext cx="6699250" cy="3363292"/>
          </a:xfrm>
          <a:custGeom>
            <a:avLst/>
            <a:gdLst>
              <a:gd name="connsiteX0" fmla="*/ 829938 w 6699250"/>
              <a:gd name="connsiteY0" fmla="*/ 0 h 3363291"/>
              <a:gd name="connsiteX1" fmla="*/ 6699250 w 6699250"/>
              <a:gd name="connsiteY1" fmla="*/ 0 h 3363291"/>
              <a:gd name="connsiteX2" fmla="*/ 6699250 w 6699250"/>
              <a:gd name="connsiteY2" fmla="*/ 3363291 h 3363291"/>
              <a:gd name="connsiteX3" fmla="*/ 0 w 6699250"/>
              <a:gd name="connsiteY3" fmla="*/ 3363291 h 3363291"/>
              <a:gd name="connsiteX4" fmla="*/ 0 w 6699250"/>
              <a:gd name="connsiteY4" fmla="*/ 3338293 h 3363291"/>
              <a:gd name="connsiteX5" fmla="*/ 5426 w 6699250"/>
              <a:gd name="connsiteY5" fmla="*/ 3330346 h 3363291"/>
              <a:gd name="connsiteX6" fmla="*/ 816917 w 6699250"/>
              <a:gd name="connsiteY6" fmla="*/ 447520 h 33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63291">
                <a:moveTo>
                  <a:pt x="829938" y="0"/>
                </a:moveTo>
                <a:lnTo>
                  <a:pt x="6699250" y="0"/>
                </a:lnTo>
                <a:lnTo>
                  <a:pt x="6699250" y="3363291"/>
                </a:lnTo>
                <a:lnTo>
                  <a:pt x="0" y="3363291"/>
                </a:lnTo>
                <a:lnTo>
                  <a:pt x="0" y="3338293"/>
                </a:lnTo>
                <a:lnTo>
                  <a:pt x="5426" y="3330346"/>
                </a:lnTo>
                <a:cubicBezTo>
                  <a:pt x="444405" y="2654103"/>
                  <a:pt x="747902" y="1625185"/>
                  <a:pt x="816917" y="4475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3BAABCE-1AD0-4714-976B-B64051C4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3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/>
        </p:nvSpPr>
        <p:spPr>
          <a:xfrm>
            <a:off x="0" y="47356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651968"/>
            <a:ext cx="3658324" cy="997102"/>
          </a:xfrm>
        </p:spPr>
        <p:txBody>
          <a:bodyPr lIns="0" tIns="0" rIns="0" bIns="0"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/>
        </p:nvSpPr>
        <p:spPr>
          <a:xfrm rot="162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3" y="0"/>
            <a:ext cx="4994803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81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6340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43039"/>
            <a:ext cx="5514976" cy="4894262"/>
          </a:xfrm>
        </p:spPr>
        <p:txBody>
          <a:bodyPr/>
          <a:lstStyle>
            <a:lvl1pPr>
              <a:spcBef>
                <a:spcPts val="1000"/>
              </a:spcBef>
              <a:spcAft>
                <a:spcPts val="1500"/>
              </a:spcAft>
              <a:defRPr/>
            </a:lvl1pPr>
            <a:lvl2pPr>
              <a:spcBef>
                <a:spcPts val="1000"/>
              </a:spcBef>
              <a:spcAft>
                <a:spcPts val="1500"/>
              </a:spcAft>
              <a:defRPr/>
            </a:lvl2pPr>
            <a:lvl3pPr>
              <a:spcBef>
                <a:spcPts val="1000"/>
              </a:spcBef>
              <a:spcAft>
                <a:spcPts val="1500"/>
              </a:spcAft>
              <a:defRPr/>
            </a:lvl3pPr>
            <a:lvl4pPr>
              <a:spcBef>
                <a:spcPts val="1000"/>
              </a:spcBef>
              <a:spcAft>
                <a:spcPts val="1500"/>
              </a:spcAft>
              <a:defRPr/>
            </a:lvl4pPr>
            <a:lvl5pPr>
              <a:spcBef>
                <a:spcPts val="1000"/>
              </a:spcBef>
              <a:spcAft>
                <a:spcPts val="15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061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37608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08557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579505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728483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727855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27403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41" hasCustomPrompt="1"/>
          </p:nvPr>
        </p:nvSpPr>
        <p:spPr>
          <a:xfrm>
            <a:off x="4415005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4414378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413925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44" hasCustomPrompt="1"/>
          </p:nvPr>
        </p:nvSpPr>
        <p:spPr>
          <a:xfrm>
            <a:off x="8101529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45" hasCustomPrompt="1"/>
          </p:nvPr>
        </p:nvSpPr>
        <p:spPr>
          <a:xfrm>
            <a:off x="8100901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6" hasCustomPrompt="1"/>
          </p:nvPr>
        </p:nvSpPr>
        <p:spPr>
          <a:xfrm>
            <a:off x="8100449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A82460-2A11-4842-BF35-3C6799C4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72EBBB3-86E3-0D49-AFB5-BAB82C8F6544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E9B3DA-A75C-E947-B309-3CE35073E1FD}"/>
              </a:ext>
            </a:extLst>
          </p:cNvPr>
          <p:cNvCxnSpPr/>
          <p:nvPr/>
        </p:nvCxnSpPr>
        <p:spPr>
          <a:xfrm>
            <a:off x="1186324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C9E365-8CE7-5742-8FB0-881AF8246701}"/>
              </a:ext>
            </a:extLst>
          </p:cNvPr>
          <p:cNvCxnSpPr/>
          <p:nvPr/>
        </p:nvCxnSpPr>
        <p:spPr>
          <a:xfrm>
            <a:off x="4872846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E0687B-A3DE-9D4B-9499-96776C0A7A52}"/>
              </a:ext>
            </a:extLst>
          </p:cNvPr>
          <p:cNvCxnSpPr/>
          <p:nvPr/>
        </p:nvCxnSpPr>
        <p:spPr>
          <a:xfrm>
            <a:off x="8559370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31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>
            <a:off x="381000" y="12319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4" name="Line"/>
          <p:cNvSpPr/>
          <p:nvPr/>
        </p:nvSpPr>
        <p:spPr>
          <a:xfrm>
            <a:off x="381000" y="12700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336550" y="311151"/>
            <a:ext cx="11525250" cy="920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7" name="black_usgsonly.png" descr="black_usgsonly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56" y="6349308"/>
            <a:ext cx="960438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1" y="57151"/>
            <a:ext cx="247650" cy="25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8F59A910-ABB0-E44F-A41F-61A512EDB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6550" y="1719471"/>
            <a:ext cx="11525250" cy="4528921"/>
          </a:xfrm>
          <a:prstGeom prst="rect">
            <a:avLst/>
          </a:prstGeom>
        </p:spPr>
        <p:txBody>
          <a:bodyPr/>
          <a:lstStyle>
            <a:lvl1pPr marL="274342" indent="-274342">
              <a:spcBef>
                <a:spcPts val="1250"/>
              </a:spcBef>
              <a:buClr>
                <a:schemeClr val="accent1"/>
              </a:buClr>
              <a:buSzPct val="100000"/>
              <a:buChar char="•"/>
              <a:defRPr/>
            </a:lvl1pPr>
            <a:lvl2pPr marL="736658" indent="-368329">
              <a:spcBef>
                <a:spcPts val="85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lvl2pPr>
            <a:lvl3pPr marL="1104989" indent="-368329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1"/>
              </a:buClr>
              <a:buChar char="•"/>
            </a:lvl4pPr>
            <a:lvl5pPr>
              <a:buClr>
                <a:schemeClr val="accent1"/>
              </a:buClr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396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191" y="5141975"/>
            <a:ext cx="11029615" cy="12588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2393951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DC1E635-F6E7-F248-9B85-120581E81180}"/>
              </a:ext>
            </a:extLst>
          </p:cNvPr>
          <p:cNvSpPr/>
          <p:nvPr/>
        </p:nvSpPr>
        <p:spPr>
          <a:xfrm>
            <a:off x="581190" y="5071587"/>
            <a:ext cx="11029615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2" name="Picture 11" descr="presentation_cover_temp_16_9.png">
            <a:extLst>
              <a:ext uri="{FF2B5EF4-FFF2-40B4-BE49-F238E27FC236}">
                <a16:creationId xmlns:a16="http://schemas.microsoft.com/office/drawing/2014/main" id="{0211D5DF-A478-4DEE-B0C2-349DB1E3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1" r="78771" b="82674"/>
          <a:stretch/>
        </p:blipFill>
        <p:spPr>
          <a:xfrm>
            <a:off x="244098" y="144276"/>
            <a:ext cx="2919064" cy="1316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45DD2-C836-4C95-8944-8AF3E0DCC563}"/>
              </a:ext>
            </a:extLst>
          </p:cNvPr>
          <p:cNvSpPr txBox="1"/>
          <p:nvPr/>
        </p:nvSpPr>
        <p:spPr>
          <a:xfrm>
            <a:off x="635431" y="582626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Univers 57 Condensed" pitchFamily="50" charset="0"/>
              </a:rPr>
              <a:t>U.S. Department of the Interior</a:t>
            </a:r>
          </a:p>
          <a:p>
            <a:r>
              <a:rPr lang="en-US" sz="1400">
                <a:solidFill>
                  <a:schemeClr val="bg1"/>
                </a:solidFill>
                <a:latin typeface="Univers 57 Condensed" pitchFamily="50" charset="0"/>
              </a:rPr>
              <a:t>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26111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5"/>
            <a:ext cx="10993550" cy="3338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5" y="2495446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88E5B1-4139-AD48-BA45-9CE6A55A1ED0}"/>
              </a:ext>
            </a:extLst>
          </p:cNvPr>
          <p:cNvSpPr/>
          <p:nvPr/>
        </p:nvSpPr>
        <p:spPr>
          <a:xfrm>
            <a:off x="581190" y="3006764"/>
            <a:ext cx="10993546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58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203FC-0A38-4788-986F-AC6452A0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93" y="1598623"/>
            <a:ext cx="11475503" cy="4578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449A-3554-4052-8E21-6C87D766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3ADA-D458-4345-A1B9-2D54A1FD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934C-5537-4338-9EDA-5FE3C4AA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93" y="10396"/>
            <a:ext cx="11475503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5189F78-196E-45FC-8A8D-5F55F70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3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94" y="-5365"/>
            <a:ext cx="1146683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6E206D1-72EF-475A-B5D8-AD0F8081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76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61" y="1559209"/>
            <a:ext cx="565144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0507"/>
            <a:ext cx="5181600" cy="5876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60198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-5365"/>
            <a:ext cx="566191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61748F1A-AF60-40C7-BABD-F049CC56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B01-EAAE-4F2B-AFB2-9D22F8DE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E80D1-7F4B-4532-B8C7-78CD4370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F9D7-79E6-4E4D-8F75-1BAE6436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101" y="10402"/>
            <a:ext cx="60530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F8B9C2-AB2B-4F80-8B09-81A516E917AE}"/>
              </a:ext>
            </a:extLst>
          </p:cNvPr>
          <p:cNvSpPr/>
          <p:nvPr/>
        </p:nvSpPr>
        <p:spPr>
          <a:xfrm>
            <a:off x="1" y="1"/>
            <a:ext cx="5708650" cy="5698700"/>
          </a:xfrm>
          <a:custGeom>
            <a:avLst/>
            <a:gdLst>
              <a:gd name="connsiteX0" fmla="*/ 0 w 5708649"/>
              <a:gd name="connsiteY0" fmla="*/ 0 h 5698700"/>
              <a:gd name="connsiteX1" fmla="*/ 5120704 w 5708649"/>
              <a:gd name="connsiteY1" fmla="*/ 0 h 5698700"/>
              <a:gd name="connsiteX2" fmla="*/ 5261857 w 5708649"/>
              <a:gd name="connsiteY2" fmla="*/ 232346 h 5698700"/>
              <a:gd name="connsiteX3" fmla="*/ 5708649 w 5708649"/>
              <a:gd name="connsiteY3" fmla="*/ 1996862 h 5698700"/>
              <a:gd name="connsiteX4" fmla="*/ 2006811 w 5708649"/>
              <a:gd name="connsiteY4" fmla="*/ 5698700 h 5698700"/>
              <a:gd name="connsiteX5" fmla="*/ 242295 w 5708649"/>
              <a:gd name="connsiteY5" fmla="*/ 5251908 h 5698700"/>
              <a:gd name="connsiteX6" fmla="*/ 0 w 5708649"/>
              <a:gd name="connsiteY6" fmla="*/ 5104711 h 56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8649" h="5698700">
                <a:moveTo>
                  <a:pt x="0" y="0"/>
                </a:moveTo>
                <a:lnTo>
                  <a:pt x="5120704" y="0"/>
                </a:lnTo>
                <a:lnTo>
                  <a:pt x="5261857" y="232346"/>
                </a:lnTo>
                <a:cubicBezTo>
                  <a:pt x="5546797" y="756872"/>
                  <a:pt x="5708649" y="1357966"/>
                  <a:pt x="5708649" y="1996862"/>
                </a:cubicBezTo>
                <a:cubicBezTo>
                  <a:pt x="5708649" y="4041331"/>
                  <a:pt x="4051280" y="5698700"/>
                  <a:pt x="2006811" y="5698700"/>
                </a:cubicBezTo>
                <a:cubicBezTo>
                  <a:pt x="1367914" y="5698700"/>
                  <a:pt x="766821" y="5536848"/>
                  <a:pt x="242295" y="5251908"/>
                </a:cubicBezTo>
                <a:lnTo>
                  <a:pt x="0" y="5104711"/>
                </a:lnTo>
                <a:close/>
              </a:path>
            </a:pathLst>
          </a:cu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AFA7CF0-DDAC-47E1-85EE-682F9B83E0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0401"/>
            <a:ext cx="5435600" cy="5426128"/>
          </a:xfrm>
          <a:custGeom>
            <a:avLst/>
            <a:gdLst>
              <a:gd name="connsiteX0" fmla="*/ 0 w 5435600"/>
              <a:gd name="connsiteY0" fmla="*/ 0 h 5426127"/>
              <a:gd name="connsiteX1" fmla="*/ 4875777 w 5435600"/>
              <a:gd name="connsiteY1" fmla="*/ 0 h 5426127"/>
              <a:gd name="connsiteX2" fmla="*/ 5010179 w 5435600"/>
              <a:gd name="connsiteY2" fmla="*/ 221233 h 5426127"/>
              <a:gd name="connsiteX3" fmla="*/ 5435600 w 5435600"/>
              <a:gd name="connsiteY3" fmla="*/ 1901351 h 5426127"/>
              <a:gd name="connsiteX4" fmla="*/ 4630713 w 5435600"/>
              <a:gd name="connsiteY4" fmla="*/ 4143436 h 5426127"/>
              <a:gd name="connsiteX5" fmla="*/ 4445000 w 5435600"/>
              <a:gd name="connsiteY5" fmla="*/ 4347771 h 5426127"/>
              <a:gd name="connsiteX6" fmla="*/ 4445000 w 5435600"/>
              <a:gd name="connsiteY6" fmla="*/ 4415550 h 5426127"/>
              <a:gd name="connsiteX7" fmla="*/ 4379225 w 5435600"/>
              <a:gd name="connsiteY7" fmla="*/ 4415550 h 5426127"/>
              <a:gd name="connsiteX8" fmla="*/ 4152909 w 5435600"/>
              <a:gd name="connsiteY8" fmla="*/ 4621240 h 5426127"/>
              <a:gd name="connsiteX9" fmla="*/ 1910824 w 5435600"/>
              <a:gd name="connsiteY9" fmla="*/ 5426127 h 5426127"/>
              <a:gd name="connsiteX10" fmla="*/ 230706 w 5435600"/>
              <a:gd name="connsiteY10" fmla="*/ 5000706 h 5426127"/>
              <a:gd name="connsiteX11" fmla="*/ 0 w 5435600"/>
              <a:gd name="connsiteY11" fmla="*/ 4860549 h 54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5600" h="5426127">
                <a:moveTo>
                  <a:pt x="0" y="0"/>
                </a:moveTo>
                <a:lnTo>
                  <a:pt x="4875777" y="0"/>
                </a:lnTo>
                <a:lnTo>
                  <a:pt x="5010179" y="221233"/>
                </a:lnTo>
                <a:cubicBezTo>
                  <a:pt x="5281490" y="720670"/>
                  <a:pt x="5435600" y="1293014"/>
                  <a:pt x="5435600" y="1901351"/>
                </a:cubicBezTo>
                <a:cubicBezTo>
                  <a:pt x="5435600" y="2753024"/>
                  <a:pt x="5133543" y="3534147"/>
                  <a:pt x="4630713" y="4143436"/>
                </a:cubicBezTo>
                <a:lnTo>
                  <a:pt x="4445000" y="4347771"/>
                </a:lnTo>
                <a:lnTo>
                  <a:pt x="4445000" y="4415550"/>
                </a:lnTo>
                <a:lnTo>
                  <a:pt x="4379225" y="4415550"/>
                </a:lnTo>
                <a:lnTo>
                  <a:pt x="4152909" y="4621240"/>
                </a:lnTo>
                <a:cubicBezTo>
                  <a:pt x="3543620" y="5124070"/>
                  <a:pt x="2762497" y="5426127"/>
                  <a:pt x="1910824" y="5426127"/>
                </a:cubicBezTo>
                <a:cubicBezTo>
                  <a:pt x="1302486" y="5426127"/>
                  <a:pt x="730143" y="5272017"/>
                  <a:pt x="230706" y="5000706"/>
                </a:cubicBezTo>
                <a:lnTo>
                  <a:pt x="0" y="4860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CC12F08-A9A0-4BC2-B61D-B6273768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82101" y="1574801"/>
            <a:ext cx="6053096" cy="46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EC37DE17-208B-4939-8A92-5BAD72A5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16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924733-2723-4503-BC3B-D66455C9ACB9}"/>
              </a:ext>
            </a:extLst>
          </p:cNvPr>
          <p:cNvSpPr/>
          <p:nvPr/>
        </p:nvSpPr>
        <p:spPr>
          <a:xfrm>
            <a:off x="0" y="0"/>
            <a:ext cx="6451600" cy="1325566"/>
          </a:xfrm>
          <a:custGeom>
            <a:avLst/>
            <a:gdLst>
              <a:gd name="connsiteX0" fmla="*/ 5956300 w 6451600"/>
              <a:gd name="connsiteY0" fmla="*/ 0 h 1325565"/>
              <a:gd name="connsiteX1" fmla="*/ 5956308 w 6451600"/>
              <a:gd name="connsiteY1" fmla="*/ 1 h 1325565"/>
              <a:gd name="connsiteX2" fmla="*/ 6019800 w 6451600"/>
              <a:gd name="connsiteY2" fmla="*/ 1 h 1325565"/>
              <a:gd name="connsiteX3" fmla="*/ 6019800 w 6451600"/>
              <a:gd name="connsiteY3" fmla="*/ 8531 h 1325565"/>
              <a:gd name="connsiteX4" fmla="*/ 6056121 w 6451600"/>
              <a:gd name="connsiteY4" fmla="*/ 13411 h 1325565"/>
              <a:gd name="connsiteX5" fmla="*/ 6451600 w 6451600"/>
              <a:gd name="connsiteY5" fmla="*/ 660099 h 1325565"/>
              <a:gd name="connsiteX6" fmla="*/ 6056121 w 6451600"/>
              <a:gd name="connsiteY6" fmla="*/ 1306787 h 1325565"/>
              <a:gd name="connsiteX7" fmla="*/ 6019800 w 6451600"/>
              <a:gd name="connsiteY7" fmla="*/ 1311667 h 1325565"/>
              <a:gd name="connsiteX8" fmla="*/ 6019800 w 6451600"/>
              <a:gd name="connsiteY8" fmla="*/ 1325565 h 1325565"/>
              <a:gd name="connsiteX9" fmla="*/ 0 w 6451600"/>
              <a:gd name="connsiteY9" fmla="*/ 1325565 h 1325565"/>
              <a:gd name="connsiteX10" fmla="*/ 0 w 6451600"/>
              <a:gd name="connsiteY10" fmla="*/ 1 h 1325565"/>
              <a:gd name="connsiteX11" fmla="*/ 5956293 w 6451600"/>
              <a:gd name="connsiteY11" fmla="*/ 1 h 13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1600" h="1325565">
                <a:moveTo>
                  <a:pt x="5956300" y="0"/>
                </a:moveTo>
                <a:lnTo>
                  <a:pt x="5956308" y="1"/>
                </a:lnTo>
                <a:lnTo>
                  <a:pt x="6019800" y="1"/>
                </a:lnTo>
                <a:lnTo>
                  <a:pt x="6019800" y="8531"/>
                </a:lnTo>
                <a:lnTo>
                  <a:pt x="6056121" y="13411"/>
                </a:lnTo>
                <a:cubicBezTo>
                  <a:pt x="6281821" y="74963"/>
                  <a:pt x="6451600" y="341106"/>
                  <a:pt x="6451600" y="660099"/>
                </a:cubicBezTo>
                <a:cubicBezTo>
                  <a:pt x="6451600" y="979092"/>
                  <a:pt x="6281821" y="1245236"/>
                  <a:pt x="6056121" y="1306787"/>
                </a:cubicBezTo>
                <a:lnTo>
                  <a:pt x="6019800" y="1311667"/>
                </a:lnTo>
                <a:lnTo>
                  <a:pt x="6019800" y="1325565"/>
                </a:lnTo>
                <a:lnTo>
                  <a:pt x="0" y="1325565"/>
                </a:lnTo>
                <a:lnTo>
                  <a:pt x="0" y="1"/>
                </a:lnTo>
                <a:lnTo>
                  <a:pt x="5956293" y="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694" y="1559209"/>
            <a:ext cx="60789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4" y="-5365"/>
            <a:ext cx="564710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432220-35E4-456B-8440-F1CA0AA9A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200" y="171451"/>
            <a:ext cx="5257800" cy="600551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96272A81-5EB8-454D-B81D-228BB346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3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6E6B1-9D26-4CE6-9C77-8F1613ED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028" y="1444679"/>
            <a:ext cx="56205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9432-DAD6-4415-8AE9-719C484B8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028" y="2314373"/>
            <a:ext cx="562054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3A15F-6B33-4BBC-96F0-5EA679267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44679"/>
            <a:ext cx="56283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4CDB3-91A2-469F-A91A-3D1CE4D7D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73"/>
            <a:ext cx="562832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C4EBE-FE73-4282-B2AA-C859CDD6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3DB2A-351F-4F84-A7A5-DA0560B9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07ACF-006B-4CB9-94D8-4F138F7E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E9776-4ABA-46CE-826C-29E9A859ECA3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0ACA1-B859-4DFA-A605-844F36D302A8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99356-8052-4D53-997B-A2668FD7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7" y="10269"/>
            <a:ext cx="114235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4C727DAC-E0F8-4A9B-A3BA-76834CB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17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02"/>
            <a:ext cx="1136282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C334F768-E55A-40DE-A85D-53ACCA63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19161F-D9C0-4F0F-ADDC-49B30F389D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0050" y="2"/>
            <a:ext cx="6711950" cy="6857999"/>
          </a:xfrm>
          <a:custGeom>
            <a:avLst/>
            <a:gdLst>
              <a:gd name="connsiteX0" fmla="*/ 0 w 6711950"/>
              <a:gd name="connsiteY0" fmla="*/ 0 h 6857999"/>
              <a:gd name="connsiteX1" fmla="*/ 6711950 w 6711950"/>
              <a:gd name="connsiteY1" fmla="*/ 0 h 6857999"/>
              <a:gd name="connsiteX2" fmla="*/ 6711950 w 6711950"/>
              <a:gd name="connsiteY2" fmla="*/ 6857999 h 6857999"/>
              <a:gd name="connsiteX3" fmla="*/ 0 w 6711950"/>
              <a:gd name="connsiteY3" fmla="*/ 6857999 h 6857999"/>
              <a:gd name="connsiteX4" fmla="*/ 0 w 6711950"/>
              <a:gd name="connsiteY4" fmla="*/ 6833001 h 6857999"/>
              <a:gd name="connsiteX5" fmla="*/ 5040 w 6711950"/>
              <a:gd name="connsiteY5" fmla="*/ 6825054 h 6857999"/>
              <a:gd name="connsiteX6" fmla="*/ 772641 w 6711950"/>
              <a:gd name="connsiteY6" fmla="*/ 3429001 h 6857999"/>
              <a:gd name="connsiteX7" fmla="*/ 5040 w 6711950"/>
              <a:gd name="connsiteY7" fmla="*/ 32949 h 6857999"/>
              <a:gd name="connsiteX8" fmla="*/ 0 w 671195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1950" h="6857999">
                <a:moveTo>
                  <a:pt x="0" y="0"/>
                </a:moveTo>
                <a:lnTo>
                  <a:pt x="6711950" y="0"/>
                </a:lnTo>
                <a:lnTo>
                  <a:pt x="671195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040" y="6825054"/>
                </a:lnTo>
                <a:cubicBezTo>
                  <a:pt x="471021" y="6052205"/>
                  <a:pt x="772641" y="4818719"/>
                  <a:pt x="772641" y="3429001"/>
                </a:cubicBezTo>
                <a:cubicBezTo>
                  <a:pt x="772641" y="2039283"/>
                  <a:pt x="471021" y="805798"/>
                  <a:pt x="5040" y="32949"/>
                </a:cubicBezTo>
                <a:lnTo>
                  <a:pt x="0" y="25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95" y="1559209"/>
            <a:ext cx="56341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5" y="-5365"/>
            <a:ext cx="563410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30931A70-30ED-43B6-B533-11E0ED9B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358" y="1559209"/>
            <a:ext cx="5677442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58" y="-5365"/>
            <a:ext cx="56774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8B8234-DB38-40F4-AAD7-83331B84C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2750" y="13807"/>
            <a:ext cx="6699250" cy="3358045"/>
          </a:xfrm>
          <a:custGeom>
            <a:avLst/>
            <a:gdLst>
              <a:gd name="connsiteX0" fmla="*/ 0 w 6699250"/>
              <a:gd name="connsiteY0" fmla="*/ 0 h 3358045"/>
              <a:gd name="connsiteX1" fmla="*/ 6699250 w 6699250"/>
              <a:gd name="connsiteY1" fmla="*/ 0 h 3358045"/>
              <a:gd name="connsiteX2" fmla="*/ 6699250 w 6699250"/>
              <a:gd name="connsiteY2" fmla="*/ 3358045 h 3358045"/>
              <a:gd name="connsiteX3" fmla="*/ 804386 w 6699250"/>
              <a:gd name="connsiteY3" fmla="*/ 3358045 h 3358045"/>
              <a:gd name="connsiteX4" fmla="*/ 791517 w 6699250"/>
              <a:gd name="connsiteY4" fmla="*/ 2915775 h 3358045"/>
              <a:gd name="connsiteX5" fmla="*/ 71984 w 6699250"/>
              <a:gd name="connsiteY5" fmla="*/ 183182 h 3358045"/>
              <a:gd name="connsiteX6" fmla="*/ 0 w 6699250"/>
              <a:gd name="connsiteY6" fmla="*/ 65581 h 33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58045">
                <a:moveTo>
                  <a:pt x="0" y="0"/>
                </a:moveTo>
                <a:lnTo>
                  <a:pt x="6699250" y="0"/>
                </a:lnTo>
                <a:lnTo>
                  <a:pt x="6699250" y="3358045"/>
                </a:lnTo>
                <a:lnTo>
                  <a:pt x="804386" y="3358045"/>
                </a:lnTo>
                <a:lnTo>
                  <a:pt x="791517" y="2915775"/>
                </a:lnTo>
                <a:cubicBezTo>
                  <a:pt x="727432" y="1822228"/>
                  <a:pt x="461165" y="856939"/>
                  <a:pt x="71984" y="183182"/>
                </a:cubicBezTo>
                <a:lnTo>
                  <a:pt x="0" y="655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48C0789-43EE-4572-A622-4561C8E7FC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3480905"/>
            <a:ext cx="6699250" cy="3363292"/>
          </a:xfrm>
          <a:custGeom>
            <a:avLst/>
            <a:gdLst>
              <a:gd name="connsiteX0" fmla="*/ 829938 w 6699250"/>
              <a:gd name="connsiteY0" fmla="*/ 0 h 3363291"/>
              <a:gd name="connsiteX1" fmla="*/ 6699250 w 6699250"/>
              <a:gd name="connsiteY1" fmla="*/ 0 h 3363291"/>
              <a:gd name="connsiteX2" fmla="*/ 6699250 w 6699250"/>
              <a:gd name="connsiteY2" fmla="*/ 3363291 h 3363291"/>
              <a:gd name="connsiteX3" fmla="*/ 0 w 6699250"/>
              <a:gd name="connsiteY3" fmla="*/ 3363291 h 3363291"/>
              <a:gd name="connsiteX4" fmla="*/ 0 w 6699250"/>
              <a:gd name="connsiteY4" fmla="*/ 3338293 h 3363291"/>
              <a:gd name="connsiteX5" fmla="*/ 5426 w 6699250"/>
              <a:gd name="connsiteY5" fmla="*/ 3330346 h 3363291"/>
              <a:gd name="connsiteX6" fmla="*/ 816917 w 6699250"/>
              <a:gd name="connsiteY6" fmla="*/ 447520 h 33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63291">
                <a:moveTo>
                  <a:pt x="829938" y="0"/>
                </a:moveTo>
                <a:lnTo>
                  <a:pt x="6699250" y="0"/>
                </a:lnTo>
                <a:lnTo>
                  <a:pt x="6699250" y="3363291"/>
                </a:lnTo>
                <a:lnTo>
                  <a:pt x="0" y="3363291"/>
                </a:lnTo>
                <a:lnTo>
                  <a:pt x="0" y="3338293"/>
                </a:lnTo>
                <a:lnTo>
                  <a:pt x="5426" y="3330346"/>
                </a:lnTo>
                <a:cubicBezTo>
                  <a:pt x="444405" y="2654103"/>
                  <a:pt x="747902" y="1625185"/>
                  <a:pt x="816917" y="4475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3BAABCE-1AD0-4714-976B-B64051C4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927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B01-EAAE-4F2B-AFB2-9D22F8DE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E80D1-7F4B-4532-B8C7-78CD4370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F9D7-79E6-4E4D-8F75-1BAE6436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101" y="10402"/>
            <a:ext cx="60530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F8B9C2-AB2B-4F80-8B09-81A516E917AE}"/>
              </a:ext>
            </a:extLst>
          </p:cNvPr>
          <p:cNvSpPr/>
          <p:nvPr/>
        </p:nvSpPr>
        <p:spPr>
          <a:xfrm>
            <a:off x="1" y="1"/>
            <a:ext cx="5708650" cy="5698700"/>
          </a:xfrm>
          <a:custGeom>
            <a:avLst/>
            <a:gdLst>
              <a:gd name="connsiteX0" fmla="*/ 0 w 5708649"/>
              <a:gd name="connsiteY0" fmla="*/ 0 h 5698700"/>
              <a:gd name="connsiteX1" fmla="*/ 5120704 w 5708649"/>
              <a:gd name="connsiteY1" fmla="*/ 0 h 5698700"/>
              <a:gd name="connsiteX2" fmla="*/ 5261857 w 5708649"/>
              <a:gd name="connsiteY2" fmla="*/ 232346 h 5698700"/>
              <a:gd name="connsiteX3" fmla="*/ 5708649 w 5708649"/>
              <a:gd name="connsiteY3" fmla="*/ 1996862 h 5698700"/>
              <a:gd name="connsiteX4" fmla="*/ 2006811 w 5708649"/>
              <a:gd name="connsiteY4" fmla="*/ 5698700 h 5698700"/>
              <a:gd name="connsiteX5" fmla="*/ 242295 w 5708649"/>
              <a:gd name="connsiteY5" fmla="*/ 5251908 h 5698700"/>
              <a:gd name="connsiteX6" fmla="*/ 0 w 5708649"/>
              <a:gd name="connsiteY6" fmla="*/ 5104711 h 56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8649" h="5698700">
                <a:moveTo>
                  <a:pt x="0" y="0"/>
                </a:moveTo>
                <a:lnTo>
                  <a:pt x="5120704" y="0"/>
                </a:lnTo>
                <a:lnTo>
                  <a:pt x="5261857" y="232346"/>
                </a:lnTo>
                <a:cubicBezTo>
                  <a:pt x="5546797" y="756872"/>
                  <a:pt x="5708649" y="1357966"/>
                  <a:pt x="5708649" y="1996862"/>
                </a:cubicBezTo>
                <a:cubicBezTo>
                  <a:pt x="5708649" y="4041331"/>
                  <a:pt x="4051280" y="5698700"/>
                  <a:pt x="2006811" y="5698700"/>
                </a:cubicBezTo>
                <a:cubicBezTo>
                  <a:pt x="1367914" y="5698700"/>
                  <a:pt x="766821" y="5536848"/>
                  <a:pt x="242295" y="5251908"/>
                </a:cubicBezTo>
                <a:lnTo>
                  <a:pt x="0" y="5104711"/>
                </a:lnTo>
                <a:close/>
              </a:path>
            </a:pathLst>
          </a:cu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AFA7CF0-DDAC-47E1-85EE-682F9B83E0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0401"/>
            <a:ext cx="5435600" cy="5426128"/>
          </a:xfrm>
          <a:custGeom>
            <a:avLst/>
            <a:gdLst>
              <a:gd name="connsiteX0" fmla="*/ 0 w 5435600"/>
              <a:gd name="connsiteY0" fmla="*/ 0 h 5426127"/>
              <a:gd name="connsiteX1" fmla="*/ 4875777 w 5435600"/>
              <a:gd name="connsiteY1" fmla="*/ 0 h 5426127"/>
              <a:gd name="connsiteX2" fmla="*/ 5010179 w 5435600"/>
              <a:gd name="connsiteY2" fmla="*/ 221233 h 5426127"/>
              <a:gd name="connsiteX3" fmla="*/ 5435600 w 5435600"/>
              <a:gd name="connsiteY3" fmla="*/ 1901351 h 5426127"/>
              <a:gd name="connsiteX4" fmla="*/ 4630713 w 5435600"/>
              <a:gd name="connsiteY4" fmla="*/ 4143436 h 5426127"/>
              <a:gd name="connsiteX5" fmla="*/ 4445000 w 5435600"/>
              <a:gd name="connsiteY5" fmla="*/ 4347771 h 5426127"/>
              <a:gd name="connsiteX6" fmla="*/ 4445000 w 5435600"/>
              <a:gd name="connsiteY6" fmla="*/ 4415550 h 5426127"/>
              <a:gd name="connsiteX7" fmla="*/ 4379225 w 5435600"/>
              <a:gd name="connsiteY7" fmla="*/ 4415550 h 5426127"/>
              <a:gd name="connsiteX8" fmla="*/ 4152909 w 5435600"/>
              <a:gd name="connsiteY8" fmla="*/ 4621240 h 5426127"/>
              <a:gd name="connsiteX9" fmla="*/ 1910824 w 5435600"/>
              <a:gd name="connsiteY9" fmla="*/ 5426127 h 5426127"/>
              <a:gd name="connsiteX10" fmla="*/ 230706 w 5435600"/>
              <a:gd name="connsiteY10" fmla="*/ 5000706 h 5426127"/>
              <a:gd name="connsiteX11" fmla="*/ 0 w 5435600"/>
              <a:gd name="connsiteY11" fmla="*/ 4860549 h 54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5600" h="5426127">
                <a:moveTo>
                  <a:pt x="0" y="0"/>
                </a:moveTo>
                <a:lnTo>
                  <a:pt x="4875777" y="0"/>
                </a:lnTo>
                <a:lnTo>
                  <a:pt x="5010179" y="221233"/>
                </a:lnTo>
                <a:cubicBezTo>
                  <a:pt x="5281490" y="720670"/>
                  <a:pt x="5435600" y="1293014"/>
                  <a:pt x="5435600" y="1901351"/>
                </a:cubicBezTo>
                <a:cubicBezTo>
                  <a:pt x="5435600" y="2753024"/>
                  <a:pt x="5133543" y="3534147"/>
                  <a:pt x="4630713" y="4143436"/>
                </a:cubicBezTo>
                <a:lnTo>
                  <a:pt x="4445000" y="4347771"/>
                </a:lnTo>
                <a:lnTo>
                  <a:pt x="4445000" y="4415550"/>
                </a:lnTo>
                <a:lnTo>
                  <a:pt x="4379225" y="4415550"/>
                </a:lnTo>
                <a:lnTo>
                  <a:pt x="4152909" y="4621240"/>
                </a:lnTo>
                <a:cubicBezTo>
                  <a:pt x="3543620" y="5124070"/>
                  <a:pt x="2762497" y="5426127"/>
                  <a:pt x="1910824" y="5426127"/>
                </a:cubicBezTo>
                <a:cubicBezTo>
                  <a:pt x="1302486" y="5426127"/>
                  <a:pt x="730143" y="5272017"/>
                  <a:pt x="230706" y="5000706"/>
                </a:cubicBezTo>
                <a:lnTo>
                  <a:pt x="0" y="4860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CC12F08-A9A0-4BC2-B61D-B6273768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82101" y="1574801"/>
            <a:ext cx="6053096" cy="46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EC37DE17-208B-4939-8A92-5BAD72A5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23" y="1559209"/>
            <a:ext cx="6133228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3" y="-5365"/>
            <a:ext cx="6133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CAD358-6092-4277-98AA-B8F604E88BD6}"/>
              </a:ext>
            </a:extLst>
          </p:cNvPr>
          <p:cNvSpPr/>
          <p:nvPr/>
        </p:nvSpPr>
        <p:spPr>
          <a:xfrm>
            <a:off x="6540501" y="0"/>
            <a:ext cx="5651500" cy="3956050"/>
          </a:xfrm>
          <a:custGeom>
            <a:avLst/>
            <a:gdLst>
              <a:gd name="connsiteX0" fmla="*/ 158299 w 5651500"/>
              <a:gd name="connsiteY0" fmla="*/ 0 h 3956050"/>
              <a:gd name="connsiteX1" fmla="*/ 5651500 w 5651500"/>
              <a:gd name="connsiteY1" fmla="*/ 0 h 3956050"/>
              <a:gd name="connsiteX2" fmla="*/ 5651500 w 5651500"/>
              <a:gd name="connsiteY2" fmla="*/ 2260728 h 3956050"/>
              <a:gd name="connsiteX3" fmla="*/ 5590887 w 5651500"/>
              <a:gd name="connsiteY3" fmla="*/ 2387494 h 3956050"/>
              <a:gd name="connsiteX4" fmla="*/ 2974975 w 5651500"/>
              <a:gd name="connsiteY4" fmla="*/ 3956050 h 3956050"/>
              <a:gd name="connsiteX5" fmla="*/ 0 w 5651500"/>
              <a:gd name="connsiteY5" fmla="*/ 958850 h 3956050"/>
              <a:gd name="connsiteX6" fmla="*/ 133749 w 5651500"/>
              <a:gd name="connsiteY6" fmla="*/ 67574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500" h="3956050">
                <a:moveTo>
                  <a:pt x="158299" y="0"/>
                </a:moveTo>
                <a:lnTo>
                  <a:pt x="5651500" y="0"/>
                </a:lnTo>
                <a:lnTo>
                  <a:pt x="5651500" y="2260728"/>
                </a:lnTo>
                <a:lnTo>
                  <a:pt x="5590887" y="2387494"/>
                </a:lnTo>
                <a:cubicBezTo>
                  <a:pt x="5087106" y="3321796"/>
                  <a:pt x="4104560" y="3956050"/>
                  <a:pt x="2974975" y="3956050"/>
                </a:cubicBezTo>
                <a:cubicBezTo>
                  <a:pt x="1331942" y="3956050"/>
                  <a:pt x="0" y="2614158"/>
                  <a:pt x="0" y="958850"/>
                </a:cubicBezTo>
                <a:cubicBezTo>
                  <a:pt x="0" y="648480"/>
                  <a:pt x="46826" y="349128"/>
                  <a:pt x="133749" y="67574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9984EF-A648-46DB-9DFE-3BACA707197D}"/>
              </a:ext>
            </a:extLst>
          </p:cNvPr>
          <p:cNvSpPr/>
          <p:nvPr/>
        </p:nvSpPr>
        <p:spPr>
          <a:xfrm>
            <a:off x="8502650" y="4191003"/>
            <a:ext cx="3689350" cy="2666999"/>
          </a:xfrm>
          <a:custGeom>
            <a:avLst/>
            <a:gdLst>
              <a:gd name="connsiteX0" fmla="*/ 2016125 w 3689350"/>
              <a:gd name="connsiteY0" fmla="*/ 0 h 2666999"/>
              <a:gd name="connsiteX1" fmla="*/ 3687928 w 3689350"/>
              <a:gd name="connsiteY1" fmla="*/ 817500 h 2666999"/>
              <a:gd name="connsiteX2" fmla="*/ 3689350 w 3689350"/>
              <a:gd name="connsiteY2" fmla="*/ 819653 h 2666999"/>
              <a:gd name="connsiteX3" fmla="*/ 3689350 w 3689350"/>
              <a:gd name="connsiteY3" fmla="*/ 2666999 h 2666999"/>
              <a:gd name="connsiteX4" fmla="*/ 206134 w 3689350"/>
              <a:gd name="connsiteY4" fmla="*/ 2666999 h 2666999"/>
              <a:gd name="connsiteX5" fmla="*/ 158437 w 3689350"/>
              <a:gd name="connsiteY5" fmla="*/ 2575938 h 2666999"/>
              <a:gd name="connsiteX6" fmla="*/ 0 w 3689350"/>
              <a:gd name="connsiteY6" fmla="*/ 1854200 h 2666999"/>
              <a:gd name="connsiteX7" fmla="*/ 2016125 w 3689350"/>
              <a:gd name="connsiteY7" fmla="*/ 0 h 26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9350" h="2666999">
                <a:moveTo>
                  <a:pt x="2016125" y="0"/>
                </a:moveTo>
                <a:cubicBezTo>
                  <a:pt x="2712047" y="0"/>
                  <a:pt x="3325615" y="324279"/>
                  <a:pt x="3687928" y="817500"/>
                </a:cubicBezTo>
                <a:lnTo>
                  <a:pt x="3689350" y="819653"/>
                </a:lnTo>
                <a:lnTo>
                  <a:pt x="3689350" y="2666999"/>
                </a:lnTo>
                <a:lnTo>
                  <a:pt x="206134" y="2666999"/>
                </a:lnTo>
                <a:lnTo>
                  <a:pt x="158437" y="2575938"/>
                </a:lnTo>
                <a:cubicBezTo>
                  <a:pt x="56416" y="2354105"/>
                  <a:pt x="0" y="2110212"/>
                  <a:pt x="0" y="1854200"/>
                </a:cubicBezTo>
                <a:cubicBezTo>
                  <a:pt x="0" y="830154"/>
                  <a:pt x="902650" y="0"/>
                  <a:pt x="2016125" y="0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8668AC-E605-4DD9-8BCF-960433408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8150" y="-5365"/>
            <a:ext cx="5403850" cy="3732816"/>
          </a:xfrm>
          <a:custGeom>
            <a:avLst/>
            <a:gdLst>
              <a:gd name="connsiteX0" fmla="*/ 151362 w 5403850"/>
              <a:gd name="connsiteY0" fmla="*/ 0 h 3732816"/>
              <a:gd name="connsiteX1" fmla="*/ 5403850 w 5403850"/>
              <a:gd name="connsiteY1" fmla="*/ 0 h 3732816"/>
              <a:gd name="connsiteX2" fmla="*/ 5403850 w 5403850"/>
              <a:gd name="connsiteY2" fmla="*/ 2133159 h 3732816"/>
              <a:gd name="connsiteX3" fmla="*/ 5345893 w 5403850"/>
              <a:gd name="connsiteY3" fmla="*/ 2252771 h 3732816"/>
              <a:gd name="connsiteX4" fmla="*/ 2844611 w 5403850"/>
              <a:gd name="connsiteY4" fmla="*/ 3732816 h 3732816"/>
              <a:gd name="connsiteX5" fmla="*/ 0 w 5403850"/>
              <a:gd name="connsiteY5" fmla="*/ 904743 h 3732816"/>
              <a:gd name="connsiteX6" fmla="*/ 127888 w 5403850"/>
              <a:gd name="connsiteY6" fmla="*/ 63761 h 373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850" h="3732816">
                <a:moveTo>
                  <a:pt x="151362" y="0"/>
                </a:moveTo>
                <a:lnTo>
                  <a:pt x="5403850" y="0"/>
                </a:lnTo>
                <a:lnTo>
                  <a:pt x="5403850" y="2133159"/>
                </a:lnTo>
                <a:lnTo>
                  <a:pt x="5345893" y="2252771"/>
                </a:lnTo>
                <a:cubicBezTo>
                  <a:pt x="4864188" y="3134352"/>
                  <a:pt x="3924697" y="3732816"/>
                  <a:pt x="2844611" y="3732816"/>
                </a:cubicBezTo>
                <a:cubicBezTo>
                  <a:pt x="1273576" y="3732816"/>
                  <a:pt x="0" y="2466645"/>
                  <a:pt x="0" y="904743"/>
                </a:cubicBezTo>
                <a:cubicBezTo>
                  <a:pt x="0" y="611887"/>
                  <a:pt x="44774" y="329427"/>
                  <a:pt x="127888" y="637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20848CF-E03C-4729-9752-71532C50D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4601" y="4452651"/>
            <a:ext cx="3327400" cy="2405348"/>
          </a:xfrm>
          <a:custGeom>
            <a:avLst/>
            <a:gdLst>
              <a:gd name="connsiteX0" fmla="*/ 1818330 w 3327400"/>
              <a:gd name="connsiteY0" fmla="*/ 0 h 2405348"/>
              <a:gd name="connsiteX1" fmla="*/ 3326118 w 3327400"/>
              <a:gd name="connsiteY1" fmla="*/ 737297 h 2405348"/>
              <a:gd name="connsiteX2" fmla="*/ 3327400 w 3327400"/>
              <a:gd name="connsiteY2" fmla="*/ 739239 h 2405348"/>
              <a:gd name="connsiteX3" fmla="*/ 3327400 w 3327400"/>
              <a:gd name="connsiteY3" fmla="*/ 2405348 h 2405348"/>
              <a:gd name="connsiteX4" fmla="*/ 185911 w 3327400"/>
              <a:gd name="connsiteY4" fmla="*/ 2405348 h 2405348"/>
              <a:gd name="connsiteX5" fmla="*/ 142893 w 3327400"/>
              <a:gd name="connsiteY5" fmla="*/ 2323221 h 2405348"/>
              <a:gd name="connsiteX6" fmla="*/ 0 w 3327400"/>
              <a:gd name="connsiteY6" fmla="*/ 1672290 h 2405348"/>
              <a:gd name="connsiteX7" fmla="*/ 1818330 w 3327400"/>
              <a:gd name="connsiteY7" fmla="*/ 0 h 240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400" h="2405348">
                <a:moveTo>
                  <a:pt x="1818330" y="0"/>
                </a:moveTo>
                <a:cubicBezTo>
                  <a:pt x="2445977" y="0"/>
                  <a:pt x="2999350" y="292465"/>
                  <a:pt x="3326118" y="737297"/>
                </a:cubicBezTo>
                <a:lnTo>
                  <a:pt x="3327400" y="739239"/>
                </a:lnTo>
                <a:lnTo>
                  <a:pt x="3327400" y="2405348"/>
                </a:lnTo>
                <a:lnTo>
                  <a:pt x="185911" y="2405348"/>
                </a:lnTo>
                <a:lnTo>
                  <a:pt x="142893" y="2323221"/>
                </a:lnTo>
                <a:cubicBezTo>
                  <a:pt x="50881" y="2123151"/>
                  <a:pt x="0" y="1903186"/>
                  <a:pt x="0" y="1672290"/>
                </a:cubicBezTo>
                <a:cubicBezTo>
                  <a:pt x="0" y="748710"/>
                  <a:pt x="814094" y="0"/>
                  <a:pt x="1818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id="{A18C90F9-E97A-4E5E-BB0A-842E820B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7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E9F05-9F82-4401-ABB1-9F3F39EA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BC4EE-128A-4E51-919E-E6C98A8D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E0BC6-D312-492B-BD5C-90778689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8925E6DC-A80E-4500-AF2A-D6AA8E1E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00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5F84-07AF-422D-9431-3925194C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5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9D2F-CB36-436B-AADC-96B4CC7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6319-7E3B-4030-9F14-E3101A6C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29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F1648-05E6-4ABE-B589-EF3771D4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5B1A2-5E3E-422F-A00E-0159E472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E4E1D-4191-46E9-AC4A-F7D91C69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9588963-5DFB-4246-9044-77B5B6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24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1403602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47720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54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23" y="1559209"/>
            <a:ext cx="6133228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3" y="-5365"/>
            <a:ext cx="6133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CAD358-6092-4277-98AA-B8F604E88BD6}"/>
              </a:ext>
            </a:extLst>
          </p:cNvPr>
          <p:cNvSpPr/>
          <p:nvPr/>
        </p:nvSpPr>
        <p:spPr>
          <a:xfrm>
            <a:off x="6540501" y="0"/>
            <a:ext cx="5651500" cy="3956050"/>
          </a:xfrm>
          <a:custGeom>
            <a:avLst/>
            <a:gdLst>
              <a:gd name="connsiteX0" fmla="*/ 158299 w 5651500"/>
              <a:gd name="connsiteY0" fmla="*/ 0 h 3956050"/>
              <a:gd name="connsiteX1" fmla="*/ 5651500 w 5651500"/>
              <a:gd name="connsiteY1" fmla="*/ 0 h 3956050"/>
              <a:gd name="connsiteX2" fmla="*/ 5651500 w 5651500"/>
              <a:gd name="connsiteY2" fmla="*/ 2260728 h 3956050"/>
              <a:gd name="connsiteX3" fmla="*/ 5590887 w 5651500"/>
              <a:gd name="connsiteY3" fmla="*/ 2387494 h 3956050"/>
              <a:gd name="connsiteX4" fmla="*/ 2974975 w 5651500"/>
              <a:gd name="connsiteY4" fmla="*/ 3956050 h 3956050"/>
              <a:gd name="connsiteX5" fmla="*/ 0 w 5651500"/>
              <a:gd name="connsiteY5" fmla="*/ 958850 h 3956050"/>
              <a:gd name="connsiteX6" fmla="*/ 133749 w 5651500"/>
              <a:gd name="connsiteY6" fmla="*/ 67574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500" h="3956050">
                <a:moveTo>
                  <a:pt x="158299" y="0"/>
                </a:moveTo>
                <a:lnTo>
                  <a:pt x="5651500" y="0"/>
                </a:lnTo>
                <a:lnTo>
                  <a:pt x="5651500" y="2260728"/>
                </a:lnTo>
                <a:lnTo>
                  <a:pt x="5590887" y="2387494"/>
                </a:lnTo>
                <a:cubicBezTo>
                  <a:pt x="5087106" y="3321796"/>
                  <a:pt x="4104560" y="3956050"/>
                  <a:pt x="2974975" y="3956050"/>
                </a:cubicBezTo>
                <a:cubicBezTo>
                  <a:pt x="1331942" y="3956050"/>
                  <a:pt x="0" y="2614158"/>
                  <a:pt x="0" y="958850"/>
                </a:cubicBezTo>
                <a:cubicBezTo>
                  <a:pt x="0" y="648480"/>
                  <a:pt x="46826" y="349128"/>
                  <a:pt x="133749" y="67574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9984EF-A648-46DB-9DFE-3BACA707197D}"/>
              </a:ext>
            </a:extLst>
          </p:cNvPr>
          <p:cNvSpPr/>
          <p:nvPr/>
        </p:nvSpPr>
        <p:spPr>
          <a:xfrm>
            <a:off x="8502650" y="4191003"/>
            <a:ext cx="3689350" cy="2666999"/>
          </a:xfrm>
          <a:custGeom>
            <a:avLst/>
            <a:gdLst>
              <a:gd name="connsiteX0" fmla="*/ 2016125 w 3689350"/>
              <a:gd name="connsiteY0" fmla="*/ 0 h 2666999"/>
              <a:gd name="connsiteX1" fmla="*/ 3687928 w 3689350"/>
              <a:gd name="connsiteY1" fmla="*/ 817500 h 2666999"/>
              <a:gd name="connsiteX2" fmla="*/ 3689350 w 3689350"/>
              <a:gd name="connsiteY2" fmla="*/ 819653 h 2666999"/>
              <a:gd name="connsiteX3" fmla="*/ 3689350 w 3689350"/>
              <a:gd name="connsiteY3" fmla="*/ 2666999 h 2666999"/>
              <a:gd name="connsiteX4" fmla="*/ 206134 w 3689350"/>
              <a:gd name="connsiteY4" fmla="*/ 2666999 h 2666999"/>
              <a:gd name="connsiteX5" fmla="*/ 158437 w 3689350"/>
              <a:gd name="connsiteY5" fmla="*/ 2575938 h 2666999"/>
              <a:gd name="connsiteX6" fmla="*/ 0 w 3689350"/>
              <a:gd name="connsiteY6" fmla="*/ 1854200 h 2666999"/>
              <a:gd name="connsiteX7" fmla="*/ 2016125 w 3689350"/>
              <a:gd name="connsiteY7" fmla="*/ 0 h 26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9350" h="2666999">
                <a:moveTo>
                  <a:pt x="2016125" y="0"/>
                </a:moveTo>
                <a:cubicBezTo>
                  <a:pt x="2712047" y="0"/>
                  <a:pt x="3325615" y="324279"/>
                  <a:pt x="3687928" y="817500"/>
                </a:cubicBezTo>
                <a:lnTo>
                  <a:pt x="3689350" y="819653"/>
                </a:lnTo>
                <a:lnTo>
                  <a:pt x="3689350" y="2666999"/>
                </a:lnTo>
                <a:lnTo>
                  <a:pt x="206134" y="2666999"/>
                </a:lnTo>
                <a:lnTo>
                  <a:pt x="158437" y="2575938"/>
                </a:lnTo>
                <a:cubicBezTo>
                  <a:pt x="56416" y="2354105"/>
                  <a:pt x="0" y="2110212"/>
                  <a:pt x="0" y="1854200"/>
                </a:cubicBezTo>
                <a:cubicBezTo>
                  <a:pt x="0" y="830154"/>
                  <a:pt x="902650" y="0"/>
                  <a:pt x="2016125" y="0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8668AC-E605-4DD9-8BCF-960433408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8150" y="-5365"/>
            <a:ext cx="5403850" cy="3732816"/>
          </a:xfrm>
          <a:custGeom>
            <a:avLst/>
            <a:gdLst>
              <a:gd name="connsiteX0" fmla="*/ 151362 w 5403850"/>
              <a:gd name="connsiteY0" fmla="*/ 0 h 3732816"/>
              <a:gd name="connsiteX1" fmla="*/ 5403850 w 5403850"/>
              <a:gd name="connsiteY1" fmla="*/ 0 h 3732816"/>
              <a:gd name="connsiteX2" fmla="*/ 5403850 w 5403850"/>
              <a:gd name="connsiteY2" fmla="*/ 2133159 h 3732816"/>
              <a:gd name="connsiteX3" fmla="*/ 5345893 w 5403850"/>
              <a:gd name="connsiteY3" fmla="*/ 2252771 h 3732816"/>
              <a:gd name="connsiteX4" fmla="*/ 2844611 w 5403850"/>
              <a:gd name="connsiteY4" fmla="*/ 3732816 h 3732816"/>
              <a:gd name="connsiteX5" fmla="*/ 0 w 5403850"/>
              <a:gd name="connsiteY5" fmla="*/ 904743 h 3732816"/>
              <a:gd name="connsiteX6" fmla="*/ 127888 w 5403850"/>
              <a:gd name="connsiteY6" fmla="*/ 63761 h 373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850" h="3732816">
                <a:moveTo>
                  <a:pt x="151362" y="0"/>
                </a:moveTo>
                <a:lnTo>
                  <a:pt x="5403850" y="0"/>
                </a:lnTo>
                <a:lnTo>
                  <a:pt x="5403850" y="2133159"/>
                </a:lnTo>
                <a:lnTo>
                  <a:pt x="5345893" y="2252771"/>
                </a:lnTo>
                <a:cubicBezTo>
                  <a:pt x="4864188" y="3134352"/>
                  <a:pt x="3924697" y="3732816"/>
                  <a:pt x="2844611" y="3732816"/>
                </a:cubicBezTo>
                <a:cubicBezTo>
                  <a:pt x="1273576" y="3732816"/>
                  <a:pt x="0" y="2466645"/>
                  <a:pt x="0" y="904743"/>
                </a:cubicBezTo>
                <a:cubicBezTo>
                  <a:pt x="0" y="611887"/>
                  <a:pt x="44774" y="329427"/>
                  <a:pt x="127888" y="637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20848CF-E03C-4729-9752-71532C50D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4601" y="4452651"/>
            <a:ext cx="3327400" cy="2405348"/>
          </a:xfrm>
          <a:custGeom>
            <a:avLst/>
            <a:gdLst>
              <a:gd name="connsiteX0" fmla="*/ 1818330 w 3327400"/>
              <a:gd name="connsiteY0" fmla="*/ 0 h 2405348"/>
              <a:gd name="connsiteX1" fmla="*/ 3326118 w 3327400"/>
              <a:gd name="connsiteY1" fmla="*/ 737297 h 2405348"/>
              <a:gd name="connsiteX2" fmla="*/ 3327400 w 3327400"/>
              <a:gd name="connsiteY2" fmla="*/ 739239 h 2405348"/>
              <a:gd name="connsiteX3" fmla="*/ 3327400 w 3327400"/>
              <a:gd name="connsiteY3" fmla="*/ 2405348 h 2405348"/>
              <a:gd name="connsiteX4" fmla="*/ 185911 w 3327400"/>
              <a:gd name="connsiteY4" fmla="*/ 2405348 h 2405348"/>
              <a:gd name="connsiteX5" fmla="*/ 142893 w 3327400"/>
              <a:gd name="connsiteY5" fmla="*/ 2323221 h 2405348"/>
              <a:gd name="connsiteX6" fmla="*/ 0 w 3327400"/>
              <a:gd name="connsiteY6" fmla="*/ 1672290 h 2405348"/>
              <a:gd name="connsiteX7" fmla="*/ 1818330 w 3327400"/>
              <a:gd name="connsiteY7" fmla="*/ 0 h 240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400" h="2405348">
                <a:moveTo>
                  <a:pt x="1818330" y="0"/>
                </a:moveTo>
                <a:cubicBezTo>
                  <a:pt x="2445977" y="0"/>
                  <a:pt x="2999350" y="292465"/>
                  <a:pt x="3326118" y="737297"/>
                </a:cubicBezTo>
                <a:lnTo>
                  <a:pt x="3327400" y="739239"/>
                </a:lnTo>
                <a:lnTo>
                  <a:pt x="3327400" y="2405348"/>
                </a:lnTo>
                <a:lnTo>
                  <a:pt x="185911" y="2405348"/>
                </a:lnTo>
                <a:lnTo>
                  <a:pt x="142893" y="2323221"/>
                </a:lnTo>
                <a:cubicBezTo>
                  <a:pt x="50881" y="2123151"/>
                  <a:pt x="0" y="1903186"/>
                  <a:pt x="0" y="1672290"/>
                </a:cubicBezTo>
                <a:cubicBezTo>
                  <a:pt x="0" y="748710"/>
                  <a:pt x="814094" y="0"/>
                  <a:pt x="1818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id="{A18C90F9-E97A-4E5E-BB0A-842E820B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63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-137278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3233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266444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266444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2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24500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593" y="1890876"/>
            <a:ext cx="5387215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593" y="702157"/>
            <a:ext cx="5387215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0601B7D-0E23-4F3F-B005-153E3137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988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3863216" cy="446752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0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15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429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599" y="0"/>
            <a:ext cx="70104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/>
        </p:nvSpPr>
        <p:spPr>
          <a:xfrm>
            <a:off x="4673599" y="2239396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/>
        </p:nvSpPr>
        <p:spPr>
          <a:xfrm>
            <a:off x="581192" y="875830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720636"/>
            <a:ext cx="3863216" cy="3634318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4660"/>
            <a:ext cx="3863216" cy="141597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8194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/>
        </p:nvSpPr>
        <p:spPr>
          <a:xfrm rot="16200000">
            <a:off x="3619402" y="2402840"/>
            <a:ext cx="1270001" cy="12701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140" y="917462"/>
            <a:ext cx="2205037" cy="4989628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/>
        </p:nvSpPr>
        <p:spPr>
          <a:xfrm>
            <a:off x="764089" y="482459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51" y="2945526"/>
            <a:ext cx="294549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05689" y="2005015"/>
            <a:ext cx="4510087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03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2"/>
            <a:ext cx="2063602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8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8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/>
        </p:nvSpPr>
        <p:spPr>
          <a:xfrm>
            <a:off x="766457" y="48227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/>
        </p:nvSpPr>
        <p:spPr>
          <a:xfrm>
            <a:off x="9493308" y="29019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/>
        </p:nvSpPr>
        <p:spPr>
          <a:xfrm rot="16200000">
            <a:off x="3519630" y="227330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anchor="ctr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547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/>
        </p:nvSpPr>
        <p:spPr>
          <a:xfrm>
            <a:off x="5216209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97983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4673599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90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0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/>
        </p:nvSpPr>
        <p:spPr>
          <a:xfrm>
            <a:off x="1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226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326451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6482401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9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573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E9F05-9F82-4401-ABB1-9F3F39EA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BC4EE-128A-4E51-919E-E6C98A8D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E0BC6-D312-492B-BD5C-90778689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8925E6DC-A80E-4500-AF2A-D6AA8E1E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3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/>
        </p:nvSpPr>
        <p:spPr>
          <a:xfrm rot="16200000">
            <a:off x="5454651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/>
        </p:nvSpPr>
        <p:spPr>
          <a:xfrm>
            <a:off x="431799" y="1365250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/>
        </p:nvSpPr>
        <p:spPr>
          <a:xfrm>
            <a:off x="10731499" y="5065381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8" y="3019274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2" y="2348319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70472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/>
        </p:nvSpPr>
        <p:spPr>
          <a:xfrm>
            <a:off x="0" y="47356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651968"/>
            <a:ext cx="3658324" cy="997102"/>
          </a:xfrm>
        </p:spPr>
        <p:txBody>
          <a:bodyPr lIns="0" tIns="0" rIns="0" bIns="0"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/>
        </p:nvSpPr>
        <p:spPr>
          <a:xfrm rot="162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3" y="0"/>
            <a:ext cx="4994803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341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3246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43039"/>
            <a:ext cx="5514976" cy="4894262"/>
          </a:xfrm>
        </p:spPr>
        <p:txBody>
          <a:bodyPr/>
          <a:lstStyle>
            <a:lvl1pPr>
              <a:spcBef>
                <a:spcPts val="1000"/>
              </a:spcBef>
              <a:spcAft>
                <a:spcPts val="1500"/>
              </a:spcAft>
              <a:defRPr/>
            </a:lvl1pPr>
            <a:lvl2pPr>
              <a:spcBef>
                <a:spcPts val="1000"/>
              </a:spcBef>
              <a:spcAft>
                <a:spcPts val="1500"/>
              </a:spcAft>
              <a:defRPr/>
            </a:lvl2pPr>
            <a:lvl3pPr>
              <a:spcBef>
                <a:spcPts val="1000"/>
              </a:spcBef>
              <a:spcAft>
                <a:spcPts val="1500"/>
              </a:spcAft>
              <a:defRPr/>
            </a:lvl3pPr>
            <a:lvl4pPr>
              <a:spcBef>
                <a:spcPts val="1000"/>
              </a:spcBef>
              <a:spcAft>
                <a:spcPts val="1500"/>
              </a:spcAft>
              <a:defRPr/>
            </a:lvl4pPr>
            <a:lvl5pPr>
              <a:spcBef>
                <a:spcPts val="1000"/>
              </a:spcBef>
              <a:spcAft>
                <a:spcPts val="15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3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For internal planning purposes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37608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08557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579505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/>
              <a:t>Click icon to add picture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728483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727855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27403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41" hasCustomPrompt="1"/>
          </p:nvPr>
        </p:nvSpPr>
        <p:spPr>
          <a:xfrm>
            <a:off x="4415005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4414378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413925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44" hasCustomPrompt="1"/>
          </p:nvPr>
        </p:nvSpPr>
        <p:spPr>
          <a:xfrm>
            <a:off x="8101529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45" hasCustomPrompt="1"/>
          </p:nvPr>
        </p:nvSpPr>
        <p:spPr>
          <a:xfrm>
            <a:off x="8100901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6" hasCustomPrompt="1"/>
          </p:nvPr>
        </p:nvSpPr>
        <p:spPr>
          <a:xfrm>
            <a:off x="8100449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A82460-2A11-4842-BF35-3C6799C4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72EBBB3-86E3-0D49-AFB5-BAB82C8F6544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E9B3DA-A75C-E947-B309-3CE35073E1FD}"/>
              </a:ext>
            </a:extLst>
          </p:cNvPr>
          <p:cNvCxnSpPr/>
          <p:nvPr/>
        </p:nvCxnSpPr>
        <p:spPr>
          <a:xfrm>
            <a:off x="1186324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C9E365-8CE7-5742-8FB0-881AF8246701}"/>
              </a:ext>
            </a:extLst>
          </p:cNvPr>
          <p:cNvCxnSpPr/>
          <p:nvPr/>
        </p:nvCxnSpPr>
        <p:spPr>
          <a:xfrm>
            <a:off x="4872846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E0687B-A3DE-9D4B-9499-96776C0A7A52}"/>
              </a:ext>
            </a:extLst>
          </p:cNvPr>
          <p:cNvCxnSpPr/>
          <p:nvPr/>
        </p:nvCxnSpPr>
        <p:spPr>
          <a:xfrm>
            <a:off x="8559370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49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>
            <a:off x="381000" y="12319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74" name="Line"/>
          <p:cNvSpPr/>
          <p:nvPr/>
        </p:nvSpPr>
        <p:spPr>
          <a:xfrm>
            <a:off x="381000" y="12700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336550" y="311151"/>
            <a:ext cx="11525250" cy="920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7" name="black_usgsonly.png" descr="black_usgs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56" y="6349308"/>
            <a:ext cx="960438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1" y="57151"/>
            <a:ext cx="247650" cy="25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8F59A910-ABB0-E44F-A41F-61A512EDB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6550" y="1719471"/>
            <a:ext cx="11525250" cy="4528921"/>
          </a:xfrm>
          <a:prstGeom prst="rect">
            <a:avLst/>
          </a:prstGeom>
        </p:spPr>
        <p:txBody>
          <a:bodyPr/>
          <a:lstStyle>
            <a:lvl1pPr marL="274342" indent="-274342">
              <a:spcBef>
                <a:spcPts val="1250"/>
              </a:spcBef>
              <a:buClr>
                <a:schemeClr val="accent1"/>
              </a:buClr>
              <a:buSzPct val="100000"/>
              <a:buChar char="•"/>
              <a:defRPr/>
            </a:lvl1pPr>
            <a:lvl2pPr marL="736658" indent="-368329">
              <a:spcBef>
                <a:spcPts val="85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lvl2pPr>
            <a:lvl3pPr marL="1104989" indent="-368329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1"/>
              </a:buClr>
              <a:buChar char="•"/>
            </a:lvl4pPr>
            <a:lvl5pPr>
              <a:buClr>
                <a:schemeClr val="accent1"/>
              </a:buClr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7937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508D-DF70-4C35-BEF2-B7626B60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F77C375-052F-4086-932E-3648034B1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3131" y="1490946"/>
            <a:ext cx="11323637" cy="42703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3D4BE-7DA5-41B0-9897-EE37B5641F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3E572-4FFE-4778-88A5-E70A37182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4595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8508D-DF70-4C35-BEF2-B7626B603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8413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E390A7-618B-423A-BA86-CC636B2F7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42852"/>
              </a:solidFill>
            </a:endParaRP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9458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5F84-07AF-422D-9431-3925194C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5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9D2F-CB36-436B-AADC-96B4CC7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6319-7E3B-4030-9F14-E3101A6C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29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F1648-05E6-4ABE-B589-EF3771D4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5B1A2-5E3E-422F-A00E-0159E472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E4E1D-4191-46E9-AC4A-F7D91C69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9588963-5DFB-4246-9044-77B5B6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9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1403602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47720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3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-137278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3233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266444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266444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23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24500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593" y="1890876"/>
            <a:ext cx="5387215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593" y="702157"/>
            <a:ext cx="5387215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0601B7D-0E23-4F3F-B005-153E3137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3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3863216" cy="446752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0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12693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64253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5"/>
            <a:ext cx="10993550" cy="3338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5" y="2495446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88E5B1-4139-AD48-BA45-9CE6A55A1ED0}"/>
              </a:ext>
            </a:extLst>
          </p:cNvPr>
          <p:cNvSpPr/>
          <p:nvPr/>
        </p:nvSpPr>
        <p:spPr>
          <a:xfrm>
            <a:off x="581190" y="3006764"/>
            <a:ext cx="10993546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35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85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599" y="0"/>
            <a:ext cx="70104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/>
        </p:nvSpPr>
        <p:spPr>
          <a:xfrm>
            <a:off x="4673599" y="2239396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/>
        </p:nvSpPr>
        <p:spPr>
          <a:xfrm>
            <a:off x="581192" y="875830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720636"/>
            <a:ext cx="3863216" cy="3634318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4660"/>
            <a:ext cx="3863216" cy="141597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3582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/>
        </p:nvSpPr>
        <p:spPr>
          <a:xfrm rot="16200000">
            <a:off x="3619402" y="2402840"/>
            <a:ext cx="1270001" cy="12701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140" y="917462"/>
            <a:ext cx="2205037" cy="4989628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/>
        </p:nvSpPr>
        <p:spPr>
          <a:xfrm>
            <a:off x="764089" y="482459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51" y="2945526"/>
            <a:ext cx="294549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05689" y="2005015"/>
            <a:ext cx="4510087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383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2"/>
            <a:ext cx="2063602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8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8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/>
        </p:nvSpPr>
        <p:spPr>
          <a:xfrm>
            <a:off x="766457" y="48227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/>
        </p:nvSpPr>
        <p:spPr>
          <a:xfrm>
            <a:off x="9493308" y="29019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/>
        </p:nvSpPr>
        <p:spPr>
          <a:xfrm rot="16200000">
            <a:off x="3519630" y="227330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anchor="ctr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351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/>
        </p:nvSpPr>
        <p:spPr>
          <a:xfrm>
            <a:off x="5216209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97983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4673599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90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058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/>
        </p:nvSpPr>
        <p:spPr>
          <a:xfrm>
            <a:off x="1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226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326451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6482401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9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667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/>
        </p:nvSpPr>
        <p:spPr>
          <a:xfrm rot="16200000">
            <a:off x="5454651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/>
        </p:nvSpPr>
        <p:spPr>
          <a:xfrm>
            <a:off x="431799" y="1365250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/>
        </p:nvSpPr>
        <p:spPr>
          <a:xfrm>
            <a:off x="10731499" y="5065381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8" y="3019274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2" y="2348319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7319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/>
        </p:nvSpPr>
        <p:spPr>
          <a:xfrm>
            <a:off x="0" y="47356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651968"/>
            <a:ext cx="3658324" cy="997102"/>
          </a:xfrm>
        </p:spPr>
        <p:txBody>
          <a:bodyPr lIns="0" tIns="0" rIns="0" bIns="0"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/>
        </p:nvSpPr>
        <p:spPr>
          <a:xfrm rot="162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3" y="0"/>
            <a:ext cx="4994803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30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86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43039"/>
            <a:ext cx="5514976" cy="4894262"/>
          </a:xfrm>
        </p:spPr>
        <p:txBody>
          <a:bodyPr/>
          <a:lstStyle>
            <a:lvl1pPr>
              <a:spcBef>
                <a:spcPts val="1000"/>
              </a:spcBef>
              <a:spcAft>
                <a:spcPts val="1500"/>
              </a:spcAft>
              <a:defRPr/>
            </a:lvl1pPr>
            <a:lvl2pPr>
              <a:spcBef>
                <a:spcPts val="1000"/>
              </a:spcBef>
              <a:spcAft>
                <a:spcPts val="1500"/>
              </a:spcAft>
              <a:defRPr/>
            </a:lvl2pPr>
            <a:lvl3pPr>
              <a:spcBef>
                <a:spcPts val="1000"/>
              </a:spcBef>
              <a:spcAft>
                <a:spcPts val="1500"/>
              </a:spcAft>
              <a:defRPr/>
            </a:lvl3pPr>
            <a:lvl4pPr>
              <a:spcBef>
                <a:spcPts val="1000"/>
              </a:spcBef>
              <a:spcAft>
                <a:spcPts val="1500"/>
              </a:spcAft>
              <a:defRPr/>
            </a:lvl4pPr>
            <a:lvl5pPr>
              <a:spcBef>
                <a:spcPts val="1000"/>
              </a:spcBef>
              <a:spcAft>
                <a:spcPts val="15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511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203FC-0A38-4788-986F-AC6452A0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93" y="1598623"/>
            <a:ext cx="11475503" cy="4578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449A-3554-4052-8E21-6C87D766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3ADA-D458-4345-A1B9-2D54A1FD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934C-5537-4338-9EDA-5FE3C4AA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93" y="10396"/>
            <a:ext cx="11475503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5189F78-196E-45FC-8A8D-5F55F70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18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37608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08557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579505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728483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727855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27403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41" hasCustomPrompt="1"/>
          </p:nvPr>
        </p:nvSpPr>
        <p:spPr>
          <a:xfrm>
            <a:off x="4415005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4414378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413925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44" hasCustomPrompt="1"/>
          </p:nvPr>
        </p:nvSpPr>
        <p:spPr>
          <a:xfrm>
            <a:off x="8101529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45" hasCustomPrompt="1"/>
          </p:nvPr>
        </p:nvSpPr>
        <p:spPr>
          <a:xfrm>
            <a:off x="8100901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6" hasCustomPrompt="1"/>
          </p:nvPr>
        </p:nvSpPr>
        <p:spPr>
          <a:xfrm>
            <a:off x="8100449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A82460-2A11-4842-BF35-3C6799C4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72EBBB3-86E3-0D49-AFB5-BAB82C8F6544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E9B3DA-A75C-E947-B309-3CE35073E1FD}"/>
              </a:ext>
            </a:extLst>
          </p:cNvPr>
          <p:cNvCxnSpPr/>
          <p:nvPr/>
        </p:nvCxnSpPr>
        <p:spPr>
          <a:xfrm>
            <a:off x="1186324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C9E365-8CE7-5742-8FB0-881AF8246701}"/>
              </a:ext>
            </a:extLst>
          </p:cNvPr>
          <p:cNvCxnSpPr/>
          <p:nvPr/>
        </p:nvCxnSpPr>
        <p:spPr>
          <a:xfrm>
            <a:off x="4872846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E0687B-A3DE-9D4B-9499-96776C0A7A52}"/>
              </a:ext>
            </a:extLst>
          </p:cNvPr>
          <p:cNvCxnSpPr/>
          <p:nvPr/>
        </p:nvCxnSpPr>
        <p:spPr>
          <a:xfrm>
            <a:off x="8559370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18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>
            <a:off x="381000" y="12319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4" name="Line"/>
          <p:cNvSpPr/>
          <p:nvPr/>
        </p:nvSpPr>
        <p:spPr>
          <a:xfrm>
            <a:off x="381000" y="12700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336550" y="311151"/>
            <a:ext cx="11525250" cy="920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7" name="black_usgsonly.png" descr="black_usgsonly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56" y="6349308"/>
            <a:ext cx="960438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1" y="57151"/>
            <a:ext cx="247650" cy="25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8F59A910-ABB0-E44F-A41F-61A512EDB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6550" y="1719471"/>
            <a:ext cx="11525250" cy="4528921"/>
          </a:xfrm>
          <a:prstGeom prst="rect">
            <a:avLst/>
          </a:prstGeom>
        </p:spPr>
        <p:txBody>
          <a:bodyPr/>
          <a:lstStyle>
            <a:lvl1pPr marL="274342" indent="-274342">
              <a:spcBef>
                <a:spcPts val="1250"/>
              </a:spcBef>
              <a:buClr>
                <a:schemeClr val="accent1"/>
              </a:buClr>
              <a:buSzPct val="100000"/>
              <a:buChar char="•"/>
              <a:defRPr/>
            </a:lvl1pPr>
            <a:lvl2pPr marL="736658" indent="-368329">
              <a:spcBef>
                <a:spcPts val="85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lvl2pPr>
            <a:lvl3pPr marL="1104989" indent="-368329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1"/>
              </a:buClr>
              <a:buChar char="•"/>
            </a:lvl4pPr>
            <a:lvl5pPr>
              <a:buClr>
                <a:schemeClr val="accent1"/>
              </a:buClr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6887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34" name="Rectangle 38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20574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6535" name="Rectangle 3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4290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6" name="Rectangle 40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41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" name="Rectangle 4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mtClean="0">
                <a:latin typeface="Times New Roman" charset="0"/>
              </a:defRPr>
            </a:lvl1pPr>
          </a:lstStyle>
          <a:p>
            <a:pPr>
              <a:defRPr/>
            </a:pPr>
            <a:fld id="{2EE1A975-A18C-BD43-A4C7-6D7A45DBAA1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3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800" y="1219200"/>
            <a:ext cx="105664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6F8FA-ECE1-7A49-B61C-CB8FA986583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9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179622-DA0D-2649-B5A6-9032FF5DC62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219200"/>
            <a:ext cx="5181600" cy="3886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181600" cy="38862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EE096-2D98-2244-97C2-92578C07C1E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9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F4635-C2BF-7248-8109-A952F60A6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89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511C2-D237-9B43-9949-936AD544643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9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6" y="6082748"/>
            <a:ext cx="1868946" cy="6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E2DF64-97E7-1C49-8698-050AAD113F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94" y="-5365"/>
            <a:ext cx="1146683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6E206D1-72EF-475A-B5D8-AD0F8081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D4E97-761B-5C44-9E7A-10288D9333B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75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1219200"/>
            <a:ext cx="10566400" cy="3886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E82364-55EC-874E-B93D-7CC32D43F80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43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228600"/>
            <a:ext cx="26416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28600"/>
            <a:ext cx="77216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58756-169F-1B43-AA33-9AFEB313B5E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66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191" y="5141975"/>
            <a:ext cx="11029615" cy="12588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2393951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DC1E635-F6E7-F248-9B85-120581E81180}"/>
              </a:ext>
            </a:extLst>
          </p:cNvPr>
          <p:cNvSpPr/>
          <p:nvPr/>
        </p:nvSpPr>
        <p:spPr>
          <a:xfrm>
            <a:off x="581190" y="5071587"/>
            <a:ext cx="11029615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2" name="Picture 11" descr="presentation_cover_temp_16_9.png">
            <a:extLst>
              <a:ext uri="{FF2B5EF4-FFF2-40B4-BE49-F238E27FC236}">
                <a16:creationId xmlns:a16="http://schemas.microsoft.com/office/drawing/2014/main" id="{0211D5DF-A478-4DEE-B0C2-349DB1E3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1" r="78771" b="82674"/>
          <a:stretch/>
        </p:blipFill>
        <p:spPr>
          <a:xfrm>
            <a:off x="244098" y="144276"/>
            <a:ext cx="2919064" cy="1316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45DD2-C836-4C95-8944-8AF3E0DCC563}"/>
              </a:ext>
            </a:extLst>
          </p:cNvPr>
          <p:cNvSpPr txBox="1"/>
          <p:nvPr/>
        </p:nvSpPr>
        <p:spPr>
          <a:xfrm>
            <a:off x="635431" y="582626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Department of the Interior</a:t>
            </a:r>
          </a:p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378251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5"/>
            <a:ext cx="10993550" cy="3338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5" y="2495446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88E5B1-4139-AD48-BA45-9CE6A55A1ED0}"/>
              </a:ext>
            </a:extLst>
          </p:cNvPr>
          <p:cNvSpPr/>
          <p:nvPr/>
        </p:nvSpPr>
        <p:spPr>
          <a:xfrm>
            <a:off x="581190" y="3006764"/>
            <a:ext cx="10993546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4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203FC-0A38-4788-986F-AC6452A0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93" y="1598623"/>
            <a:ext cx="11475503" cy="4578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449A-3554-4052-8E21-6C87D766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3ADA-D458-4345-A1B9-2D54A1FD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934C-5537-4338-9EDA-5FE3C4AA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93" y="10396"/>
            <a:ext cx="11475503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5189F78-196E-45FC-8A8D-5F55F70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37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94" y="-5365"/>
            <a:ext cx="1146683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6E206D1-72EF-475A-B5D8-AD0F8081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7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61" y="1559209"/>
            <a:ext cx="565144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0507"/>
            <a:ext cx="5181600" cy="5876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60198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-5365"/>
            <a:ext cx="566191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61748F1A-AF60-40C7-BABD-F049CC56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07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924733-2723-4503-BC3B-D66455C9ACB9}"/>
              </a:ext>
            </a:extLst>
          </p:cNvPr>
          <p:cNvSpPr/>
          <p:nvPr/>
        </p:nvSpPr>
        <p:spPr>
          <a:xfrm>
            <a:off x="0" y="0"/>
            <a:ext cx="6451600" cy="1325566"/>
          </a:xfrm>
          <a:custGeom>
            <a:avLst/>
            <a:gdLst>
              <a:gd name="connsiteX0" fmla="*/ 5956300 w 6451600"/>
              <a:gd name="connsiteY0" fmla="*/ 0 h 1325565"/>
              <a:gd name="connsiteX1" fmla="*/ 5956308 w 6451600"/>
              <a:gd name="connsiteY1" fmla="*/ 1 h 1325565"/>
              <a:gd name="connsiteX2" fmla="*/ 6019800 w 6451600"/>
              <a:gd name="connsiteY2" fmla="*/ 1 h 1325565"/>
              <a:gd name="connsiteX3" fmla="*/ 6019800 w 6451600"/>
              <a:gd name="connsiteY3" fmla="*/ 8531 h 1325565"/>
              <a:gd name="connsiteX4" fmla="*/ 6056121 w 6451600"/>
              <a:gd name="connsiteY4" fmla="*/ 13411 h 1325565"/>
              <a:gd name="connsiteX5" fmla="*/ 6451600 w 6451600"/>
              <a:gd name="connsiteY5" fmla="*/ 660099 h 1325565"/>
              <a:gd name="connsiteX6" fmla="*/ 6056121 w 6451600"/>
              <a:gd name="connsiteY6" fmla="*/ 1306787 h 1325565"/>
              <a:gd name="connsiteX7" fmla="*/ 6019800 w 6451600"/>
              <a:gd name="connsiteY7" fmla="*/ 1311667 h 1325565"/>
              <a:gd name="connsiteX8" fmla="*/ 6019800 w 6451600"/>
              <a:gd name="connsiteY8" fmla="*/ 1325565 h 1325565"/>
              <a:gd name="connsiteX9" fmla="*/ 0 w 6451600"/>
              <a:gd name="connsiteY9" fmla="*/ 1325565 h 1325565"/>
              <a:gd name="connsiteX10" fmla="*/ 0 w 6451600"/>
              <a:gd name="connsiteY10" fmla="*/ 1 h 1325565"/>
              <a:gd name="connsiteX11" fmla="*/ 5956293 w 6451600"/>
              <a:gd name="connsiteY11" fmla="*/ 1 h 13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1600" h="1325565">
                <a:moveTo>
                  <a:pt x="5956300" y="0"/>
                </a:moveTo>
                <a:lnTo>
                  <a:pt x="5956308" y="1"/>
                </a:lnTo>
                <a:lnTo>
                  <a:pt x="6019800" y="1"/>
                </a:lnTo>
                <a:lnTo>
                  <a:pt x="6019800" y="8531"/>
                </a:lnTo>
                <a:lnTo>
                  <a:pt x="6056121" y="13411"/>
                </a:lnTo>
                <a:cubicBezTo>
                  <a:pt x="6281821" y="74963"/>
                  <a:pt x="6451600" y="341106"/>
                  <a:pt x="6451600" y="660099"/>
                </a:cubicBezTo>
                <a:cubicBezTo>
                  <a:pt x="6451600" y="979092"/>
                  <a:pt x="6281821" y="1245236"/>
                  <a:pt x="6056121" y="1306787"/>
                </a:cubicBezTo>
                <a:lnTo>
                  <a:pt x="6019800" y="1311667"/>
                </a:lnTo>
                <a:lnTo>
                  <a:pt x="6019800" y="1325565"/>
                </a:lnTo>
                <a:lnTo>
                  <a:pt x="0" y="1325565"/>
                </a:lnTo>
                <a:lnTo>
                  <a:pt x="0" y="1"/>
                </a:lnTo>
                <a:lnTo>
                  <a:pt x="5956293" y="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694" y="1559209"/>
            <a:ext cx="60789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4" y="-5365"/>
            <a:ext cx="564710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432220-35E4-456B-8440-F1CA0AA9A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200" y="171451"/>
            <a:ext cx="5257800" cy="60055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96272A81-5EB8-454D-B81D-228BB346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38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6E6B1-9D26-4CE6-9C77-8F1613ED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028" y="1444679"/>
            <a:ext cx="56205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9432-DAD6-4415-8AE9-719C484B8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028" y="2314373"/>
            <a:ext cx="562054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3A15F-6B33-4BBC-96F0-5EA679267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44679"/>
            <a:ext cx="56283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4CDB3-91A2-469F-A91A-3D1CE4D7D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73"/>
            <a:ext cx="562832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C4EBE-FE73-4282-B2AA-C859CDD6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3DB2A-351F-4F84-A7A5-DA0560B9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07ACF-006B-4CB9-94D8-4F138F7E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E9776-4ABA-46CE-826C-29E9A859ECA3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0ACA1-B859-4DFA-A605-844F36D302A8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99356-8052-4D53-997B-A2668FD7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7" y="10269"/>
            <a:ext cx="114235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4C727DAC-E0F8-4A9B-A3BA-76834CB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61" y="1559209"/>
            <a:ext cx="565144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0507"/>
            <a:ext cx="5181600" cy="5876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60198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-5365"/>
            <a:ext cx="566191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61748F1A-AF60-40C7-BABD-F049CC56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55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02"/>
            <a:ext cx="1136282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C334F768-E55A-40DE-A85D-53ACCA63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51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19161F-D9C0-4F0F-ADDC-49B30F389D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0050" y="2"/>
            <a:ext cx="6711950" cy="6857999"/>
          </a:xfrm>
          <a:custGeom>
            <a:avLst/>
            <a:gdLst>
              <a:gd name="connsiteX0" fmla="*/ 0 w 6711950"/>
              <a:gd name="connsiteY0" fmla="*/ 0 h 6857999"/>
              <a:gd name="connsiteX1" fmla="*/ 6711950 w 6711950"/>
              <a:gd name="connsiteY1" fmla="*/ 0 h 6857999"/>
              <a:gd name="connsiteX2" fmla="*/ 6711950 w 6711950"/>
              <a:gd name="connsiteY2" fmla="*/ 6857999 h 6857999"/>
              <a:gd name="connsiteX3" fmla="*/ 0 w 6711950"/>
              <a:gd name="connsiteY3" fmla="*/ 6857999 h 6857999"/>
              <a:gd name="connsiteX4" fmla="*/ 0 w 6711950"/>
              <a:gd name="connsiteY4" fmla="*/ 6833001 h 6857999"/>
              <a:gd name="connsiteX5" fmla="*/ 5040 w 6711950"/>
              <a:gd name="connsiteY5" fmla="*/ 6825054 h 6857999"/>
              <a:gd name="connsiteX6" fmla="*/ 772641 w 6711950"/>
              <a:gd name="connsiteY6" fmla="*/ 3429001 h 6857999"/>
              <a:gd name="connsiteX7" fmla="*/ 5040 w 6711950"/>
              <a:gd name="connsiteY7" fmla="*/ 32949 h 6857999"/>
              <a:gd name="connsiteX8" fmla="*/ 0 w 671195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1950" h="6857999">
                <a:moveTo>
                  <a:pt x="0" y="0"/>
                </a:moveTo>
                <a:lnTo>
                  <a:pt x="6711950" y="0"/>
                </a:lnTo>
                <a:lnTo>
                  <a:pt x="671195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040" y="6825054"/>
                </a:lnTo>
                <a:cubicBezTo>
                  <a:pt x="471021" y="6052205"/>
                  <a:pt x="772641" y="4818719"/>
                  <a:pt x="772641" y="3429001"/>
                </a:cubicBezTo>
                <a:cubicBezTo>
                  <a:pt x="772641" y="2039283"/>
                  <a:pt x="471021" y="805798"/>
                  <a:pt x="5040" y="32949"/>
                </a:cubicBezTo>
                <a:lnTo>
                  <a:pt x="0" y="25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95" y="1559209"/>
            <a:ext cx="56341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5" y="-5365"/>
            <a:ext cx="563410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30931A70-30ED-43B6-B533-11E0ED9B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7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358" y="1559209"/>
            <a:ext cx="5677442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58" y="-5365"/>
            <a:ext cx="56774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8B8234-DB38-40F4-AAD7-83331B84C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2750" y="13807"/>
            <a:ext cx="6699250" cy="3358045"/>
          </a:xfrm>
          <a:custGeom>
            <a:avLst/>
            <a:gdLst>
              <a:gd name="connsiteX0" fmla="*/ 0 w 6699250"/>
              <a:gd name="connsiteY0" fmla="*/ 0 h 3358045"/>
              <a:gd name="connsiteX1" fmla="*/ 6699250 w 6699250"/>
              <a:gd name="connsiteY1" fmla="*/ 0 h 3358045"/>
              <a:gd name="connsiteX2" fmla="*/ 6699250 w 6699250"/>
              <a:gd name="connsiteY2" fmla="*/ 3358045 h 3358045"/>
              <a:gd name="connsiteX3" fmla="*/ 804386 w 6699250"/>
              <a:gd name="connsiteY3" fmla="*/ 3358045 h 3358045"/>
              <a:gd name="connsiteX4" fmla="*/ 791517 w 6699250"/>
              <a:gd name="connsiteY4" fmla="*/ 2915775 h 3358045"/>
              <a:gd name="connsiteX5" fmla="*/ 71984 w 6699250"/>
              <a:gd name="connsiteY5" fmla="*/ 183182 h 3358045"/>
              <a:gd name="connsiteX6" fmla="*/ 0 w 6699250"/>
              <a:gd name="connsiteY6" fmla="*/ 65581 h 33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58045">
                <a:moveTo>
                  <a:pt x="0" y="0"/>
                </a:moveTo>
                <a:lnTo>
                  <a:pt x="6699250" y="0"/>
                </a:lnTo>
                <a:lnTo>
                  <a:pt x="6699250" y="3358045"/>
                </a:lnTo>
                <a:lnTo>
                  <a:pt x="804386" y="3358045"/>
                </a:lnTo>
                <a:lnTo>
                  <a:pt x="791517" y="2915775"/>
                </a:lnTo>
                <a:cubicBezTo>
                  <a:pt x="727432" y="1822228"/>
                  <a:pt x="461165" y="856939"/>
                  <a:pt x="71984" y="183182"/>
                </a:cubicBezTo>
                <a:lnTo>
                  <a:pt x="0" y="655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48C0789-43EE-4572-A622-4561C8E7FC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3480905"/>
            <a:ext cx="6699250" cy="3363292"/>
          </a:xfrm>
          <a:custGeom>
            <a:avLst/>
            <a:gdLst>
              <a:gd name="connsiteX0" fmla="*/ 829938 w 6699250"/>
              <a:gd name="connsiteY0" fmla="*/ 0 h 3363291"/>
              <a:gd name="connsiteX1" fmla="*/ 6699250 w 6699250"/>
              <a:gd name="connsiteY1" fmla="*/ 0 h 3363291"/>
              <a:gd name="connsiteX2" fmla="*/ 6699250 w 6699250"/>
              <a:gd name="connsiteY2" fmla="*/ 3363291 h 3363291"/>
              <a:gd name="connsiteX3" fmla="*/ 0 w 6699250"/>
              <a:gd name="connsiteY3" fmla="*/ 3363291 h 3363291"/>
              <a:gd name="connsiteX4" fmla="*/ 0 w 6699250"/>
              <a:gd name="connsiteY4" fmla="*/ 3338293 h 3363291"/>
              <a:gd name="connsiteX5" fmla="*/ 5426 w 6699250"/>
              <a:gd name="connsiteY5" fmla="*/ 3330346 h 3363291"/>
              <a:gd name="connsiteX6" fmla="*/ 816917 w 6699250"/>
              <a:gd name="connsiteY6" fmla="*/ 447520 h 33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63291">
                <a:moveTo>
                  <a:pt x="829938" y="0"/>
                </a:moveTo>
                <a:lnTo>
                  <a:pt x="6699250" y="0"/>
                </a:lnTo>
                <a:lnTo>
                  <a:pt x="6699250" y="3363291"/>
                </a:lnTo>
                <a:lnTo>
                  <a:pt x="0" y="3363291"/>
                </a:lnTo>
                <a:lnTo>
                  <a:pt x="0" y="3338293"/>
                </a:lnTo>
                <a:lnTo>
                  <a:pt x="5426" y="3330346"/>
                </a:lnTo>
                <a:cubicBezTo>
                  <a:pt x="444405" y="2654103"/>
                  <a:pt x="747902" y="1625185"/>
                  <a:pt x="816917" y="4475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3BAABCE-1AD0-4714-976B-B64051C4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B01-EAAE-4F2B-AFB2-9D22F8DE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E80D1-7F4B-4532-B8C7-78CD4370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F9D7-79E6-4E4D-8F75-1BAE6436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101" y="10402"/>
            <a:ext cx="60530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F8B9C2-AB2B-4F80-8B09-81A516E917AE}"/>
              </a:ext>
            </a:extLst>
          </p:cNvPr>
          <p:cNvSpPr/>
          <p:nvPr/>
        </p:nvSpPr>
        <p:spPr>
          <a:xfrm>
            <a:off x="1" y="1"/>
            <a:ext cx="5708650" cy="5698700"/>
          </a:xfrm>
          <a:custGeom>
            <a:avLst/>
            <a:gdLst>
              <a:gd name="connsiteX0" fmla="*/ 0 w 5708649"/>
              <a:gd name="connsiteY0" fmla="*/ 0 h 5698700"/>
              <a:gd name="connsiteX1" fmla="*/ 5120704 w 5708649"/>
              <a:gd name="connsiteY1" fmla="*/ 0 h 5698700"/>
              <a:gd name="connsiteX2" fmla="*/ 5261857 w 5708649"/>
              <a:gd name="connsiteY2" fmla="*/ 232346 h 5698700"/>
              <a:gd name="connsiteX3" fmla="*/ 5708649 w 5708649"/>
              <a:gd name="connsiteY3" fmla="*/ 1996862 h 5698700"/>
              <a:gd name="connsiteX4" fmla="*/ 2006811 w 5708649"/>
              <a:gd name="connsiteY4" fmla="*/ 5698700 h 5698700"/>
              <a:gd name="connsiteX5" fmla="*/ 242295 w 5708649"/>
              <a:gd name="connsiteY5" fmla="*/ 5251908 h 5698700"/>
              <a:gd name="connsiteX6" fmla="*/ 0 w 5708649"/>
              <a:gd name="connsiteY6" fmla="*/ 5104711 h 56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8649" h="5698700">
                <a:moveTo>
                  <a:pt x="0" y="0"/>
                </a:moveTo>
                <a:lnTo>
                  <a:pt x="5120704" y="0"/>
                </a:lnTo>
                <a:lnTo>
                  <a:pt x="5261857" y="232346"/>
                </a:lnTo>
                <a:cubicBezTo>
                  <a:pt x="5546797" y="756872"/>
                  <a:pt x="5708649" y="1357966"/>
                  <a:pt x="5708649" y="1996862"/>
                </a:cubicBezTo>
                <a:cubicBezTo>
                  <a:pt x="5708649" y="4041331"/>
                  <a:pt x="4051280" y="5698700"/>
                  <a:pt x="2006811" y="5698700"/>
                </a:cubicBezTo>
                <a:cubicBezTo>
                  <a:pt x="1367914" y="5698700"/>
                  <a:pt x="766821" y="5536848"/>
                  <a:pt x="242295" y="5251908"/>
                </a:cubicBezTo>
                <a:lnTo>
                  <a:pt x="0" y="5104711"/>
                </a:lnTo>
                <a:close/>
              </a:path>
            </a:pathLst>
          </a:cu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AFA7CF0-DDAC-47E1-85EE-682F9B83E0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0401"/>
            <a:ext cx="5435600" cy="5426128"/>
          </a:xfrm>
          <a:custGeom>
            <a:avLst/>
            <a:gdLst>
              <a:gd name="connsiteX0" fmla="*/ 0 w 5435600"/>
              <a:gd name="connsiteY0" fmla="*/ 0 h 5426127"/>
              <a:gd name="connsiteX1" fmla="*/ 4875777 w 5435600"/>
              <a:gd name="connsiteY1" fmla="*/ 0 h 5426127"/>
              <a:gd name="connsiteX2" fmla="*/ 5010179 w 5435600"/>
              <a:gd name="connsiteY2" fmla="*/ 221233 h 5426127"/>
              <a:gd name="connsiteX3" fmla="*/ 5435600 w 5435600"/>
              <a:gd name="connsiteY3" fmla="*/ 1901351 h 5426127"/>
              <a:gd name="connsiteX4" fmla="*/ 4630713 w 5435600"/>
              <a:gd name="connsiteY4" fmla="*/ 4143436 h 5426127"/>
              <a:gd name="connsiteX5" fmla="*/ 4445000 w 5435600"/>
              <a:gd name="connsiteY5" fmla="*/ 4347771 h 5426127"/>
              <a:gd name="connsiteX6" fmla="*/ 4445000 w 5435600"/>
              <a:gd name="connsiteY6" fmla="*/ 4415550 h 5426127"/>
              <a:gd name="connsiteX7" fmla="*/ 4379225 w 5435600"/>
              <a:gd name="connsiteY7" fmla="*/ 4415550 h 5426127"/>
              <a:gd name="connsiteX8" fmla="*/ 4152909 w 5435600"/>
              <a:gd name="connsiteY8" fmla="*/ 4621240 h 5426127"/>
              <a:gd name="connsiteX9" fmla="*/ 1910824 w 5435600"/>
              <a:gd name="connsiteY9" fmla="*/ 5426127 h 5426127"/>
              <a:gd name="connsiteX10" fmla="*/ 230706 w 5435600"/>
              <a:gd name="connsiteY10" fmla="*/ 5000706 h 5426127"/>
              <a:gd name="connsiteX11" fmla="*/ 0 w 5435600"/>
              <a:gd name="connsiteY11" fmla="*/ 4860549 h 54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5600" h="5426127">
                <a:moveTo>
                  <a:pt x="0" y="0"/>
                </a:moveTo>
                <a:lnTo>
                  <a:pt x="4875777" y="0"/>
                </a:lnTo>
                <a:lnTo>
                  <a:pt x="5010179" y="221233"/>
                </a:lnTo>
                <a:cubicBezTo>
                  <a:pt x="5281490" y="720670"/>
                  <a:pt x="5435600" y="1293014"/>
                  <a:pt x="5435600" y="1901351"/>
                </a:cubicBezTo>
                <a:cubicBezTo>
                  <a:pt x="5435600" y="2753024"/>
                  <a:pt x="5133543" y="3534147"/>
                  <a:pt x="4630713" y="4143436"/>
                </a:cubicBezTo>
                <a:lnTo>
                  <a:pt x="4445000" y="4347771"/>
                </a:lnTo>
                <a:lnTo>
                  <a:pt x="4445000" y="4415550"/>
                </a:lnTo>
                <a:lnTo>
                  <a:pt x="4379225" y="4415550"/>
                </a:lnTo>
                <a:lnTo>
                  <a:pt x="4152909" y="4621240"/>
                </a:lnTo>
                <a:cubicBezTo>
                  <a:pt x="3543620" y="5124070"/>
                  <a:pt x="2762497" y="5426127"/>
                  <a:pt x="1910824" y="5426127"/>
                </a:cubicBezTo>
                <a:cubicBezTo>
                  <a:pt x="1302486" y="5426127"/>
                  <a:pt x="730143" y="5272017"/>
                  <a:pt x="230706" y="5000706"/>
                </a:cubicBezTo>
                <a:lnTo>
                  <a:pt x="0" y="4860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CC12F08-A9A0-4BC2-B61D-B6273768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82101" y="1574801"/>
            <a:ext cx="6053096" cy="46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EC37DE17-208B-4939-8A92-5BAD72A5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75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23" y="1559209"/>
            <a:ext cx="6133228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3" y="-5365"/>
            <a:ext cx="6133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CAD358-6092-4277-98AA-B8F604E88BD6}"/>
              </a:ext>
            </a:extLst>
          </p:cNvPr>
          <p:cNvSpPr/>
          <p:nvPr/>
        </p:nvSpPr>
        <p:spPr>
          <a:xfrm>
            <a:off x="6540501" y="0"/>
            <a:ext cx="5651500" cy="3956050"/>
          </a:xfrm>
          <a:custGeom>
            <a:avLst/>
            <a:gdLst>
              <a:gd name="connsiteX0" fmla="*/ 158299 w 5651500"/>
              <a:gd name="connsiteY0" fmla="*/ 0 h 3956050"/>
              <a:gd name="connsiteX1" fmla="*/ 5651500 w 5651500"/>
              <a:gd name="connsiteY1" fmla="*/ 0 h 3956050"/>
              <a:gd name="connsiteX2" fmla="*/ 5651500 w 5651500"/>
              <a:gd name="connsiteY2" fmla="*/ 2260728 h 3956050"/>
              <a:gd name="connsiteX3" fmla="*/ 5590887 w 5651500"/>
              <a:gd name="connsiteY3" fmla="*/ 2387494 h 3956050"/>
              <a:gd name="connsiteX4" fmla="*/ 2974975 w 5651500"/>
              <a:gd name="connsiteY4" fmla="*/ 3956050 h 3956050"/>
              <a:gd name="connsiteX5" fmla="*/ 0 w 5651500"/>
              <a:gd name="connsiteY5" fmla="*/ 958850 h 3956050"/>
              <a:gd name="connsiteX6" fmla="*/ 133749 w 5651500"/>
              <a:gd name="connsiteY6" fmla="*/ 67574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500" h="3956050">
                <a:moveTo>
                  <a:pt x="158299" y="0"/>
                </a:moveTo>
                <a:lnTo>
                  <a:pt x="5651500" y="0"/>
                </a:lnTo>
                <a:lnTo>
                  <a:pt x="5651500" y="2260728"/>
                </a:lnTo>
                <a:lnTo>
                  <a:pt x="5590887" y="2387494"/>
                </a:lnTo>
                <a:cubicBezTo>
                  <a:pt x="5087106" y="3321796"/>
                  <a:pt x="4104560" y="3956050"/>
                  <a:pt x="2974975" y="3956050"/>
                </a:cubicBezTo>
                <a:cubicBezTo>
                  <a:pt x="1331942" y="3956050"/>
                  <a:pt x="0" y="2614158"/>
                  <a:pt x="0" y="958850"/>
                </a:cubicBezTo>
                <a:cubicBezTo>
                  <a:pt x="0" y="648480"/>
                  <a:pt x="46826" y="349128"/>
                  <a:pt x="133749" y="67574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9984EF-A648-46DB-9DFE-3BACA707197D}"/>
              </a:ext>
            </a:extLst>
          </p:cNvPr>
          <p:cNvSpPr/>
          <p:nvPr/>
        </p:nvSpPr>
        <p:spPr>
          <a:xfrm>
            <a:off x="8502650" y="4191003"/>
            <a:ext cx="3689350" cy="2666999"/>
          </a:xfrm>
          <a:custGeom>
            <a:avLst/>
            <a:gdLst>
              <a:gd name="connsiteX0" fmla="*/ 2016125 w 3689350"/>
              <a:gd name="connsiteY0" fmla="*/ 0 h 2666999"/>
              <a:gd name="connsiteX1" fmla="*/ 3687928 w 3689350"/>
              <a:gd name="connsiteY1" fmla="*/ 817500 h 2666999"/>
              <a:gd name="connsiteX2" fmla="*/ 3689350 w 3689350"/>
              <a:gd name="connsiteY2" fmla="*/ 819653 h 2666999"/>
              <a:gd name="connsiteX3" fmla="*/ 3689350 w 3689350"/>
              <a:gd name="connsiteY3" fmla="*/ 2666999 h 2666999"/>
              <a:gd name="connsiteX4" fmla="*/ 206134 w 3689350"/>
              <a:gd name="connsiteY4" fmla="*/ 2666999 h 2666999"/>
              <a:gd name="connsiteX5" fmla="*/ 158437 w 3689350"/>
              <a:gd name="connsiteY5" fmla="*/ 2575938 h 2666999"/>
              <a:gd name="connsiteX6" fmla="*/ 0 w 3689350"/>
              <a:gd name="connsiteY6" fmla="*/ 1854200 h 2666999"/>
              <a:gd name="connsiteX7" fmla="*/ 2016125 w 3689350"/>
              <a:gd name="connsiteY7" fmla="*/ 0 h 26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9350" h="2666999">
                <a:moveTo>
                  <a:pt x="2016125" y="0"/>
                </a:moveTo>
                <a:cubicBezTo>
                  <a:pt x="2712047" y="0"/>
                  <a:pt x="3325615" y="324279"/>
                  <a:pt x="3687928" y="817500"/>
                </a:cubicBezTo>
                <a:lnTo>
                  <a:pt x="3689350" y="819653"/>
                </a:lnTo>
                <a:lnTo>
                  <a:pt x="3689350" y="2666999"/>
                </a:lnTo>
                <a:lnTo>
                  <a:pt x="206134" y="2666999"/>
                </a:lnTo>
                <a:lnTo>
                  <a:pt x="158437" y="2575938"/>
                </a:lnTo>
                <a:cubicBezTo>
                  <a:pt x="56416" y="2354105"/>
                  <a:pt x="0" y="2110212"/>
                  <a:pt x="0" y="1854200"/>
                </a:cubicBezTo>
                <a:cubicBezTo>
                  <a:pt x="0" y="830154"/>
                  <a:pt x="902650" y="0"/>
                  <a:pt x="2016125" y="0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8668AC-E605-4DD9-8BCF-960433408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8150" y="-5365"/>
            <a:ext cx="5403850" cy="3732816"/>
          </a:xfrm>
          <a:custGeom>
            <a:avLst/>
            <a:gdLst>
              <a:gd name="connsiteX0" fmla="*/ 151362 w 5403850"/>
              <a:gd name="connsiteY0" fmla="*/ 0 h 3732816"/>
              <a:gd name="connsiteX1" fmla="*/ 5403850 w 5403850"/>
              <a:gd name="connsiteY1" fmla="*/ 0 h 3732816"/>
              <a:gd name="connsiteX2" fmla="*/ 5403850 w 5403850"/>
              <a:gd name="connsiteY2" fmla="*/ 2133159 h 3732816"/>
              <a:gd name="connsiteX3" fmla="*/ 5345893 w 5403850"/>
              <a:gd name="connsiteY3" fmla="*/ 2252771 h 3732816"/>
              <a:gd name="connsiteX4" fmla="*/ 2844611 w 5403850"/>
              <a:gd name="connsiteY4" fmla="*/ 3732816 h 3732816"/>
              <a:gd name="connsiteX5" fmla="*/ 0 w 5403850"/>
              <a:gd name="connsiteY5" fmla="*/ 904743 h 3732816"/>
              <a:gd name="connsiteX6" fmla="*/ 127888 w 5403850"/>
              <a:gd name="connsiteY6" fmla="*/ 63761 h 373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850" h="3732816">
                <a:moveTo>
                  <a:pt x="151362" y="0"/>
                </a:moveTo>
                <a:lnTo>
                  <a:pt x="5403850" y="0"/>
                </a:lnTo>
                <a:lnTo>
                  <a:pt x="5403850" y="2133159"/>
                </a:lnTo>
                <a:lnTo>
                  <a:pt x="5345893" y="2252771"/>
                </a:lnTo>
                <a:cubicBezTo>
                  <a:pt x="4864188" y="3134352"/>
                  <a:pt x="3924697" y="3732816"/>
                  <a:pt x="2844611" y="3732816"/>
                </a:cubicBezTo>
                <a:cubicBezTo>
                  <a:pt x="1273576" y="3732816"/>
                  <a:pt x="0" y="2466645"/>
                  <a:pt x="0" y="904743"/>
                </a:cubicBezTo>
                <a:cubicBezTo>
                  <a:pt x="0" y="611887"/>
                  <a:pt x="44774" y="329427"/>
                  <a:pt x="127888" y="637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20848CF-E03C-4729-9752-71532C50D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4601" y="4452651"/>
            <a:ext cx="3327400" cy="2405348"/>
          </a:xfrm>
          <a:custGeom>
            <a:avLst/>
            <a:gdLst>
              <a:gd name="connsiteX0" fmla="*/ 1818330 w 3327400"/>
              <a:gd name="connsiteY0" fmla="*/ 0 h 2405348"/>
              <a:gd name="connsiteX1" fmla="*/ 3326118 w 3327400"/>
              <a:gd name="connsiteY1" fmla="*/ 737297 h 2405348"/>
              <a:gd name="connsiteX2" fmla="*/ 3327400 w 3327400"/>
              <a:gd name="connsiteY2" fmla="*/ 739239 h 2405348"/>
              <a:gd name="connsiteX3" fmla="*/ 3327400 w 3327400"/>
              <a:gd name="connsiteY3" fmla="*/ 2405348 h 2405348"/>
              <a:gd name="connsiteX4" fmla="*/ 185911 w 3327400"/>
              <a:gd name="connsiteY4" fmla="*/ 2405348 h 2405348"/>
              <a:gd name="connsiteX5" fmla="*/ 142893 w 3327400"/>
              <a:gd name="connsiteY5" fmla="*/ 2323221 h 2405348"/>
              <a:gd name="connsiteX6" fmla="*/ 0 w 3327400"/>
              <a:gd name="connsiteY6" fmla="*/ 1672290 h 2405348"/>
              <a:gd name="connsiteX7" fmla="*/ 1818330 w 3327400"/>
              <a:gd name="connsiteY7" fmla="*/ 0 h 240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400" h="2405348">
                <a:moveTo>
                  <a:pt x="1818330" y="0"/>
                </a:moveTo>
                <a:cubicBezTo>
                  <a:pt x="2445977" y="0"/>
                  <a:pt x="2999350" y="292465"/>
                  <a:pt x="3326118" y="737297"/>
                </a:cubicBezTo>
                <a:lnTo>
                  <a:pt x="3327400" y="739239"/>
                </a:lnTo>
                <a:lnTo>
                  <a:pt x="3327400" y="2405348"/>
                </a:lnTo>
                <a:lnTo>
                  <a:pt x="185911" y="2405348"/>
                </a:lnTo>
                <a:lnTo>
                  <a:pt x="142893" y="2323221"/>
                </a:lnTo>
                <a:cubicBezTo>
                  <a:pt x="50881" y="2123151"/>
                  <a:pt x="0" y="1903186"/>
                  <a:pt x="0" y="1672290"/>
                </a:cubicBezTo>
                <a:cubicBezTo>
                  <a:pt x="0" y="748710"/>
                  <a:pt x="814094" y="0"/>
                  <a:pt x="1818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id="{A18C90F9-E97A-4E5E-BB0A-842E820B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06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E9F05-9F82-4401-ABB1-9F3F39EA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BC4EE-128A-4E51-919E-E6C98A8D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E0BC6-D312-492B-BD5C-90778689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8925E6DC-A80E-4500-AF2A-D6AA8E1E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45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5F84-07AF-422D-9431-3925194C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5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9D2F-CB36-436B-AADC-96B4CC7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6319-7E3B-4030-9F14-E3101A6C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29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F1648-05E6-4ABE-B589-EF3771D4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5B1A2-5E3E-422F-A00E-0159E472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E4E1D-4191-46E9-AC4A-F7D91C69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9588963-5DFB-4246-9044-77B5B6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16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1403602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47720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-137278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3233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266444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266444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3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24500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593" y="1890876"/>
            <a:ext cx="5387215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593" y="702157"/>
            <a:ext cx="5387215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0601B7D-0E23-4F3F-B005-153E3137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7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924733-2723-4503-BC3B-D66455C9ACB9}"/>
              </a:ext>
            </a:extLst>
          </p:cNvPr>
          <p:cNvSpPr/>
          <p:nvPr/>
        </p:nvSpPr>
        <p:spPr>
          <a:xfrm>
            <a:off x="0" y="0"/>
            <a:ext cx="6451600" cy="1325566"/>
          </a:xfrm>
          <a:custGeom>
            <a:avLst/>
            <a:gdLst>
              <a:gd name="connsiteX0" fmla="*/ 5956300 w 6451600"/>
              <a:gd name="connsiteY0" fmla="*/ 0 h 1325565"/>
              <a:gd name="connsiteX1" fmla="*/ 5956308 w 6451600"/>
              <a:gd name="connsiteY1" fmla="*/ 1 h 1325565"/>
              <a:gd name="connsiteX2" fmla="*/ 6019800 w 6451600"/>
              <a:gd name="connsiteY2" fmla="*/ 1 h 1325565"/>
              <a:gd name="connsiteX3" fmla="*/ 6019800 w 6451600"/>
              <a:gd name="connsiteY3" fmla="*/ 8531 h 1325565"/>
              <a:gd name="connsiteX4" fmla="*/ 6056121 w 6451600"/>
              <a:gd name="connsiteY4" fmla="*/ 13411 h 1325565"/>
              <a:gd name="connsiteX5" fmla="*/ 6451600 w 6451600"/>
              <a:gd name="connsiteY5" fmla="*/ 660099 h 1325565"/>
              <a:gd name="connsiteX6" fmla="*/ 6056121 w 6451600"/>
              <a:gd name="connsiteY6" fmla="*/ 1306787 h 1325565"/>
              <a:gd name="connsiteX7" fmla="*/ 6019800 w 6451600"/>
              <a:gd name="connsiteY7" fmla="*/ 1311667 h 1325565"/>
              <a:gd name="connsiteX8" fmla="*/ 6019800 w 6451600"/>
              <a:gd name="connsiteY8" fmla="*/ 1325565 h 1325565"/>
              <a:gd name="connsiteX9" fmla="*/ 0 w 6451600"/>
              <a:gd name="connsiteY9" fmla="*/ 1325565 h 1325565"/>
              <a:gd name="connsiteX10" fmla="*/ 0 w 6451600"/>
              <a:gd name="connsiteY10" fmla="*/ 1 h 1325565"/>
              <a:gd name="connsiteX11" fmla="*/ 5956293 w 6451600"/>
              <a:gd name="connsiteY11" fmla="*/ 1 h 13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1600" h="1325565">
                <a:moveTo>
                  <a:pt x="5956300" y="0"/>
                </a:moveTo>
                <a:lnTo>
                  <a:pt x="5956308" y="1"/>
                </a:lnTo>
                <a:lnTo>
                  <a:pt x="6019800" y="1"/>
                </a:lnTo>
                <a:lnTo>
                  <a:pt x="6019800" y="8531"/>
                </a:lnTo>
                <a:lnTo>
                  <a:pt x="6056121" y="13411"/>
                </a:lnTo>
                <a:cubicBezTo>
                  <a:pt x="6281821" y="74963"/>
                  <a:pt x="6451600" y="341106"/>
                  <a:pt x="6451600" y="660099"/>
                </a:cubicBezTo>
                <a:cubicBezTo>
                  <a:pt x="6451600" y="979092"/>
                  <a:pt x="6281821" y="1245236"/>
                  <a:pt x="6056121" y="1306787"/>
                </a:cubicBezTo>
                <a:lnTo>
                  <a:pt x="6019800" y="1311667"/>
                </a:lnTo>
                <a:lnTo>
                  <a:pt x="6019800" y="1325565"/>
                </a:lnTo>
                <a:lnTo>
                  <a:pt x="0" y="1325565"/>
                </a:lnTo>
                <a:lnTo>
                  <a:pt x="0" y="1"/>
                </a:lnTo>
                <a:lnTo>
                  <a:pt x="5956293" y="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694" y="1559209"/>
            <a:ext cx="60789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4" y="-5365"/>
            <a:ext cx="564710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432220-35E4-456B-8440-F1CA0AA9A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200" y="171451"/>
            <a:ext cx="5257800" cy="60055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96272A81-5EB8-454D-B81D-228BB346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74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3863216" cy="446752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0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334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30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5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599" y="0"/>
            <a:ext cx="70104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/>
        </p:nvSpPr>
        <p:spPr>
          <a:xfrm>
            <a:off x="4673599" y="2239396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/>
        </p:nvSpPr>
        <p:spPr>
          <a:xfrm>
            <a:off x="581192" y="875830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720636"/>
            <a:ext cx="3863216" cy="3634318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4660"/>
            <a:ext cx="3863216" cy="141597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179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/>
        </p:nvSpPr>
        <p:spPr>
          <a:xfrm rot="16200000">
            <a:off x="3619402" y="2402840"/>
            <a:ext cx="1270001" cy="12701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140" y="917462"/>
            <a:ext cx="2205037" cy="4989628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/>
        </p:nvSpPr>
        <p:spPr>
          <a:xfrm>
            <a:off x="764089" y="482459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51" y="2945526"/>
            <a:ext cx="294549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05689" y="2005015"/>
            <a:ext cx="4510087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970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2"/>
            <a:ext cx="2063602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8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8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/>
        </p:nvSpPr>
        <p:spPr>
          <a:xfrm>
            <a:off x="766457" y="48227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/>
        </p:nvSpPr>
        <p:spPr>
          <a:xfrm>
            <a:off x="9493308" y="29019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/>
        </p:nvSpPr>
        <p:spPr>
          <a:xfrm rot="16200000">
            <a:off x="3519630" y="227330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anchor="ctr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4268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/>
        </p:nvSpPr>
        <p:spPr>
          <a:xfrm>
            <a:off x="5216209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97983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4673599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90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453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/>
        </p:nvSpPr>
        <p:spPr>
          <a:xfrm>
            <a:off x="1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226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326451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6482401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9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8639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/>
        </p:nvSpPr>
        <p:spPr>
          <a:xfrm rot="16200000">
            <a:off x="5454651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/>
        </p:nvSpPr>
        <p:spPr>
          <a:xfrm>
            <a:off x="431799" y="1365250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/>
        </p:nvSpPr>
        <p:spPr>
          <a:xfrm>
            <a:off x="10731499" y="5065381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8" y="3019274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2" y="2348319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9150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F70F810B-4DED-A045-A1D2-7605E821997B}"/>
              </a:ext>
            </a:extLst>
          </p:cNvPr>
          <p:cNvSpPr/>
          <p:nvPr/>
        </p:nvSpPr>
        <p:spPr>
          <a:xfrm>
            <a:off x="0" y="47356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194DD3B-943C-8740-A545-0DA0E5FD25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651968"/>
            <a:ext cx="3658324" cy="997102"/>
          </a:xfrm>
        </p:spPr>
        <p:txBody>
          <a:bodyPr lIns="0" tIns="0" rIns="0" bIns="0"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93D5DD3F-FCDF-5945-9321-0FABA0771516}"/>
              </a:ext>
            </a:extLst>
          </p:cNvPr>
          <p:cNvSpPr/>
          <p:nvPr/>
        </p:nvSpPr>
        <p:spPr>
          <a:xfrm rot="16200000">
            <a:off x="5467350" y="2065417"/>
            <a:ext cx="1270000" cy="12701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B8877488-477F-0041-88BE-F780F1C66A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16173" y="0"/>
            <a:ext cx="4994803" cy="6858000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34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6E6B1-9D26-4CE6-9C77-8F1613ED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028" y="1444679"/>
            <a:ext cx="56205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9432-DAD6-4415-8AE9-719C484B8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028" y="2314373"/>
            <a:ext cx="562054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3A15F-6B33-4BBC-96F0-5EA679267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44679"/>
            <a:ext cx="56283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4CDB3-91A2-469F-A91A-3D1CE4D7D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73"/>
            <a:ext cx="562832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C4EBE-FE73-4282-B2AA-C859CDD6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3DB2A-351F-4F84-A7A5-DA0560B9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07ACF-006B-4CB9-94D8-4F138F7E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E9776-4ABA-46CE-826C-29E9A859ECA3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0ACA1-B859-4DFA-A605-844F36D302A8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99356-8052-4D53-997B-A2668FD7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7" y="10269"/>
            <a:ext cx="114235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4C727DAC-E0F8-4A9B-A3BA-76834CB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698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287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640E59D-783A-C149-B212-716E0C4FE00D}"/>
              </a:ext>
            </a:extLst>
          </p:cNvPr>
          <p:cNvSpPr/>
          <p:nvPr/>
        </p:nvSpPr>
        <p:spPr>
          <a:xfrm rot="5400000">
            <a:off x="1660484" y="1257303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9C988F-F5FE-BA4D-BDC5-02CCC5D68F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6100" y="520701"/>
            <a:ext cx="4743450" cy="5816600"/>
          </a:xfrm>
          <a:custGeom>
            <a:avLst/>
            <a:gdLst>
              <a:gd name="connsiteX0" fmla="*/ 0 w 4743450"/>
              <a:gd name="connsiteY0" fmla="*/ 0 h 5816600"/>
              <a:gd name="connsiteX1" fmla="*/ 4743450 w 4743450"/>
              <a:gd name="connsiteY1" fmla="*/ 0 h 5816600"/>
              <a:gd name="connsiteX2" fmla="*/ 4743450 w 4743450"/>
              <a:gd name="connsiteY2" fmla="*/ 285838 h 5816600"/>
              <a:gd name="connsiteX3" fmla="*/ 4406308 w 4743450"/>
              <a:gd name="connsiteY3" fmla="*/ 285838 h 5816600"/>
              <a:gd name="connsiteX4" fmla="*/ 4406308 w 4743450"/>
              <a:gd name="connsiteY4" fmla="*/ 666839 h 5816600"/>
              <a:gd name="connsiteX5" fmla="*/ 4743450 w 4743450"/>
              <a:gd name="connsiteY5" fmla="*/ 666839 h 5816600"/>
              <a:gd name="connsiteX6" fmla="*/ 4743450 w 4743450"/>
              <a:gd name="connsiteY6" fmla="*/ 5816600 h 5816600"/>
              <a:gd name="connsiteX7" fmla="*/ 0 w 4743450"/>
              <a:gd name="connsiteY7" fmla="*/ 5816600 h 581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43450" h="5816600">
                <a:moveTo>
                  <a:pt x="0" y="0"/>
                </a:moveTo>
                <a:lnTo>
                  <a:pt x="4743450" y="0"/>
                </a:lnTo>
                <a:lnTo>
                  <a:pt x="4743450" y="285838"/>
                </a:lnTo>
                <a:lnTo>
                  <a:pt x="4406308" y="285838"/>
                </a:lnTo>
                <a:lnTo>
                  <a:pt x="4406308" y="666839"/>
                </a:lnTo>
                <a:lnTo>
                  <a:pt x="4743450" y="666839"/>
                </a:lnTo>
                <a:lnTo>
                  <a:pt x="4743450" y="5816600"/>
                </a:lnTo>
                <a:lnTo>
                  <a:pt x="0" y="58166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4E3F3D93-DB12-4C41-A747-8781702C120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6C315ED-F22B-A649-80D5-44A63CE740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702157"/>
            <a:ext cx="6096000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E6C881-74AA-8944-AD6A-BA0821ECDC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1443039"/>
            <a:ext cx="5514976" cy="4894262"/>
          </a:xfrm>
        </p:spPr>
        <p:txBody>
          <a:bodyPr/>
          <a:lstStyle>
            <a:lvl1pPr>
              <a:spcBef>
                <a:spcPts val="1000"/>
              </a:spcBef>
              <a:spcAft>
                <a:spcPts val="1500"/>
              </a:spcAft>
              <a:defRPr/>
            </a:lvl1pPr>
            <a:lvl2pPr>
              <a:spcBef>
                <a:spcPts val="1000"/>
              </a:spcBef>
              <a:spcAft>
                <a:spcPts val="1500"/>
              </a:spcAft>
              <a:defRPr/>
            </a:lvl2pPr>
            <a:lvl3pPr>
              <a:spcBef>
                <a:spcPts val="1000"/>
              </a:spcBef>
              <a:spcAft>
                <a:spcPts val="1500"/>
              </a:spcAft>
              <a:defRPr/>
            </a:lvl3pPr>
            <a:lvl4pPr>
              <a:spcBef>
                <a:spcPts val="1000"/>
              </a:spcBef>
              <a:spcAft>
                <a:spcPts val="1500"/>
              </a:spcAft>
              <a:defRPr/>
            </a:lvl4pPr>
            <a:lvl5pPr>
              <a:spcBef>
                <a:spcPts val="1000"/>
              </a:spcBef>
              <a:spcAft>
                <a:spcPts val="1500"/>
              </a:spcAft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01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1237608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08557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8579505" y="2063552"/>
            <a:ext cx="2328880" cy="2051920"/>
          </a:xfrm>
          <a:solidFill>
            <a:schemeClr val="tx2"/>
          </a:solidFill>
        </p:spPr>
        <p:txBody>
          <a:bodyPr/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1" hasCustomPrompt="1"/>
          </p:nvPr>
        </p:nvSpPr>
        <p:spPr>
          <a:xfrm>
            <a:off x="728483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22" hasCustomPrompt="1"/>
          </p:nvPr>
        </p:nvSpPr>
        <p:spPr>
          <a:xfrm>
            <a:off x="727855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727403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41" hasCustomPrompt="1"/>
          </p:nvPr>
        </p:nvSpPr>
        <p:spPr>
          <a:xfrm>
            <a:off x="4415005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17" name="Text Placeholder 21"/>
          <p:cNvSpPr>
            <a:spLocks noGrp="1"/>
          </p:cNvSpPr>
          <p:nvPr>
            <p:ph type="body" sz="quarter" idx="42" hasCustomPrompt="1"/>
          </p:nvPr>
        </p:nvSpPr>
        <p:spPr>
          <a:xfrm>
            <a:off x="4414378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4413925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44" hasCustomPrompt="1"/>
          </p:nvPr>
        </p:nvSpPr>
        <p:spPr>
          <a:xfrm>
            <a:off x="8101529" y="4259752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>
                <a:solidFill>
                  <a:schemeClr val="tx2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Name</a:t>
            </a: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45" hasCustomPrompt="1"/>
          </p:nvPr>
        </p:nvSpPr>
        <p:spPr>
          <a:xfrm>
            <a:off x="8100901" y="4460677"/>
            <a:ext cx="3317238" cy="212725"/>
          </a:xfrm>
        </p:spPr>
        <p:txBody>
          <a:bodyPr>
            <a:noAutofit/>
          </a:bodyPr>
          <a:lstStyle>
            <a:lvl1pPr marL="0" indent="0" algn="ctr">
              <a:buNone/>
              <a:defRPr sz="1200" i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Subtitle here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46" hasCustomPrompt="1"/>
          </p:nvPr>
        </p:nvSpPr>
        <p:spPr>
          <a:xfrm>
            <a:off x="8100449" y="4933817"/>
            <a:ext cx="3351751" cy="1490098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Insert Profile Detail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74A82460-2A11-4842-BF35-3C6799C4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D72EBBB3-86E3-0D49-AFB5-BAB82C8F6544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1E9B3DA-A75C-E947-B309-3CE35073E1FD}"/>
              </a:ext>
            </a:extLst>
          </p:cNvPr>
          <p:cNvCxnSpPr/>
          <p:nvPr/>
        </p:nvCxnSpPr>
        <p:spPr>
          <a:xfrm>
            <a:off x="1186324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0C9E365-8CE7-5742-8FB0-881AF8246701}"/>
              </a:ext>
            </a:extLst>
          </p:cNvPr>
          <p:cNvCxnSpPr/>
          <p:nvPr/>
        </p:nvCxnSpPr>
        <p:spPr>
          <a:xfrm>
            <a:off x="4872846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E0687B-A3DE-9D4B-9499-96776C0A7A52}"/>
              </a:ext>
            </a:extLst>
          </p:cNvPr>
          <p:cNvCxnSpPr/>
          <p:nvPr/>
        </p:nvCxnSpPr>
        <p:spPr>
          <a:xfrm>
            <a:off x="8559370" y="4806226"/>
            <a:ext cx="2400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41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Line"/>
          <p:cNvSpPr/>
          <p:nvPr/>
        </p:nvSpPr>
        <p:spPr>
          <a:xfrm>
            <a:off x="381000" y="12319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4" name="Line"/>
          <p:cNvSpPr/>
          <p:nvPr/>
        </p:nvSpPr>
        <p:spPr>
          <a:xfrm>
            <a:off x="381000" y="1270000"/>
            <a:ext cx="11430000" cy="0"/>
          </a:xfrm>
          <a:prstGeom prst="line">
            <a:avLst/>
          </a:prstGeom>
          <a:ln w="12700">
            <a:solidFill>
              <a:schemeClr val="accent1">
                <a:hueOff val="109193"/>
                <a:satOff val="-4874"/>
                <a:lumOff val="12971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pPr defTabSz="228618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600" dirty="0"/>
          </a:p>
        </p:txBody>
      </p:sp>
      <p:sp>
        <p:nvSpPr>
          <p:cNvPr id="75" name="Title Text"/>
          <p:cNvSpPr txBox="1">
            <a:spLocks noGrp="1"/>
          </p:cNvSpPr>
          <p:nvPr>
            <p:ph type="title"/>
          </p:nvPr>
        </p:nvSpPr>
        <p:spPr>
          <a:xfrm>
            <a:off x="336550" y="311151"/>
            <a:ext cx="11525250" cy="9207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77" name="black_usgsonly.png" descr="black_usgson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56" y="6349308"/>
            <a:ext cx="960438" cy="254000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11001" y="57151"/>
            <a:ext cx="247650" cy="254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  <p:sp>
        <p:nvSpPr>
          <p:cNvPr id="8" name="Body Level One…">
            <a:extLst>
              <a:ext uri="{FF2B5EF4-FFF2-40B4-BE49-F238E27FC236}">
                <a16:creationId xmlns:a16="http://schemas.microsoft.com/office/drawing/2014/main" id="{8F59A910-ABB0-E44F-A41F-61A512EDB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6550" y="1719471"/>
            <a:ext cx="11525250" cy="4528921"/>
          </a:xfrm>
          <a:prstGeom prst="rect">
            <a:avLst/>
          </a:prstGeom>
        </p:spPr>
        <p:txBody>
          <a:bodyPr/>
          <a:lstStyle>
            <a:lvl1pPr marL="274342" indent="-274342">
              <a:spcBef>
                <a:spcPts val="1250"/>
              </a:spcBef>
              <a:buClr>
                <a:schemeClr val="accent1"/>
              </a:buClr>
              <a:buSzPct val="100000"/>
              <a:buChar char="•"/>
              <a:defRPr/>
            </a:lvl1pPr>
            <a:lvl2pPr marL="736658" indent="-368329">
              <a:spcBef>
                <a:spcPts val="850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/>
            </a:lvl2pPr>
            <a:lvl3pPr marL="1104989" indent="-368329">
              <a:buClr>
                <a:schemeClr val="accent1"/>
              </a:buClr>
              <a:buFont typeface="Wingdings" pitchFamily="2" charset="2"/>
              <a:buChar char="§"/>
              <a:defRPr/>
            </a:lvl3pPr>
            <a:lvl4pPr>
              <a:buClr>
                <a:schemeClr val="accent1"/>
              </a:buClr>
              <a:buChar char="•"/>
            </a:lvl4pPr>
            <a:lvl5pPr>
              <a:buClr>
                <a:schemeClr val="accent1"/>
              </a:buClr>
              <a:buChar char="•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5352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581191" y="5141975"/>
            <a:ext cx="11029615" cy="125882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2393951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DC1E635-F6E7-F248-9B85-120581E81180}"/>
              </a:ext>
            </a:extLst>
          </p:cNvPr>
          <p:cNvSpPr/>
          <p:nvPr/>
        </p:nvSpPr>
        <p:spPr>
          <a:xfrm>
            <a:off x="581190" y="5071587"/>
            <a:ext cx="11029615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2" name="Picture 11" descr="presentation_cover_temp_16_9.png">
            <a:extLst>
              <a:ext uri="{FF2B5EF4-FFF2-40B4-BE49-F238E27FC236}">
                <a16:creationId xmlns:a16="http://schemas.microsoft.com/office/drawing/2014/main" id="{0211D5DF-A478-4DEE-B0C2-349DB1E3C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95"/>
          <a:stretch/>
        </p:blipFill>
        <p:spPr>
          <a:xfrm>
            <a:off x="244098" y="144276"/>
            <a:ext cx="2919064" cy="1316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545DD2-C836-4C95-8944-8AF3E0DCC563}"/>
              </a:ext>
            </a:extLst>
          </p:cNvPr>
          <p:cNvSpPr txBox="1"/>
          <p:nvPr/>
        </p:nvSpPr>
        <p:spPr>
          <a:xfrm>
            <a:off x="635431" y="5826260"/>
            <a:ext cx="23759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Department of the Interior</a:t>
            </a:r>
          </a:p>
          <a:p>
            <a:r>
              <a:rPr lang="en-US" sz="1400" dirty="0">
                <a:solidFill>
                  <a:schemeClr val="bg1"/>
                </a:solidFill>
                <a:latin typeface="Univers 57 Condensed" pitchFamily="50" charset="0"/>
              </a:rPr>
              <a:t>U.S. Geological Survey</a:t>
            </a:r>
          </a:p>
        </p:txBody>
      </p:sp>
    </p:spTree>
    <p:extLst>
      <p:ext uri="{BB962C8B-B14F-4D97-AF65-F5344CB8AC3E}">
        <p14:creationId xmlns:p14="http://schemas.microsoft.com/office/powerpoint/2010/main" val="37706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1190" y="3085765"/>
            <a:ext cx="10993550" cy="333814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1020431"/>
            <a:ext cx="10993549" cy="147501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5" y="2495446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88E5B1-4139-AD48-BA45-9CE6A55A1ED0}"/>
              </a:ext>
            </a:extLst>
          </p:cNvPr>
          <p:cNvSpPr/>
          <p:nvPr/>
        </p:nvSpPr>
        <p:spPr>
          <a:xfrm>
            <a:off x="581190" y="3006764"/>
            <a:ext cx="10993546" cy="45719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46976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203FC-0A38-4788-986F-AC6452A0E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93" y="1598623"/>
            <a:ext cx="11475503" cy="45783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9D449A-3554-4052-8E21-6C87D7662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3ADA-D458-4345-A1B9-2D54A1FD7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8934C-5537-4338-9EDA-5FE3C4AA9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693" y="10396"/>
            <a:ext cx="11475503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A5189F78-196E-45FC-8A8D-5F55F702C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11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9209"/>
            <a:ext cx="518160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94" y="-5365"/>
            <a:ext cx="1146683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6E206D1-72EF-475A-B5D8-AD0F8081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84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8361" y="1559209"/>
            <a:ext cx="5651440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AC415-EB58-4E70-A126-DF79CEA25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0507"/>
            <a:ext cx="5181600" cy="58764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60198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361" y="-5365"/>
            <a:ext cx="566191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61748F1A-AF60-40C7-BABD-F049CC56B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4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0924733-2723-4503-BC3B-D66455C9ACB9}"/>
              </a:ext>
            </a:extLst>
          </p:cNvPr>
          <p:cNvSpPr/>
          <p:nvPr/>
        </p:nvSpPr>
        <p:spPr>
          <a:xfrm>
            <a:off x="0" y="0"/>
            <a:ext cx="6451600" cy="1325566"/>
          </a:xfrm>
          <a:custGeom>
            <a:avLst/>
            <a:gdLst>
              <a:gd name="connsiteX0" fmla="*/ 5956300 w 6451600"/>
              <a:gd name="connsiteY0" fmla="*/ 0 h 1325565"/>
              <a:gd name="connsiteX1" fmla="*/ 5956308 w 6451600"/>
              <a:gd name="connsiteY1" fmla="*/ 1 h 1325565"/>
              <a:gd name="connsiteX2" fmla="*/ 6019800 w 6451600"/>
              <a:gd name="connsiteY2" fmla="*/ 1 h 1325565"/>
              <a:gd name="connsiteX3" fmla="*/ 6019800 w 6451600"/>
              <a:gd name="connsiteY3" fmla="*/ 8531 h 1325565"/>
              <a:gd name="connsiteX4" fmla="*/ 6056121 w 6451600"/>
              <a:gd name="connsiteY4" fmla="*/ 13411 h 1325565"/>
              <a:gd name="connsiteX5" fmla="*/ 6451600 w 6451600"/>
              <a:gd name="connsiteY5" fmla="*/ 660099 h 1325565"/>
              <a:gd name="connsiteX6" fmla="*/ 6056121 w 6451600"/>
              <a:gd name="connsiteY6" fmla="*/ 1306787 h 1325565"/>
              <a:gd name="connsiteX7" fmla="*/ 6019800 w 6451600"/>
              <a:gd name="connsiteY7" fmla="*/ 1311667 h 1325565"/>
              <a:gd name="connsiteX8" fmla="*/ 6019800 w 6451600"/>
              <a:gd name="connsiteY8" fmla="*/ 1325565 h 1325565"/>
              <a:gd name="connsiteX9" fmla="*/ 0 w 6451600"/>
              <a:gd name="connsiteY9" fmla="*/ 1325565 h 1325565"/>
              <a:gd name="connsiteX10" fmla="*/ 0 w 6451600"/>
              <a:gd name="connsiteY10" fmla="*/ 1 h 1325565"/>
              <a:gd name="connsiteX11" fmla="*/ 5956293 w 6451600"/>
              <a:gd name="connsiteY11" fmla="*/ 1 h 132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451600" h="1325565">
                <a:moveTo>
                  <a:pt x="5956300" y="0"/>
                </a:moveTo>
                <a:lnTo>
                  <a:pt x="5956308" y="1"/>
                </a:lnTo>
                <a:lnTo>
                  <a:pt x="6019800" y="1"/>
                </a:lnTo>
                <a:lnTo>
                  <a:pt x="6019800" y="8531"/>
                </a:lnTo>
                <a:lnTo>
                  <a:pt x="6056121" y="13411"/>
                </a:lnTo>
                <a:cubicBezTo>
                  <a:pt x="6281821" y="74963"/>
                  <a:pt x="6451600" y="341106"/>
                  <a:pt x="6451600" y="660099"/>
                </a:cubicBezTo>
                <a:cubicBezTo>
                  <a:pt x="6451600" y="979092"/>
                  <a:pt x="6281821" y="1245236"/>
                  <a:pt x="6056121" y="1306787"/>
                </a:cubicBezTo>
                <a:lnTo>
                  <a:pt x="6019800" y="1311667"/>
                </a:lnTo>
                <a:lnTo>
                  <a:pt x="6019800" y="1325565"/>
                </a:lnTo>
                <a:lnTo>
                  <a:pt x="0" y="1325565"/>
                </a:lnTo>
                <a:lnTo>
                  <a:pt x="0" y="1"/>
                </a:lnTo>
                <a:lnTo>
                  <a:pt x="5956293" y="1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2694" y="1559209"/>
            <a:ext cx="60789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60198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4" y="-5365"/>
            <a:ext cx="5647106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6432220-35E4-456B-8440-F1CA0AA9A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80200" y="171451"/>
            <a:ext cx="5257800" cy="6005513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96272A81-5EB8-454D-B81D-228BB3468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02"/>
            <a:ext cx="1136282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C334F768-E55A-40DE-A85D-53ACCA63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15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6E6B1-9D26-4CE6-9C77-8F1613ED6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028" y="1444679"/>
            <a:ext cx="562054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19432-DAD6-4415-8AE9-719C484B8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7028" y="2314373"/>
            <a:ext cx="562054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3A15F-6B33-4BBC-96F0-5EA6792679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444679"/>
            <a:ext cx="562832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4CDB3-91A2-469F-A91A-3D1CE4D7D2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14373"/>
            <a:ext cx="5628328" cy="38752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C4EBE-FE73-4282-B2AA-C859CDD63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63DB2A-351F-4F84-A7A5-DA0560B9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C07ACF-006B-4CB9-94D8-4F138F7E5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A0E9776-4ABA-46CE-826C-29E9A859ECA3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0ACA1-B859-4DFA-A605-844F36D302A8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199356-8052-4D53-997B-A2668FD73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027" y="10269"/>
            <a:ext cx="11423500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4C727DAC-E0F8-4A9B-A3BA-76834CBA2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9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02"/>
            <a:ext cx="11362828" cy="132556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C334F768-E55A-40DE-A85D-53ACCA630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45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19161F-D9C0-4F0F-ADDC-49B30F389D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0050" y="2"/>
            <a:ext cx="6711950" cy="6857999"/>
          </a:xfrm>
          <a:custGeom>
            <a:avLst/>
            <a:gdLst>
              <a:gd name="connsiteX0" fmla="*/ 0 w 6711950"/>
              <a:gd name="connsiteY0" fmla="*/ 0 h 6857999"/>
              <a:gd name="connsiteX1" fmla="*/ 6711950 w 6711950"/>
              <a:gd name="connsiteY1" fmla="*/ 0 h 6857999"/>
              <a:gd name="connsiteX2" fmla="*/ 6711950 w 6711950"/>
              <a:gd name="connsiteY2" fmla="*/ 6857999 h 6857999"/>
              <a:gd name="connsiteX3" fmla="*/ 0 w 6711950"/>
              <a:gd name="connsiteY3" fmla="*/ 6857999 h 6857999"/>
              <a:gd name="connsiteX4" fmla="*/ 0 w 6711950"/>
              <a:gd name="connsiteY4" fmla="*/ 6833001 h 6857999"/>
              <a:gd name="connsiteX5" fmla="*/ 5040 w 6711950"/>
              <a:gd name="connsiteY5" fmla="*/ 6825054 h 6857999"/>
              <a:gd name="connsiteX6" fmla="*/ 772641 w 6711950"/>
              <a:gd name="connsiteY6" fmla="*/ 3429001 h 6857999"/>
              <a:gd name="connsiteX7" fmla="*/ 5040 w 6711950"/>
              <a:gd name="connsiteY7" fmla="*/ 32949 h 6857999"/>
              <a:gd name="connsiteX8" fmla="*/ 0 w 671195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1950" h="6857999">
                <a:moveTo>
                  <a:pt x="0" y="0"/>
                </a:moveTo>
                <a:lnTo>
                  <a:pt x="6711950" y="0"/>
                </a:lnTo>
                <a:lnTo>
                  <a:pt x="671195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040" y="6825054"/>
                </a:lnTo>
                <a:cubicBezTo>
                  <a:pt x="471021" y="6052205"/>
                  <a:pt x="772641" y="4818719"/>
                  <a:pt x="772641" y="3429001"/>
                </a:cubicBezTo>
                <a:cubicBezTo>
                  <a:pt x="772641" y="2039283"/>
                  <a:pt x="471021" y="805798"/>
                  <a:pt x="5040" y="32949"/>
                </a:cubicBezTo>
                <a:lnTo>
                  <a:pt x="0" y="25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95" y="1559209"/>
            <a:ext cx="56341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5" y="-5365"/>
            <a:ext cx="563410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30931A70-30ED-43B6-B533-11E0ED9B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358" y="1559209"/>
            <a:ext cx="5677442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358" y="-5365"/>
            <a:ext cx="5677442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228B8234-DB38-40F4-AAD7-83331B84CC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92750" y="13807"/>
            <a:ext cx="6699250" cy="3358045"/>
          </a:xfrm>
          <a:custGeom>
            <a:avLst/>
            <a:gdLst>
              <a:gd name="connsiteX0" fmla="*/ 0 w 6699250"/>
              <a:gd name="connsiteY0" fmla="*/ 0 h 3358045"/>
              <a:gd name="connsiteX1" fmla="*/ 6699250 w 6699250"/>
              <a:gd name="connsiteY1" fmla="*/ 0 h 3358045"/>
              <a:gd name="connsiteX2" fmla="*/ 6699250 w 6699250"/>
              <a:gd name="connsiteY2" fmla="*/ 3358045 h 3358045"/>
              <a:gd name="connsiteX3" fmla="*/ 804386 w 6699250"/>
              <a:gd name="connsiteY3" fmla="*/ 3358045 h 3358045"/>
              <a:gd name="connsiteX4" fmla="*/ 791517 w 6699250"/>
              <a:gd name="connsiteY4" fmla="*/ 2915775 h 3358045"/>
              <a:gd name="connsiteX5" fmla="*/ 71984 w 6699250"/>
              <a:gd name="connsiteY5" fmla="*/ 183182 h 3358045"/>
              <a:gd name="connsiteX6" fmla="*/ 0 w 6699250"/>
              <a:gd name="connsiteY6" fmla="*/ 65581 h 3358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58045">
                <a:moveTo>
                  <a:pt x="0" y="0"/>
                </a:moveTo>
                <a:lnTo>
                  <a:pt x="6699250" y="0"/>
                </a:lnTo>
                <a:lnTo>
                  <a:pt x="6699250" y="3358045"/>
                </a:lnTo>
                <a:lnTo>
                  <a:pt x="804386" y="3358045"/>
                </a:lnTo>
                <a:lnTo>
                  <a:pt x="791517" y="2915775"/>
                </a:lnTo>
                <a:cubicBezTo>
                  <a:pt x="727432" y="1822228"/>
                  <a:pt x="461165" y="856939"/>
                  <a:pt x="71984" y="183182"/>
                </a:cubicBezTo>
                <a:lnTo>
                  <a:pt x="0" y="6558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148C0789-43EE-4572-A622-4561C8E7FC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7350" y="3480905"/>
            <a:ext cx="6699250" cy="3363292"/>
          </a:xfrm>
          <a:custGeom>
            <a:avLst/>
            <a:gdLst>
              <a:gd name="connsiteX0" fmla="*/ 829938 w 6699250"/>
              <a:gd name="connsiteY0" fmla="*/ 0 h 3363291"/>
              <a:gd name="connsiteX1" fmla="*/ 6699250 w 6699250"/>
              <a:gd name="connsiteY1" fmla="*/ 0 h 3363291"/>
              <a:gd name="connsiteX2" fmla="*/ 6699250 w 6699250"/>
              <a:gd name="connsiteY2" fmla="*/ 3363291 h 3363291"/>
              <a:gd name="connsiteX3" fmla="*/ 0 w 6699250"/>
              <a:gd name="connsiteY3" fmla="*/ 3363291 h 3363291"/>
              <a:gd name="connsiteX4" fmla="*/ 0 w 6699250"/>
              <a:gd name="connsiteY4" fmla="*/ 3338293 h 3363291"/>
              <a:gd name="connsiteX5" fmla="*/ 5426 w 6699250"/>
              <a:gd name="connsiteY5" fmla="*/ 3330346 h 3363291"/>
              <a:gd name="connsiteX6" fmla="*/ 816917 w 6699250"/>
              <a:gd name="connsiteY6" fmla="*/ 447520 h 33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99250" h="3363291">
                <a:moveTo>
                  <a:pt x="829938" y="0"/>
                </a:moveTo>
                <a:lnTo>
                  <a:pt x="6699250" y="0"/>
                </a:lnTo>
                <a:lnTo>
                  <a:pt x="6699250" y="3363291"/>
                </a:lnTo>
                <a:lnTo>
                  <a:pt x="0" y="3363291"/>
                </a:lnTo>
                <a:lnTo>
                  <a:pt x="0" y="3338293"/>
                </a:lnTo>
                <a:lnTo>
                  <a:pt x="5426" y="3330346"/>
                </a:lnTo>
                <a:cubicBezTo>
                  <a:pt x="444405" y="2654103"/>
                  <a:pt x="747902" y="1625185"/>
                  <a:pt x="816917" y="44752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33BAABCE-1AD0-4714-976B-B64051C41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6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0CCB01-EAAE-4F2B-AFB2-9D22F8DE1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0E80D1-7F4B-4532-B8C7-78CD4370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6EF9D7-79E6-4E4D-8F75-1BAE64369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D6BEE9-D3C1-4B36-B4DF-513C734F9398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6B5802-DFD0-45EB-9FD0-0DB9A9B99235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11BBDE-38AD-4720-811B-C9B3D86BD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2101" y="10402"/>
            <a:ext cx="605309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9F8B9C2-AB2B-4F80-8B09-81A516E917AE}"/>
              </a:ext>
            </a:extLst>
          </p:cNvPr>
          <p:cNvSpPr/>
          <p:nvPr/>
        </p:nvSpPr>
        <p:spPr>
          <a:xfrm>
            <a:off x="1" y="1"/>
            <a:ext cx="5708650" cy="5698700"/>
          </a:xfrm>
          <a:custGeom>
            <a:avLst/>
            <a:gdLst>
              <a:gd name="connsiteX0" fmla="*/ 0 w 5708649"/>
              <a:gd name="connsiteY0" fmla="*/ 0 h 5698700"/>
              <a:gd name="connsiteX1" fmla="*/ 5120704 w 5708649"/>
              <a:gd name="connsiteY1" fmla="*/ 0 h 5698700"/>
              <a:gd name="connsiteX2" fmla="*/ 5261857 w 5708649"/>
              <a:gd name="connsiteY2" fmla="*/ 232346 h 5698700"/>
              <a:gd name="connsiteX3" fmla="*/ 5708649 w 5708649"/>
              <a:gd name="connsiteY3" fmla="*/ 1996862 h 5698700"/>
              <a:gd name="connsiteX4" fmla="*/ 2006811 w 5708649"/>
              <a:gd name="connsiteY4" fmla="*/ 5698700 h 5698700"/>
              <a:gd name="connsiteX5" fmla="*/ 242295 w 5708649"/>
              <a:gd name="connsiteY5" fmla="*/ 5251908 h 5698700"/>
              <a:gd name="connsiteX6" fmla="*/ 0 w 5708649"/>
              <a:gd name="connsiteY6" fmla="*/ 5104711 h 569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8649" h="5698700">
                <a:moveTo>
                  <a:pt x="0" y="0"/>
                </a:moveTo>
                <a:lnTo>
                  <a:pt x="5120704" y="0"/>
                </a:lnTo>
                <a:lnTo>
                  <a:pt x="5261857" y="232346"/>
                </a:lnTo>
                <a:cubicBezTo>
                  <a:pt x="5546797" y="756872"/>
                  <a:pt x="5708649" y="1357966"/>
                  <a:pt x="5708649" y="1996862"/>
                </a:cubicBezTo>
                <a:cubicBezTo>
                  <a:pt x="5708649" y="4041331"/>
                  <a:pt x="4051280" y="5698700"/>
                  <a:pt x="2006811" y="5698700"/>
                </a:cubicBezTo>
                <a:cubicBezTo>
                  <a:pt x="1367914" y="5698700"/>
                  <a:pt x="766821" y="5536848"/>
                  <a:pt x="242295" y="5251908"/>
                </a:cubicBezTo>
                <a:lnTo>
                  <a:pt x="0" y="5104711"/>
                </a:lnTo>
                <a:close/>
              </a:path>
            </a:pathLst>
          </a:custGeom>
          <a:solidFill>
            <a:schemeClr val="bg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8AFA7CF0-DDAC-47E1-85EE-682F9B83E0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0401"/>
            <a:ext cx="5435600" cy="5426128"/>
          </a:xfrm>
          <a:custGeom>
            <a:avLst/>
            <a:gdLst>
              <a:gd name="connsiteX0" fmla="*/ 0 w 5435600"/>
              <a:gd name="connsiteY0" fmla="*/ 0 h 5426127"/>
              <a:gd name="connsiteX1" fmla="*/ 4875777 w 5435600"/>
              <a:gd name="connsiteY1" fmla="*/ 0 h 5426127"/>
              <a:gd name="connsiteX2" fmla="*/ 5010179 w 5435600"/>
              <a:gd name="connsiteY2" fmla="*/ 221233 h 5426127"/>
              <a:gd name="connsiteX3" fmla="*/ 5435600 w 5435600"/>
              <a:gd name="connsiteY3" fmla="*/ 1901351 h 5426127"/>
              <a:gd name="connsiteX4" fmla="*/ 4630713 w 5435600"/>
              <a:gd name="connsiteY4" fmla="*/ 4143436 h 5426127"/>
              <a:gd name="connsiteX5" fmla="*/ 4445000 w 5435600"/>
              <a:gd name="connsiteY5" fmla="*/ 4347771 h 5426127"/>
              <a:gd name="connsiteX6" fmla="*/ 4445000 w 5435600"/>
              <a:gd name="connsiteY6" fmla="*/ 4415550 h 5426127"/>
              <a:gd name="connsiteX7" fmla="*/ 4379225 w 5435600"/>
              <a:gd name="connsiteY7" fmla="*/ 4415550 h 5426127"/>
              <a:gd name="connsiteX8" fmla="*/ 4152909 w 5435600"/>
              <a:gd name="connsiteY8" fmla="*/ 4621240 h 5426127"/>
              <a:gd name="connsiteX9" fmla="*/ 1910824 w 5435600"/>
              <a:gd name="connsiteY9" fmla="*/ 5426127 h 5426127"/>
              <a:gd name="connsiteX10" fmla="*/ 230706 w 5435600"/>
              <a:gd name="connsiteY10" fmla="*/ 5000706 h 5426127"/>
              <a:gd name="connsiteX11" fmla="*/ 0 w 5435600"/>
              <a:gd name="connsiteY11" fmla="*/ 4860549 h 5426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435600" h="5426127">
                <a:moveTo>
                  <a:pt x="0" y="0"/>
                </a:moveTo>
                <a:lnTo>
                  <a:pt x="4875777" y="0"/>
                </a:lnTo>
                <a:lnTo>
                  <a:pt x="5010179" y="221233"/>
                </a:lnTo>
                <a:cubicBezTo>
                  <a:pt x="5281490" y="720670"/>
                  <a:pt x="5435600" y="1293014"/>
                  <a:pt x="5435600" y="1901351"/>
                </a:cubicBezTo>
                <a:cubicBezTo>
                  <a:pt x="5435600" y="2753024"/>
                  <a:pt x="5133543" y="3534147"/>
                  <a:pt x="4630713" y="4143436"/>
                </a:cubicBezTo>
                <a:lnTo>
                  <a:pt x="4445000" y="4347771"/>
                </a:lnTo>
                <a:lnTo>
                  <a:pt x="4445000" y="4415550"/>
                </a:lnTo>
                <a:lnTo>
                  <a:pt x="4379225" y="4415550"/>
                </a:lnTo>
                <a:lnTo>
                  <a:pt x="4152909" y="4621240"/>
                </a:lnTo>
                <a:cubicBezTo>
                  <a:pt x="3543620" y="5124070"/>
                  <a:pt x="2762497" y="5426127"/>
                  <a:pt x="1910824" y="5426127"/>
                </a:cubicBezTo>
                <a:cubicBezTo>
                  <a:pt x="1302486" y="5426127"/>
                  <a:pt x="730143" y="5272017"/>
                  <a:pt x="230706" y="5000706"/>
                </a:cubicBezTo>
                <a:lnTo>
                  <a:pt x="0" y="4860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CCC12F08-A9A0-4BC2-B61D-B62737689D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82101" y="1574801"/>
            <a:ext cx="6053096" cy="46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2" descr="See the source image">
            <a:extLst>
              <a:ext uri="{FF2B5EF4-FFF2-40B4-BE49-F238E27FC236}">
                <a16:creationId xmlns:a16="http://schemas.microsoft.com/office/drawing/2014/main" id="{EC37DE17-208B-4939-8A92-5BAD72A5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04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12023" y="1559209"/>
            <a:ext cx="6133228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023" y="-5365"/>
            <a:ext cx="61332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3CAD358-6092-4277-98AA-B8F604E88BD6}"/>
              </a:ext>
            </a:extLst>
          </p:cNvPr>
          <p:cNvSpPr/>
          <p:nvPr/>
        </p:nvSpPr>
        <p:spPr>
          <a:xfrm>
            <a:off x="6540501" y="0"/>
            <a:ext cx="5651500" cy="3956050"/>
          </a:xfrm>
          <a:custGeom>
            <a:avLst/>
            <a:gdLst>
              <a:gd name="connsiteX0" fmla="*/ 158299 w 5651500"/>
              <a:gd name="connsiteY0" fmla="*/ 0 h 3956050"/>
              <a:gd name="connsiteX1" fmla="*/ 5651500 w 5651500"/>
              <a:gd name="connsiteY1" fmla="*/ 0 h 3956050"/>
              <a:gd name="connsiteX2" fmla="*/ 5651500 w 5651500"/>
              <a:gd name="connsiteY2" fmla="*/ 2260728 h 3956050"/>
              <a:gd name="connsiteX3" fmla="*/ 5590887 w 5651500"/>
              <a:gd name="connsiteY3" fmla="*/ 2387494 h 3956050"/>
              <a:gd name="connsiteX4" fmla="*/ 2974975 w 5651500"/>
              <a:gd name="connsiteY4" fmla="*/ 3956050 h 3956050"/>
              <a:gd name="connsiteX5" fmla="*/ 0 w 5651500"/>
              <a:gd name="connsiteY5" fmla="*/ 958850 h 3956050"/>
              <a:gd name="connsiteX6" fmla="*/ 133749 w 5651500"/>
              <a:gd name="connsiteY6" fmla="*/ 67574 h 395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51500" h="3956050">
                <a:moveTo>
                  <a:pt x="158299" y="0"/>
                </a:moveTo>
                <a:lnTo>
                  <a:pt x="5651500" y="0"/>
                </a:lnTo>
                <a:lnTo>
                  <a:pt x="5651500" y="2260728"/>
                </a:lnTo>
                <a:lnTo>
                  <a:pt x="5590887" y="2387494"/>
                </a:lnTo>
                <a:cubicBezTo>
                  <a:pt x="5087106" y="3321796"/>
                  <a:pt x="4104560" y="3956050"/>
                  <a:pt x="2974975" y="3956050"/>
                </a:cubicBezTo>
                <a:cubicBezTo>
                  <a:pt x="1331942" y="3956050"/>
                  <a:pt x="0" y="2614158"/>
                  <a:pt x="0" y="958850"/>
                </a:cubicBezTo>
                <a:cubicBezTo>
                  <a:pt x="0" y="648480"/>
                  <a:pt x="46826" y="349128"/>
                  <a:pt x="133749" y="67574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9984EF-A648-46DB-9DFE-3BACA707197D}"/>
              </a:ext>
            </a:extLst>
          </p:cNvPr>
          <p:cNvSpPr/>
          <p:nvPr/>
        </p:nvSpPr>
        <p:spPr>
          <a:xfrm>
            <a:off x="8502650" y="4191003"/>
            <a:ext cx="3689350" cy="2666999"/>
          </a:xfrm>
          <a:custGeom>
            <a:avLst/>
            <a:gdLst>
              <a:gd name="connsiteX0" fmla="*/ 2016125 w 3689350"/>
              <a:gd name="connsiteY0" fmla="*/ 0 h 2666999"/>
              <a:gd name="connsiteX1" fmla="*/ 3687928 w 3689350"/>
              <a:gd name="connsiteY1" fmla="*/ 817500 h 2666999"/>
              <a:gd name="connsiteX2" fmla="*/ 3689350 w 3689350"/>
              <a:gd name="connsiteY2" fmla="*/ 819653 h 2666999"/>
              <a:gd name="connsiteX3" fmla="*/ 3689350 w 3689350"/>
              <a:gd name="connsiteY3" fmla="*/ 2666999 h 2666999"/>
              <a:gd name="connsiteX4" fmla="*/ 206134 w 3689350"/>
              <a:gd name="connsiteY4" fmla="*/ 2666999 h 2666999"/>
              <a:gd name="connsiteX5" fmla="*/ 158437 w 3689350"/>
              <a:gd name="connsiteY5" fmla="*/ 2575938 h 2666999"/>
              <a:gd name="connsiteX6" fmla="*/ 0 w 3689350"/>
              <a:gd name="connsiteY6" fmla="*/ 1854200 h 2666999"/>
              <a:gd name="connsiteX7" fmla="*/ 2016125 w 3689350"/>
              <a:gd name="connsiteY7" fmla="*/ 0 h 266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89350" h="2666999">
                <a:moveTo>
                  <a:pt x="2016125" y="0"/>
                </a:moveTo>
                <a:cubicBezTo>
                  <a:pt x="2712047" y="0"/>
                  <a:pt x="3325615" y="324279"/>
                  <a:pt x="3687928" y="817500"/>
                </a:cubicBezTo>
                <a:lnTo>
                  <a:pt x="3689350" y="819653"/>
                </a:lnTo>
                <a:lnTo>
                  <a:pt x="3689350" y="2666999"/>
                </a:lnTo>
                <a:lnTo>
                  <a:pt x="206134" y="2666999"/>
                </a:lnTo>
                <a:lnTo>
                  <a:pt x="158437" y="2575938"/>
                </a:lnTo>
                <a:cubicBezTo>
                  <a:pt x="56416" y="2354105"/>
                  <a:pt x="0" y="2110212"/>
                  <a:pt x="0" y="1854200"/>
                </a:cubicBezTo>
                <a:cubicBezTo>
                  <a:pt x="0" y="830154"/>
                  <a:pt x="902650" y="0"/>
                  <a:pt x="2016125" y="0"/>
                </a:cubicBezTo>
                <a:close/>
              </a:path>
            </a:pathLst>
          </a:custGeom>
          <a:solidFill>
            <a:schemeClr val="bg1">
              <a:lumMod val="75000"/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28668AC-E605-4DD9-8BCF-9604334084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88150" y="-5365"/>
            <a:ext cx="5403850" cy="3732816"/>
          </a:xfrm>
          <a:custGeom>
            <a:avLst/>
            <a:gdLst>
              <a:gd name="connsiteX0" fmla="*/ 151362 w 5403850"/>
              <a:gd name="connsiteY0" fmla="*/ 0 h 3732816"/>
              <a:gd name="connsiteX1" fmla="*/ 5403850 w 5403850"/>
              <a:gd name="connsiteY1" fmla="*/ 0 h 3732816"/>
              <a:gd name="connsiteX2" fmla="*/ 5403850 w 5403850"/>
              <a:gd name="connsiteY2" fmla="*/ 2133159 h 3732816"/>
              <a:gd name="connsiteX3" fmla="*/ 5345893 w 5403850"/>
              <a:gd name="connsiteY3" fmla="*/ 2252771 h 3732816"/>
              <a:gd name="connsiteX4" fmla="*/ 2844611 w 5403850"/>
              <a:gd name="connsiteY4" fmla="*/ 3732816 h 3732816"/>
              <a:gd name="connsiteX5" fmla="*/ 0 w 5403850"/>
              <a:gd name="connsiteY5" fmla="*/ 904743 h 3732816"/>
              <a:gd name="connsiteX6" fmla="*/ 127888 w 5403850"/>
              <a:gd name="connsiteY6" fmla="*/ 63761 h 3732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03850" h="3732816">
                <a:moveTo>
                  <a:pt x="151362" y="0"/>
                </a:moveTo>
                <a:lnTo>
                  <a:pt x="5403850" y="0"/>
                </a:lnTo>
                <a:lnTo>
                  <a:pt x="5403850" y="2133159"/>
                </a:lnTo>
                <a:lnTo>
                  <a:pt x="5345893" y="2252771"/>
                </a:lnTo>
                <a:cubicBezTo>
                  <a:pt x="4864188" y="3134352"/>
                  <a:pt x="3924697" y="3732816"/>
                  <a:pt x="2844611" y="3732816"/>
                </a:cubicBezTo>
                <a:cubicBezTo>
                  <a:pt x="1273576" y="3732816"/>
                  <a:pt x="0" y="2466645"/>
                  <a:pt x="0" y="904743"/>
                </a:cubicBezTo>
                <a:cubicBezTo>
                  <a:pt x="0" y="611887"/>
                  <a:pt x="44774" y="329427"/>
                  <a:pt x="127888" y="6376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920848CF-E03C-4729-9752-71532C50DEB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864601" y="4452651"/>
            <a:ext cx="3327400" cy="2405348"/>
          </a:xfrm>
          <a:custGeom>
            <a:avLst/>
            <a:gdLst>
              <a:gd name="connsiteX0" fmla="*/ 1818330 w 3327400"/>
              <a:gd name="connsiteY0" fmla="*/ 0 h 2405348"/>
              <a:gd name="connsiteX1" fmla="*/ 3326118 w 3327400"/>
              <a:gd name="connsiteY1" fmla="*/ 737297 h 2405348"/>
              <a:gd name="connsiteX2" fmla="*/ 3327400 w 3327400"/>
              <a:gd name="connsiteY2" fmla="*/ 739239 h 2405348"/>
              <a:gd name="connsiteX3" fmla="*/ 3327400 w 3327400"/>
              <a:gd name="connsiteY3" fmla="*/ 2405348 h 2405348"/>
              <a:gd name="connsiteX4" fmla="*/ 185911 w 3327400"/>
              <a:gd name="connsiteY4" fmla="*/ 2405348 h 2405348"/>
              <a:gd name="connsiteX5" fmla="*/ 142893 w 3327400"/>
              <a:gd name="connsiteY5" fmla="*/ 2323221 h 2405348"/>
              <a:gd name="connsiteX6" fmla="*/ 0 w 3327400"/>
              <a:gd name="connsiteY6" fmla="*/ 1672290 h 2405348"/>
              <a:gd name="connsiteX7" fmla="*/ 1818330 w 3327400"/>
              <a:gd name="connsiteY7" fmla="*/ 0 h 240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27400" h="2405348">
                <a:moveTo>
                  <a:pt x="1818330" y="0"/>
                </a:moveTo>
                <a:cubicBezTo>
                  <a:pt x="2445977" y="0"/>
                  <a:pt x="2999350" y="292465"/>
                  <a:pt x="3326118" y="737297"/>
                </a:cubicBezTo>
                <a:lnTo>
                  <a:pt x="3327400" y="739239"/>
                </a:lnTo>
                <a:lnTo>
                  <a:pt x="3327400" y="2405348"/>
                </a:lnTo>
                <a:lnTo>
                  <a:pt x="185911" y="2405348"/>
                </a:lnTo>
                <a:lnTo>
                  <a:pt x="142893" y="2323221"/>
                </a:lnTo>
                <a:cubicBezTo>
                  <a:pt x="50881" y="2123151"/>
                  <a:pt x="0" y="1903186"/>
                  <a:pt x="0" y="1672290"/>
                </a:cubicBezTo>
                <a:cubicBezTo>
                  <a:pt x="0" y="748710"/>
                  <a:pt x="814094" y="0"/>
                  <a:pt x="181833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5" name="Picture 2" descr="See the source image">
            <a:extLst>
              <a:ext uri="{FF2B5EF4-FFF2-40B4-BE49-F238E27FC236}">
                <a16:creationId xmlns:a16="http://schemas.microsoft.com/office/drawing/2014/main" id="{A18C90F9-E97A-4E5E-BB0A-842E820B7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187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1E9F05-9F82-4401-ABB1-9F3F39EAA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1BC4EE-128A-4E51-919E-E6C98A8DE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3E0BC6-D312-492B-BD5C-90778689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 descr="See the source image">
            <a:extLst>
              <a:ext uri="{FF2B5EF4-FFF2-40B4-BE49-F238E27FC236}">
                <a16:creationId xmlns:a16="http://schemas.microsoft.com/office/drawing/2014/main" id="{8925E6DC-A80E-4500-AF2A-D6AA8E1EB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75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D5F84-07AF-422D-9431-3925194C2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5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19D2F-CB36-436B-AADC-96B4CC7C5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F6319-7E3B-4030-9F14-E3101A6C6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129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F1648-05E6-4ABE-B589-EF3771D4B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5B1A2-5E3E-422F-A00E-0159E472D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6E4E1D-4191-46E9-AC4A-F7D91C69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D9588963-5DFB-4246-9044-77B5B6BBF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6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1403602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477202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1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F08338-3AEA-4F4D-BECD-4A6C5EDD078D}"/>
              </a:ext>
            </a:extLst>
          </p:cNvPr>
          <p:cNvSpPr/>
          <p:nvPr/>
        </p:nvSpPr>
        <p:spPr>
          <a:xfrm rot="5400000" flipV="1">
            <a:off x="-137278" y="3402998"/>
            <a:ext cx="6858000" cy="52008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75988E-3D52-4372-9839-44739B647858}"/>
              </a:ext>
            </a:extLst>
          </p:cNvPr>
          <p:cNvSpPr/>
          <p:nvPr/>
        </p:nvSpPr>
        <p:spPr>
          <a:xfrm>
            <a:off x="0" y="0"/>
            <a:ext cx="323347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423E93-B3AA-4AEF-AA5D-1A275EA85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100" y="457200"/>
            <a:ext cx="266444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D371C4-3704-4F57-9B9B-F670708826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AFAECF-E282-403F-89FE-BB5E8A18E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3100" y="2057400"/>
            <a:ext cx="2664443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182" indent="0">
              <a:buNone/>
              <a:defRPr sz="1400"/>
            </a:lvl2pPr>
            <a:lvl3pPr marL="914364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1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9BD35-D4D9-41E6-90F5-A5B1E129E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6FE415-6B08-41C0-A1B9-7E866C603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9AC82-DA5F-4E4D-BEF0-A81A43D2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B525149A-40C2-45E2-8B11-9D4101E8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9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F109F46-B7B5-4A1C-A524-8A77CC329A93}"/>
              </a:ext>
            </a:extLst>
          </p:cNvPr>
          <p:cNvSpPr/>
          <p:nvPr/>
        </p:nvSpPr>
        <p:spPr>
          <a:xfrm>
            <a:off x="4965700" y="2"/>
            <a:ext cx="7226300" cy="6857999"/>
          </a:xfrm>
          <a:custGeom>
            <a:avLst/>
            <a:gdLst>
              <a:gd name="connsiteX0" fmla="*/ 0 w 7226300"/>
              <a:gd name="connsiteY0" fmla="*/ 0 h 6857999"/>
              <a:gd name="connsiteX1" fmla="*/ 7226300 w 7226300"/>
              <a:gd name="connsiteY1" fmla="*/ 0 h 6857999"/>
              <a:gd name="connsiteX2" fmla="*/ 7226300 w 7226300"/>
              <a:gd name="connsiteY2" fmla="*/ 6857999 h 6857999"/>
              <a:gd name="connsiteX3" fmla="*/ 0 w 7226300"/>
              <a:gd name="connsiteY3" fmla="*/ 6857999 h 6857999"/>
              <a:gd name="connsiteX4" fmla="*/ 0 w 7226300"/>
              <a:gd name="connsiteY4" fmla="*/ 6833001 h 6857999"/>
              <a:gd name="connsiteX5" fmla="*/ 5426 w 7226300"/>
              <a:gd name="connsiteY5" fmla="*/ 6825054 h 6857999"/>
              <a:gd name="connsiteX6" fmla="*/ 831850 w 7226300"/>
              <a:gd name="connsiteY6" fmla="*/ 3429001 h 6857999"/>
              <a:gd name="connsiteX7" fmla="*/ 5426 w 7226300"/>
              <a:gd name="connsiteY7" fmla="*/ 32949 h 6857999"/>
              <a:gd name="connsiteX8" fmla="*/ 0 w 722630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26300" h="6857999">
                <a:moveTo>
                  <a:pt x="0" y="0"/>
                </a:moveTo>
                <a:lnTo>
                  <a:pt x="7226300" y="0"/>
                </a:lnTo>
                <a:lnTo>
                  <a:pt x="722630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426" y="6825054"/>
                </a:lnTo>
                <a:cubicBezTo>
                  <a:pt x="507116" y="6052205"/>
                  <a:pt x="831850" y="4818719"/>
                  <a:pt x="831850" y="3429001"/>
                </a:cubicBezTo>
                <a:cubicBezTo>
                  <a:pt x="831850" y="2039283"/>
                  <a:pt x="507116" y="805798"/>
                  <a:pt x="5426" y="32949"/>
                </a:cubicBezTo>
                <a:lnTo>
                  <a:pt x="0" y="25002"/>
                </a:lnTo>
                <a:close/>
              </a:path>
            </a:pathLst>
          </a:custGeom>
          <a:solidFill>
            <a:schemeClr val="bg1">
              <a:lumMod val="65000"/>
              <a:alpha val="22000"/>
            </a:schemeClr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DFA54A-4C13-4600-8DAD-139D50D2538F}"/>
              </a:ext>
            </a:extLst>
          </p:cNvPr>
          <p:cNvSpPr/>
          <p:nvPr/>
        </p:nvSpPr>
        <p:spPr>
          <a:xfrm>
            <a:off x="0" y="2"/>
            <a:ext cx="12192000" cy="1325564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6000D-F5C8-4500-8FAD-9F5962473BC6}"/>
              </a:ext>
            </a:extLst>
          </p:cNvPr>
          <p:cNvSpPr/>
          <p:nvPr/>
        </p:nvSpPr>
        <p:spPr>
          <a:xfrm>
            <a:off x="0" y="1353177"/>
            <a:ext cx="12192000" cy="45719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19161F-D9C0-4F0F-ADDC-49B30F389DB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0050" y="2"/>
            <a:ext cx="6711950" cy="6857999"/>
          </a:xfrm>
          <a:custGeom>
            <a:avLst/>
            <a:gdLst>
              <a:gd name="connsiteX0" fmla="*/ 0 w 6711950"/>
              <a:gd name="connsiteY0" fmla="*/ 0 h 6857999"/>
              <a:gd name="connsiteX1" fmla="*/ 6711950 w 6711950"/>
              <a:gd name="connsiteY1" fmla="*/ 0 h 6857999"/>
              <a:gd name="connsiteX2" fmla="*/ 6711950 w 6711950"/>
              <a:gd name="connsiteY2" fmla="*/ 6857999 h 6857999"/>
              <a:gd name="connsiteX3" fmla="*/ 0 w 6711950"/>
              <a:gd name="connsiteY3" fmla="*/ 6857999 h 6857999"/>
              <a:gd name="connsiteX4" fmla="*/ 0 w 6711950"/>
              <a:gd name="connsiteY4" fmla="*/ 6833001 h 6857999"/>
              <a:gd name="connsiteX5" fmla="*/ 5040 w 6711950"/>
              <a:gd name="connsiteY5" fmla="*/ 6825054 h 6857999"/>
              <a:gd name="connsiteX6" fmla="*/ 772641 w 6711950"/>
              <a:gd name="connsiteY6" fmla="*/ 3429001 h 6857999"/>
              <a:gd name="connsiteX7" fmla="*/ 5040 w 6711950"/>
              <a:gd name="connsiteY7" fmla="*/ 32949 h 6857999"/>
              <a:gd name="connsiteX8" fmla="*/ 0 w 6711950"/>
              <a:gd name="connsiteY8" fmla="*/ 25002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11950" h="6857999">
                <a:moveTo>
                  <a:pt x="0" y="0"/>
                </a:moveTo>
                <a:lnTo>
                  <a:pt x="6711950" y="0"/>
                </a:lnTo>
                <a:lnTo>
                  <a:pt x="6711950" y="6857999"/>
                </a:lnTo>
                <a:lnTo>
                  <a:pt x="0" y="6857999"/>
                </a:lnTo>
                <a:lnTo>
                  <a:pt x="0" y="6833001"/>
                </a:lnTo>
                <a:lnTo>
                  <a:pt x="5040" y="6825054"/>
                </a:lnTo>
                <a:cubicBezTo>
                  <a:pt x="471021" y="6052205"/>
                  <a:pt x="772641" y="4818719"/>
                  <a:pt x="772641" y="3429001"/>
                </a:cubicBezTo>
                <a:cubicBezTo>
                  <a:pt x="772641" y="2039283"/>
                  <a:pt x="471021" y="805798"/>
                  <a:pt x="5040" y="32949"/>
                </a:cubicBezTo>
                <a:lnTo>
                  <a:pt x="0" y="250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BC152D-C4E7-4AFD-8761-1BAE862D58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695" y="1559209"/>
            <a:ext cx="5634106" cy="46177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D4FAB3-867D-4ED6-BEFB-A98C38B35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507789-9E0B-4B3E-8CA1-772E18E35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DF3E24-7D62-4682-A951-ADF4B86D5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5CADB8-3BB1-4391-A361-A0D262E65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95" y="-5365"/>
            <a:ext cx="563410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2" descr="See the source image">
            <a:extLst>
              <a:ext uri="{FF2B5EF4-FFF2-40B4-BE49-F238E27FC236}">
                <a16:creationId xmlns:a16="http://schemas.microsoft.com/office/drawing/2014/main" id="{30931A70-30ED-43B6-B533-11E0ED9BD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6566"/>
            <a:ext cx="835993" cy="23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753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90CC524-3900-1041-BDBF-D0ABD37D8E8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524500" cy="6858000"/>
          </a:xfrm>
          <a:custGeom>
            <a:avLst/>
            <a:gdLst>
              <a:gd name="connsiteX0" fmla="*/ 0 w 5524500"/>
              <a:gd name="connsiteY0" fmla="*/ 0 h 6858000"/>
              <a:gd name="connsiteX1" fmla="*/ 5524500 w 5524500"/>
              <a:gd name="connsiteY1" fmla="*/ 0 h 6858000"/>
              <a:gd name="connsiteX2" fmla="*/ 5524500 w 5524500"/>
              <a:gd name="connsiteY2" fmla="*/ 806538 h 6858000"/>
              <a:gd name="connsiteX3" fmla="*/ 4952408 w 5524500"/>
              <a:gd name="connsiteY3" fmla="*/ 806538 h 6858000"/>
              <a:gd name="connsiteX4" fmla="*/ 4952408 w 5524500"/>
              <a:gd name="connsiteY4" fmla="*/ 1187539 h 6858000"/>
              <a:gd name="connsiteX5" fmla="*/ 5524500 w 5524500"/>
              <a:gd name="connsiteY5" fmla="*/ 1187539 h 6858000"/>
              <a:gd name="connsiteX6" fmla="*/ 5524500 w 5524500"/>
              <a:gd name="connsiteY6" fmla="*/ 6858000 h 6858000"/>
              <a:gd name="connsiteX7" fmla="*/ 0 w 55245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24500" h="6858000">
                <a:moveTo>
                  <a:pt x="0" y="0"/>
                </a:moveTo>
                <a:lnTo>
                  <a:pt x="5524500" y="0"/>
                </a:lnTo>
                <a:lnTo>
                  <a:pt x="5524500" y="806538"/>
                </a:lnTo>
                <a:lnTo>
                  <a:pt x="4952408" y="806538"/>
                </a:lnTo>
                <a:lnTo>
                  <a:pt x="4952408" y="1187539"/>
                </a:lnTo>
                <a:lnTo>
                  <a:pt x="5524500" y="1187539"/>
                </a:lnTo>
                <a:lnTo>
                  <a:pt x="5524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593" y="1890876"/>
            <a:ext cx="5387215" cy="40844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D49B377-6CF8-9E4B-8973-3F8057D7D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3593" y="702157"/>
            <a:ext cx="5387215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E11F091D-EBC7-D743-82DA-0E177FD421D4}"/>
              </a:ext>
            </a:extLst>
          </p:cNvPr>
          <p:cNvSpPr/>
          <p:nvPr/>
        </p:nvSpPr>
        <p:spPr>
          <a:xfrm>
            <a:off x="4952408" y="806539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pic>
        <p:nvPicPr>
          <p:cNvPr id="11" name="Picture 2" descr="See the source image">
            <a:extLst>
              <a:ext uri="{FF2B5EF4-FFF2-40B4-BE49-F238E27FC236}">
                <a16:creationId xmlns:a16="http://schemas.microsoft.com/office/drawing/2014/main" id="{50601B7D-0E23-4F3F-B005-153E31374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19" y="6457349"/>
            <a:ext cx="833185" cy="23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274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4" y="1956391"/>
            <a:ext cx="3863216" cy="446752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3599" y="1956391"/>
            <a:ext cx="6917210" cy="446752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75DA6C-B626-714A-8BBC-6FDDB6BE4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72B4D55A-70C8-E04B-B7E3-3355A1131891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4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F4516B-8A37-894B-82AE-60204E67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7"/>
            <a:ext cx="11029616" cy="74015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CC16CE43-CB3C-7544-B05B-0A9F706D6FD8}"/>
              </a:ext>
            </a:extLst>
          </p:cNvPr>
          <p:cNvSpPr/>
          <p:nvPr/>
        </p:nvSpPr>
        <p:spPr>
          <a:xfrm>
            <a:off x="1" y="806539"/>
            <a:ext cx="453601" cy="36304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341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rrow Content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EEDEA7C-D9D3-5E4A-A0E6-B7A0ED5E0F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1599" y="0"/>
            <a:ext cx="7010400" cy="6858000"/>
          </a:xfrm>
          <a:custGeom>
            <a:avLst/>
            <a:gdLst>
              <a:gd name="connsiteX0" fmla="*/ 0 w 7010400"/>
              <a:gd name="connsiteY0" fmla="*/ 0 h 6858000"/>
              <a:gd name="connsiteX1" fmla="*/ 7010400 w 7010400"/>
              <a:gd name="connsiteY1" fmla="*/ 0 h 6858000"/>
              <a:gd name="connsiteX2" fmla="*/ 7010400 w 7010400"/>
              <a:gd name="connsiteY2" fmla="*/ 6858000 h 6858000"/>
              <a:gd name="connsiteX3" fmla="*/ 0 w 7010400"/>
              <a:gd name="connsiteY3" fmla="*/ 6858000 h 6858000"/>
              <a:gd name="connsiteX4" fmla="*/ 0 w 7010400"/>
              <a:gd name="connsiteY4" fmla="*/ 2620396 h 6858000"/>
              <a:gd name="connsiteX5" fmla="*/ 508001 w 7010400"/>
              <a:gd name="connsiteY5" fmla="*/ 2620396 h 6858000"/>
              <a:gd name="connsiteX6" fmla="*/ 508001 w 7010400"/>
              <a:gd name="connsiteY6" fmla="*/ 2239395 h 6858000"/>
              <a:gd name="connsiteX7" fmla="*/ 0 w 7010400"/>
              <a:gd name="connsiteY7" fmla="*/ 223939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10400" h="6858000">
                <a:moveTo>
                  <a:pt x="0" y="0"/>
                </a:moveTo>
                <a:lnTo>
                  <a:pt x="7010400" y="0"/>
                </a:lnTo>
                <a:lnTo>
                  <a:pt x="7010400" y="6858000"/>
                </a:lnTo>
                <a:lnTo>
                  <a:pt x="0" y="6858000"/>
                </a:lnTo>
                <a:lnTo>
                  <a:pt x="0" y="2620396"/>
                </a:lnTo>
                <a:lnTo>
                  <a:pt x="508001" y="2620396"/>
                </a:lnTo>
                <a:lnTo>
                  <a:pt x="508001" y="2239395"/>
                </a:lnTo>
                <a:lnTo>
                  <a:pt x="0" y="2239395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EF358276-528D-1F4E-804A-4F9FDE93568A}"/>
              </a:ext>
            </a:extLst>
          </p:cNvPr>
          <p:cNvSpPr/>
          <p:nvPr/>
        </p:nvSpPr>
        <p:spPr>
          <a:xfrm>
            <a:off x="4673599" y="2239396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A6817E56-9BF4-B245-9536-10F7E163D7D9}"/>
              </a:ext>
            </a:extLst>
          </p:cNvPr>
          <p:cNvSpPr/>
          <p:nvPr/>
        </p:nvSpPr>
        <p:spPr>
          <a:xfrm>
            <a:off x="581192" y="875830"/>
            <a:ext cx="2540002" cy="254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3200" noProof="0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194" y="2720636"/>
            <a:ext cx="3863216" cy="3634318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59246A-0674-144E-84D6-29D5891C06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1193" y="1304660"/>
            <a:ext cx="3863216" cy="1415976"/>
          </a:xfrm>
        </p:spPr>
        <p:txBody>
          <a:bodyPr anchor="t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9271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60596E6-4DE9-A746-9D39-94401D2B4645}"/>
              </a:ext>
            </a:extLst>
          </p:cNvPr>
          <p:cNvSpPr/>
          <p:nvPr/>
        </p:nvSpPr>
        <p:spPr>
          <a:xfrm rot="16200000">
            <a:off x="3619402" y="2402840"/>
            <a:ext cx="1270001" cy="12701"/>
          </a:xfrm>
          <a:prstGeom prst="rect">
            <a:avLst/>
          </a:prstGeom>
          <a:solidFill>
            <a:srgbClr val="11111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4FCD294-AF1C-5E4C-A4DA-80CFCFA430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3140" y="917462"/>
            <a:ext cx="2205037" cy="4989628"/>
          </a:xfrm>
          <a:custGeom>
            <a:avLst/>
            <a:gdLst>
              <a:gd name="connsiteX0" fmla="*/ 0 w 2205037"/>
              <a:gd name="connsiteY0" fmla="*/ 0 h 4989627"/>
              <a:gd name="connsiteX1" fmla="*/ 2205037 w 2205037"/>
              <a:gd name="connsiteY1" fmla="*/ 0 h 4989627"/>
              <a:gd name="connsiteX2" fmla="*/ 2205037 w 2205037"/>
              <a:gd name="connsiteY2" fmla="*/ 4989627 h 4989627"/>
              <a:gd name="connsiteX3" fmla="*/ 0 w 2205037"/>
              <a:gd name="connsiteY3" fmla="*/ 4989627 h 4989627"/>
              <a:gd name="connsiteX4" fmla="*/ 0 w 2205037"/>
              <a:gd name="connsiteY4" fmla="*/ 4286290 h 4989627"/>
              <a:gd name="connsiteX5" fmla="*/ 809319 w 2205037"/>
              <a:gd name="connsiteY5" fmla="*/ 4286290 h 4989627"/>
              <a:gd name="connsiteX6" fmla="*/ 809319 w 2205037"/>
              <a:gd name="connsiteY6" fmla="*/ 3905289 h 4989627"/>
              <a:gd name="connsiteX7" fmla="*/ 0 w 2205037"/>
              <a:gd name="connsiteY7" fmla="*/ 3905289 h 498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5037" h="4989627">
                <a:moveTo>
                  <a:pt x="0" y="0"/>
                </a:moveTo>
                <a:lnTo>
                  <a:pt x="2205037" y="0"/>
                </a:lnTo>
                <a:lnTo>
                  <a:pt x="2205037" y="4989627"/>
                </a:lnTo>
                <a:lnTo>
                  <a:pt x="0" y="4989627"/>
                </a:lnTo>
                <a:lnTo>
                  <a:pt x="0" y="4286290"/>
                </a:lnTo>
                <a:lnTo>
                  <a:pt x="809319" y="4286290"/>
                </a:lnTo>
                <a:lnTo>
                  <a:pt x="809319" y="3905289"/>
                </a:lnTo>
                <a:lnTo>
                  <a:pt x="0" y="3905289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Rectangle 1">
            <a:extLst>
              <a:ext uri="{FF2B5EF4-FFF2-40B4-BE49-F238E27FC236}">
                <a16:creationId xmlns:a16="http://schemas.microsoft.com/office/drawing/2014/main" id="{8EDF2123-85B2-F547-8D7A-F0273E1E9E85}"/>
              </a:ext>
            </a:extLst>
          </p:cNvPr>
          <p:cNvSpPr/>
          <p:nvPr/>
        </p:nvSpPr>
        <p:spPr>
          <a:xfrm>
            <a:off x="764089" y="482459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1DA15C9-6722-0B47-897A-7DC9AED35B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48051" y="2945526"/>
            <a:ext cx="294549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22" name="Content Placeholder 20">
            <a:extLst>
              <a:ext uri="{FF2B5EF4-FFF2-40B4-BE49-F238E27FC236}">
                <a16:creationId xmlns:a16="http://schemas.microsoft.com/office/drawing/2014/main" id="{5FFB748F-E999-9A4B-B9D8-B6E1C2AE013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05689" y="2005015"/>
            <a:ext cx="4510087" cy="40274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15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laceholder.jpg">
            <a:extLst>
              <a:ext uri="{FF2B5EF4-FFF2-40B4-BE49-F238E27FC236}">
                <a16:creationId xmlns:a16="http://schemas.microsoft.com/office/drawing/2014/main" id="{D447DA2F-5DA0-834C-9AFA-DC4F7B4ECCD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28308" y="717552"/>
            <a:ext cx="2063602" cy="4953001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92654E-1088-3C42-A573-2CBF48FA332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274458" y="3168650"/>
            <a:ext cx="3367194" cy="3689350"/>
          </a:xfrm>
          <a:custGeom>
            <a:avLst/>
            <a:gdLst>
              <a:gd name="connsiteX0" fmla="*/ 0 w 3367194"/>
              <a:gd name="connsiteY0" fmla="*/ 0 h 3689350"/>
              <a:gd name="connsiteX1" fmla="*/ 3367194 w 3367194"/>
              <a:gd name="connsiteY1" fmla="*/ 0 h 3689350"/>
              <a:gd name="connsiteX2" fmla="*/ 3367194 w 3367194"/>
              <a:gd name="connsiteY2" fmla="*/ 3689350 h 3689350"/>
              <a:gd name="connsiteX3" fmla="*/ 0 w 3367194"/>
              <a:gd name="connsiteY3" fmla="*/ 3689350 h 3689350"/>
              <a:gd name="connsiteX4" fmla="*/ 0 w 3367194"/>
              <a:gd name="connsiteY4" fmla="*/ 2035101 h 3689350"/>
              <a:gd name="connsiteX5" fmla="*/ 508000 w 3367194"/>
              <a:gd name="connsiteY5" fmla="*/ 2035101 h 3689350"/>
              <a:gd name="connsiteX6" fmla="*/ 508000 w 3367194"/>
              <a:gd name="connsiteY6" fmla="*/ 1654100 h 3689350"/>
              <a:gd name="connsiteX7" fmla="*/ 0 w 3367194"/>
              <a:gd name="connsiteY7" fmla="*/ 1654100 h 36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67194" h="3689350">
                <a:moveTo>
                  <a:pt x="0" y="0"/>
                </a:moveTo>
                <a:lnTo>
                  <a:pt x="3367194" y="0"/>
                </a:lnTo>
                <a:lnTo>
                  <a:pt x="3367194" y="3689350"/>
                </a:lnTo>
                <a:lnTo>
                  <a:pt x="0" y="3689350"/>
                </a:lnTo>
                <a:lnTo>
                  <a:pt x="0" y="2035101"/>
                </a:lnTo>
                <a:lnTo>
                  <a:pt x="508000" y="2035101"/>
                </a:lnTo>
                <a:lnTo>
                  <a:pt x="508000" y="1654100"/>
                </a:lnTo>
                <a:lnTo>
                  <a:pt x="0" y="16541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7" name="placeholder.jpg">
            <a:extLst>
              <a:ext uri="{FF2B5EF4-FFF2-40B4-BE49-F238E27FC236}">
                <a16:creationId xmlns:a16="http://schemas.microsoft.com/office/drawing/2014/main" id="{098C8554-580A-2442-9906-28A71B624A6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74458" y="0"/>
            <a:ext cx="3367194" cy="2667000"/>
          </a:xfrm>
          <a:prstGeom prst="rect">
            <a:avLst/>
          </a:prstGeom>
          <a:solidFill>
            <a:schemeClr val="tx2"/>
          </a:solidFill>
        </p:spPr>
        <p:txBody>
          <a:bodyPr lIns="91439" tIns="45719" rIns="91439" bIns="45719">
            <a:noAutofit/>
          </a:bodyPr>
          <a:lstStyle/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4DD41584-4B5C-2B41-B712-6810C565BC56}"/>
              </a:ext>
            </a:extLst>
          </p:cNvPr>
          <p:cNvSpPr/>
          <p:nvPr/>
        </p:nvSpPr>
        <p:spPr>
          <a:xfrm>
            <a:off x="766457" y="4822752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BCFE255A-D792-824C-B7BD-0F53CCBE9393}"/>
              </a:ext>
            </a:extLst>
          </p:cNvPr>
          <p:cNvSpPr/>
          <p:nvPr/>
        </p:nvSpPr>
        <p:spPr>
          <a:xfrm>
            <a:off x="9493308" y="29019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C5F7BCC5-255A-E040-9CB6-55FC42CEBF16}"/>
              </a:ext>
            </a:extLst>
          </p:cNvPr>
          <p:cNvSpPr/>
          <p:nvPr/>
        </p:nvSpPr>
        <p:spPr>
          <a:xfrm rot="16200000">
            <a:off x="3519630" y="227330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015DDBE-BC7A-D046-BEA1-79A44722B1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52484" y="3486000"/>
            <a:ext cx="3658324" cy="1613201"/>
          </a:xfrm>
        </p:spPr>
        <p:txBody>
          <a:bodyPr lIns="0" tIns="0" rIns="0" bIns="0" anchor="ctr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9258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6BDBD8F-0811-E743-8D29-95FBA6111DCA}"/>
              </a:ext>
            </a:extLst>
          </p:cNvPr>
          <p:cNvSpPr/>
          <p:nvPr/>
        </p:nvSpPr>
        <p:spPr>
          <a:xfrm>
            <a:off x="5216209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97983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4673599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26632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16690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106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>
            <a:extLst>
              <a:ext uri="{FF2B5EF4-FFF2-40B4-BE49-F238E27FC236}">
                <a16:creationId xmlns:a16="http://schemas.microsoft.com/office/drawing/2014/main" id="{9E887ACE-210F-4A8A-A033-E24FD239D1BB}"/>
              </a:ext>
            </a:extLst>
          </p:cNvPr>
          <p:cNvSpPr/>
          <p:nvPr/>
        </p:nvSpPr>
        <p:spPr>
          <a:xfrm>
            <a:off x="1" y="-1"/>
            <a:ext cx="6975793" cy="6858001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663095-8E7E-6049-8528-84CCDFA93AF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4226" y="878179"/>
            <a:ext cx="5341775" cy="525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D8F780B-398B-314B-87F1-35307B42F72E}"/>
              </a:ext>
            </a:extLst>
          </p:cNvPr>
          <p:cNvSpPr/>
          <p:nvPr/>
        </p:nvSpPr>
        <p:spPr>
          <a:xfrm rot="16200000">
            <a:off x="7326451" y="2940051"/>
            <a:ext cx="1270001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noProof="0" dirty="0"/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D1EE7A36-F988-7C4A-A854-1D7E6E70D021}"/>
              </a:ext>
            </a:extLst>
          </p:cNvPr>
          <p:cNvSpPr/>
          <p:nvPr/>
        </p:nvSpPr>
        <p:spPr>
          <a:xfrm>
            <a:off x="6482401" y="604045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79BAFF7-5B8A-F446-87E9-6B4851CCF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5099" y="4035870"/>
            <a:ext cx="3658324" cy="1613201"/>
          </a:xfrm>
        </p:spPr>
        <p:txBody>
          <a:bodyPr lIns="0" tIns="0" rIns="0" bIns="0"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050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B5C4D9A4-C8E3-4644-9D63-86142FA59A02}"/>
              </a:ext>
            </a:extLst>
          </p:cNvPr>
          <p:cNvSpPr/>
          <p:nvPr/>
        </p:nvSpPr>
        <p:spPr>
          <a:xfrm>
            <a:off x="952500" y="952500"/>
            <a:ext cx="10287000" cy="4953000"/>
          </a:xfrm>
          <a:prstGeom prst="rect">
            <a:avLst/>
          </a:prstGeom>
          <a:solidFill>
            <a:schemeClr val="tx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7047AEE3-4D24-FE4F-BC8C-1050F33A970F}"/>
              </a:ext>
            </a:extLst>
          </p:cNvPr>
          <p:cNvSpPr/>
          <p:nvPr/>
        </p:nvSpPr>
        <p:spPr>
          <a:xfrm rot="16200000">
            <a:off x="5454651" y="1104900"/>
            <a:ext cx="1270000" cy="12700"/>
          </a:xfrm>
          <a:prstGeom prst="rect">
            <a:avLst/>
          </a:prstGeom>
          <a:solidFill>
            <a:srgbClr val="24282B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0433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0433FF"/>
              </a:solidFill>
              <a:latin typeface="Helvetica Light"/>
              <a:sym typeface="Helvetica Light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2B45386C-7F1B-4D47-959C-DE1A73B407E7}"/>
              </a:ext>
            </a:extLst>
          </p:cNvPr>
          <p:cNvSpPr/>
          <p:nvPr/>
        </p:nvSpPr>
        <p:spPr>
          <a:xfrm>
            <a:off x="431799" y="1365250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FB1C5AC5-B8E6-EC4F-8CB9-43E091C422EF}"/>
              </a:ext>
            </a:extLst>
          </p:cNvPr>
          <p:cNvSpPr/>
          <p:nvPr/>
        </p:nvSpPr>
        <p:spPr>
          <a:xfrm>
            <a:off x="10731499" y="5065381"/>
            <a:ext cx="1016002" cy="381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34" hangingPunct="0">
              <a:defRPr sz="3200" spc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lang="en-US" sz="1600" kern="0" noProof="0" dirty="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3ACFFFD-2D44-B943-8B58-CC9B7641E7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568" y="3019274"/>
            <a:ext cx="9304867" cy="1613201"/>
          </a:xfrm>
        </p:spPr>
        <p:txBody>
          <a:bodyPr lIns="0" tIns="0" rIns="0" bIns="0" anchor="ctr">
            <a:normAutofit/>
          </a:bodyPr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8E96E8CE-45C0-D643-B7F3-08C20CF5F76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437502" y="2348319"/>
            <a:ext cx="3316999" cy="269370"/>
          </a:xfrm>
        </p:spPr>
        <p:txBody>
          <a:bodyPr>
            <a:noAutofit/>
          </a:bodyPr>
          <a:lstStyle>
            <a:lvl1pPr marL="0" indent="0" algn="ctr">
              <a:lnSpc>
                <a:spcPct val="80000"/>
              </a:lnSpc>
              <a:buNone/>
              <a:defRPr sz="1600" cap="all" baseline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30" indent="-171443">
              <a:defRPr sz="1200"/>
            </a:lvl4pPr>
            <a:lvl5pPr>
              <a:defRPr sz="1200"/>
            </a:lvl5pPr>
          </a:lstStyle>
          <a:p>
            <a:pPr lvl="0"/>
            <a:r>
              <a:rPr lang="en-US" noProof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7946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slideLayout" Target="../slideLayouts/slideLayout71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31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slideLayout" Target="../slideLayouts/slideLayout69.xml"/><Relationship Id="rId30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slideLayout" Target="../slideLayouts/slideLayout99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98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slideLayout" Target="../slideLayouts/slideLayout100.xml"/><Relationship Id="rId30" Type="http://schemas.openxmlformats.org/officeDocument/2006/relationships/slideLayout" Target="../slideLayouts/slideLayout10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26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07.xml"/><Relationship Id="rId21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5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29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24" Type="http://schemas.openxmlformats.org/officeDocument/2006/relationships/slideLayout" Target="../slideLayouts/slideLayout128.xml"/><Relationship Id="rId32" Type="http://schemas.openxmlformats.org/officeDocument/2006/relationships/theme" Target="../theme/theme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23" Type="http://schemas.openxmlformats.org/officeDocument/2006/relationships/slideLayout" Target="../slideLayouts/slideLayout127.xml"/><Relationship Id="rId28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31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Relationship Id="rId22" Type="http://schemas.openxmlformats.org/officeDocument/2006/relationships/slideLayout" Target="../slideLayouts/slideLayout126.xml"/><Relationship Id="rId27" Type="http://schemas.openxmlformats.org/officeDocument/2006/relationships/slideLayout" Target="../slideLayouts/slideLayout131.xml"/><Relationship Id="rId30" Type="http://schemas.openxmlformats.org/officeDocument/2006/relationships/slideLayout" Target="../slideLayouts/slideLayout13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14.png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507DF-07A9-4754-B7F5-5677AD5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66F7-785B-437A-B804-45B20BE2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70E7-27E5-421D-8869-2D44CF0C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D136-F151-4EA0-8C2B-3522B4C23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E032-135B-4193-84E1-DD5EA8AC8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7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</p:sldLayoutIdLst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hf hdr="0" ftr="0" dt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flip="none" rotWithShape="0">
          <a:gsLst>
            <a:gs pos="0">
              <a:schemeClr val="bg2">
                <a:lumMod val="95000"/>
                <a:lumOff val="5000"/>
              </a:schemeClr>
            </a:gs>
            <a:gs pos="100000">
              <a:schemeClr val="bg2">
                <a:lumMod val="65000"/>
                <a:lumOff val="3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16000" y="228600"/>
            <a:ext cx="10363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26" y="6082748"/>
            <a:ext cx="1868946" cy="69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789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  <a:ea typeface="ＭＳ Ｐゴシック" pitchFamily="-112" charset="-128"/>
          <a:cs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507DF-07A9-4754-B7F5-5677AD5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66F7-785B-437A-B804-45B20BE2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70E7-27E5-421D-8869-2D44CF0C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D136-F151-4EA0-8C2B-3522B4C23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E032-135B-4193-84E1-DD5EA8AC8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86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</p:sldLayoutIdLst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hf hdr="0" ftr="0" dt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507DF-07A9-4754-B7F5-5677AD5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66F7-785B-437A-B804-45B20BE2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70E7-27E5-421D-8869-2D44CF0C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D136-F151-4EA0-8C2B-3522B4C23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E032-135B-4193-84E1-DD5EA8AC8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56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  <p:sldLayoutId id="2147483798" r:id="rId18"/>
    <p:sldLayoutId id="2147483799" r:id="rId19"/>
    <p:sldLayoutId id="2147483800" r:id="rId20"/>
    <p:sldLayoutId id="2147483801" r:id="rId21"/>
    <p:sldLayoutId id="2147483802" r:id="rId22"/>
    <p:sldLayoutId id="2147483803" r:id="rId23"/>
    <p:sldLayoutId id="2147483804" r:id="rId24"/>
    <p:sldLayoutId id="2147483805" r:id="rId25"/>
    <p:sldLayoutId id="2147483806" r:id="rId26"/>
    <p:sldLayoutId id="2147483807" r:id="rId27"/>
    <p:sldLayoutId id="2147483808" r:id="rId28"/>
    <p:sldLayoutId id="2147483809" r:id="rId29"/>
    <p:sldLayoutId id="2147483810" r:id="rId30"/>
    <p:sldLayoutId id="2147483811" r:id="rId31"/>
  </p:sldLayoutIdLst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hf hdr="0" ftr="0" dt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507DF-07A9-4754-B7F5-5677AD5D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1466F7-785B-437A-B804-45B20BE2C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70E7-27E5-421D-8869-2D44CF0CA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4D136-F151-4EA0-8C2B-3522B4C23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For internal planning purposes only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4E032-135B-4193-84E1-DD5EA8AC8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4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  <p:sldLayoutId id="2147483830" r:id="rId18"/>
    <p:sldLayoutId id="2147483831" r:id="rId19"/>
    <p:sldLayoutId id="2147483832" r:id="rId20"/>
    <p:sldLayoutId id="2147483833" r:id="rId21"/>
    <p:sldLayoutId id="2147483834" r:id="rId22"/>
    <p:sldLayoutId id="2147483835" r:id="rId23"/>
    <p:sldLayoutId id="2147483836" r:id="rId24"/>
    <p:sldLayoutId id="2147483837" r:id="rId25"/>
    <p:sldLayoutId id="2147483838" r:id="rId26"/>
    <p:sldLayoutId id="2147483839" r:id="rId27"/>
    <p:sldLayoutId id="2147483840" r:id="rId28"/>
    <p:sldLayoutId id="2147483841" r:id="rId29"/>
    <p:sldLayoutId id="2147483842" r:id="rId30"/>
    <p:sldLayoutId id="2147483843" r:id="rId31"/>
  </p:sldLayoutIdLst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hf sldNum="0" hdr="0" dt="0"/>
  <p:txStyles>
    <p:titleStyle>
      <a:lvl1pPr algn="l" defTabSz="9143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0" indent="-228590" algn="l" defTabSz="9143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2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9143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1BE933-167C-46C9-B57A-4F03F3B81D81}"/>
              </a:ext>
            </a:extLst>
          </p:cNvPr>
          <p:cNvSpPr/>
          <p:nvPr userDrawn="1"/>
        </p:nvSpPr>
        <p:spPr>
          <a:xfrm>
            <a:off x="0" y="0"/>
            <a:ext cx="12192000" cy="1345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highlight>
                <a:srgbClr val="000000"/>
              </a:highlight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F08B7C-6E8F-420C-AD43-9348176D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31" y="218114"/>
            <a:ext cx="11433437" cy="98504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50D15-F818-4C00-A171-8B0D33A5A7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131" y="1421272"/>
            <a:ext cx="1143343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DE462F-F6EC-4E02-AF2C-413E7A12D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13368" y="62637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4845F"/>
                </a:solidFill>
              </a:defRPr>
            </a:lvl1pPr>
          </a:lstStyle>
          <a:p>
            <a:fld id="{6793E572-4FFE-4778-88A5-E70A37182D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6B67F-572C-45D1-94B5-D6F4416A88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131" y="5772610"/>
            <a:ext cx="1311666" cy="77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05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F4845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"/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40.t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41.t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4.png"/><Relationship Id="rId4" Type="http://schemas.openxmlformats.org/officeDocument/2006/relationships/image" Target="../media/image43.t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tif"/><Relationship Id="rId4" Type="http://schemas.openxmlformats.org/officeDocument/2006/relationships/image" Target="../media/image36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5.tif"/><Relationship Id="rId4" Type="http://schemas.openxmlformats.org/officeDocument/2006/relationships/image" Target="../media/image36.t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2" Type="http://schemas.openxmlformats.org/officeDocument/2006/relationships/image" Target="../media/image46.tif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9.JPG"/><Relationship Id="rId4" Type="http://schemas.openxmlformats.org/officeDocument/2006/relationships/image" Target="../media/image48.t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6.png"/><Relationship Id="rId4" Type="http://schemas.openxmlformats.org/officeDocument/2006/relationships/image" Target="../media/image55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1.xml"/><Relationship Id="rId4" Type="http://schemas.openxmlformats.org/officeDocument/2006/relationships/hyperlink" Target="mailto:raymond@usgs.gov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AB87-8FB7-3C30-25EF-F569DDC8E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49" y="1980247"/>
            <a:ext cx="11209750" cy="1943875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Comparisons of reflectance &amp; mineral identification results FOR seven airborne &amp; spaceborne imaging spectrometer datasets for Cuprite, Nevada</a:t>
            </a:r>
            <a:b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b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8911F-D70D-98F3-A735-7C82CB19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5041" y="3190657"/>
            <a:ext cx="10061918" cy="600556"/>
          </a:xfrm>
        </p:spPr>
        <p:txBody>
          <a:bodyPr/>
          <a:lstStyle/>
          <a:p>
            <a:r>
              <a:rPr lang="en-US" sz="1600" dirty="0"/>
              <a:t>Raymond F. Kokaly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98A09-AB8E-7C94-C945-CBC0C5ACC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22907-8A9D-4F6B-98F6-913902AD5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F72D7A-4C24-970E-1AAD-9B9FC3206F6D}"/>
              </a:ext>
            </a:extLst>
          </p:cNvPr>
          <p:cNvSpPr txBox="1"/>
          <p:nvPr/>
        </p:nvSpPr>
        <p:spPr>
          <a:xfrm>
            <a:off x="525460" y="3624878"/>
            <a:ext cx="112097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Contributors to the work shown: USGS - Bernard E. Hubbard, Todd 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Hoefen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John M. Meyer, Evan M. Cox, Derek Ensign, and Gregg A. Swayze (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emeritus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NASA partners in the Earth Surface and Interior focus area (Ben Phillips &amp; Kevin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and Jet Propulsion Laboratory (Rob Green, Phil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Brodrick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David Thompson, &amp; AVIRIS &amp; EMIT teams), Armstrong Flight Research Center, GFZ partners Sabine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Chabrillat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Maximillian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Brell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Saeid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Asadzadeh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Buczynska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&amp; DLR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EnMAP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B74FB3-D9CC-2971-2995-E62F07C0D2B7}"/>
              </a:ext>
            </a:extLst>
          </p:cNvPr>
          <p:cNvSpPr txBox="1"/>
          <p:nvPr/>
        </p:nvSpPr>
        <p:spPr>
          <a:xfrm>
            <a:off x="8395914" y="5858974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Contact: raymond@usgs.gov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1AB74-459C-BE5D-C08B-1C2F9928B795}"/>
              </a:ext>
            </a:extLst>
          </p:cNvPr>
          <p:cNvSpPr txBox="1"/>
          <p:nvPr/>
        </p:nvSpPr>
        <p:spPr>
          <a:xfrm>
            <a:off x="725671" y="5142718"/>
            <a:ext cx="10811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Hyperspectral 2024 - ESA Workshop on International Cooperation in Spaceborne Imaging Spectroscopy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white"/>
                </a:solidFill>
                <a:latin typeface="Arial"/>
              </a:rPr>
              <a:t>November 13, 2024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4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78BE6-806C-1432-C108-9863F8CA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Geolocation errors after warping to match Landsat 9 base image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F291FD1-FB0B-D851-6EE1-881BBF749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638245"/>
              </p:ext>
            </p:extLst>
          </p:nvPr>
        </p:nvGraphicFramePr>
        <p:xfrm>
          <a:off x="1688820" y="1445301"/>
          <a:ext cx="10089048" cy="48422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9889">
                  <a:extLst>
                    <a:ext uri="{9D8B030D-6E8A-4147-A177-3AD203B41FA5}">
                      <a16:colId xmlns:a16="http://schemas.microsoft.com/office/drawing/2014/main" val="1410762982"/>
                    </a:ext>
                  </a:extLst>
                </a:gridCol>
                <a:gridCol w="1604504">
                  <a:extLst>
                    <a:ext uri="{9D8B030D-6E8A-4147-A177-3AD203B41FA5}">
                      <a16:colId xmlns:a16="http://schemas.microsoft.com/office/drawing/2014/main" val="1214696434"/>
                    </a:ext>
                  </a:extLst>
                </a:gridCol>
                <a:gridCol w="1753720">
                  <a:extLst>
                    <a:ext uri="{9D8B030D-6E8A-4147-A177-3AD203B41FA5}">
                      <a16:colId xmlns:a16="http://schemas.microsoft.com/office/drawing/2014/main" val="708535391"/>
                    </a:ext>
                  </a:extLst>
                </a:gridCol>
                <a:gridCol w="1196656">
                  <a:extLst>
                    <a:ext uri="{9D8B030D-6E8A-4147-A177-3AD203B41FA5}">
                      <a16:colId xmlns:a16="http://schemas.microsoft.com/office/drawing/2014/main" val="1246215478"/>
                    </a:ext>
                  </a:extLst>
                </a:gridCol>
                <a:gridCol w="1856879">
                  <a:extLst>
                    <a:ext uri="{9D8B030D-6E8A-4147-A177-3AD203B41FA5}">
                      <a16:colId xmlns:a16="http://schemas.microsoft.com/office/drawing/2014/main" val="3222005083"/>
                    </a:ext>
                  </a:extLst>
                </a:gridCol>
                <a:gridCol w="1547400">
                  <a:extLst>
                    <a:ext uri="{9D8B030D-6E8A-4147-A177-3AD203B41FA5}">
                      <a16:colId xmlns:a16="http://schemas.microsoft.com/office/drawing/2014/main" val="1606077179"/>
                    </a:ext>
                  </a:extLst>
                </a:gridCol>
              </a:tblGrid>
              <a:tr h="7699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Imaging Spectrometer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Number of GCPs Selected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Warp Polynomial Order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>
                          <a:effectLst/>
                          <a:latin typeface="+mn-lt"/>
                        </a:rPr>
                        <a:t>Resampling </a:t>
                      </a:r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Method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Warped Image RMSE (m)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+mn-lt"/>
                        </a:rPr>
                        <a:t>Warped Image RMSE (fraction of GSD)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3113212581"/>
                  </a:ext>
                </a:extLst>
              </a:tr>
              <a:tr h="38495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AVIRISng2014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Nearest Neighbor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7.6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16855735"/>
                  </a:ext>
                </a:extLst>
              </a:tr>
              <a:tr h="60528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AVIRISc2023 (2024)</a:t>
                      </a: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 (153)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en-US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</a:t>
                      </a:r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earest Neighbor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11.7 (12.7)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0.78 (0.85)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588859264"/>
                  </a:ext>
                </a:extLst>
              </a:tr>
              <a:tr h="54071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 err="1">
                          <a:effectLst/>
                          <a:latin typeface="+mn-lt"/>
                        </a:rPr>
                        <a:t>EnMAP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not needed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13.6*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0.46*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038364860"/>
                  </a:ext>
                </a:extLst>
              </a:tr>
              <a:tr h="6110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HISUI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58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1st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Nearest Neighbor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11.9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latin typeface="+mn-lt"/>
                        </a:rPr>
                        <a:t>0.60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211021600"/>
                  </a:ext>
                </a:extLst>
              </a:tr>
              <a:tr h="5704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AHSI</a:t>
                      </a: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107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1st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Nearest Neighbor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16.5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0.55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87456990"/>
                  </a:ext>
                </a:extLst>
              </a:tr>
              <a:tr h="6923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EMIT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1st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Nearest Neighbor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46.0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0.76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745965554"/>
                  </a:ext>
                </a:extLst>
              </a:tr>
              <a:tr h="5617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PRISMA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62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2nd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Nearest Neighbor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16.2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>
                          <a:effectLst/>
                          <a:latin typeface="+mn-lt"/>
                        </a:rPr>
                        <a:t>0.54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6367005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23E5212-A7E7-E6B2-85AA-8A554A3AC15D}"/>
              </a:ext>
            </a:extLst>
          </p:cNvPr>
          <p:cNvSpPr txBox="1"/>
          <p:nvPr/>
        </p:nvSpPr>
        <p:spPr>
          <a:xfrm>
            <a:off x="4771611" y="6607952"/>
            <a:ext cx="264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CC76D9-251B-CB26-19C8-09CDFDDDA980}"/>
              </a:ext>
            </a:extLst>
          </p:cNvPr>
          <p:cNvSpPr txBox="1"/>
          <p:nvPr/>
        </p:nvSpPr>
        <p:spPr>
          <a:xfrm>
            <a:off x="8926286" y="6287589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</a:t>
            </a:r>
            <a:r>
              <a:rPr lang="en-US" dirty="0" err="1"/>
              <a:t>EnMap</a:t>
            </a:r>
            <a:r>
              <a:rPr lang="en-US" dirty="0"/>
              <a:t> image not warped</a:t>
            </a:r>
          </a:p>
        </p:txBody>
      </p:sp>
    </p:spTree>
    <p:extLst>
      <p:ext uri="{BB962C8B-B14F-4D97-AF65-F5344CB8AC3E}">
        <p14:creationId xmlns:p14="http://schemas.microsoft.com/office/powerpoint/2010/main" val="33259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858F-E7BF-E6FC-356C-0001B038D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Geolocation Errors and Improvements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5627D9-2693-873D-D15B-F68BB7DF0F55}"/>
              </a:ext>
            </a:extLst>
          </p:cNvPr>
          <p:cNvSpPr txBox="1"/>
          <p:nvPr/>
        </p:nvSpPr>
        <p:spPr>
          <a:xfrm>
            <a:off x="457200" y="1715589"/>
            <a:ext cx="1159981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Geocoding errors in original products: </a:t>
            </a:r>
          </a:p>
          <a:p>
            <a:r>
              <a:rPr lang="en-US" sz="2000" dirty="0"/>
              <a:t>                                                ranged in meters from   </a:t>
            </a:r>
            <a:r>
              <a:rPr lang="en-US" sz="2000" b="1" dirty="0"/>
              <a:t>11.4</a:t>
            </a:r>
            <a:r>
              <a:rPr lang="en-US" sz="2000" dirty="0"/>
              <a:t> (AVIRISng2014)   to   </a:t>
            </a:r>
            <a:r>
              <a:rPr lang="en-US" sz="2000" b="1" dirty="0"/>
              <a:t>187.0</a:t>
            </a:r>
            <a:r>
              <a:rPr lang="en-US" sz="2000" dirty="0"/>
              <a:t> (PRISMA)</a:t>
            </a:r>
          </a:p>
          <a:p>
            <a:pPr lvl="1"/>
            <a:r>
              <a:rPr lang="en-US" sz="2000" dirty="0"/>
              <a:t>		 and ranged in fraction of GSD from   </a:t>
            </a:r>
            <a:r>
              <a:rPr lang="en-US" sz="2000" b="1" dirty="0"/>
              <a:t>0.46</a:t>
            </a:r>
            <a:r>
              <a:rPr lang="en-US" sz="2000" dirty="0"/>
              <a:t> (</a:t>
            </a:r>
            <a:r>
              <a:rPr lang="en-US" sz="2000" dirty="0" err="1"/>
              <a:t>EnMAP</a:t>
            </a:r>
            <a:r>
              <a:rPr lang="en-US" sz="2000" dirty="0"/>
              <a:t>)               to    </a:t>
            </a:r>
            <a:r>
              <a:rPr lang="en-US" sz="2000" b="1" dirty="0"/>
              <a:t>6.23</a:t>
            </a:r>
            <a:r>
              <a:rPr lang="en-US" sz="2000" dirty="0"/>
              <a:t> (PRISMA)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Geocoding errors, after GCP selection and warp to Landsat base image: </a:t>
            </a:r>
          </a:p>
          <a:p>
            <a:r>
              <a:rPr lang="en-US" sz="2000" dirty="0"/>
              <a:t>                                                ranged in meters from    </a:t>
            </a:r>
            <a:r>
              <a:rPr lang="en-US" sz="2000" b="1" dirty="0"/>
              <a:t>7.6</a:t>
            </a:r>
            <a:r>
              <a:rPr lang="en-US" sz="2000" dirty="0"/>
              <a:t> (AVIRISng2014)    to   </a:t>
            </a:r>
            <a:r>
              <a:rPr lang="en-US" sz="2000" b="1" dirty="0"/>
              <a:t>46.0</a:t>
            </a:r>
            <a:r>
              <a:rPr lang="en-US" sz="2000" dirty="0"/>
              <a:t> (EMIT)</a:t>
            </a:r>
          </a:p>
          <a:p>
            <a:pPr lvl="1"/>
            <a:r>
              <a:rPr lang="en-US" sz="2000" dirty="0"/>
              <a:t>		 and ranged in fraction of GSD from   </a:t>
            </a:r>
            <a:r>
              <a:rPr lang="en-US" sz="2000" b="1" dirty="0"/>
              <a:t>0.54</a:t>
            </a:r>
            <a:r>
              <a:rPr lang="en-US" sz="2000" dirty="0"/>
              <a:t> (PRISMA)             to   </a:t>
            </a:r>
            <a:r>
              <a:rPr lang="en-US" sz="2000" b="1" dirty="0"/>
              <a:t>0.85</a:t>
            </a:r>
            <a:r>
              <a:rPr lang="en-US" sz="2000" dirty="0"/>
              <a:t> (AVIRISc2024)</a:t>
            </a:r>
          </a:p>
          <a:p>
            <a:r>
              <a:rPr lang="en-US" sz="2000" dirty="0"/>
              <a:t>			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spaceborne sensors, average error in fraction of GSD  was </a:t>
            </a:r>
            <a:r>
              <a:rPr lang="en-US" sz="2000" b="1" dirty="0"/>
              <a:t>2.73</a:t>
            </a:r>
            <a:r>
              <a:rPr lang="en-US" sz="2000" dirty="0"/>
              <a:t> originally and </a:t>
            </a:r>
            <a:r>
              <a:rPr lang="en-US" sz="2000" b="1" dirty="0"/>
              <a:t>0.58</a:t>
            </a:r>
            <a:r>
              <a:rPr lang="en-US" sz="2000" dirty="0"/>
              <a:t> after warp.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EnMAP</a:t>
            </a:r>
            <a:r>
              <a:rPr lang="en-US" sz="2000" dirty="0"/>
              <a:t> was not warped due to small geocoding error in the original product and no observed improvement when warp was attempted.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D43F78-3198-79E0-4D82-60BF5174E0E1}"/>
              </a:ext>
            </a:extLst>
          </p:cNvPr>
          <p:cNvSpPr/>
          <p:nvPr/>
        </p:nvSpPr>
        <p:spPr>
          <a:xfrm>
            <a:off x="179615" y="3978729"/>
            <a:ext cx="11811000" cy="7783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7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2CB87-D16E-292B-A667-C55F6FD86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6CB064-3F42-BDE7-70D9-C750EC8FA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t="1653" r="8285" b="17236"/>
          <a:stretch/>
        </p:blipFill>
        <p:spPr>
          <a:xfrm>
            <a:off x="3031" y="-32729"/>
            <a:ext cx="12182204" cy="6482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09D99D-C93F-DA38-1FEC-5D61E097A047}"/>
              </a:ext>
            </a:extLst>
          </p:cNvPr>
          <p:cNvSpPr txBox="1"/>
          <p:nvPr/>
        </p:nvSpPr>
        <p:spPr>
          <a:xfrm>
            <a:off x="6448988" y="1290275"/>
            <a:ext cx="1499257" cy="6504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734DF"/>
                </a:solidFill>
              </a:rPr>
              <a:t>EnMAP</a:t>
            </a:r>
            <a:r>
              <a:rPr lang="en-US" b="1" dirty="0">
                <a:solidFill>
                  <a:srgbClr val="3734DF"/>
                </a:solidFill>
              </a:rPr>
              <a:t> SWIR</a:t>
            </a:r>
          </a:p>
          <a:p>
            <a:r>
              <a:rPr lang="en-US" b="1" dirty="0">
                <a:solidFill>
                  <a:srgbClr val="3734DF"/>
                </a:solidFill>
              </a:rPr>
              <a:t>L2 reflectance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8CE49D-E61E-C4B1-9317-D7B49D31B5D2}"/>
              </a:ext>
            </a:extLst>
          </p:cNvPr>
          <p:cNvSpPr txBox="1"/>
          <p:nvPr/>
        </p:nvSpPr>
        <p:spPr>
          <a:xfrm>
            <a:off x="1669788" y="3001015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D0A0E"/>
                </a:solidFill>
              </a:rPr>
              <a:t>EnMAP</a:t>
            </a:r>
            <a:r>
              <a:rPr lang="en-US" b="1" dirty="0">
                <a:solidFill>
                  <a:srgbClr val="CD0A0E"/>
                </a:solidFill>
              </a:rPr>
              <a:t> VNIR</a:t>
            </a:r>
          </a:p>
          <a:p>
            <a:r>
              <a:rPr lang="en-US" b="1" dirty="0">
                <a:solidFill>
                  <a:srgbClr val="CD0A0E"/>
                </a:solidFill>
              </a:rPr>
              <a:t>L2 reflectance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4A7F-A2C4-6EE9-D42F-E629764BE308}"/>
              </a:ext>
            </a:extLst>
          </p:cNvPr>
          <p:cNvSpPr txBox="1"/>
          <p:nvPr/>
        </p:nvSpPr>
        <p:spPr>
          <a:xfrm>
            <a:off x="1350120" y="256539"/>
            <a:ext cx="1630575" cy="3717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Field 20220918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D09AEB-E0E4-006D-C350-A6C1E9E29ABA}"/>
              </a:ext>
            </a:extLst>
          </p:cNvPr>
          <p:cNvGrpSpPr/>
          <p:nvPr/>
        </p:nvGrpSpPr>
        <p:grpSpPr>
          <a:xfrm>
            <a:off x="1905000" y="955040"/>
            <a:ext cx="9626562" cy="3200034"/>
            <a:chOff x="1905000" y="955040"/>
            <a:chExt cx="9626562" cy="320003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A56EEB-7773-D5F5-24C6-5E9BE7E1AA67}"/>
                </a:ext>
              </a:extLst>
            </p:cNvPr>
            <p:cNvSpPr txBox="1"/>
            <p:nvPr/>
          </p:nvSpPr>
          <p:spPr>
            <a:xfrm>
              <a:off x="8287927" y="2962727"/>
              <a:ext cx="1397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Residual CO</a:t>
              </a:r>
              <a:r>
                <a:rPr lang="en-US" baseline="-25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FAB0066-B427-A0B4-69BE-A53EC5BE4D4B}"/>
                </a:ext>
              </a:extLst>
            </p:cNvPr>
            <p:cNvSpPr/>
            <p:nvPr/>
          </p:nvSpPr>
          <p:spPr>
            <a:xfrm>
              <a:off x="10686578" y="1936603"/>
              <a:ext cx="799447" cy="130358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4FE196-562A-AAF6-306A-EB55D59A5F3B}"/>
                </a:ext>
              </a:extLst>
            </p:cNvPr>
            <p:cNvSpPr txBox="1"/>
            <p:nvPr/>
          </p:nvSpPr>
          <p:spPr>
            <a:xfrm>
              <a:off x="10516541" y="3231744"/>
              <a:ext cx="101502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spike 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artefacts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&gt; 2.3 </a:t>
              </a:r>
              <a:r>
                <a:rPr lang="en-US" dirty="0">
                  <a:solidFill>
                    <a:srgbClr val="7030A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BFFF0EC-B88B-CD58-0038-219512B548B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30360" y="2473960"/>
              <a:ext cx="36196" cy="52069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0B474F62-6A12-0CFC-D9E8-78D5D679D1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75067" y="1539758"/>
              <a:ext cx="66478" cy="146125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5A7A25F-FE80-925A-3882-1162C6F68BCC}"/>
                </a:ext>
              </a:extLst>
            </p:cNvPr>
            <p:cNvSpPr/>
            <p:nvPr/>
          </p:nvSpPr>
          <p:spPr>
            <a:xfrm>
              <a:off x="1905000" y="955040"/>
              <a:ext cx="1671320" cy="103143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DFE3C6-EF24-A21C-469F-896A2368999A}"/>
                </a:ext>
              </a:extLst>
            </p:cNvPr>
            <p:cNvSpPr txBox="1"/>
            <p:nvPr/>
          </p:nvSpPr>
          <p:spPr>
            <a:xfrm>
              <a:off x="2621738" y="1936603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0.58 –0.92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0414673-3288-A647-C1F5-A119B73E5528}"/>
              </a:ext>
            </a:extLst>
          </p:cNvPr>
          <p:cNvSpPr/>
          <p:nvPr/>
        </p:nvSpPr>
        <p:spPr>
          <a:xfrm>
            <a:off x="5615126" y="792760"/>
            <a:ext cx="814838" cy="5063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4A2B15-C222-0423-FF37-A8F31CAF6078}"/>
              </a:ext>
            </a:extLst>
          </p:cNvPr>
          <p:cNvSpPr txBox="1"/>
          <p:nvPr/>
        </p:nvSpPr>
        <p:spPr>
          <a:xfrm>
            <a:off x="1986654" y="4598045"/>
            <a:ext cx="3467616" cy="929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Stonewall Flat Playa, NV</a:t>
            </a:r>
          </a:p>
          <a:p>
            <a:r>
              <a:rPr lang="en-US" b="1" dirty="0" err="1"/>
              <a:t>EnMAP</a:t>
            </a:r>
            <a:r>
              <a:rPr lang="en-US" b="1" dirty="0"/>
              <a:t> scene ID</a:t>
            </a:r>
          </a:p>
          <a:p>
            <a:r>
              <a:rPr lang="en-US" b="1" dirty="0"/>
              <a:t>20230707T192008Z_001_V010302</a:t>
            </a:r>
          </a:p>
        </p:txBody>
      </p:sp>
    </p:spTree>
    <p:extLst>
      <p:ext uri="{BB962C8B-B14F-4D97-AF65-F5344CB8AC3E}">
        <p14:creationId xmlns:p14="http://schemas.microsoft.com/office/powerpoint/2010/main" val="188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showing a number of days&#10;&#10;Description automatically generated with medium confidence">
            <a:extLst>
              <a:ext uri="{FF2B5EF4-FFF2-40B4-BE49-F238E27FC236}">
                <a16:creationId xmlns:a16="http://schemas.microsoft.com/office/drawing/2014/main" id="{7F2EF524-1244-EF4F-7F9F-E657F275F3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0"/>
          <a:stretch/>
        </p:blipFill>
        <p:spPr>
          <a:xfrm>
            <a:off x="0" y="0"/>
            <a:ext cx="12268200" cy="59482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B2B26-4BF0-029D-E4FB-90574CB3E91B}"/>
              </a:ext>
            </a:extLst>
          </p:cNvPr>
          <p:cNvSpPr txBox="1"/>
          <p:nvPr/>
        </p:nvSpPr>
        <p:spPr>
          <a:xfrm>
            <a:off x="9776515" y="6325865"/>
            <a:ext cx="264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to revision.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A1900A-754C-31D5-E25F-1804AF8C84AE}"/>
              </a:ext>
            </a:extLst>
          </p:cNvPr>
          <p:cNvSpPr/>
          <p:nvPr/>
        </p:nvSpPr>
        <p:spPr>
          <a:xfrm>
            <a:off x="2617797" y="2549870"/>
            <a:ext cx="8349778" cy="1186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72A035-55E1-1FAA-8D59-544CD2B2B3D3}"/>
              </a:ext>
            </a:extLst>
          </p:cNvPr>
          <p:cNvSpPr txBox="1"/>
          <p:nvPr/>
        </p:nvSpPr>
        <p:spPr>
          <a:xfrm>
            <a:off x="3230813" y="4237077"/>
            <a:ext cx="5968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Stonewall Flat Playa, NV</a:t>
            </a:r>
          </a:p>
          <a:p>
            <a:r>
              <a:rPr lang="en-US" b="1" dirty="0"/>
              <a:t>EMIT scene ID</a:t>
            </a:r>
          </a:p>
          <a:p>
            <a:r>
              <a:rPr lang="en-US" b="1" dirty="0"/>
              <a:t>EMIT_L2A_RFL_001_20240427T173257_2311711_009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73A408-3BA4-B4DF-0BE0-D2AF76607FC7}"/>
              </a:ext>
            </a:extLst>
          </p:cNvPr>
          <p:cNvSpPr/>
          <p:nvPr/>
        </p:nvSpPr>
        <p:spPr>
          <a:xfrm>
            <a:off x="1296707" y="324830"/>
            <a:ext cx="2094411" cy="354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91129-F9A2-A42A-7B8B-3FAC209D0035}"/>
              </a:ext>
            </a:extLst>
          </p:cNvPr>
          <p:cNvSpPr txBox="1"/>
          <p:nvPr/>
        </p:nvSpPr>
        <p:spPr>
          <a:xfrm>
            <a:off x="1982527" y="2889934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E0000"/>
                </a:solidFill>
              </a:rPr>
              <a:t>EMIT VSWIR</a:t>
            </a:r>
          </a:p>
          <a:p>
            <a:r>
              <a:rPr lang="en-US" b="1" dirty="0">
                <a:solidFill>
                  <a:srgbClr val="FE0000"/>
                </a:solidFill>
              </a:rPr>
              <a:t>L2 reflectance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E56F4-2C11-F589-CF13-BC00D71F0C7A}"/>
              </a:ext>
            </a:extLst>
          </p:cNvPr>
          <p:cNvSpPr txBox="1"/>
          <p:nvPr/>
        </p:nvSpPr>
        <p:spPr>
          <a:xfrm>
            <a:off x="1394921" y="309775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Field 20240910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A07458-07D2-4258-4802-47E56DE7A4A9}"/>
              </a:ext>
            </a:extLst>
          </p:cNvPr>
          <p:cNvGrpSpPr/>
          <p:nvPr/>
        </p:nvGrpSpPr>
        <p:grpSpPr>
          <a:xfrm>
            <a:off x="1141874" y="205211"/>
            <a:ext cx="10702666" cy="4955196"/>
            <a:chOff x="1141874" y="205211"/>
            <a:chExt cx="10702666" cy="495519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ACFDB89-B0FF-453D-21D1-A478382A2FB9}"/>
                </a:ext>
              </a:extLst>
            </p:cNvPr>
            <p:cNvGrpSpPr/>
            <p:nvPr/>
          </p:nvGrpSpPr>
          <p:grpSpPr>
            <a:xfrm>
              <a:off x="2048194" y="205211"/>
              <a:ext cx="9796346" cy="4698094"/>
              <a:chOff x="2048194" y="205211"/>
              <a:chExt cx="9796346" cy="469809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4F2F87EF-BABE-BAB1-BDDB-1E15592001A8}"/>
                  </a:ext>
                </a:extLst>
              </p:cNvPr>
              <p:cNvGrpSpPr/>
              <p:nvPr/>
            </p:nvGrpSpPr>
            <p:grpSpPr>
              <a:xfrm>
                <a:off x="9649283" y="263386"/>
                <a:ext cx="1863587" cy="974369"/>
                <a:chOff x="9220826" y="-3101"/>
                <a:chExt cx="1863587" cy="974369"/>
              </a:xfrm>
            </p:grpSpPr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C9DBA6A1-1948-9E28-9F94-28ABDD690B3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03440" y="324937"/>
                  <a:ext cx="0" cy="646331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CF94457-F698-68D3-C2A1-283585E1FC3E}"/>
                    </a:ext>
                  </a:extLst>
                </p:cNvPr>
                <p:cNvSpPr txBox="1"/>
                <p:nvPr/>
              </p:nvSpPr>
              <p:spPr>
                <a:xfrm>
                  <a:off x="9220826" y="-3101"/>
                  <a:ext cx="18635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2.108 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m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m artefact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C807A86-A2BD-FBB4-B3F9-DC6B02EA4C44}"/>
                  </a:ext>
                </a:extLst>
              </p:cNvPr>
              <p:cNvSpPr txBox="1"/>
              <p:nvPr/>
            </p:nvSpPr>
            <p:spPr>
              <a:xfrm>
                <a:off x="9720760" y="3702976"/>
                <a:ext cx="121746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Spikes &amp; s</a:t>
                </a:r>
                <a:r>
                  <a:rPr kumimoji="0" lang="en-US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pectral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artefact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l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&gt; 2.3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57ED51F-4A7B-655C-6840-0FA957BF76A7}"/>
                  </a:ext>
                </a:extLst>
              </p:cNvPr>
              <p:cNvSpPr/>
              <p:nvPr/>
            </p:nvSpPr>
            <p:spPr>
              <a:xfrm>
                <a:off x="10763795" y="1226727"/>
                <a:ext cx="1080745" cy="3366173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500F5"/>
                  </a:solidFill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46E7E0B-DE52-D8A9-CBCA-0F1C2DFD2344}"/>
                  </a:ext>
                </a:extLst>
              </p:cNvPr>
              <p:cNvSpPr txBox="1"/>
              <p:nvPr/>
            </p:nvSpPr>
            <p:spPr>
              <a:xfrm>
                <a:off x="6581769" y="1473711"/>
                <a:ext cx="194220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Small</a:t>
                </a:r>
                <a:r>
                  <a:rPr lang="en-US" dirty="0">
                    <a:solidFill>
                      <a:srgbClr val="7030A0"/>
                    </a:solidFill>
                    <a:latin typeface="Calibri" panose="020F0502020204030204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artefacts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1.45 – 1.63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F0BF18-DD65-8997-0CA3-D908DC01C504}"/>
                  </a:ext>
                </a:extLst>
              </p:cNvPr>
              <p:cNvSpPr txBox="1"/>
              <p:nvPr/>
            </p:nvSpPr>
            <p:spPr>
              <a:xfrm>
                <a:off x="3208238" y="2160570"/>
                <a:ext cx="238140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Small spectral artefacts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0.58 – 0.77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+mn-ea"/>
                    <a:cs typeface="+mn-cs"/>
                  </a:rPr>
                  <a:t>m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4CF7B28C-46D2-4208-AFBA-FEBD46327229}"/>
                  </a:ext>
                </a:extLst>
              </p:cNvPr>
              <p:cNvSpPr/>
              <p:nvPr/>
            </p:nvSpPr>
            <p:spPr>
              <a:xfrm>
                <a:off x="6441045" y="205211"/>
                <a:ext cx="1080745" cy="1251570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500F5"/>
                  </a:solidFill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5ECF2E9-7357-F78A-FA4E-3E5522F0446A}"/>
                  </a:ext>
                </a:extLst>
              </p:cNvPr>
              <p:cNvSpPr/>
              <p:nvPr/>
            </p:nvSpPr>
            <p:spPr>
              <a:xfrm>
                <a:off x="2048194" y="909717"/>
                <a:ext cx="1160044" cy="1561655"/>
              </a:xfrm>
              <a:prstGeom prst="rect">
                <a:avLst/>
              </a:prstGeom>
              <a:noFill/>
              <a:ln w="38100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500F5"/>
                  </a:solidFill>
                </a:endParaRPr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CD089A-87DA-758A-0E57-12D3186F3EFC}"/>
                </a:ext>
              </a:extLst>
            </p:cNvPr>
            <p:cNvSpPr/>
            <p:nvPr/>
          </p:nvSpPr>
          <p:spPr>
            <a:xfrm>
              <a:off x="9102054" y="707571"/>
              <a:ext cx="585275" cy="1237262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A0C595B-062E-BCD6-F899-89A5C0AFD265}"/>
                </a:ext>
              </a:extLst>
            </p:cNvPr>
            <p:cNvSpPr txBox="1"/>
            <p:nvPr/>
          </p:nvSpPr>
          <p:spPr>
            <a:xfrm>
              <a:off x="9033256" y="1937988"/>
              <a:ext cx="1786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Distortion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.95 – 2.08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89A02A6-D515-C8A9-64A8-B0E61572A040}"/>
                </a:ext>
              </a:extLst>
            </p:cNvPr>
            <p:cNvSpPr/>
            <p:nvPr/>
          </p:nvSpPr>
          <p:spPr>
            <a:xfrm>
              <a:off x="4052128" y="536895"/>
              <a:ext cx="1813316" cy="81373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F50A267-89B2-39BC-D9AC-8536FFBAB4EF}"/>
                </a:ext>
              </a:extLst>
            </p:cNvPr>
            <p:cNvSpPr txBox="1"/>
            <p:nvPr/>
          </p:nvSpPr>
          <p:spPr>
            <a:xfrm>
              <a:off x="4052127" y="1293934"/>
              <a:ext cx="19422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Distortion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0.95 – 1.32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28D0A9-31B8-1889-03C0-D010E4813FC9}"/>
                </a:ext>
              </a:extLst>
            </p:cNvPr>
            <p:cNvSpPr/>
            <p:nvPr/>
          </p:nvSpPr>
          <p:spPr>
            <a:xfrm>
              <a:off x="1141874" y="3295544"/>
              <a:ext cx="619097" cy="186486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53F745-3457-939D-3988-11840FFEAC41}"/>
                </a:ext>
              </a:extLst>
            </p:cNvPr>
            <p:cNvSpPr txBox="1"/>
            <p:nvPr/>
          </p:nvSpPr>
          <p:spPr>
            <a:xfrm>
              <a:off x="1760971" y="3776987"/>
              <a:ext cx="517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Reflectance falls off for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&lt; ~0.50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229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BE031D-8866-116B-D6D2-8BCCC6DEA0B2}"/>
              </a:ext>
            </a:extLst>
          </p:cNvPr>
          <p:cNvSpPr/>
          <p:nvPr/>
        </p:nvSpPr>
        <p:spPr>
          <a:xfrm>
            <a:off x="0" y="0"/>
            <a:ext cx="12192000" cy="172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0A459A-0114-6726-A051-4C00A2332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A451C8-F4CA-B277-817A-BF8E18CB2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2" t="2165" r="8472" b="17608"/>
          <a:stretch/>
        </p:blipFill>
        <p:spPr>
          <a:xfrm>
            <a:off x="9598" y="-6341"/>
            <a:ext cx="12168248" cy="6474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669A9-4D90-246C-814F-084A58F5FFD8}"/>
              </a:ext>
            </a:extLst>
          </p:cNvPr>
          <p:cNvSpPr txBox="1"/>
          <p:nvPr/>
        </p:nvSpPr>
        <p:spPr>
          <a:xfrm>
            <a:off x="1986654" y="3368171"/>
            <a:ext cx="2586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60000"/>
                </a:solidFill>
              </a:rPr>
              <a:t>PRISMA VNIR &amp; SWIR</a:t>
            </a:r>
          </a:p>
          <a:p>
            <a:r>
              <a:rPr lang="en-US" b="1" dirty="0">
                <a:solidFill>
                  <a:srgbClr val="E60000"/>
                </a:solidFill>
              </a:rPr>
              <a:t>L2 reflectance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9F4B59-7571-2E3F-82D1-E45276AC79ED}"/>
              </a:ext>
            </a:extLst>
          </p:cNvPr>
          <p:cNvSpPr txBox="1"/>
          <p:nvPr/>
        </p:nvSpPr>
        <p:spPr>
          <a:xfrm>
            <a:off x="1350120" y="25653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Field 20230922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D5485D-2723-ACB8-DBCF-10040841E425}"/>
              </a:ext>
            </a:extLst>
          </p:cNvPr>
          <p:cNvSpPr/>
          <p:nvPr/>
        </p:nvSpPr>
        <p:spPr>
          <a:xfrm>
            <a:off x="5700082" y="1185055"/>
            <a:ext cx="337697" cy="4796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08DC295-37D9-53E5-3132-498C9298BD96}"/>
              </a:ext>
            </a:extLst>
          </p:cNvPr>
          <p:cNvSpPr/>
          <p:nvPr/>
        </p:nvSpPr>
        <p:spPr>
          <a:xfrm>
            <a:off x="6154223" y="1839344"/>
            <a:ext cx="337697" cy="41423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70587E-C71F-BB35-E984-68F83C8CD16E}"/>
              </a:ext>
            </a:extLst>
          </p:cNvPr>
          <p:cNvSpPr txBox="1"/>
          <p:nvPr/>
        </p:nvSpPr>
        <p:spPr>
          <a:xfrm>
            <a:off x="1986654" y="4598045"/>
            <a:ext cx="62889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Stonewall Flat Playa, NV</a:t>
            </a:r>
          </a:p>
          <a:p>
            <a:r>
              <a:rPr lang="en-US" b="1" dirty="0"/>
              <a:t>PRISMA scene ID</a:t>
            </a:r>
          </a:p>
          <a:p>
            <a:r>
              <a:rPr lang="en-US" b="1" dirty="0"/>
              <a:t>PRS_L2D_STD_20200802185105_20200802185110_0001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D964F5-E567-BEBE-9FA3-03025BDC1FD7}"/>
              </a:ext>
            </a:extLst>
          </p:cNvPr>
          <p:cNvSpPr/>
          <p:nvPr/>
        </p:nvSpPr>
        <p:spPr>
          <a:xfrm>
            <a:off x="7880649" y="1424542"/>
            <a:ext cx="332254" cy="4464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83CE61-AB5C-144B-1336-CC1FDFEF6781}"/>
              </a:ext>
            </a:extLst>
          </p:cNvPr>
          <p:cNvSpPr/>
          <p:nvPr/>
        </p:nvSpPr>
        <p:spPr>
          <a:xfrm>
            <a:off x="8878441" y="1943100"/>
            <a:ext cx="239961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796803-8974-84D4-FD33-C67061A7308E}"/>
              </a:ext>
            </a:extLst>
          </p:cNvPr>
          <p:cNvGrpSpPr/>
          <p:nvPr/>
        </p:nvGrpSpPr>
        <p:grpSpPr>
          <a:xfrm>
            <a:off x="2188029" y="-848"/>
            <a:ext cx="9581025" cy="5982548"/>
            <a:chOff x="2188029" y="-848"/>
            <a:chExt cx="9581025" cy="598254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83330B0-DC64-0811-AA8B-B242D9089B8F}"/>
                </a:ext>
              </a:extLst>
            </p:cNvPr>
            <p:cNvSpPr/>
            <p:nvPr/>
          </p:nvSpPr>
          <p:spPr>
            <a:xfrm>
              <a:off x="10694723" y="256539"/>
              <a:ext cx="1074331" cy="572516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E1578B2-060D-3200-BBEC-DB870F14FBAF}"/>
                </a:ext>
              </a:extLst>
            </p:cNvPr>
            <p:cNvSpPr txBox="1"/>
            <p:nvPr/>
          </p:nvSpPr>
          <p:spPr>
            <a:xfrm>
              <a:off x="8884976" y="3930697"/>
              <a:ext cx="179792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Spikes &amp;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spectral artefacts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(rapid falloff)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&gt; 2.3 </a:t>
              </a:r>
              <a:r>
                <a:rPr lang="en-US" i="1" dirty="0">
                  <a:solidFill>
                    <a:srgbClr val="7030A0"/>
                  </a:solidFill>
                  <a:latin typeface="Symbol" panose="05050102010706020507" pitchFamily="18" charset="2"/>
                  <a:ea typeface="STXinwei" panose="020B0503020204020204" pitchFamily="2" charset="-122"/>
                  <a:cs typeface="Calibri" panose="020F0502020204030204" pitchFamily="34" charset="0"/>
                </a:rPr>
                <a:t>m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535560B-95DB-3519-63DD-86EE914296E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87233" y="2729296"/>
              <a:ext cx="36196" cy="52069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DE7123-AF7F-F71A-39EC-EC11328A0AF6}"/>
                </a:ext>
              </a:extLst>
            </p:cNvPr>
            <p:cNvSpPr/>
            <p:nvPr/>
          </p:nvSpPr>
          <p:spPr>
            <a:xfrm>
              <a:off x="2188029" y="1091278"/>
              <a:ext cx="1671320" cy="146125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EB88A49-79F2-80D5-8D38-9EAD0C69CC9C}"/>
                </a:ext>
              </a:extLst>
            </p:cNvPr>
            <p:cNvSpPr txBox="1"/>
            <p:nvPr/>
          </p:nvSpPr>
          <p:spPr>
            <a:xfrm>
              <a:off x="2904767" y="2502660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0.58 –0.92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395CF72-81C5-8F3A-6104-45AA360C70AE}"/>
                </a:ext>
              </a:extLst>
            </p:cNvPr>
            <p:cNvSpPr txBox="1"/>
            <p:nvPr/>
          </p:nvSpPr>
          <p:spPr>
            <a:xfrm>
              <a:off x="8281818" y="3183505"/>
              <a:ext cx="1397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Residual CO</a:t>
              </a:r>
              <a:r>
                <a:rPr lang="en-US" baseline="-25000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E34128-F0D6-5D0D-FFEA-2AB0C6BD447E}"/>
                </a:ext>
              </a:extLst>
            </p:cNvPr>
            <p:cNvSpPr/>
            <p:nvPr/>
          </p:nvSpPr>
          <p:spPr>
            <a:xfrm>
              <a:off x="5006307" y="254110"/>
              <a:ext cx="920964" cy="99774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3FBB5AD-EAB0-CC1D-3C95-76BBB8623899}"/>
                </a:ext>
              </a:extLst>
            </p:cNvPr>
            <p:cNvSpPr/>
            <p:nvPr/>
          </p:nvSpPr>
          <p:spPr>
            <a:xfrm>
              <a:off x="6582627" y="845516"/>
              <a:ext cx="1500015" cy="579025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20604C-50C1-E414-98C4-97A5ACE30C12}"/>
                </a:ext>
              </a:extLst>
            </p:cNvPr>
            <p:cNvSpPr txBox="1"/>
            <p:nvPr/>
          </p:nvSpPr>
          <p:spPr>
            <a:xfrm>
              <a:off x="6027687" y="207187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1.16 –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1.34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F45260-1A47-1165-3E17-8A1678C2278D}"/>
                </a:ext>
              </a:extLst>
            </p:cNvPr>
            <p:cNvSpPr txBox="1"/>
            <p:nvPr/>
          </p:nvSpPr>
          <p:spPr>
            <a:xfrm>
              <a:off x="8655948" y="-848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.02 –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2.18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22DF59A-04DD-87D8-226E-B1C3F41A5C87}"/>
                </a:ext>
              </a:extLst>
            </p:cNvPr>
            <p:cNvSpPr/>
            <p:nvPr/>
          </p:nvSpPr>
          <p:spPr>
            <a:xfrm rot="3102442">
              <a:off x="9000933" y="903477"/>
              <a:ext cx="1358844" cy="723685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68D7615-4FCF-DABF-9B4D-06E826A808BF}"/>
                </a:ext>
              </a:extLst>
            </p:cNvPr>
            <p:cNvSpPr txBox="1"/>
            <p:nvPr/>
          </p:nvSpPr>
          <p:spPr>
            <a:xfrm>
              <a:off x="6824912" y="1559149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1.48 –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1.76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74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512EB56-89FF-596A-D7EC-498EEB265104}"/>
              </a:ext>
            </a:extLst>
          </p:cNvPr>
          <p:cNvSpPr/>
          <p:nvPr/>
        </p:nvSpPr>
        <p:spPr>
          <a:xfrm>
            <a:off x="0" y="0"/>
            <a:ext cx="12192000" cy="172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B5BC67-CD87-BB8C-8393-77E56AA06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6CEB2E-CFBC-BB61-C791-E96D00AC7BD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0" t="1853" r="9152" b="18393"/>
          <a:stretch/>
        </p:blipFill>
        <p:spPr>
          <a:xfrm>
            <a:off x="43541" y="-3"/>
            <a:ext cx="12119774" cy="643636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E8F682-011C-3582-5474-B69BA1309FEE}"/>
              </a:ext>
            </a:extLst>
          </p:cNvPr>
          <p:cNvSpPr/>
          <p:nvPr/>
        </p:nvSpPr>
        <p:spPr>
          <a:xfrm>
            <a:off x="5700082" y="745671"/>
            <a:ext cx="337697" cy="5236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CF1F75-690E-8FF2-F888-35ADEAE003DD}"/>
              </a:ext>
            </a:extLst>
          </p:cNvPr>
          <p:cNvSpPr/>
          <p:nvPr/>
        </p:nvSpPr>
        <p:spPr>
          <a:xfrm>
            <a:off x="6504214" y="1017813"/>
            <a:ext cx="228600" cy="5029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3AFA99-7E82-77B4-4A52-E5F11812E844}"/>
              </a:ext>
            </a:extLst>
          </p:cNvPr>
          <p:cNvSpPr/>
          <p:nvPr/>
        </p:nvSpPr>
        <p:spPr>
          <a:xfrm flipH="1">
            <a:off x="5976256" y="4245429"/>
            <a:ext cx="680357" cy="1698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44D94F-14A5-246D-801A-45AF6DC397B0}"/>
              </a:ext>
            </a:extLst>
          </p:cNvPr>
          <p:cNvSpPr/>
          <p:nvPr/>
        </p:nvSpPr>
        <p:spPr>
          <a:xfrm>
            <a:off x="8051365" y="963350"/>
            <a:ext cx="337697" cy="4931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2C4C04-FB33-D799-B0F6-250B6D292816}"/>
              </a:ext>
            </a:extLst>
          </p:cNvPr>
          <p:cNvSpPr/>
          <p:nvPr/>
        </p:nvSpPr>
        <p:spPr>
          <a:xfrm>
            <a:off x="9084128" y="1866900"/>
            <a:ext cx="152367" cy="418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D2DF06-24BD-21CE-30B2-887773615278}"/>
              </a:ext>
            </a:extLst>
          </p:cNvPr>
          <p:cNvSpPr/>
          <p:nvPr/>
        </p:nvSpPr>
        <p:spPr>
          <a:xfrm flipH="1">
            <a:off x="8327537" y="2895600"/>
            <a:ext cx="680357" cy="2999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EBEBE07-D7BA-E40F-AB89-3DA70D50F89F}"/>
              </a:ext>
            </a:extLst>
          </p:cNvPr>
          <p:cNvGrpSpPr/>
          <p:nvPr/>
        </p:nvGrpSpPr>
        <p:grpSpPr>
          <a:xfrm>
            <a:off x="2144487" y="332014"/>
            <a:ext cx="9623008" cy="2886751"/>
            <a:chOff x="2144487" y="332014"/>
            <a:chExt cx="9623008" cy="288675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B6F765-E4C9-8111-479C-0FBDEE073D5B}"/>
                </a:ext>
              </a:extLst>
            </p:cNvPr>
            <p:cNvSpPr/>
            <p:nvPr/>
          </p:nvSpPr>
          <p:spPr>
            <a:xfrm>
              <a:off x="2144487" y="332014"/>
              <a:ext cx="3740895" cy="189955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01D9C33-1780-3F46-5E3F-BCA4DB61CB0B}"/>
                </a:ext>
              </a:extLst>
            </p:cNvPr>
            <p:cNvSpPr/>
            <p:nvPr/>
          </p:nvSpPr>
          <p:spPr>
            <a:xfrm>
              <a:off x="6582627" y="527958"/>
              <a:ext cx="1614316" cy="55517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4058791-F3A1-1B05-8297-44E27538C6B7}"/>
                </a:ext>
              </a:extLst>
            </p:cNvPr>
            <p:cNvSpPr/>
            <p:nvPr/>
          </p:nvSpPr>
          <p:spPr>
            <a:xfrm>
              <a:off x="9232804" y="707570"/>
              <a:ext cx="760282" cy="186486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B283774-5018-FD48-53FF-A0B1C2829BAD}"/>
                </a:ext>
              </a:extLst>
            </p:cNvPr>
            <p:cNvSpPr txBox="1"/>
            <p:nvPr/>
          </p:nvSpPr>
          <p:spPr>
            <a:xfrm>
              <a:off x="3021848" y="1469451"/>
              <a:ext cx="261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Distorted s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pectral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shape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 0.57 –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.32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997891-C9D9-9FC3-8F37-70B39E4BFAC6}"/>
                </a:ext>
              </a:extLst>
            </p:cNvPr>
            <p:cNvSpPr txBox="1"/>
            <p:nvPr/>
          </p:nvSpPr>
          <p:spPr>
            <a:xfrm>
              <a:off x="6618514" y="1154676"/>
              <a:ext cx="261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Distortions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.48 –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.78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9A2C982-BDDC-9468-3480-1110D1579136}"/>
                </a:ext>
              </a:extLst>
            </p:cNvPr>
            <p:cNvSpPr txBox="1"/>
            <p:nvPr/>
          </p:nvSpPr>
          <p:spPr>
            <a:xfrm>
              <a:off x="9039242" y="2572434"/>
              <a:ext cx="26142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Distortions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.98 – 2.13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367FCD-FE00-E611-6A63-B9300422AD7A}"/>
                </a:ext>
              </a:extLst>
            </p:cNvPr>
            <p:cNvSpPr/>
            <p:nvPr/>
          </p:nvSpPr>
          <p:spPr>
            <a:xfrm>
              <a:off x="10910413" y="1642689"/>
              <a:ext cx="799447" cy="130358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652D3C2-2AAF-4550-2EF4-21737C75AFAD}"/>
                </a:ext>
              </a:extLst>
            </p:cNvPr>
            <p:cNvSpPr txBox="1"/>
            <p:nvPr/>
          </p:nvSpPr>
          <p:spPr>
            <a:xfrm>
              <a:off x="10752474" y="401040"/>
              <a:ext cx="101502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Small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spike 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artefacts</a:t>
              </a:r>
            </a:p>
            <a:p>
              <a:pPr algn="r"/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&gt; 2.3 </a:t>
              </a:r>
              <a:r>
                <a:rPr lang="en-US" dirty="0">
                  <a:solidFill>
                    <a:srgbClr val="7030A0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7906D2C-1BB5-5B2B-68CD-7C3DB5B0B9CC}"/>
              </a:ext>
            </a:extLst>
          </p:cNvPr>
          <p:cNvSpPr txBox="1"/>
          <p:nvPr/>
        </p:nvSpPr>
        <p:spPr>
          <a:xfrm>
            <a:off x="1030803" y="20237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EF0904"/>
                </a:solidFill>
              </a:rPr>
              <a:t>HISUI</a:t>
            </a:r>
          </a:p>
          <a:p>
            <a:r>
              <a:rPr lang="en-US" b="1" dirty="0">
                <a:solidFill>
                  <a:srgbClr val="EF0904"/>
                </a:solidFill>
              </a:rPr>
              <a:t>VNIR &amp;</a:t>
            </a:r>
          </a:p>
          <a:p>
            <a:r>
              <a:rPr lang="en-US" b="1" dirty="0">
                <a:solidFill>
                  <a:srgbClr val="EF0904"/>
                </a:solidFill>
              </a:rPr>
              <a:t>SWIR L2 </a:t>
            </a:r>
          </a:p>
          <a:p>
            <a:r>
              <a:rPr lang="en-US" b="1" dirty="0">
                <a:solidFill>
                  <a:srgbClr val="EF0904"/>
                </a:solidFill>
              </a:rPr>
              <a:t>reflectance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193F7-23B1-58DF-07F5-09FF16C957ED}"/>
              </a:ext>
            </a:extLst>
          </p:cNvPr>
          <p:cNvSpPr txBox="1"/>
          <p:nvPr/>
        </p:nvSpPr>
        <p:spPr>
          <a:xfrm>
            <a:off x="3161882" y="911509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Field 20220919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F82328-ABA2-598D-495C-78B75F4A619B}"/>
              </a:ext>
            </a:extLst>
          </p:cNvPr>
          <p:cNvSpPr txBox="1"/>
          <p:nvPr/>
        </p:nvSpPr>
        <p:spPr>
          <a:xfrm>
            <a:off x="1986654" y="4598045"/>
            <a:ext cx="70841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Stonewall Flat Playa, NV</a:t>
            </a:r>
          </a:p>
          <a:p>
            <a:r>
              <a:rPr lang="en-US" b="1" dirty="0"/>
              <a:t>PRISMA scene ID</a:t>
            </a:r>
          </a:p>
          <a:p>
            <a:r>
              <a:rPr lang="en-US" b="1" dirty="0"/>
              <a:t>HISUI_HSHL1G_N375W1172_20211001211453_20240131005345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DBC0A1-E618-955F-7111-DD46D0D9DEEE}"/>
              </a:ext>
            </a:extLst>
          </p:cNvPr>
          <p:cNvSpPr/>
          <p:nvPr/>
        </p:nvSpPr>
        <p:spPr>
          <a:xfrm>
            <a:off x="1226359" y="3923587"/>
            <a:ext cx="507191" cy="1864863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500F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E235E8-DD72-7C75-986B-155E880958F1}"/>
              </a:ext>
            </a:extLst>
          </p:cNvPr>
          <p:cNvSpPr txBox="1"/>
          <p:nvPr/>
        </p:nvSpPr>
        <p:spPr>
          <a:xfrm>
            <a:off x="1783095" y="3734505"/>
            <a:ext cx="517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7030A0"/>
                </a:solidFill>
                <a:latin typeface="Calibri" panose="020F0502020204030204"/>
              </a:rPr>
              <a:t>Reflectance falls off rapidly for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&lt; ~0.50</a:t>
            </a:r>
          </a:p>
        </p:txBody>
      </p:sp>
    </p:spTree>
    <p:extLst>
      <p:ext uri="{BB962C8B-B14F-4D97-AF65-F5344CB8AC3E}">
        <p14:creationId xmlns:p14="http://schemas.microsoft.com/office/powerpoint/2010/main" val="378473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5B89599D-63B5-912B-BB91-B1C36981B0CB}"/>
              </a:ext>
            </a:extLst>
          </p:cNvPr>
          <p:cNvSpPr/>
          <p:nvPr/>
        </p:nvSpPr>
        <p:spPr>
          <a:xfrm>
            <a:off x="0" y="0"/>
            <a:ext cx="12192000" cy="172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71BC17-E646-D589-3B29-2915EC578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E6B266-24A4-A0AD-BA1C-E2D3F16629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5" t="1480" r="9114" b="18186"/>
          <a:stretch/>
        </p:blipFill>
        <p:spPr>
          <a:xfrm>
            <a:off x="33341" y="-28585"/>
            <a:ext cx="12136999" cy="64831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92A824-732D-E977-B7D5-F616427C6E5A}"/>
              </a:ext>
            </a:extLst>
          </p:cNvPr>
          <p:cNvSpPr txBox="1"/>
          <p:nvPr/>
        </p:nvSpPr>
        <p:spPr>
          <a:xfrm>
            <a:off x="1433781" y="772744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D20F0E"/>
                </a:solidFill>
              </a:rPr>
              <a:t>AHSI VNIR &amp;SWIR</a:t>
            </a:r>
          </a:p>
          <a:p>
            <a:r>
              <a:rPr lang="en-US" b="1" dirty="0">
                <a:solidFill>
                  <a:srgbClr val="D20F0E"/>
                </a:solidFill>
              </a:rPr>
              <a:t>L2 reflectance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50C383-B2ED-90AA-2D97-C3458CC596E7}"/>
              </a:ext>
            </a:extLst>
          </p:cNvPr>
          <p:cNvSpPr txBox="1"/>
          <p:nvPr/>
        </p:nvSpPr>
        <p:spPr>
          <a:xfrm>
            <a:off x="1139429" y="40341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Field 20230922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8252A-B9A6-02AA-3939-93EDEADF0A28}"/>
              </a:ext>
            </a:extLst>
          </p:cNvPr>
          <p:cNvSpPr txBox="1"/>
          <p:nvPr/>
        </p:nvSpPr>
        <p:spPr>
          <a:xfrm>
            <a:off x="2952746" y="4682729"/>
            <a:ext cx="825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Stonewall Flat Playa, NV</a:t>
            </a:r>
          </a:p>
          <a:p>
            <a:r>
              <a:rPr lang="en-US" b="1" dirty="0"/>
              <a:t>AHSI scene ID</a:t>
            </a:r>
          </a:p>
          <a:p>
            <a:r>
              <a:rPr lang="en-US" b="1" dirty="0"/>
              <a:t>L2A_GF5B_AHSI_W117.2_N37.7_20220521_003739_L10000134987_VNSW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F03A2CB-083D-903E-FF04-BE8905ED6BC9}"/>
              </a:ext>
            </a:extLst>
          </p:cNvPr>
          <p:cNvGrpSpPr/>
          <p:nvPr/>
        </p:nvGrpSpPr>
        <p:grpSpPr>
          <a:xfrm>
            <a:off x="1162050" y="53438"/>
            <a:ext cx="10691813" cy="5735012"/>
            <a:chOff x="1162050" y="53438"/>
            <a:chExt cx="10691813" cy="573501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EDD1AB0-9158-5C24-41E5-F2590ED2958A}"/>
                </a:ext>
              </a:extLst>
            </p:cNvPr>
            <p:cNvSpPr/>
            <p:nvPr/>
          </p:nvSpPr>
          <p:spPr>
            <a:xfrm>
              <a:off x="2168978" y="1795463"/>
              <a:ext cx="1755321" cy="117142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F8654C-8FD7-9826-D246-E397BA3B0630}"/>
                </a:ext>
              </a:extLst>
            </p:cNvPr>
            <p:cNvSpPr txBox="1"/>
            <p:nvPr/>
          </p:nvSpPr>
          <p:spPr>
            <a:xfrm>
              <a:off x="2168978" y="2925780"/>
              <a:ext cx="23814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Spectral artefacts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0.58 – 0.93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4C0F2A-7A99-2284-72B0-1974EF4E6031}"/>
                </a:ext>
              </a:extLst>
            </p:cNvPr>
            <p:cNvSpPr/>
            <p:nvPr/>
          </p:nvSpPr>
          <p:spPr>
            <a:xfrm>
              <a:off x="1162050" y="3923587"/>
              <a:ext cx="661987" cy="1864863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3A352D-78E3-04F1-3FA0-A4B771B778D3}"/>
                </a:ext>
              </a:extLst>
            </p:cNvPr>
            <p:cNvSpPr txBox="1"/>
            <p:nvPr/>
          </p:nvSpPr>
          <p:spPr>
            <a:xfrm>
              <a:off x="1864058" y="4088440"/>
              <a:ext cx="51796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Reflectance falls off for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&lt; ~0.51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B38991-C07D-CE8E-29D3-9667DDC32504}"/>
                </a:ext>
              </a:extLst>
            </p:cNvPr>
            <p:cNvSpPr/>
            <p:nvPr/>
          </p:nvSpPr>
          <p:spPr>
            <a:xfrm>
              <a:off x="4340679" y="128588"/>
              <a:ext cx="7513184" cy="3734896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79FB381-252B-683B-7626-0AD55C08B482}"/>
                </a:ext>
              </a:extLst>
            </p:cNvPr>
            <p:cNvSpPr txBox="1"/>
            <p:nvPr/>
          </p:nvSpPr>
          <p:spPr>
            <a:xfrm>
              <a:off x="4550382" y="3006465"/>
              <a:ext cx="41364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Numerous s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pectral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artefacts &amp; distortions</a:t>
              </a:r>
              <a:endParaRPr lang="en-US" dirty="0">
                <a:solidFill>
                  <a:srgbClr val="7030A0"/>
                </a:solidFill>
                <a:latin typeface="Calibri" panose="020F0502020204030204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.01 – 2.50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28DCCE-7001-C59F-7C7A-56CE2016C640}"/>
                </a:ext>
              </a:extLst>
            </p:cNvPr>
            <p:cNvSpPr txBox="1"/>
            <p:nvPr/>
          </p:nvSpPr>
          <p:spPr>
            <a:xfrm>
              <a:off x="10182089" y="139195"/>
              <a:ext cx="12577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Artefacts suggesting saturation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.08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to 2.18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5AB0698-2149-675A-55A1-1A99E8549B59}"/>
                </a:ext>
              </a:extLst>
            </p:cNvPr>
            <p:cNvSpPr/>
            <p:nvPr/>
          </p:nvSpPr>
          <p:spPr>
            <a:xfrm rot="3102442">
              <a:off x="8932763" y="393778"/>
              <a:ext cx="1648841" cy="968162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377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D7CA37-9C9D-01E1-64E6-36B4F6B25FC3}"/>
              </a:ext>
            </a:extLst>
          </p:cNvPr>
          <p:cNvSpPr/>
          <p:nvPr/>
        </p:nvSpPr>
        <p:spPr>
          <a:xfrm>
            <a:off x="0" y="0"/>
            <a:ext cx="12192000" cy="1724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F17A03-3D04-6B1E-D4B6-B148306E4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1968" r="8554" b="5141"/>
          <a:stretch/>
        </p:blipFill>
        <p:spPr>
          <a:xfrm>
            <a:off x="1116804" y="15161"/>
            <a:ext cx="11056365" cy="665694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1B8C69F-8283-1341-E017-3F9E6E064DE3}"/>
              </a:ext>
            </a:extLst>
          </p:cNvPr>
          <p:cNvGrpSpPr/>
          <p:nvPr/>
        </p:nvGrpSpPr>
        <p:grpSpPr>
          <a:xfrm>
            <a:off x="2221969" y="185897"/>
            <a:ext cx="9398801" cy="3195479"/>
            <a:chOff x="2221969" y="185897"/>
            <a:chExt cx="9398801" cy="319547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1994698-712D-C5DA-DDE5-9744A935FEAD}"/>
                </a:ext>
              </a:extLst>
            </p:cNvPr>
            <p:cNvSpPr txBox="1"/>
            <p:nvPr/>
          </p:nvSpPr>
          <p:spPr>
            <a:xfrm>
              <a:off x="10363064" y="185897"/>
              <a:ext cx="125770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Artefacts suggesting saturation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2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.08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to 2.18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840A794-4DB1-C9AC-F7DF-962CEDA6D261}"/>
                </a:ext>
              </a:extLst>
            </p:cNvPr>
            <p:cNvSpPr/>
            <p:nvPr/>
          </p:nvSpPr>
          <p:spPr>
            <a:xfrm>
              <a:off x="9810665" y="280987"/>
              <a:ext cx="552399" cy="2757487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AA91A5-D55C-AE82-C122-6E3BCDC0A8A2}"/>
                </a:ext>
              </a:extLst>
            </p:cNvPr>
            <p:cNvSpPr/>
            <p:nvPr/>
          </p:nvSpPr>
          <p:spPr>
            <a:xfrm>
              <a:off x="3143164" y="2300288"/>
              <a:ext cx="909723" cy="1081088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609F2DA-1F8A-675E-ABE1-1776CA331522}"/>
                </a:ext>
              </a:extLst>
            </p:cNvPr>
            <p:cNvSpPr txBox="1"/>
            <p:nvPr/>
          </p:nvSpPr>
          <p:spPr>
            <a:xfrm>
              <a:off x="2221969" y="1326854"/>
              <a:ext cx="21624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Artefacts suggesting saturation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0.56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to 0.76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339788-E7A9-1D13-0C47-5EFAB27442EF}"/>
                </a:ext>
              </a:extLst>
            </p:cNvPr>
            <p:cNvSpPr/>
            <p:nvPr/>
          </p:nvSpPr>
          <p:spPr>
            <a:xfrm>
              <a:off x="7162715" y="833438"/>
              <a:ext cx="1324060" cy="1934451"/>
            </a:xfrm>
            <a:prstGeom prst="rect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500F5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6E4460-1EE3-C238-FD29-4853FF057B98}"/>
                </a:ext>
              </a:extLst>
            </p:cNvPr>
            <p:cNvSpPr txBox="1"/>
            <p:nvPr/>
          </p:nvSpPr>
          <p:spPr>
            <a:xfrm>
              <a:off x="6168375" y="238007"/>
              <a:ext cx="30898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Artefacts potentially due to saturation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 1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.48 </a:t>
              </a:r>
              <a:r>
                <a:rPr lang="en-US" dirty="0">
                  <a:solidFill>
                    <a:srgbClr val="7030A0"/>
                  </a:solidFill>
                  <a:latin typeface="Calibri" panose="020F0502020204030204"/>
                </a:rPr>
                <a:t>to 1.78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Symbol" panose="05050102010706020507" pitchFamily="18" charset="2"/>
                  <a:ea typeface="+mn-ea"/>
                  <a:cs typeface="+mn-cs"/>
                </a:rPr>
                <a:t>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7A8EE2C-C45E-60FB-A7D6-6C871AADEBF9}"/>
              </a:ext>
            </a:extLst>
          </p:cNvPr>
          <p:cNvSpPr txBox="1"/>
          <p:nvPr/>
        </p:nvSpPr>
        <p:spPr>
          <a:xfrm>
            <a:off x="2390775" y="278550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AHSI 20220521 </a:t>
            </a:r>
          </a:p>
          <a:p>
            <a:r>
              <a:rPr lang="en-US" b="1" dirty="0"/>
              <a:t>reflectance at selected </a:t>
            </a:r>
          </a:p>
          <a:p>
            <a:r>
              <a:rPr lang="en-US" b="1" dirty="0"/>
              <a:t>validation sites</a:t>
            </a:r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7CDE6B-ED15-1AA2-DBE1-2E67C6A7131F}"/>
              </a:ext>
            </a:extLst>
          </p:cNvPr>
          <p:cNvGrpSpPr/>
          <p:nvPr/>
        </p:nvGrpSpPr>
        <p:grpSpPr>
          <a:xfrm>
            <a:off x="3575359" y="115369"/>
            <a:ext cx="6151109" cy="5981700"/>
            <a:chOff x="4378778" y="97795"/>
            <a:chExt cx="6151109" cy="5981700"/>
          </a:xfrm>
        </p:grpSpPr>
        <p:sp>
          <p:nvSpPr>
            <p:cNvPr id="16" name="&quot;Not Allowed&quot; Symbol 15">
              <a:extLst>
                <a:ext uri="{FF2B5EF4-FFF2-40B4-BE49-F238E27FC236}">
                  <a16:creationId xmlns:a16="http://schemas.microsoft.com/office/drawing/2014/main" id="{0175777E-B997-2943-6F67-822D9311B859}"/>
                </a:ext>
              </a:extLst>
            </p:cNvPr>
            <p:cNvSpPr/>
            <p:nvPr/>
          </p:nvSpPr>
          <p:spPr>
            <a:xfrm>
              <a:off x="4378778" y="97795"/>
              <a:ext cx="6151109" cy="5981700"/>
            </a:xfrm>
            <a:prstGeom prst="noSmoking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A606EFC-AC7A-D935-B903-4C87268AA5C6}"/>
                </a:ext>
              </a:extLst>
            </p:cNvPr>
            <p:cNvSpPr txBox="1"/>
            <p:nvPr/>
          </p:nvSpPr>
          <p:spPr>
            <a:xfrm>
              <a:off x="5870404" y="280621"/>
              <a:ext cx="318971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Ground calibration </a:t>
              </a:r>
            </a:p>
            <a:p>
              <a:pPr algn="ctr"/>
              <a:r>
                <a:rPr lang="en-US" b="1" dirty="0"/>
                <a:t>of AHSI was not successful</a:t>
              </a:r>
            </a:p>
            <a:p>
              <a:pPr algn="ctr"/>
              <a:r>
                <a:rPr lang="en-US" b="1" dirty="0"/>
                <a:t>due to artefacts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211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6" t="1890" r="49571" b="67986"/>
          <a:stretch/>
        </p:blipFill>
        <p:spPr>
          <a:xfrm>
            <a:off x="87091" y="2231486"/>
            <a:ext cx="2323281" cy="255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10245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mineral maps from AVIRISc20230918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EnMAP20230707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455567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FB48E-70B3-1B8C-AE62-B53AFA9DE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32" y="1306930"/>
            <a:ext cx="319046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0BAFB-3193-5DF4-9B44-D5541821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99" y="1306930"/>
            <a:ext cx="319046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8F979-DAE9-A058-8385-120FC8BA5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63" y="1306930"/>
            <a:ext cx="319046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2658057" y="5443502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AVIRISc2023 GC</a:t>
            </a:r>
          </a:p>
          <a:p>
            <a:pPr algn="ctr"/>
            <a:r>
              <a:rPr lang="en-US" sz="2400" dirty="0"/>
              <a:t>resampled to 30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6060763" y="5443502"/>
            <a:ext cx="2393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EnMap2023 GC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9380345" y="5443502"/>
            <a:ext cx="2274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EnMap2023 L2</a:t>
            </a:r>
          </a:p>
        </p:txBody>
      </p:sp>
    </p:spTree>
    <p:extLst>
      <p:ext uri="{BB962C8B-B14F-4D97-AF65-F5344CB8AC3E}">
        <p14:creationId xmlns:p14="http://schemas.microsoft.com/office/powerpoint/2010/main" val="318406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33087F-65A1-F9F5-4F06-308DA7E39C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288" y="1306930"/>
            <a:ext cx="3172968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245C1E-3387-B599-AB81-48D3ED4794E2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995" y="1312373"/>
            <a:ext cx="3172968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730D02-B966-B4EF-C5BA-45ED7F9D41A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917" y="1306930"/>
            <a:ext cx="3172968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6" t="1890" r="49571" b="67986"/>
          <a:stretch/>
        </p:blipFill>
        <p:spPr>
          <a:xfrm>
            <a:off x="87091" y="2231486"/>
            <a:ext cx="2323281" cy="255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99359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mineral maps from AVIRISc20230918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EMIT20240727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455567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2658057" y="5443502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AVIRISc2023 GC</a:t>
            </a:r>
          </a:p>
          <a:p>
            <a:pPr algn="ctr"/>
            <a:r>
              <a:rPr lang="en-US" sz="2400" dirty="0"/>
              <a:t>resampled to 60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6181791" y="5443502"/>
            <a:ext cx="2151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EMIT2024 GC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9501372" y="5443502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EMIT2024 L2</a:t>
            </a:r>
          </a:p>
        </p:txBody>
      </p:sp>
    </p:spTree>
    <p:extLst>
      <p:ext uri="{BB962C8B-B14F-4D97-AF65-F5344CB8AC3E}">
        <p14:creationId xmlns:p14="http://schemas.microsoft.com/office/powerpoint/2010/main" val="329374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A3791-4E96-4DEE-8203-C3B217F4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02"/>
            <a:ext cx="11543080" cy="1325563"/>
          </a:xfrm>
        </p:spPr>
        <p:txBody>
          <a:bodyPr>
            <a:normAutofit/>
          </a:bodyPr>
          <a:lstStyle/>
          <a:p>
            <a:r>
              <a:rPr lang="en-US" sz="2800" dirty="0"/>
              <a:t>USGS Earth Mapping Resources Initiative (Earth MRI, EMRI)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9E16A5-C012-40C3-8364-AE112EE9B0CA}"/>
              </a:ext>
            </a:extLst>
          </p:cNvPr>
          <p:cNvSpPr txBox="1"/>
          <p:nvPr/>
        </p:nvSpPr>
        <p:spPr>
          <a:xfrm>
            <a:off x="747098" y="1514009"/>
            <a:ext cx="6393575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Modernize the Nation’s geologic knowledge, in particular,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critical mineral 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resources</a:t>
            </a:r>
          </a:p>
          <a:p>
            <a:pPr marL="285750" marR="0" lvl="0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Collects fundamental geoscience data including: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Airborne geophysical surveys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Lidar surveys for high-resolution elevation and topography </a:t>
            </a:r>
          </a:p>
          <a:p>
            <a:pPr marL="742950" marR="0" lvl="1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Geochemical surveys</a:t>
            </a:r>
          </a:p>
          <a:p>
            <a:pPr marL="742950" marR="0" lvl="1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Geologic mapping by State geological surveys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0" marR="0" lvl="1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Hyperspectral surveys (new in FY22)</a:t>
            </a:r>
          </a:p>
          <a:p>
            <a:pPr marL="285750" marR="0" lvl="0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Contacts: </a:t>
            </a:r>
          </a:p>
          <a:p>
            <a:pPr marL="1200150" marR="0" lvl="2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Warren Day (EMRI Science Coordinator)</a:t>
            </a:r>
          </a:p>
          <a:p>
            <a:pPr marL="1200150" marR="0" lvl="2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Darcy McPhee (Mineral Resources Program, EMRI Program Manager)</a:t>
            </a:r>
          </a:p>
          <a:p>
            <a:pPr marL="1200150" marR="0" lvl="2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Raymond Kokaly &amp; Bernard Hubbard (Imaging Spectroscopy task co-leads)</a:t>
            </a:r>
          </a:p>
          <a:p>
            <a:pPr marL="1200150" marR="0" lvl="2" indent="-28575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3780"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Remote sensing personnel: Todd Hoefen, John Meyer, Evan Cox, Federico Solano</a:t>
            </a:r>
          </a:p>
          <a:p>
            <a:pPr marL="914400" marR="0" lvl="2" indent="0" algn="l" defTabSz="309559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780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84D6E5-30E3-4BD6-A345-ED97DC6B13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577" y="1647518"/>
            <a:ext cx="4584248" cy="4137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32798-E81A-4744-BF97-5C9103D5907A}"/>
              </a:ext>
            </a:extLst>
          </p:cNvPr>
          <p:cNvSpPr txBox="1"/>
          <p:nvPr/>
        </p:nvSpPr>
        <p:spPr>
          <a:xfrm>
            <a:off x="8248115" y="5864229"/>
            <a:ext cx="33914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Spectral Vectors to Copper and Gold: 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Adapted from Graham et. al.,2018, </a:t>
            </a:r>
          </a:p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Economic Geology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113 (2), 489-510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38912BB1-DC6C-4913-B0AA-5ADB4C42B1A7}"/>
              </a:ext>
            </a:extLst>
          </p:cNvPr>
          <p:cNvSpPr txBox="1">
            <a:spLocks/>
          </p:cNvSpPr>
          <p:nvPr/>
        </p:nvSpPr>
        <p:spPr>
          <a:xfrm>
            <a:off x="9229653" y="63713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822907-8A9D-4F6B-98F6-913902AD56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0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A0634E-E1B6-48AE-9CC7-D811FE3F9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28" y="1306930"/>
            <a:ext cx="3190461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99F870-0A09-0C70-F27B-BDC1978F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6627" y="1317816"/>
            <a:ext cx="3190461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D4540D-4E13-021B-C861-55602C4576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495" y="1317816"/>
            <a:ext cx="3190461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6" t="1890" r="49571" b="67986"/>
          <a:stretch/>
        </p:blipFill>
        <p:spPr>
          <a:xfrm>
            <a:off x="87091" y="2231486"/>
            <a:ext cx="2323281" cy="255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10381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mineral maps from AVIRISc20230918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PRISMA20200802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455567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2658057" y="5443502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AVIRISc2023 GC</a:t>
            </a:r>
          </a:p>
          <a:p>
            <a:pPr algn="ctr"/>
            <a:r>
              <a:rPr lang="en-US" sz="2400" dirty="0"/>
              <a:t>resampled to 30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5958973" y="5443502"/>
            <a:ext cx="2597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PRISMA2020 GC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9278555" y="5443502"/>
            <a:ext cx="2478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PRISMA2023 L2</a:t>
            </a:r>
          </a:p>
        </p:txBody>
      </p:sp>
    </p:spTree>
    <p:extLst>
      <p:ext uri="{BB962C8B-B14F-4D97-AF65-F5344CB8AC3E}">
        <p14:creationId xmlns:p14="http://schemas.microsoft.com/office/powerpoint/2010/main" val="319814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6" t="1890" r="49571" b="67986"/>
          <a:stretch/>
        </p:blipFill>
        <p:spPr>
          <a:xfrm>
            <a:off x="87091" y="2231486"/>
            <a:ext cx="2323281" cy="255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9999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mineral maps from AVIRISc20230918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HISUI20211001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455567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CFB48E-70B3-1B8C-AE62-B53AFA9DED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32" y="1306930"/>
            <a:ext cx="319046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40BAFB-3193-5DF4-9B44-D5541821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99" y="1306930"/>
            <a:ext cx="319046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8F979-DAE9-A058-8385-120FC8BA50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63" y="1306930"/>
            <a:ext cx="319046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2658057" y="5443502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AVIRISc2023 GC</a:t>
            </a:r>
          </a:p>
          <a:p>
            <a:pPr algn="ctr"/>
            <a:r>
              <a:rPr lang="en-US" sz="2400" dirty="0"/>
              <a:t>resampled to 20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6138511" y="5443502"/>
            <a:ext cx="2238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HISUI2021 GC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9458091" y="5443502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HISUI2021 L2</a:t>
            </a:r>
          </a:p>
        </p:txBody>
      </p:sp>
    </p:spTree>
    <p:extLst>
      <p:ext uri="{BB962C8B-B14F-4D97-AF65-F5344CB8AC3E}">
        <p14:creationId xmlns:p14="http://schemas.microsoft.com/office/powerpoint/2010/main" val="340210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B28A4FD-4C46-74C9-C7BD-D04FD37374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563" y="1301396"/>
            <a:ext cx="3190461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6" t="1890" r="49571" b="67986"/>
          <a:stretch/>
        </p:blipFill>
        <p:spPr>
          <a:xfrm>
            <a:off x="87091" y="2231486"/>
            <a:ext cx="2323281" cy="25536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9902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 mineral maps from AVIRISc20230918</a:t>
            </a:r>
            <a:r>
              <a:rPr lang="en-US" sz="2400" dirty="0">
                <a:solidFill>
                  <a:srgbClr val="FFFFFF"/>
                </a:solidFill>
                <a:latin typeface="Arial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AHSI20220521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455567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40BAFB-3193-5DF4-9B44-D55418218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99" y="1306930"/>
            <a:ext cx="3190460" cy="4114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2658057" y="5443502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AVIRISc2023 GC</a:t>
            </a:r>
          </a:p>
          <a:p>
            <a:pPr algn="ctr"/>
            <a:r>
              <a:rPr lang="en-US" sz="2400" dirty="0"/>
              <a:t>resampled to 30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6189809" y="5443502"/>
            <a:ext cx="2135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AHSI2022 GC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9509388" y="5443502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AHSI2022 L2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CACA2F-01AD-66C1-FD6B-337C038F0C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633" y="1301396"/>
            <a:ext cx="3190461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D078AB8-B3C9-F7DD-259F-7BE4EC0D8DE8}"/>
              </a:ext>
            </a:extLst>
          </p:cNvPr>
          <p:cNvSpPr txBox="1"/>
          <p:nvPr/>
        </p:nvSpPr>
        <p:spPr>
          <a:xfrm>
            <a:off x="6242956" y="2008414"/>
            <a:ext cx="2135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not computed due</a:t>
            </a:r>
          </a:p>
          <a:p>
            <a:pPr algn="ctr"/>
            <a:r>
              <a:rPr lang="en-US" sz="1800" dirty="0"/>
              <a:t>to spectral artefacts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0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01C518C-6E9A-D476-72A7-2C3B9301B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81" y="844968"/>
            <a:ext cx="3190461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BCB9F-50C6-C139-A90E-000DD0887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30" y="844968"/>
            <a:ext cx="3190461" cy="4114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E0CA3F-34A7-EE52-7201-F27052C1AE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45" y="842963"/>
            <a:ext cx="3190461" cy="4114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D04A62-E0C8-D1B5-C109-7FE882271852}"/>
              </a:ext>
            </a:extLst>
          </p:cNvPr>
          <p:cNvSpPr txBox="1"/>
          <p:nvPr/>
        </p:nvSpPr>
        <p:spPr>
          <a:xfrm>
            <a:off x="202018" y="191386"/>
            <a:ext cx="621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Comparison of white mica wavelength maps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C45B8E-A767-8724-BEB8-F81013D9DBA6}"/>
              </a:ext>
            </a:extLst>
          </p:cNvPr>
          <p:cNvSpPr txBox="1"/>
          <p:nvPr/>
        </p:nvSpPr>
        <p:spPr>
          <a:xfrm>
            <a:off x="2509042" y="6543503"/>
            <a:ext cx="58394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subject to revision.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6C50DD-4932-BEFA-B916-C22CE155D600}"/>
              </a:ext>
            </a:extLst>
          </p:cNvPr>
          <p:cNvSpPr txBox="1"/>
          <p:nvPr/>
        </p:nvSpPr>
        <p:spPr>
          <a:xfrm>
            <a:off x="819732" y="4981540"/>
            <a:ext cx="27350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AVIRISc2023 GC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resampled to 30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6A5C3A-BAA2-3268-CE51-69E358F48ACF}"/>
              </a:ext>
            </a:extLst>
          </p:cNvPr>
          <p:cNvSpPr txBox="1"/>
          <p:nvPr/>
        </p:nvSpPr>
        <p:spPr>
          <a:xfrm>
            <a:off x="4281749" y="4981540"/>
            <a:ext cx="2274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EnMap2023 L2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FADA3C-0F3D-F756-85F0-99AD6BE6883F}"/>
              </a:ext>
            </a:extLst>
          </p:cNvPr>
          <p:cNvSpPr txBox="1"/>
          <p:nvPr/>
        </p:nvSpPr>
        <p:spPr>
          <a:xfrm>
            <a:off x="7671064" y="4981540"/>
            <a:ext cx="2016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AHSI2022 L2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6E4562D-2645-CD23-40D1-191DFA9B13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58" y="5508050"/>
            <a:ext cx="3809116" cy="11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26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7916-9002-59A4-C157-B792622C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824"/>
            <a:ext cx="11362828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Accuracy Assessment of Mapped Mineral Classes</a:t>
            </a:r>
            <a:br>
              <a:rPr lang="en-US" sz="2800" dirty="0"/>
            </a:br>
            <a:r>
              <a:rPr lang="en-US" sz="2800" dirty="0"/>
              <a:t>relative to XRD and other mineral ID from field samples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64A48C-08D7-4737-F3EA-9D751FA56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92698"/>
              </p:ext>
            </p:extLst>
          </p:nvPr>
        </p:nvGraphicFramePr>
        <p:xfrm>
          <a:off x="1744132" y="1466982"/>
          <a:ext cx="10155767" cy="53871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5504">
                  <a:extLst>
                    <a:ext uri="{9D8B030D-6E8A-4147-A177-3AD203B41FA5}">
                      <a16:colId xmlns:a16="http://schemas.microsoft.com/office/drawing/2014/main" val="2000188544"/>
                    </a:ext>
                  </a:extLst>
                </a:gridCol>
                <a:gridCol w="1849037">
                  <a:extLst>
                    <a:ext uri="{9D8B030D-6E8A-4147-A177-3AD203B41FA5}">
                      <a16:colId xmlns:a16="http://schemas.microsoft.com/office/drawing/2014/main" val="428535295"/>
                    </a:ext>
                  </a:extLst>
                </a:gridCol>
                <a:gridCol w="2057945">
                  <a:extLst>
                    <a:ext uri="{9D8B030D-6E8A-4147-A177-3AD203B41FA5}">
                      <a16:colId xmlns:a16="http://schemas.microsoft.com/office/drawing/2014/main" val="2212021714"/>
                    </a:ext>
                  </a:extLst>
                </a:gridCol>
                <a:gridCol w="2034722">
                  <a:extLst>
                    <a:ext uri="{9D8B030D-6E8A-4147-A177-3AD203B41FA5}">
                      <a16:colId xmlns:a16="http://schemas.microsoft.com/office/drawing/2014/main" val="1413389981"/>
                    </a:ext>
                  </a:extLst>
                </a:gridCol>
                <a:gridCol w="2218559">
                  <a:extLst>
                    <a:ext uri="{9D8B030D-6E8A-4147-A177-3AD203B41FA5}">
                      <a16:colId xmlns:a16="http://schemas.microsoft.com/office/drawing/2014/main" val="2250562374"/>
                    </a:ext>
                  </a:extLst>
                </a:gridCol>
              </a:tblGrid>
              <a:tr h="11217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Imaging </a:t>
                      </a:r>
                    </a:p>
                    <a:p>
                      <a:pPr algn="ctr" fontAlgn="b"/>
                      <a:r>
                        <a:rPr lang="en-US" sz="1800" b="1" u="none" strike="noStrike">
                          <a:effectLst/>
                        </a:rPr>
                        <a:t>Spectrometer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Accuracy L2 Reflectance Strict Classes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Accuracy L2 Reflectance Grouped* Classes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Accuracy GC Reflectance Strict Classes</a:t>
                      </a: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>
                          <a:effectLst/>
                        </a:rPr>
                        <a:t>Accuracy GC Reflectance  Grouped Classes</a:t>
                      </a: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921022299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AVIRISc1995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96967451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AVIRISng2014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91%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91%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069886882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AVIRISc2023 (2024)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81% (81%)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88% (85%)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  <a:p>
                      <a:pPr marL="0" marR="0" lvl="0" indent="0" algn="ctr" defTabSz="91436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(100%)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6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100%</a:t>
                      </a:r>
                    </a:p>
                    <a:p>
                      <a:pPr marL="0" marR="0" lvl="0" indent="0" algn="ctr" defTabSz="914364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(100%)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91579941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EnMAP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62%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71%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820218131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EMIT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58%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81%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882037865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PRISMA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85%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97217291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HISUI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58%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75%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48335831"/>
                  </a:ext>
                </a:extLst>
              </a:tr>
              <a:tr h="5572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AHSI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58%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65%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-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9333362"/>
                  </a:ext>
                </a:extLst>
              </a:tr>
              <a:tr h="589257">
                <a:tc gridSpan="5"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*Grouped classes: 1. all pure alunite, 2. all pure muscovite and </a:t>
                      </a:r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illite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and 3. kaolinite crystallinity classes.</a:t>
                      </a:r>
                    </a:p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10761417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48E8D09-066A-CDD7-5A1A-9492B919D81F}"/>
              </a:ext>
            </a:extLst>
          </p:cNvPr>
          <p:cNvSpPr txBox="1"/>
          <p:nvPr/>
        </p:nvSpPr>
        <p:spPr>
          <a:xfrm>
            <a:off x="4771611" y="6607952"/>
            <a:ext cx="264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</a:t>
            </a:r>
          </a:p>
        </p:txBody>
      </p:sp>
    </p:spTree>
    <p:extLst>
      <p:ext uri="{BB962C8B-B14F-4D97-AF65-F5344CB8AC3E}">
        <p14:creationId xmlns:p14="http://schemas.microsoft.com/office/powerpoint/2010/main" val="105364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A5CE0-503F-6C00-5F3C-C79DB2E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Mineral Classification Accuracy By Sensor for GC (red) and L2 (blue)</a:t>
            </a:r>
            <a:br>
              <a:rPr lang="en-US" dirty="0"/>
            </a:br>
            <a:r>
              <a:rPr lang="en-US" dirty="0"/>
              <a:t>Strict Mineral Classes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F8F372-AADA-C180-3FF2-F6E46382FC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22" b="6040"/>
          <a:stretch/>
        </p:blipFill>
        <p:spPr>
          <a:xfrm>
            <a:off x="1698284" y="1430864"/>
            <a:ext cx="8221740" cy="52362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F5B14D1-626E-F307-DF7C-3B7B71082216}"/>
              </a:ext>
            </a:extLst>
          </p:cNvPr>
          <p:cNvGrpSpPr/>
          <p:nvPr/>
        </p:nvGrpSpPr>
        <p:grpSpPr>
          <a:xfrm>
            <a:off x="2628900" y="1528233"/>
            <a:ext cx="2929467" cy="1490134"/>
            <a:chOff x="2628900" y="1528233"/>
            <a:chExt cx="2929467" cy="14901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ADB57E3-332B-B8A6-EF7C-5C47847398AE}"/>
                </a:ext>
              </a:extLst>
            </p:cNvPr>
            <p:cNvSpPr/>
            <p:nvPr/>
          </p:nvSpPr>
          <p:spPr>
            <a:xfrm>
              <a:off x="2628900" y="1574800"/>
              <a:ext cx="2929467" cy="14435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6D8CD5C-7AC7-ECF8-1606-7F23D098B95D}"/>
                </a:ext>
              </a:extLst>
            </p:cNvPr>
            <p:cNvSpPr txBox="1"/>
            <p:nvPr/>
          </p:nvSpPr>
          <p:spPr>
            <a:xfrm>
              <a:off x="4501667" y="1528233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Airborne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A8BD3A5-03FE-FA76-3A6D-87B0E4003296}"/>
              </a:ext>
            </a:extLst>
          </p:cNvPr>
          <p:cNvSpPr txBox="1"/>
          <p:nvPr/>
        </p:nvSpPr>
        <p:spPr>
          <a:xfrm>
            <a:off x="10237383" y="182193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Ground-calibrated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Arial"/>
              </a:rPr>
              <a:t>(GC) reflectance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C18EC1-5488-E744-D450-34D064E15761}"/>
              </a:ext>
            </a:extLst>
          </p:cNvPr>
          <p:cNvSpPr txBox="1"/>
          <p:nvPr/>
        </p:nvSpPr>
        <p:spPr>
          <a:xfrm>
            <a:off x="10237383" y="25781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 reflectance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675A2-C0DF-70D4-ACDC-D88D1BDA956B}"/>
              </a:ext>
            </a:extLst>
          </p:cNvPr>
          <p:cNvSpPr/>
          <p:nvPr/>
        </p:nvSpPr>
        <p:spPr>
          <a:xfrm>
            <a:off x="10081690" y="2671326"/>
            <a:ext cx="182880" cy="18288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587061-613B-0491-732E-5F9A0674887D}"/>
              </a:ext>
            </a:extLst>
          </p:cNvPr>
          <p:cNvSpPr/>
          <p:nvPr/>
        </p:nvSpPr>
        <p:spPr>
          <a:xfrm>
            <a:off x="10081757" y="2232661"/>
            <a:ext cx="146304" cy="1463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2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25E1ACD-EAE0-3D65-F2AF-3A4E166EC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4"/>
          <a:stretch/>
        </p:blipFill>
        <p:spPr>
          <a:xfrm>
            <a:off x="1681831" y="1460495"/>
            <a:ext cx="8215702" cy="52487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A5CE0-503F-6C00-5F3C-C79DB2E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Mineral Classification Accuracy By Sensor for GC (red) and L2 (blue)</a:t>
            </a:r>
            <a:br>
              <a:rPr lang="en-US" dirty="0"/>
            </a:br>
            <a:r>
              <a:rPr lang="en-US" dirty="0"/>
              <a:t>Grouped Mineral Classes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689CAE-4952-25B7-97FB-C668BD61A62A}"/>
              </a:ext>
            </a:extLst>
          </p:cNvPr>
          <p:cNvGrpSpPr/>
          <p:nvPr/>
        </p:nvGrpSpPr>
        <p:grpSpPr>
          <a:xfrm>
            <a:off x="2628900" y="1536700"/>
            <a:ext cx="2998696" cy="1481667"/>
            <a:chOff x="2628900" y="1536700"/>
            <a:chExt cx="2998696" cy="14816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47A1B3-27AA-D1BC-3D8E-8D4F0B085D25}"/>
                </a:ext>
              </a:extLst>
            </p:cNvPr>
            <p:cNvSpPr/>
            <p:nvPr/>
          </p:nvSpPr>
          <p:spPr>
            <a:xfrm>
              <a:off x="2628900" y="1574800"/>
              <a:ext cx="2929467" cy="14435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5B9EA-F765-B8C7-A9FF-B9EABA8B10E9}"/>
                </a:ext>
              </a:extLst>
            </p:cNvPr>
            <p:cNvSpPr txBox="1"/>
            <p:nvPr/>
          </p:nvSpPr>
          <p:spPr>
            <a:xfrm>
              <a:off x="4570896" y="15367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Airborne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C894251-973A-FDD0-A0C0-D55686687707}"/>
              </a:ext>
            </a:extLst>
          </p:cNvPr>
          <p:cNvSpPr txBox="1"/>
          <p:nvPr/>
        </p:nvSpPr>
        <p:spPr>
          <a:xfrm>
            <a:off x="10237383" y="182193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Ground-calibrated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00000"/>
                </a:solidFill>
                <a:latin typeface="Arial"/>
              </a:rPr>
              <a:t>(GC) reflectance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CC558B-7127-A594-C61E-DF2E0529E902}"/>
              </a:ext>
            </a:extLst>
          </p:cNvPr>
          <p:cNvSpPr txBox="1"/>
          <p:nvPr/>
        </p:nvSpPr>
        <p:spPr>
          <a:xfrm>
            <a:off x="10237383" y="2578100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L2 reflectance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365DC-A904-44EC-9A4F-B7843D6BD736}"/>
              </a:ext>
            </a:extLst>
          </p:cNvPr>
          <p:cNvSpPr/>
          <p:nvPr/>
        </p:nvSpPr>
        <p:spPr>
          <a:xfrm>
            <a:off x="10081690" y="2671326"/>
            <a:ext cx="182880" cy="18288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C881CE0-F13B-8506-059E-0FB8B3A55EEA}"/>
              </a:ext>
            </a:extLst>
          </p:cNvPr>
          <p:cNvSpPr/>
          <p:nvPr/>
        </p:nvSpPr>
        <p:spPr>
          <a:xfrm>
            <a:off x="10081757" y="2232661"/>
            <a:ext cx="146304" cy="1463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9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A2737DC-81C2-BFE8-77AC-FEADFFABA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023" y="1451089"/>
            <a:ext cx="8445406" cy="53592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A5CE0-503F-6C00-5F3C-C79DB2E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Mineral Classification Accuracy for Grouped (red) and Strict (blue) Classes</a:t>
            </a:r>
            <a:br>
              <a:rPr lang="en-US" dirty="0"/>
            </a:br>
            <a:r>
              <a:rPr lang="en-US" dirty="0"/>
              <a:t>L2 reflectance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B3D487-1C94-3B0B-E247-3C8F0AC0178B}"/>
              </a:ext>
            </a:extLst>
          </p:cNvPr>
          <p:cNvGrpSpPr/>
          <p:nvPr/>
        </p:nvGrpSpPr>
        <p:grpSpPr>
          <a:xfrm>
            <a:off x="2628900" y="1574800"/>
            <a:ext cx="2929467" cy="1443567"/>
            <a:chOff x="2628900" y="1574800"/>
            <a:chExt cx="2929467" cy="144356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47A1B3-27AA-D1BC-3D8E-8D4F0B085D25}"/>
                </a:ext>
              </a:extLst>
            </p:cNvPr>
            <p:cNvSpPr/>
            <p:nvPr/>
          </p:nvSpPr>
          <p:spPr>
            <a:xfrm>
              <a:off x="2628900" y="1574800"/>
              <a:ext cx="2929467" cy="144356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5B9EA-F765-B8C7-A9FF-B9EABA8B10E9}"/>
                </a:ext>
              </a:extLst>
            </p:cNvPr>
            <p:cNvSpPr txBox="1"/>
            <p:nvPr/>
          </p:nvSpPr>
          <p:spPr>
            <a:xfrm>
              <a:off x="2788662" y="15748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Airborne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2EE3C0A-1FAF-5093-60A8-F11BCF78B611}"/>
              </a:ext>
            </a:extLst>
          </p:cNvPr>
          <p:cNvSpPr txBox="1"/>
          <p:nvPr/>
        </p:nvSpPr>
        <p:spPr>
          <a:xfrm>
            <a:off x="10267014" y="2139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Grouped classes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204329-319B-4443-343A-189A1C9D7910}"/>
              </a:ext>
            </a:extLst>
          </p:cNvPr>
          <p:cNvSpPr txBox="1"/>
          <p:nvPr/>
        </p:nvSpPr>
        <p:spPr>
          <a:xfrm>
            <a:off x="10267014" y="25781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Strict classes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9990400-81A5-E973-5AB4-11CD65CDACFC}"/>
              </a:ext>
            </a:extLst>
          </p:cNvPr>
          <p:cNvSpPr/>
          <p:nvPr/>
        </p:nvSpPr>
        <p:spPr>
          <a:xfrm>
            <a:off x="10111321" y="2671326"/>
            <a:ext cx="182880" cy="18288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EC805E-06F1-6708-4A3C-B8B75CB9F267}"/>
              </a:ext>
            </a:extLst>
          </p:cNvPr>
          <p:cNvSpPr/>
          <p:nvPr/>
        </p:nvSpPr>
        <p:spPr>
          <a:xfrm>
            <a:off x="10081757" y="2232661"/>
            <a:ext cx="146304" cy="1463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895F12-B4E3-F1AA-ECF6-A7A0E0AA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694" y="1451089"/>
            <a:ext cx="8408446" cy="53666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8A5CE0-503F-6C00-5F3C-C79DB2E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Mineral Classification Accuracy for Grouped (red) and Strict (blue) Classes</a:t>
            </a:r>
            <a:br>
              <a:rPr lang="en-US" dirty="0"/>
            </a:br>
            <a:r>
              <a:rPr lang="en-US" dirty="0"/>
              <a:t>GC reflectance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DE4F8F-5BB8-CAD8-D733-1E73D113B5F0}"/>
              </a:ext>
            </a:extLst>
          </p:cNvPr>
          <p:cNvSpPr txBox="1"/>
          <p:nvPr/>
        </p:nvSpPr>
        <p:spPr>
          <a:xfrm>
            <a:off x="10267014" y="2139435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Grouped classes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ACD0-DC06-73D5-7B4E-1172FDBB2283}"/>
              </a:ext>
            </a:extLst>
          </p:cNvPr>
          <p:cNvSpPr txBox="1"/>
          <p:nvPr/>
        </p:nvSpPr>
        <p:spPr>
          <a:xfrm>
            <a:off x="10267014" y="2578100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Strict classes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71F63C-4C96-9EFA-CF97-679E8EDEF538}"/>
              </a:ext>
            </a:extLst>
          </p:cNvPr>
          <p:cNvGrpSpPr/>
          <p:nvPr/>
        </p:nvGrpSpPr>
        <p:grpSpPr>
          <a:xfrm>
            <a:off x="2611966" y="1442623"/>
            <a:ext cx="3107267" cy="881478"/>
            <a:chOff x="2611966" y="1442623"/>
            <a:chExt cx="3107267" cy="8814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847A1B3-27AA-D1BC-3D8E-8D4F0B085D25}"/>
                </a:ext>
              </a:extLst>
            </p:cNvPr>
            <p:cNvSpPr/>
            <p:nvPr/>
          </p:nvSpPr>
          <p:spPr>
            <a:xfrm>
              <a:off x="2611966" y="1442623"/>
              <a:ext cx="3107267" cy="88147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E55B9EA-F765-B8C7-A9FF-B9EABA8B10E9}"/>
                </a:ext>
              </a:extLst>
            </p:cNvPr>
            <p:cNvSpPr txBox="1"/>
            <p:nvPr/>
          </p:nvSpPr>
          <p:spPr>
            <a:xfrm>
              <a:off x="3055362" y="1698696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Airborne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0371D9A-8E3B-FD84-79C0-0D6B7A7C5D18}"/>
              </a:ext>
            </a:extLst>
          </p:cNvPr>
          <p:cNvSpPr/>
          <p:nvPr/>
        </p:nvSpPr>
        <p:spPr>
          <a:xfrm>
            <a:off x="10111321" y="2671326"/>
            <a:ext cx="182880" cy="18288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E81BED1-0283-3F9B-CDA1-79B29C15E047}"/>
              </a:ext>
            </a:extLst>
          </p:cNvPr>
          <p:cNvSpPr/>
          <p:nvPr/>
        </p:nvSpPr>
        <p:spPr>
          <a:xfrm>
            <a:off x="10081757" y="2232661"/>
            <a:ext cx="146304" cy="14630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84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4701-0C11-7B53-74A6-7CE17539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Efforts &amp; Summary Comments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899FD9-194A-339F-D1BD-7C6FD14682CD}"/>
              </a:ext>
            </a:extLst>
          </p:cNvPr>
          <p:cNvSpPr txBox="1"/>
          <p:nvPr/>
        </p:nvSpPr>
        <p:spPr>
          <a:xfrm>
            <a:off x="1040240" y="1586974"/>
            <a:ext cx="1037908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Continue evaluating 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remotely sensed images of Cuprite for mineral identification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AISA Fenix1k images at 1 m GSD collected on 2017-09-17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AVIRIS-Classic and AVIRIS-3 data acquisitions in 2025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Spaceborne data collected on other dates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Infrared (~8-12 </a:t>
            </a:r>
            <a:r>
              <a:rPr lang="en-US" sz="2000" dirty="0">
                <a:solidFill>
                  <a:srgbClr val="171717"/>
                </a:solidFill>
                <a:latin typeface="Symbol" panose="05050102010706020507" pitchFamily="18" charset="2"/>
              </a:rPr>
              <a:t>m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m) imaging spectrometer and multispectral data 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Field scans with tripod mounted imaging spectrometers (~30 cm pixel size) 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Continue collecting field validation samples for mineral characterization.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Develop more geologic proving grounds (IEEE GRSS GSIS working group, funding solicited).</a:t>
            </a:r>
          </a:p>
          <a:p>
            <a:pPr marL="342900" indent="-342900" defTabSz="45720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Have PIC sites been measured and surrounding area samples?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Greatest mineral information gains will come from improvement of reflectance for wavelengths 2.3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Symbol" panose="05050102010706020507" pitchFamily="18" charset="2"/>
              </a:rPr>
              <a:t>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m and longer (reduction of spiky artefacts).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Is the MICA spectral feature comparison method of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 mineral identification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 sensor agnostic?	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Subjectively from a geologic interpretation point of view, the answer is </a:t>
            </a: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yes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. That is, </a:t>
            </a: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if sensor is well calibrated/characterized,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 </a:t>
            </a: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reflectance data are free from artefacts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 </a:t>
            </a:r>
            <a:r>
              <a:rPr lang="en-US" sz="2000" b="1" dirty="0">
                <a:solidFill>
                  <a:srgbClr val="171717"/>
                </a:solidFill>
                <a:latin typeface="Merriweather Web"/>
              </a:rPr>
              <a:t>and spectral absorption features are strong (deep), </a:t>
            </a:r>
            <a:r>
              <a:rPr lang="en-US" sz="2000" dirty="0">
                <a:solidFill>
                  <a:srgbClr val="171717"/>
                </a:solidFill>
                <a:latin typeface="Merriweather Web"/>
              </a:rPr>
              <a:t>like at Cuprite.  </a:t>
            </a:r>
          </a:p>
          <a:p>
            <a:pPr marL="800100" lvl="1" indent="-342900" defTabSz="457200">
              <a:buFont typeface="Courier New" panose="02070309020205020404" pitchFamily="49" charset="0"/>
              <a:buChar char="o"/>
              <a:defRPr/>
            </a:pPr>
            <a:r>
              <a:rPr lang="en-US" sz="2000" dirty="0">
                <a:solidFill>
                  <a:srgbClr val="171717"/>
                </a:solidFill>
                <a:latin typeface="Merriweather Web"/>
              </a:rPr>
              <a:t>Quantification of similarity needed.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B8841-15DE-271F-8DA4-705D86C10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Nation is Under-mapped;</a:t>
            </a:r>
            <a:br>
              <a:rPr lang="en-US" dirty="0"/>
            </a:br>
            <a:r>
              <a:rPr lang="en-US" dirty="0"/>
              <a:t>Earth MRI Launched in 2019 by Evaluating Available Data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BEC987-4FCB-6C3C-6B92-B74FD0789484}"/>
              </a:ext>
            </a:extLst>
          </p:cNvPr>
          <p:cNvGrpSpPr/>
          <p:nvPr/>
        </p:nvGrpSpPr>
        <p:grpSpPr>
          <a:xfrm>
            <a:off x="6930248" y="1367445"/>
            <a:ext cx="5070535" cy="5124158"/>
            <a:chOff x="0" y="847023"/>
            <a:chExt cx="3952529" cy="41396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19638F-75F0-8140-58B3-7B1DCA23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47023"/>
              <a:ext cx="3952529" cy="413963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2FC60D-9F42-14B7-865B-623259CF5379}"/>
                </a:ext>
              </a:extLst>
            </p:cNvPr>
            <p:cNvSpPr/>
            <p:nvPr/>
          </p:nvSpPr>
          <p:spPr>
            <a:xfrm>
              <a:off x="72518" y="885524"/>
              <a:ext cx="3816088" cy="4061861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9C2782A-191D-8AC7-4066-BED47B8A3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672" y="1411528"/>
            <a:ext cx="4941091" cy="19441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C43E80-C0C2-BDE6-1B4D-CE5D3D1D0D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601" y="3564040"/>
            <a:ext cx="3559726" cy="32126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A0EC0-3082-7D98-5B12-72C1BC44C0A8}"/>
              </a:ext>
            </a:extLst>
          </p:cNvPr>
          <p:cNvSpPr txBox="1"/>
          <p:nvPr/>
        </p:nvSpPr>
        <p:spPr>
          <a:xfrm>
            <a:off x="191217" y="5300002"/>
            <a:ext cx="258745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Spectral Vectors to Copper and Gold: </a:t>
            </a:r>
          </a:p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Adapted from Graham et. al.,2018, </a:t>
            </a:r>
          </a:p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Economic Geology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113 (2), 489-510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668911-D42C-B604-02CD-18AE69903D00}"/>
              </a:ext>
            </a:extLst>
          </p:cNvPr>
          <p:cNvSpPr txBox="1"/>
          <p:nvPr/>
        </p:nvSpPr>
        <p:spPr>
          <a:xfrm>
            <a:off x="152400" y="3607669"/>
            <a:ext cx="25432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Hyperspectral evaluations of mineral resources have mostly been at the local scale</a:t>
            </a:r>
          </a:p>
        </p:txBody>
      </p:sp>
    </p:spTree>
    <p:extLst>
      <p:ext uri="{BB962C8B-B14F-4D97-AF65-F5344CB8AC3E}">
        <p14:creationId xmlns:p14="http://schemas.microsoft.com/office/powerpoint/2010/main" val="403983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84701-0C11-7B53-74A6-7CE175394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USGS team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42E80-D11F-851F-190E-B4BC5D0D0B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88334" y="1135002"/>
            <a:ext cx="5206471" cy="34369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4133AF-ECC4-FECC-BC51-33AA1B3B484B}"/>
              </a:ext>
            </a:extLst>
          </p:cNvPr>
          <p:cNvSpPr txBox="1"/>
          <p:nvPr/>
        </p:nvSpPr>
        <p:spPr>
          <a:xfrm>
            <a:off x="218858" y="4627597"/>
            <a:ext cx="48050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/>
              <a:t>Denver Spectroscopy Group     </a:t>
            </a:r>
          </a:p>
          <a:p>
            <a:pPr algn="r"/>
            <a:r>
              <a:rPr lang="en-US" sz="1200" dirty="0"/>
              <a:t>USGS Geology, Geophysics, and Geochemistry Science Center (GGGSC)     </a:t>
            </a:r>
          </a:p>
          <a:p>
            <a:pPr algn="r"/>
            <a:r>
              <a:rPr lang="en-US" sz="1200" dirty="0"/>
              <a:t>Above left to right: Todd Hoefen, Evan Cox, Ray Kokaly, John Meyer     </a:t>
            </a:r>
          </a:p>
          <a:p>
            <a:pPr algn="r"/>
            <a:r>
              <a:rPr lang="en-US" sz="1200" dirty="0"/>
              <a:t> Right: Derek Ensign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53E04-1D8F-76DA-2AB4-033D3C7AE711}"/>
              </a:ext>
            </a:extLst>
          </p:cNvPr>
          <p:cNvSpPr txBox="1"/>
          <p:nvPr/>
        </p:nvSpPr>
        <p:spPr>
          <a:xfrm>
            <a:off x="3635559" y="94361"/>
            <a:ext cx="5251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Bernard Hubbard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</a:rPr>
              <a:t>Geologic remote sensing expert at</a:t>
            </a:r>
          </a:p>
          <a:p>
            <a:pPr algn="r"/>
            <a:r>
              <a:rPr lang="en-US" sz="1200" b="0" i="0" dirty="0">
                <a:solidFill>
                  <a:schemeClr val="bg1"/>
                </a:solidFill>
                <a:effectLst/>
                <a:latin typeface="Merriweather Web"/>
              </a:rPr>
              <a:t>USGS Geology, Energy &amp; Minerals Science Center (GEMSC)</a:t>
            </a:r>
          </a:p>
          <a:p>
            <a:pPr algn="r"/>
            <a:r>
              <a:rPr lang="en-US" sz="1200" b="0" i="0" dirty="0">
                <a:solidFill>
                  <a:schemeClr val="bg1"/>
                </a:solidFill>
                <a:effectLst/>
                <a:latin typeface="Merriweather Web"/>
              </a:rPr>
              <a:t>in Reston, VA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55DAE7A2-A2AA-31CE-64CA-5E772298A7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812700"/>
              </p:ext>
            </p:extLst>
          </p:nvPr>
        </p:nvGraphicFramePr>
        <p:xfrm>
          <a:off x="8959378" y="94361"/>
          <a:ext cx="3134252" cy="351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0983960" imgH="12114000" progId="">
                  <p:embed/>
                </p:oleObj>
              </mc:Choice>
              <mc:Fallback>
                <p:oleObj r:id="rId3" imgW="10983960" imgH="12114000" progId="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F1703EAF-838C-E79D-F0FC-57E7D66458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959378" y="94361"/>
                        <a:ext cx="3134252" cy="351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983FCED-41E5-9227-A550-FDBD9F3E65D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93290">
            <a:off x="5408626" y="2921678"/>
            <a:ext cx="3376602" cy="45816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8D90A7-3FAF-BD8C-009B-62DC2A525C26}"/>
              </a:ext>
            </a:extLst>
          </p:cNvPr>
          <p:cNvSpPr txBox="1"/>
          <p:nvPr/>
        </p:nvSpPr>
        <p:spPr>
          <a:xfrm>
            <a:off x="8604013" y="5991908"/>
            <a:ext cx="3086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Earth MRI </a:t>
            </a:r>
            <a:r>
              <a:rPr lang="en-US" sz="1600" b="1" dirty="0" err="1"/>
              <a:t>GEMx</a:t>
            </a:r>
            <a:r>
              <a:rPr lang="en-US" sz="1600" b="1" dirty="0"/>
              <a:t> data available at:</a:t>
            </a:r>
          </a:p>
          <a:p>
            <a:r>
              <a:rPr lang="en-US" sz="1600" b="1" dirty="0"/>
              <a:t>https://aviris.jpl.nasa.gov/GEMX/</a:t>
            </a:r>
          </a:p>
        </p:txBody>
      </p:sp>
    </p:spTree>
    <p:extLst>
      <p:ext uri="{BB962C8B-B14F-4D97-AF65-F5344CB8AC3E}">
        <p14:creationId xmlns:p14="http://schemas.microsoft.com/office/powerpoint/2010/main" val="31363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7126A-EF96-8805-3CC6-F6CD9C89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7CF7D9-BB7B-F246-ACDE-839806BC22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" t="46899" r="807" b="2402"/>
          <a:stretch/>
        </p:blipFill>
        <p:spPr>
          <a:xfrm>
            <a:off x="44203" y="2144485"/>
            <a:ext cx="12154184" cy="3853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01C8A1-F1B3-E1BE-A2E0-2DD7C1366834}"/>
              </a:ext>
            </a:extLst>
          </p:cNvPr>
          <p:cNvSpPr txBox="1"/>
          <p:nvPr/>
        </p:nvSpPr>
        <p:spPr>
          <a:xfrm>
            <a:off x="1536400" y="1734231"/>
            <a:ext cx="9097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Eastern alteration center, Cuprite, NV – Mineral map from tripod-mounted </a:t>
            </a:r>
            <a:r>
              <a:rPr lang="en-US" dirty="0" err="1"/>
              <a:t>HySpex</a:t>
            </a:r>
            <a:r>
              <a:rPr lang="en-US" dirty="0"/>
              <a:t> scan</a:t>
            </a:r>
          </a:p>
        </p:txBody>
      </p:sp>
    </p:spTree>
    <p:extLst>
      <p:ext uri="{BB962C8B-B14F-4D97-AF65-F5344CB8AC3E}">
        <p14:creationId xmlns:p14="http://schemas.microsoft.com/office/powerpoint/2010/main" val="184433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85BFA-5B57-3CCC-F2A6-5363DF723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89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2BF1A-C2FA-4592-B767-321AFAAA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What is a critical mineral?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CCE25-8790-46A4-96AE-ACDA7470702F}"/>
              </a:ext>
            </a:extLst>
          </p:cNvPr>
          <p:cNvSpPr txBox="1"/>
          <p:nvPr/>
        </p:nvSpPr>
        <p:spPr>
          <a:xfrm>
            <a:off x="936068" y="2262164"/>
            <a:ext cx="10379089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71717"/>
                </a:solidFill>
                <a:effectLst/>
                <a:uLnTx/>
                <a:uFillTx/>
                <a:latin typeface="Merriweather Web"/>
                <a:ea typeface="+mn-ea"/>
                <a:cs typeface="+mn-cs"/>
              </a:rPr>
              <a:t>The Energy Act of 2020 defines a “critical mineral” as a non-fuel mineral or mineral material essential to the economic or national security of the U.S. and which has a supply chain vulnerable to disruption. Critical minerals are also characterized as serving an essential function in the manufacturing of a product, the absence of which would have significant consequences for the economy or national security. 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71717"/>
              </a:solidFill>
              <a:effectLst/>
              <a:uLnTx/>
              <a:uFillTx/>
              <a:latin typeface="Merriweather Web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 list of critical minerals includes 50 elements from the periodic table, including many important for batteries and a new energy economy.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https://www.usgs.gov/news/national-news-release/us-geological-survey-releases-2022-list-critical-minerals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2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6003D-60FD-4319-A56C-93FFFB8E8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Critical Minerals in 2021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C71730-D762-4EAD-BF6C-0124501A1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869" y="1450564"/>
            <a:ext cx="8929408" cy="52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86D96-079C-5D19-D0DF-53DF4FEC0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Stonewall Flat Playa calibration site</a:t>
            </a:r>
          </a:p>
        </p:txBody>
      </p:sp>
    </p:spTree>
    <p:extLst>
      <p:ext uri="{BB962C8B-B14F-4D97-AF65-F5344CB8AC3E}">
        <p14:creationId xmlns:p14="http://schemas.microsoft.com/office/powerpoint/2010/main" val="41289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66D9-41B2-FF59-688F-A335CDCF6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34" y="108170"/>
            <a:ext cx="11362828" cy="1193126"/>
          </a:xfrm>
        </p:spPr>
        <p:txBody>
          <a:bodyPr/>
          <a:lstStyle/>
          <a:p>
            <a:r>
              <a:rPr lang="en-US" sz="2400" dirty="0"/>
              <a:t>Evaluation of </a:t>
            </a:r>
            <a:r>
              <a:rPr lang="en-US" dirty="0"/>
              <a:t>s</a:t>
            </a:r>
            <a:r>
              <a:rPr lang="en-US" sz="2400" dirty="0"/>
              <a:t>pectrometers: Validation of wavelength performance and determination of bandpass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DA5366-34D9-7037-EDE2-5B9003D83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" y="1456444"/>
            <a:ext cx="4525010" cy="36423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6C56AA-0A75-0732-32F7-3F4565779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740" y="3610417"/>
            <a:ext cx="3913335" cy="310474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458366-EE94-E514-1FA7-BFCE3C291F8F}"/>
              </a:ext>
            </a:extLst>
          </p:cNvPr>
          <p:cNvSpPr txBox="1">
            <a:spLocks/>
          </p:cNvSpPr>
          <p:nvPr/>
        </p:nvSpPr>
        <p:spPr>
          <a:xfrm>
            <a:off x="8469220" y="1681582"/>
            <a:ext cx="3711576" cy="295555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pitchFamily="-112" charset="-128"/>
              </a:rPr>
              <a:t>Lab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NIST traceable radiance source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Noble gas lamps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HgAr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, Ne, Kr,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Xe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Laser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HeNe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 charset="-128"/>
              <a:cs typeface="+mn-cs"/>
            </a:endParaRP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Transmission reference materials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NIST SRM2035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Corning Glass 5120 &amp; 5121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Mylar plastic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Ho &amp;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Pr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Sm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 in perchlorate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Reflectance reference materials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Labsphere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 multicomponent REE-doped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Spectralon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 charset="-128"/>
                <a:cs typeface="+mn-cs"/>
              </a:rPr>
              <a:t> puck</a:t>
            </a:r>
          </a:p>
        </p:txBody>
      </p:sp>
    </p:spTree>
    <p:extLst>
      <p:ext uri="{BB962C8B-B14F-4D97-AF65-F5344CB8AC3E}">
        <p14:creationId xmlns:p14="http://schemas.microsoft.com/office/powerpoint/2010/main" val="4599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F4F475E-DBB9-4601-AA83-8F755A80DCAD}"/>
              </a:ext>
            </a:extLst>
          </p:cNvPr>
          <p:cNvSpPr>
            <a:spLocks noChangeAspect="1"/>
          </p:cNvSpPr>
          <p:nvPr/>
        </p:nvSpPr>
        <p:spPr bwMode="auto">
          <a:xfrm>
            <a:off x="305340" y="1763589"/>
            <a:ext cx="11440375" cy="4703702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nivers 57 Condensed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ABCB0B-FBFD-4FF9-9676-3A6B2F57C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32708"/>
            <a:ext cx="10363200" cy="609600"/>
          </a:xfrm>
        </p:spPr>
        <p:txBody>
          <a:bodyPr/>
          <a:lstStyle/>
          <a:p>
            <a:r>
              <a:rPr lang="en-US" sz="3600" dirty="0"/>
              <a:t>Calibration and Validation of Spectrometers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30108D8-BFDF-4B2A-B00D-D1159ABB4F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340" y="1877111"/>
            <a:ext cx="7175975" cy="4595835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AEA4D7E-3C53-47D7-A243-AEE5D7EC7FEE}"/>
              </a:ext>
            </a:extLst>
          </p:cNvPr>
          <p:cNvGrpSpPr>
            <a:grpSpLocks noChangeAspect="1"/>
          </p:cNvGrpSpPr>
          <p:nvPr/>
        </p:nvGrpSpPr>
        <p:grpSpPr>
          <a:xfrm>
            <a:off x="7620727" y="2618860"/>
            <a:ext cx="3692081" cy="2951995"/>
            <a:chOff x="7954682" y="2690421"/>
            <a:chExt cx="3886401" cy="3106723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33E8891-A241-4DE4-88EE-125040BAE618}"/>
                </a:ext>
              </a:extLst>
            </p:cNvPr>
            <p:cNvCxnSpPr/>
            <p:nvPr/>
          </p:nvCxnSpPr>
          <p:spPr>
            <a:xfrm>
              <a:off x="7954682" y="2908534"/>
              <a:ext cx="706837" cy="0"/>
            </a:xfrm>
            <a:prstGeom prst="line">
              <a:avLst/>
            </a:prstGeom>
            <a:ln w="47625">
              <a:solidFill>
                <a:srgbClr val="00B05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E60EC71-535E-4A48-A135-E3531951B59C}"/>
                </a:ext>
              </a:extLst>
            </p:cNvPr>
            <p:cNvCxnSpPr/>
            <p:nvPr/>
          </p:nvCxnSpPr>
          <p:spPr>
            <a:xfrm>
              <a:off x="7994886" y="3470451"/>
              <a:ext cx="706837" cy="0"/>
            </a:xfrm>
            <a:prstGeom prst="line">
              <a:avLst/>
            </a:prstGeom>
            <a:ln w="47625">
              <a:solidFill>
                <a:srgbClr val="1C3FA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37197C1-9F09-469F-BFD0-19BFF5DC5430}"/>
                </a:ext>
              </a:extLst>
            </p:cNvPr>
            <p:cNvCxnSpPr/>
            <p:nvPr/>
          </p:nvCxnSpPr>
          <p:spPr>
            <a:xfrm>
              <a:off x="7994886" y="4409940"/>
              <a:ext cx="706837" cy="0"/>
            </a:xfrm>
            <a:prstGeom prst="line">
              <a:avLst/>
            </a:prstGeom>
            <a:ln w="47625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8062977-D997-4453-A52B-0A28B51B56DE}"/>
                </a:ext>
              </a:extLst>
            </p:cNvPr>
            <p:cNvCxnSpPr/>
            <p:nvPr/>
          </p:nvCxnSpPr>
          <p:spPr>
            <a:xfrm>
              <a:off x="7994886" y="5260177"/>
              <a:ext cx="706837" cy="0"/>
            </a:xfrm>
            <a:prstGeom prst="line">
              <a:avLst/>
            </a:prstGeom>
            <a:ln w="4762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382E21-91F4-46FD-937F-D9DF32C62012}"/>
                </a:ext>
              </a:extLst>
            </p:cNvPr>
            <p:cNvSpPr txBox="1"/>
            <p:nvPr/>
          </p:nvSpPr>
          <p:spPr>
            <a:xfrm>
              <a:off x="8754003" y="2690421"/>
              <a:ext cx="3087080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ASD FS4 Std Res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18011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197040-5ED3-45E1-AB56-BFE921A2304B}"/>
                </a:ext>
              </a:extLst>
            </p:cNvPr>
            <p:cNvSpPr txBox="1"/>
            <p:nvPr/>
          </p:nvSpPr>
          <p:spPr>
            <a:xfrm>
              <a:off x="8725019" y="3285785"/>
              <a:ext cx="2447026" cy="421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ASD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FieldPro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6015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1F3EF13-E8C8-4B1F-8A7E-2F63D93326FB}"/>
                </a:ext>
              </a:extLst>
            </p:cNvPr>
            <p:cNvSpPr txBox="1"/>
            <p:nvPr/>
          </p:nvSpPr>
          <p:spPr>
            <a:xfrm>
              <a:off x="8731563" y="4226187"/>
              <a:ext cx="2971799" cy="744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ASD FS4 Hi-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improved VNIR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18594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E65DEB-831E-4A14-B3B1-47E4F4157551}"/>
                </a:ext>
              </a:extLst>
            </p:cNvPr>
            <p:cNvSpPr txBox="1"/>
            <p:nvPr/>
          </p:nvSpPr>
          <p:spPr>
            <a:xfrm>
              <a:off x="8731563" y="5052154"/>
              <a:ext cx="2971799" cy="744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ASD FS4 Hi-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ResNG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w/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improved VNIR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18388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42939AF-C7DF-43EC-8A2E-48B46F9A1BD0}"/>
              </a:ext>
            </a:extLst>
          </p:cNvPr>
          <p:cNvSpPr txBox="1">
            <a:spLocks/>
          </p:cNvSpPr>
          <p:nvPr/>
        </p:nvSpPr>
        <p:spPr>
          <a:xfrm>
            <a:off x="755650" y="1120138"/>
            <a:ext cx="10502900" cy="78271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pitchFamily="-112" charset="-128"/>
              </a:rPr>
              <a:t>Bandpass characterization (variation among models &amp; detectors)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5AF1BC-6980-433B-8118-6A19A37481BE}"/>
              </a:ext>
            </a:extLst>
          </p:cNvPr>
          <p:cNvSpPr txBox="1"/>
          <p:nvPr/>
        </p:nvSpPr>
        <p:spPr>
          <a:xfrm>
            <a:off x="7304352" y="6519557"/>
            <a:ext cx="4592924" cy="253916"/>
          </a:xfrm>
          <a:prstGeom prst="rect">
            <a:avLst/>
          </a:prstGeom>
          <a:solidFill>
            <a:schemeClr val="tx1">
              <a:lumMod val="65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 Not for citation or distribution.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5E29101-D4F5-8FFE-0D4D-DE09B5CBD588}"/>
              </a:ext>
            </a:extLst>
          </p:cNvPr>
          <p:cNvGrpSpPr/>
          <p:nvPr/>
        </p:nvGrpSpPr>
        <p:grpSpPr>
          <a:xfrm>
            <a:off x="1306945" y="3503438"/>
            <a:ext cx="5883564" cy="369332"/>
            <a:chOff x="1306945" y="3503438"/>
            <a:chExt cx="5883564" cy="369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1120DB-5168-450B-8FC7-BD9E74AA0C5F}"/>
                </a:ext>
              </a:extLst>
            </p:cNvPr>
            <p:cNvSpPr/>
            <p:nvPr/>
          </p:nvSpPr>
          <p:spPr bwMode="auto">
            <a:xfrm>
              <a:off x="1306945" y="3584682"/>
              <a:ext cx="5883564" cy="206845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nivers 57 Condensed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BD800B5-BCB9-97AE-CA7B-7D59ED2DD037}"/>
                </a:ext>
              </a:extLst>
            </p:cNvPr>
            <p:cNvSpPr txBox="1"/>
            <p:nvPr/>
          </p:nvSpPr>
          <p:spPr>
            <a:xfrm>
              <a:off x="3246583" y="3503438"/>
              <a:ext cx="2438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EMIT bandpass range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96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59E0E-3C9C-B68C-3A4E-2ECFE449F7D5}"/>
              </a:ext>
            </a:extLst>
          </p:cNvPr>
          <p:cNvSpPr txBox="1">
            <a:spLocks/>
          </p:cNvSpPr>
          <p:nvPr/>
        </p:nvSpPr>
        <p:spPr>
          <a:xfrm>
            <a:off x="-73672" y="84464"/>
            <a:ext cx="11720821" cy="13142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590" indent="-228590" algn="l" defTabSz="91436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72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54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36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17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91436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6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Monitoring sensor changes in lab and field setting</a:t>
            </a:r>
          </a:p>
          <a:p>
            <a:pPr marL="1142954" marR="0" lvl="2" indent="-228590" algn="l" defTabSz="91436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Internal reference standard: Mylar plastic sheet over the multicomponent rare earth element puck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Labsphere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142954" marR="0" lvl="2" indent="-228590" algn="l" defTabSz="91436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Reference measurement made on benchtop spectrometers, measuring as fine a 0.02 nm sampling and 0.04 nm bandpass</a:t>
            </a:r>
          </a:p>
          <a:p>
            <a:pPr marL="1142954" marR="0" lvl="2" indent="-228590" algn="l" defTabSz="91436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Periodic monitoring of spectrometers in lab (each measurement session; SOP written under USGS QMS)</a:t>
            </a:r>
          </a:p>
          <a:p>
            <a:pPr marL="1142954" marR="0" lvl="2" indent="-228590" algn="l" defTabSz="914364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Episodic monitoring of ASD field spectrometer before, during, and after field campaign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4A9548-3AF6-6735-8BA6-F60B292578EE}"/>
              </a:ext>
            </a:extLst>
          </p:cNvPr>
          <p:cNvGrpSpPr/>
          <p:nvPr/>
        </p:nvGrpSpPr>
        <p:grpSpPr>
          <a:xfrm>
            <a:off x="118782" y="1460871"/>
            <a:ext cx="11954435" cy="4625788"/>
            <a:chOff x="98612" y="1945341"/>
            <a:chExt cx="11954435" cy="46257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5A4F5B-488E-7ADA-749C-506722C849B6}"/>
                </a:ext>
              </a:extLst>
            </p:cNvPr>
            <p:cNvSpPr/>
            <p:nvPr/>
          </p:nvSpPr>
          <p:spPr>
            <a:xfrm>
              <a:off x="98612" y="1945341"/>
              <a:ext cx="11954435" cy="46257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CBCF9DC-A9FD-F5EE-CA50-B0F6A79A79AB}"/>
                </a:ext>
              </a:extLst>
            </p:cNvPr>
            <p:cNvGrpSpPr/>
            <p:nvPr/>
          </p:nvGrpSpPr>
          <p:grpSpPr>
            <a:xfrm>
              <a:off x="173318" y="2011665"/>
              <a:ext cx="11826846" cy="4436364"/>
              <a:chOff x="173318" y="2011665"/>
              <a:chExt cx="11826846" cy="443636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9F6067A-0058-347F-35C0-F0258E07F2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5356" t="18844" r="27173" b="22663"/>
              <a:stretch/>
            </p:blipFill>
            <p:spPr>
              <a:xfrm>
                <a:off x="191836" y="2109693"/>
                <a:ext cx="3153363" cy="2914141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E9EF395D-2B7F-2378-331F-D1A576657B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9188" y="2011665"/>
                <a:ext cx="8570976" cy="4436364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3CEA1D8-E2E2-EFE9-A279-5417C2953FA4}"/>
                  </a:ext>
                </a:extLst>
              </p:cNvPr>
              <p:cNvSpPr txBox="1"/>
              <p:nvPr/>
            </p:nvSpPr>
            <p:spPr>
              <a:xfrm>
                <a:off x="173318" y="4978401"/>
                <a:ext cx="3098587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MCREEmylar</a:t>
                </a:r>
                <a:r>
                  <a:rPr kumimoji="0" 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reference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Combination of multi-component REE doped </a:t>
                </a:r>
                <a:r>
                  <a:rPr kumimoji="0" lang="en-US" sz="1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Spectralon</a:t>
                </a:r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combined with thin Mylar plastic sheet.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119D7D-7EFB-0ABC-8A18-2E8B22678C01}"/>
              </a:ext>
            </a:extLst>
          </p:cNvPr>
          <p:cNvSpPr txBox="1"/>
          <p:nvPr/>
        </p:nvSpPr>
        <p:spPr>
          <a:xfrm>
            <a:off x="1408436" y="6132245"/>
            <a:ext cx="10664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MCREEmylar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reference used routinely in USGS Denver Spectroscopy Lab, applied to collaborators’ spectrometers, used during the NASA SNOWEX campaign in 2023, and required for contracted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20225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E17B3-9A44-B7BB-0EAA-0F58C5D6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Reflectance Measurement Procedure at Calibration Sites</a:t>
            </a:r>
          </a:p>
        </p:txBody>
      </p:sp>
    </p:spTree>
    <p:extLst>
      <p:ext uri="{BB962C8B-B14F-4D97-AF65-F5344CB8AC3E}">
        <p14:creationId xmlns:p14="http://schemas.microsoft.com/office/powerpoint/2010/main" val="10124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8BA6A1F-CEA0-520F-ADAD-F9A8709A0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500" y="1513999"/>
            <a:ext cx="5997772" cy="52344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35DC68-4418-F4B7-F00D-74801E5AA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4" y="112341"/>
            <a:ext cx="11309206" cy="1143706"/>
          </a:xfrm>
        </p:spPr>
        <p:txBody>
          <a:bodyPr/>
          <a:lstStyle/>
          <a:p>
            <a:pPr algn="ctr"/>
            <a:r>
              <a:rPr lang="en-US" sz="2800" dirty="0"/>
              <a:t>EMRI Hyperspectral Regional – Coverage Goal 2023-2026</a:t>
            </a:r>
            <a:br>
              <a:rPr lang="en-US" dirty="0"/>
            </a:br>
            <a:r>
              <a:rPr lang="en-US" dirty="0"/>
              <a:t>AVIRIS-Classic + MASTER (AVIRIS-3 &amp; poss. HyTES2 in 2025+)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E277DC-F1D8-D4B4-8E64-204B088C3C7A}"/>
              </a:ext>
            </a:extLst>
          </p:cNvPr>
          <p:cNvSpPr txBox="1"/>
          <p:nvPr/>
        </p:nvSpPr>
        <p:spPr>
          <a:xfrm>
            <a:off x="9210835" y="6611779"/>
            <a:ext cx="264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1000F2-1F65-9945-6F01-C6A9E20128C6}"/>
              </a:ext>
            </a:extLst>
          </p:cNvPr>
          <p:cNvSpPr txBox="1"/>
          <p:nvPr/>
        </p:nvSpPr>
        <p:spPr>
          <a:xfrm>
            <a:off x="3902397" y="2269514"/>
            <a:ext cx="110966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2025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Coverage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675910-1AC4-2E98-5B67-01E5E4715F0A}"/>
              </a:ext>
            </a:extLst>
          </p:cNvPr>
          <p:cNvSpPr txBox="1"/>
          <p:nvPr/>
        </p:nvSpPr>
        <p:spPr>
          <a:xfrm>
            <a:off x="5650817" y="3444289"/>
            <a:ext cx="1457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2025 &amp; 2026/27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Selected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Coverage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C3F7F6-5508-1B43-09FC-88B9A51C1244}"/>
              </a:ext>
            </a:extLst>
          </p:cNvPr>
          <p:cNvSpPr txBox="1"/>
          <p:nvPr/>
        </p:nvSpPr>
        <p:spPr>
          <a:xfrm>
            <a:off x="123597" y="5192413"/>
            <a:ext cx="22155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NOTE: data overlaps to re-collect clouded or snow-covered areas, to improve data quality, to facilitate calibration/validation, and to ensure map continuity.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B05CC0-26F8-D430-9478-3B5FC33F8FCA}"/>
              </a:ext>
            </a:extLst>
          </p:cNvPr>
          <p:cNvSpPr txBox="1"/>
          <p:nvPr/>
        </p:nvSpPr>
        <p:spPr>
          <a:xfrm>
            <a:off x="161332" y="1522400"/>
            <a:ext cx="213116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2025 area of coverage is in NE Nevada and SE Oregon,  ~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155,000 km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Secondary 2025-2026/2027 area of selected coverage is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~925,000 km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Arizona, Utah, Idaho, Wyoming, Colorado, New Mexico, and Texas. Anticipated coverage is 35 - 60%, weather permitting.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C5735-4008-9FF9-C7E0-3D12828005A3}"/>
              </a:ext>
            </a:extLst>
          </p:cNvPr>
          <p:cNvGrpSpPr/>
          <p:nvPr/>
        </p:nvGrpSpPr>
        <p:grpSpPr>
          <a:xfrm>
            <a:off x="8542348" y="3981726"/>
            <a:ext cx="3544638" cy="1384995"/>
            <a:chOff x="8537295" y="1504193"/>
            <a:chExt cx="3544638" cy="138499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1EF1012-758C-A635-C591-8EEDEDDB2AC2}"/>
                </a:ext>
              </a:extLst>
            </p:cNvPr>
            <p:cNvSpPr/>
            <p:nvPr/>
          </p:nvSpPr>
          <p:spPr>
            <a:xfrm>
              <a:off x="8557218" y="1561739"/>
              <a:ext cx="604718" cy="591671"/>
            </a:xfrm>
            <a:prstGeom prst="rect">
              <a:avLst/>
            </a:prstGeom>
            <a:solidFill>
              <a:schemeClr val="bg1">
                <a:alpha val="25098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AC145BF-445E-5D1C-94B2-EF9364FE389B}"/>
                </a:ext>
              </a:extLst>
            </p:cNvPr>
            <p:cNvSpPr txBox="1"/>
            <p:nvPr/>
          </p:nvSpPr>
          <p:spPr>
            <a:xfrm>
              <a:off x="8537295" y="1652660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2025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814BB9D-A80D-F31A-0945-C556CA860DD7}"/>
                </a:ext>
              </a:extLst>
            </p:cNvPr>
            <p:cNvSpPr txBox="1"/>
            <p:nvPr/>
          </p:nvSpPr>
          <p:spPr>
            <a:xfrm>
              <a:off x="9161936" y="1504193"/>
              <a:ext cx="29199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EMRI Hyperspectral 2025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AVIRIS-Classic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MASTER, as available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AVIRIS-3, in 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HyTES-2, in selected areas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C10DBA6-3CB7-CF6B-FA6D-21FA72D693EB}"/>
              </a:ext>
            </a:extLst>
          </p:cNvPr>
          <p:cNvGrpSpPr/>
          <p:nvPr/>
        </p:nvGrpSpPr>
        <p:grpSpPr>
          <a:xfrm>
            <a:off x="8526139" y="5175568"/>
            <a:ext cx="3574568" cy="1384995"/>
            <a:chOff x="8507365" y="1677755"/>
            <a:chExt cx="3574568" cy="138499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3FB6637-D0F1-3D42-A4C7-F4C23504F216}"/>
                </a:ext>
              </a:extLst>
            </p:cNvPr>
            <p:cNvSpPr/>
            <p:nvPr/>
          </p:nvSpPr>
          <p:spPr>
            <a:xfrm>
              <a:off x="8557218" y="1760707"/>
              <a:ext cx="604718" cy="591671"/>
            </a:xfrm>
            <a:prstGeom prst="rect">
              <a:avLst/>
            </a:prstGeom>
            <a:solidFill>
              <a:srgbClr val="000000">
                <a:alpha val="54902"/>
              </a:srgb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62FA5AB-64DB-DB59-B743-7624E7F7A6E7}"/>
                </a:ext>
              </a:extLst>
            </p:cNvPr>
            <p:cNvSpPr txBox="1"/>
            <p:nvPr/>
          </p:nvSpPr>
          <p:spPr>
            <a:xfrm>
              <a:off x="8507365" y="1784398"/>
              <a:ext cx="7377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2025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+mn-ea"/>
                  <a:cs typeface="+mn-cs"/>
                </a:rPr>
                <a:t>2026/27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1D984F-EC06-4819-21D3-2CC54A3226AD}"/>
                </a:ext>
              </a:extLst>
            </p:cNvPr>
            <p:cNvSpPr txBox="1"/>
            <p:nvPr/>
          </p:nvSpPr>
          <p:spPr>
            <a:xfrm>
              <a:off x="9161936" y="1677755"/>
              <a:ext cx="29199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EMRI Hyperspectral 2025 &amp; 2026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AVIRIS-Classic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MASTER, as available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AVIRIS-3, in development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HyTES-2, in selected areas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DA0E21B-1DED-7522-C073-59B37997FDE4}"/>
              </a:ext>
            </a:extLst>
          </p:cNvPr>
          <p:cNvGrpSpPr/>
          <p:nvPr/>
        </p:nvGrpSpPr>
        <p:grpSpPr>
          <a:xfrm>
            <a:off x="8542348" y="2826704"/>
            <a:ext cx="3528454" cy="738664"/>
            <a:chOff x="8553479" y="1495738"/>
            <a:chExt cx="3528454" cy="73866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ED265B8-1D49-11AF-15BD-721FDFE4A49B}"/>
                </a:ext>
              </a:extLst>
            </p:cNvPr>
            <p:cNvSpPr/>
            <p:nvPr/>
          </p:nvSpPr>
          <p:spPr>
            <a:xfrm>
              <a:off x="8557218" y="1561739"/>
              <a:ext cx="604718" cy="591671"/>
            </a:xfrm>
            <a:prstGeom prst="rect">
              <a:avLst/>
            </a:prstGeom>
            <a:solidFill>
              <a:srgbClr val="FFFF00">
                <a:alpha val="25098"/>
              </a:srgbClr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B56875-A3E3-BF89-ADFF-F92E25B12365}"/>
                </a:ext>
              </a:extLst>
            </p:cNvPr>
            <p:cNvSpPr txBox="1"/>
            <p:nvPr/>
          </p:nvSpPr>
          <p:spPr>
            <a:xfrm>
              <a:off x="8553479" y="1652286"/>
              <a:ext cx="6399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2018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A74B86-1955-708D-E376-8D150012DB76}"/>
                </a:ext>
              </a:extLst>
            </p:cNvPr>
            <p:cNvSpPr txBox="1"/>
            <p:nvPr/>
          </p:nvSpPr>
          <p:spPr>
            <a:xfrm>
              <a:off x="9161936" y="1495738"/>
              <a:ext cx="291999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USGS-MRP project using archived AVIRIS-Classic + MASTER data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~325,000 sq. km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250394-AF7C-6466-A92D-990F2096A760}"/>
              </a:ext>
            </a:extLst>
          </p:cNvPr>
          <p:cNvGrpSpPr/>
          <p:nvPr/>
        </p:nvGrpSpPr>
        <p:grpSpPr>
          <a:xfrm>
            <a:off x="8523460" y="1911806"/>
            <a:ext cx="3599706" cy="738664"/>
            <a:chOff x="8553000" y="2606165"/>
            <a:chExt cx="3599706" cy="73866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3D7511-3A7E-434C-7730-E928B05500DC}"/>
                </a:ext>
              </a:extLst>
            </p:cNvPr>
            <p:cNvSpPr txBox="1"/>
            <p:nvPr/>
          </p:nvSpPr>
          <p:spPr>
            <a:xfrm>
              <a:off x="9161936" y="2606165"/>
              <a:ext cx="299077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USGS EMRI AVIRIS-Classic + MASTER acquisitions 2023 to date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~483,000 sq. km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64702D-2DDC-9D7B-6A75-5B6870F7BC85}"/>
                </a:ext>
              </a:extLst>
            </p:cNvPr>
            <p:cNvSpPr/>
            <p:nvPr/>
          </p:nvSpPr>
          <p:spPr>
            <a:xfrm>
              <a:off x="8571888" y="2671230"/>
              <a:ext cx="575378" cy="591671"/>
            </a:xfrm>
            <a:prstGeom prst="rect">
              <a:avLst/>
            </a:prstGeom>
            <a:solidFill>
              <a:srgbClr val="00FF00">
                <a:alpha val="24706"/>
              </a:srgbClr>
            </a:solidFill>
            <a:ln w="3810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5E10ACF-F1EB-8FB0-EA2F-0CA4BFCAC728}"/>
                </a:ext>
              </a:extLst>
            </p:cNvPr>
            <p:cNvSpPr txBox="1"/>
            <p:nvPr/>
          </p:nvSpPr>
          <p:spPr>
            <a:xfrm>
              <a:off x="8553000" y="2668105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83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6B5AB-7F87-13CA-307F-198863B02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Stonewall Flat Playa – Time Series of Field Measurements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B5ECE-8463-EBED-56D7-863740FE3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4" t="2221" r="8972" b="17802"/>
          <a:stretch/>
        </p:blipFill>
        <p:spPr>
          <a:xfrm>
            <a:off x="1337636" y="1421238"/>
            <a:ext cx="10261968" cy="53700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7A4578-2B1C-C9D8-4B4C-78E86B5081C4}"/>
              </a:ext>
            </a:extLst>
          </p:cNvPr>
          <p:cNvSpPr txBox="1"/>
          <p:nvPr/>
        </p:nvSpPr>
        <p:spPr>
          <a:xfrm>
            <a:off x="3636699" y="170339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2022-09-19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80815-91F6-78FA-8154-DA321E8FA284}"/>
              </a:ext>
            </a:extLst>
          </p:cNvPr>
          <p:cNvSpPr txBox="1"/>
          <p:nvPr/>
        </p:nvSpPr>
        <p:spPr>
          <a:xfrm>
            <a:off x="4228011" y="2393986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08D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2024-09-10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AAD3B-7853-05BA-A602-B379F8007812}"/>
              </a:ext>
            </a:extLst>
          </p:cNvPr>
          <p:cNvSpPr txBox="1"/>
          <p:nvPr/>
        </p:nvSpPr>
        <p:spPr>
          <a:xfrm>
            <a:off x="4910249" y="298060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500F5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2023-09-22</a:t>
            </a:r>
          </a:p>
        </p:txBody>
      </p:sp>
    </p:spTree>
    <p:extLst>
      <p:ext uri="{BB962C8B-B14F-4D97-AF65-F5344CB8AC3E}">
        <p14:creationId xmlns:p14="http://schemas.microsoft.com/office/powerpoint/2010/main" val="231180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C6934F7-E750-20FE-7061-32D261283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26"/>
          <a:stretch/>
        </p:blipFill>
        <p:spPr>
          <a:xfrm>
            <a:off x="3048261" y="132025"/>
            <a:ext cx="6914446" cy="6669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D8A4A-F6D7-2C4E-774C-7BFBF7DCC4FA}"/>
              </a:ext>
            </a:extLst>
          </p:cNvPr>
          <p:cNvSpPr txBox="1"/>
          <p:nvPr/>
        </p:nvSpPr>
        <p:spPr>
          <a:xfrm>
            <a:off x="202018" y="191386"/>
            <a:ext cx="28853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Comparison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mineral maps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AVIRISc1995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AVIRISng20140625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95F8A9-4B37-43B9-B693-42418BB70B0F}"/>
              </a:ext>
            </a:extLst>
          </p:cNvPr>
          <p:cNvSpPr txBox="1"/>
          <p:nvPr/>
        </p:nvSpPr>
        <p:spPr>
          <a:xfrm>
            <a:off x="9776515" y="6325865"/>
            <a:ext cx="2648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to revision.</a:t>
            </a:r>
          </a:p>
        </p:txBody>
      </p:sp>
    </p:spTree>
    <p:extLst>
      <p:ext uri="{BB962C8B-B14F-4D97-AF65-F5344CB8AC3E}">
        <p14:creationId xmlns:p14="http://schemas.microsoft.com/office/powerpoint/2010/main" val="354571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B127B-2667-80BF-CDB9-6D9D3F368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MICA (Material Identification and Characterization Algorithm)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81A714-4DE1-279E-0CA2-18A49B6E5BB7}"/>
              </a:ext>
            </a:extLst>
          </p:cNvPr>
          <p:cNvSpPr/>
          <p:nvPr/>
        </p:nvSpPr>
        <p:spPr bwMode="auto">
          <a:xfrm>
            <a:off x="674914" y="2325687"/>
            <a:ext cx="8255000" cy="41132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29826A-8B95-5EB2-22F2-77B5F482D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714" y="2552699"/>
            <a:ext cx="1600200" cy="388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5" name="Picture 2" descr="research140">
            <a:extLst>
              <a:ext uri="{FF2B5EF4-FFF2-40B4-BE49-F238E27FC236}">
                <a16:creationId xmlns:a16="http://schemas.microsoft.com/office/drawing/2014/main" id="{8D24821C-E0C4-B729-51E5-08CB22C5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714" y="2264776"/>
            <a:ext cx="1899406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5848ED0F-EB0A-AEDA-1518-EB21B1A3D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547" y="1714499"/>
            <a:ext cx="18699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Calibri"/>
              </a:rPr>
              <a:t>Spectral Data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B8E3380B-DCD6-39DE-80F0-2AC91B37D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535" y="1485899"/>
            <a:ext cx="19191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i="1" dirty="0">
                <a:latin typeface="Calibri"/>
              </a:rPr>
              <a:t>MICA</a:t>
            </a:r>
          </a:p>
          <a:p>
            <a:pPr algn="ctr"/>
            <a:r>
              <a:rPr lang="en-US" sz="2400" i="1" dirty="0">
                <a:latin typeface="Calibri"/>
              </a:rPr>
              <a:t>Command file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456FF394-271A-3284-F9FB-FD3D9FB845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6314" y="2654736"/>
            <a:ext cx="14478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i="1" dirty="0">
                <a:latin typeface="Calibri"/>
              </a:rPr>
              <a:t>Reference Spectra</a:t>
            </a:r>
          </a:p>
          <a:p>
            <a:endParaRPr lang="en-US" sz="1600" b="1" i="1" dirty="0">
              <a:latin typeface="Calibri"/>
            </a:endParaRPr>
          </a:p>
          <a:p>
            <a:r>
              <a:rPr lang="en-US" sz="1600" b="1" i="1" dirty="0">
                <a:latin typeface="Calibri"/>
              </a:rPr>
              <a:t>Absorption</a:t>
            </a:r>
          </a:p>
          <a:p>
            <a:r>
              <a:rPr lang="en-US" sz="1600" b="1" i="1" dirty="0">
                <a:latin typeface="Calibri"/>
              </a:rPr>
              <a:t>Feature</a:t>
            </a:r>
          </a:p>
          <a:p>
            <a:r>
              <a:rPr lang="en-US" sz="1600" b="1" i="1" dirty="0">
                <a:latin typeface="Calibri"/>
              </a:rPr>
              <a:t>Definition</a:t>
            </a:r>
          </a:p>
          <a:p>
            <a:endParaRPr lang="en-US" sz="1600" b="1" i="1" dirty="0">
              <a:latin typeface="Calibri"/>
            </a:endParaRPr>
          </a:p>
          <a:p>
            <a:r>
              <a:rPr lang="en-US" sz="1600" b="1" i="1" dirty="0">
                <a:latin typeface="Calibri"/>
              </a:rPr>
              <a:t>Continuum</a:t>
            </a:r>
          </a:p>
          <a:p>
            <a:r>
              <a:rPr lang="en-US" sz="1600" b="1" i="1" dirty="0">
                <a:latin typeface="Calibri"/>
              </a:rPr>
              <a:t>Removal and Linear Regression</a:t>
            </a:r>
          </a:p>
          <a:p>
            <a:endParaRPr lang="en-US" sz="1600" b="1" i="1" dirty="0">
              <a:latin typeface="Calibri"/>
            </a:endParaRPr>
          </a:p>
          <a:p>
            <a:r>
              <a:rPr lang="en-US" sz="1600" b="1" i="1" dirty="0">
                <a:latin typeface="Calibri"/>
              </a:rPr>
              <a:t>Expert Rules</a:t>
            </a:r>
          </a:p>
        </p:txBody>
      </p:sp>
      <p:sp>
        <p:nvSpPr>
          <p:cNvPr id="9" name="Line 7">
            <a:extLst>
              <a:ext uri="{FF2B5EF4-FFF2-40B4-BE49-F238E27FC236}">
                <a16:creationId xmlns:a16="http://schemas.microsoft.com/office/drawing/2014/main" id="{C36E0955-0AE5-2CA2-98B4-84971B8AB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265714" y="4533899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5F9D9FBC-2053-5272-D6E1-0100EE119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5597" y="1698624"/>
            <a:ext cx="20265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>
                <a:latin typeface="Calibri"/>
              </a:rPr>
              <a:t>Material Maps</a:t>
            </a:r>
          </a:p>
        </p:txBody>
      </p:sp>
      <p:sp>
        <p:nvSpPr>
          <p:cNvPr id="11" name="Line 9">
            <a:extLst>
              <a:ext uri="{FF2B5EF4-FFF2-40B4-BE49-F238E27FC236}">
                <a16:creationId xmlns:a16="http://schemas.microsoft.com/office/drawing/2014/main" id="{F9F06DAF-81E2-F437-3712-01F6E38FC5DD}"/>
              </a:ext>
            </a:extLst>
          </p:cNvPr>
          <p:cNvSpPr>
            <a:spLocks noChangeShapeType="1"/>
          </p:cNvSpPr>
          <p:nvPr/>
        </p:nvSpPr>
        <p:spPr bwMode="auto">
          <a:xfrm rot="-2453832">
            <a:off x="5780314" y="3467099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2" name="Line 10">
            <a:extLst>
              <a:ext uri="{FF2B5EF4-FFF2-40B4-BE49-F238E27FC236}">
                <a16:creationId xmlns:a16="http://schemas.microsoft.com/office/drawing/2014/main" id="{1F99B213-01C2-9C11-C96B-2AB548CA6B92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6514" y="4533899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13" name="Picture 11">
            <a:extLst>
              <a:ext uri="{FF2B5EF4-FFF2-40B4-BE49-F238E27FC236}">
                <a16:creationId xmlns:a16="http://schemas.microsoft.com/office/drawing/2014/main" id="{1DD11E35-A92D-267E-A781-F11325396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4677" y="2325687"/>
            <a:ext cx="2535237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2">
            <a:extLst>
              <a:ext uri="{FF2B5EF4-FFF2-40B4-BE49-F238E27FC236}">
                <a16:creationId xmlns:a16="http://schemas.microsoft.com/office/drawing/2014/main" id="{329B8E48-0753-5AFC-3684-50C42D7337CE}"/>
              </a:ext>
            </a:extLst>
          </p:cNvPr>
          <p:cNvSpPr>
            <a:spLocks noChangeShapeType="1"/>
          </p:cNvSpPr>
          <p:nvPr/>
        </p:nvSpPr>
        <p:spPr bwMode="auto">
          <a:xfrm rot="2453832" flipV="1">
            <a:off x="5780314" y="5524499"/>
            <a:ext cx="5334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Text Box 13">
            <a:extLst>
              <a:ext uri="{FF2B5EF4-FFF2-40B4-BE49-F238E27FC236}">
                <a16:creationId xmlns:a16="http://schemas.microsoft.com/office/drawing/2014/main" id="{3D25F95F-70A4-CA0D-B2EC-00E4838B3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914" y="3314699"/>
            <a:ext cx="1058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/>
              </a:rPr>
              <a:t>Material 1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FBA0DD90-05F2-3C54-BF3B-2195D1C38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914" y="4686299"/>
            <a:ext cx="1058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/>
              </a:rPr>
              <a:t>Material 2</a:t>
            </a: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BFF35986-4F81-5635-890B-99B706203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9914" y="5143499"/>
            <a:ext cx="105868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latin typeface="Calibri"/>
              </a:rPr>
              <a:t>Material 3</a:t>
            </a:r>
          </a:p>
        </p:txBody>
      </p:sp>
      <p:sp>
        <p:nvSpPr>
          <p:cNvPr id="18" name="Line 16">
            <a:extLst>
              <a:ext uri="{FF2B5EF4-FFF2-40B4-BE49-F238E27FC236}">
                <a16:creationId xmlns:a16="http://schemas.microsoft.com/office/drawing/2014/main" id="{60EC3DCC-C6C1-7022-8F3F-40E385814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0514" y="4381499"/>
            <a:ext cx="4572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9" name="Line 17">
            <a:extLst>
              <a:ext uri="{FF2B5EF4-FFF2-40B4-BE49-F238E27FC236}">
                <a16:creationId xmlns:a16="http://schemas.microsoft.com/office/drawing/2014/main" id="{8D16B279-D9CA-39C4-0AF9-049C818270D5}"/>
              </a:ext>
            </a:extLst>
          </p:cNvPr>
          <p:cNvSpPr>
            <a:spLocks noChangeShapeType="1"/>
          </p:cNvSpPr>
          <p:nvPr/>
        </p:nvSpPr>
        <p:spPr bwMode="auto">
          <a:xfrm rot="2453832" flipV="1">
            <a:off x="7380514" y="3543299"/>
            <a:ext cx="533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0" name="Line 18">
            <a:extLst>
              <a:ext uri="{FF2B5EF4-FFF2-40B4-BE49-F238E27FC236}">
                <a16:creationId xmlns:a16="http://schemas.microsoft.com/office/drawing/2014/main" id="{B68831B3-AFE6-96FB-DB99-23B678B79C97}"/>
              </a:ext>
            </a:extLst>
          </p:cNvPr>
          <p:cNvSpPr>
            <a:spLocks noChangeShapeType="1"/>
          </p:cNvSpPr>
          <p:nvPr/>
        </p:nvSpPr>
        <p:spPr bwMode="auto">
          <a:xfrm rot="-2453832">
            <a:off x="7380514" y="5219699"/>
            <a:ext cx="5334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1" name="Text Box 13">
            <a:extLst>
              <a:ext uri="{FF2B5EF4-FFF2-40B4-BE49-F238E27FC236}">
                <a16:creationId xmlns:a16="http://schemas.microsoft.com/office/drawing/2014/main" id="{96D5DB0E-2C06-0932-7D77-36EA66934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1533" y="2981200"/>
            <a:ext cx="120212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Calibri"/>
              </a:rPr>
              <a:t>Summary</a:t>
            </a:r>
          </a:p>
          <a:p>
            <a:pPr algn="ctr"/>
            <a:r>
              <a:rPr lang="en-US" sz="2000" b="1" dirty="0">
                <a:latin typeface="Calibri"/>
              </a:rPr>
              <a:t>Map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ABD949-0CD5-A0F6-6D98-20ADA2491363}"/>
              </a:ext>
            </a:extLst>
          </p:cNvPr>
          <p:cNvSpPr txBox="1"/>
          <p:nvPr/>
        </p:nvSpPr>
        <p:spPr>
          <a:xfrm>
            <a:off x="6483228" y="3340608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Material 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70B0F-2A7D-8870-CC08-991490DDA685}"/>
              </a:ext>
            </a:extLst>
          </p:cNvPr>
          <p:cNvSpPr txBox="1"/>
          <p:nvPr/>
        </p:nvSpPr>
        <p:spPr>
          <a:xfrm>
            <a:off x="6464964" y="4731274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Material 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02837B-F7BC-B938-2BF0-985467D53B62}"/>
              </a:ext>
            </a:extLst>
          </p:cNvPr>
          <p:cNvSpPr txBox="1"/>
          <p:nvPr/>
        </p:nvSpPr>
        <p:spPr>
          <a:xfrm>
            <a:off x="6441739" y="5045089"/>
            <a:ext cx="9701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Material 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DB1118-7409-7C07-DFFB-F733486CF6CF}"/>
              </a:ext>
            </a:extLst>
          </p:cNvPr>
          <p:cNvSpPr txBox="1"/>
          <p:nvPr/>
        </p:nvSpPr>
        <p:spPr>
          <a:xfrm>
            <a:off x="9636653" y="1698624"/>
            <a:ext cx="231865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MICA is part of the</a:t>
            </a:r>
          </a:p>
          <a:p>
            <a:r>
              <a:rPr lang="en-US" dirty="0"/>
              <a:t>USGS software PRISM</a:t>
            </a:r>
          </a:p>
          <a:p>
            <a:r>
              <a:rPr lang="en-US" dirty="0"/>
              <a:t>(Processing Routines in IDL for Spectroscopic Measurements)</a:t>
            </a:r>
          </a:p>
          <a:p>
            <a:endParaRPr lang="en-US" dirty="0"/>
          </a:p>
          <a:p>
            <a:r>
              <a:rPr lang="en-US" dirty="0"/>
              <a:t>Kokaly, 2011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latest </a:t>
            </a:r>
            <a:r>
              <a:rPr lang="en-US" dirty="0" err="1"/>
              <a:t>versio,n</a:t>
            </a:r>
            <a:r>
              <a:rPr lang="en-US" dirty="0"/>
              <a:t> contact Raymond Kokaly, USGS </a:t>
            </a:r>
            <a:r>
              <a:rPr lang="en-US" dirty="0">
                <a:hlinkClick r:id="rId4"/>
              </a:rPr>
              <a:t>raymond@usgs.gov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1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A3AC-3668-9F59-D8F6-D28E6C8F1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758" y="57142"/>
            <a:ext cx="11362828" cy="508719"/>
          </a:xfrm>
        </p:spPr>
        <p:txBody>
          <a:bodyPr/>
          <a:lstStyle/>
          <a:p>
            <a:r>
              <a:rPr lang="en-US" dirty="0"/>
              <a:t>Validation of Surface Mineral Identifications</a:t>
            </a:r>
          </a:p>
        </p:txBody>
      </p:sp>
      <p:pic>
        <p:nvPicPr>
          <p:cNvPr id="4" name="Picture 3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7B2EA293-8A3B-1CF0-808D-C06E2D7C11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24"/>
          <a:stretch/>
        </p:blipFill>
        <p:spPr>
          <a:xfrm>
            <a:off x="1465031" y="565861"/>
            <a:ext cx="10282885" cy="6136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7542A6-7FD0-8A79-2D2A-543150FD9872}"/>
              </a:ext>
            </a:extLst>
          </p:cNvPr>
          <p:cNvSpPr txBox="1"/>
          <p:nvPr/>
        </p:nvSpPr>
        <p:spPr>
          <a:xfrm>
            <a:off x="10358649" y="6325865"/>
            <a:ext cx="17501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subject to revision.</a:t>
            </a:r>
          </a:p>
        </p:txBody>
      </p:sp>
      <p:pic>
        <p:nvPicPr>
          <p:cNvPr id="6" name="Picture 5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3BC6AC22-7CEA-B5E9-0488-C81663D546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6" t="76220" r="55635"/>
          <a:stretch/>
        </p:blipFill>
        <p:spPr>
          <a:xfrm>
            <a:off x="33346" y="565861"/>
            <a:ext cx="1537826" cy="1907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A87B8C-593D-A640-DB44-958BC274D687}"/>
              </a:ext>
            </a:extLst>
          </p:cNvPr>
          <p:cNvSpPr txBox="1"/>
          <p:nvPr/>
        </p:nvSpPr>
        <p:spPr>
          <a:xfrm>
            <a:off x="2032418" y="6283362"/>
            <a:ext cx="29322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AVIRISc1995 map from Swayze et al., 2014</a:t>
            </a:r>
          </a:p>
        </p:txBody>
      </p:sp>
      <p:pic>
        <p:nvPicPr>
          <p:cNvPr id="3" name="Picture 2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B4D7BB74-0E68-E339-CEC9-4876D1F349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40" t="76220" r="40438"/>
          <a:stretch/>
        </p:blipFill>
        <p:spPr>
          <a:xfrm>
            <a:off x="68234" y="2394503"/>
            <a:ext cx="1428134" cy="1907509"/>
          </a:xfrm>
          <a:prstGeom prst="rect">
            <a:avLst/>
          </a:prstGeom>
        </p:spPr>
      </p:pic>
      <p:pic>
        <p:nvPicPr>
          <p:cNvPr id="7" name="Picture 6" descr="A collage of images of a person&#10;&#10;Description automatically generated">
            <a:extLst>
              <a:ext uri="{FF2B5EF4-FFF2-40B4-BE49-F238E27FC236}">
                <a16:creationId xmlns:a16="http://schemas.microsoft.com/office/drawing/2014/main" id="{67B023EE-0EBC-727A-C80B-6E307AC753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1" t="76220" r="23760"/>
          <a:stretch/>
        </p:blipFill>
        <p:spPr>
          <a:xfrm>
            <a:off x="68234" y="4223145"/>
            <a:ext cx="1537826" cy="19075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D99EF4-CFE6-0297-7FC1-715D3A21233A}"/>
              </a:ext>
            </a:extLst>
          </p:cNvPr>
          <p:cNvSpPr txBox="1"/>
          <p:nvPr/>
        </p:nvSpPr>
        <p:spPr>
          <a:xfrm>
            <a:off x="8972550" y="928305"/>
            <a:ext cx="219624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AVIRIS-Classic May 21, 2024</a:t>
            </a:r>
          </a:p>
        </p:txBody>
      </p:sp>
    </p:spTree>
    <p:extLst>
      <p:ext uri="{BB962C8B-B14F-4D97-AF65-F5344CB8AC3E}">
        <p14:creationId xmlns:p14="http://schemas.microsoft.com/office/powerpoint/2010/main" val="202991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C82C6-A35E-208B-2B62-A5677B35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9835" y="879732"/>
            <a:ext cx="3075688" cy="30919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88678F2-0B8B-86F0-3770-6619977A6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629" y="4103220"/>
            <a:ext cx="2531356" cy="2636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C73BF1-5DCD-9DAC-6148-C31863BD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of Spaceborne Imaging Spectrometers and Mineral Mapping at Cuprite NV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BC9518-802B-6085-01EB-6185B62B1C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72" t="5733" r="7640"/>
          <a:stretch/>
        </p:blipFill>
        <p:spPr>
          <a:xfrm>
            <a:off x="4786005" y="1518619"/>
            <a:ext cx="2950510" cy="35622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E991F9-D58C-BBDD-E57B-261DAFC93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9" t="10373" b="8179"/>
          <a:stretch/>
        </p:blipFill>
        <p:spPr>
          <a:xfrm>
            <a:off x="664192" y="1435798"/>
            <a:ext cx="3676631" cy="25371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E697FD8-A332-5420-5C2A-1D7A5BBC932D}"/>
              </a:ext>
            </a:extLst>
          </p:cNvPr>
          <p:cNvSpPr txBox="1"/>
          <p:nvPr/>
        </p:nvSpPr>
        <p:spPr>
          <a:xfrm>
            <a:off x="4855095" y="2179809"/>
            <a:ext cx="1147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+mn-cs"/>
              </a:rPr>
              <a:t>EMIT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ABF24-D967-B8AE-3033-7E4064B8FA01}"/>
              </a:ext>
            </a:extLst>
          </p:cNvPr>
          <p:cNvSpPr txBox="1"/>
          <p:nvPr/>
        </p:nvSpPr>
        <p:spPr>
          <a:xfrm>
            <a:off x="7927196" y="4477892"/>
            <a:ext cx="13532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Yu Mincho" panose="02020400000000000000" pitchFamily="18" charset="-128"/>
                <a:ea typeface="Yu Mincho" panose="02020400000000000000" pitchFamily="18" charset="-128"/>
                <a:cs typeface="+mn-cs"/>
              </a:rPr>
              <a:t>HISUI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FDEFCC2-D813-D637-02AD-CB3178C83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467" y="4103220"/>
            <a:ext cx="3879995" cy="206318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E1C339B-1FC3-DEF5-3A9F-805BEAC5F2AA}"/>
              </a:ext>
            </a:extLst>
          </p:cNvPr>
          <p:cNvSpPr txBox="1"/>
          <p:nvPr/>
        </p:nvSpPr>
        <p:spPr>
          <a:xfrm>
            <a:off x="968357" y="4204368"/>
            <a:ext cx="12715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Yu Mincho" panose="02020400000000000000" pitchFamily="18" charset="-128"/>
                <a:cs typeface="+mn-cs"/>
              </a:rPr>
              <a:t>AHSI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Yu Mincho" panose="02020400000000000000" pitchFamily="18" charset="-128"/>
                <a:cs typeface="+mn-cs"/>
              </a:rPr>
              <a:t>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Yu Mincho" panose="02020400000000000000" pitchFamily="18" charset="-128"/>
                <a:cs typeface="+mn-cs"/>
              </a:rPr>
              <a:t>Gaofen5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Yu Mincho" panose="02020400000000000000" pitchFamily="18" charset="-128"/>
                <a:cs typeface="+mn-cs"/>
              </a:rPr>
              <a:t>(not actual image)</a:t>
            </a:r>
          </a:p>
        </p:txBody>
      </p:sp>
    </p:spTree>
    <p:extLst>
      <p:ext uri="{BB962C8B-B14F-4D97-AF65-F5344CB8AC3E}">
        <p14:creationId xmlns:p14="http://schemas.microsoft.com/office/powerpoint/2010/main" val="356626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5FF3B-0EB0-2B55-9AA4-B5C894CB3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04" y="143540"/>
            <a:ext cx="11362828" cy="676746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Comparisons of Imaging </a:t>
            </a:r>
            <a:r>
              <a:rPr lang="en-US" sz="2800" dirty="0"/>
              <a:t>Spectrometers</a:t>
            </a:r>
            <a:r>
              <a:rPr lang="en-US" sz="3200" dirty="0"/>
              <a:t> at Cuprite, NV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B419DA2-928E-D5D2-5CFF-EE18B56925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321709"/>
              </p:ext>
            </p:extLst>
          </p:nvPr>
        </p:nvGraphicFramePr>
        <p:xfrm>
          <a:off x="1206602" y="862138"/>
          <a:ext cx="10855842" cy="5740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0027">
                  <a:extLst>
                    <a:ext uri="{9D8B030D-6E8A-4147-A177-3AD203B41FA5}">
                      <a16:colId xmlns:a16="http://schemas.microsoft.com/office/drawing/2014/main" val="882339177"/>
                    </a:ext>
                  </a:extLst>
                </a:gridCol>
                <a:gridCol w="1079065">
                  <a:extLst>
                    <a:ext uri="{9D8B030D-6E8A-4147-A177-3AD203B41FA5}">
                      <a16:colId xmlns:a16="http://schemas.microsoft.com/office/drawing/2014/main" val="3264066877"/>
                    </a:ext>
                  </a:extLst>
                </a:gridCol>
                <a:gridCol w="1248595">
                  <a:extLst>
                    <a:ext uri="{9D8B030D-6E8A-4147-A177-3AD203B41FA5}">
                      <a16:colId xmlns:a16="http://schemas.microsoft.com/office/drawing/2014/main" val="2667648022"/>
                    </a:ext>
                  </a:extLst>
                </a:gridCol>
                <a:gridCol w="1924918">
                  <a:extLst>
                    <a:ext uri="{9D8B030D-6E8A-4147-A177-3AD203B41FA5}">
                      <a16:colId xmlns:a16="http://schemas.microsoft.com/office/drawing/2014/main" val="3808826214"/>
                    </a:ext>
                  </a:extLst>
                </a:gridCol>
                <a:gridCol w="1578086">
                  <a:extLst>
                    <a:ext uri="{9D8B030D-6E8A-4147-A177-3AD203B41FA5}">
                      <a16:colId xmlns:a16="http://schemas.microsoft.com/office/drawing/2014/main" val="1027843498"/>
                    </a:ext>
                  </a:extLst>
                </a:gridCol>
                <a:gridCol w="1075179">
                  <a:extLst>
                    <a:ext uri="{9D8B030D-6E8A-4147-A177-3AD203B41FA5}">
                      <a16:colId xmlns:a16="http://schemas.microsoft.com/office/drawing/2014/main" val="2431914560"/>
                    </a:ext>
                  </a:extLst>
                </a:gridCol>
                <a:gridCol w="1231253">
                  <a:extLst>
                    <a:ext uri="{9D8B030D-6E8A-4147-A177-3AD203B41FA5}">
                      <a16:colId xmlns:a16="http://schemas.microsoft.com/office/drawing/2014/main" val="2144016373"/>
                    </a:ext>
                  </a:extLst>
                </a:gridCol>
                <a:gridCol w="1508719">
                  <a:extLst>
                    <a:ext uri="{9D8B030D-6E8A-4147-A177-3AD203B41FA5}">
                      <a16:colId xmlns:a16="http://schemas.microsoft.com/office/drawing/2014/main" val="15336881"/>
                    </a:ext>
                  </a:extLst>
                </a:gridCol>
              </a:tblGrid>
              <a:tr h="6206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Imaging Spectrometer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Collection Date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Collection Level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Ground Sampling Distance (GSD) in m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Spectral Bandwidth (nm)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# spectral segments/ detectors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L2 Atmospheric Correction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>
                          <a:effectLst/>
                        </a:rPr>
                        <a:t>Field Data for Ground Calibration (GC)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b"/>
                </a:tc>
                <a:extLst>
                  <a:ext uri="{0D108BD9-81ED-4DB2-BD59-A6C34878D82A}">
                    <a16:rowId xmlns:a16="http://schemas.microsoft.com/office/drawing/2014/main" val="2586920302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AVIRISc1995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1995-06-23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Airborne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8.5 to 10.5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 detectors have same </a:t>
                      </a:r>
                      <a:r>
                        <a:rPr lang="en-US" sz="1400" u="none" strike="noStrike" dirty="0" err="1">
                          <a:effectLst/>
                        </a:rPr>
                        <a:t>foreoptic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ATREM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1995-06-25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1236504105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AVIRISng2014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2014-06-25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Airborne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10 (by resampling)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~5.8 average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1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ISOFIT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2017-06-19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867894737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AVIRISc2023</a:t>
                      </a:r>
                    </a:p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   &amp; 2024</a:t>
                      </a: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2023-09-18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2024-05-21</a:t>
                      </a: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Airborne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9.1 to 11.9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4 detectors have same </a:t>
                      </a:r>
                      <a:r>
                        <a:rPr lang="en-US" sz="1400" u="none" strike="noStrike" dirty="0" err="1">
                          <a:effectLst/>
                        </a:rPr>
                        <a:t>foreoptic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ATCOR4r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2023-09-22</a:t>
                      </a:r>
                    </a:p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2024-09-10</a:t>
                      </a: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499015566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err="1">
                          <a:effectLst/>
                        </a:rPr>
                        <a:t>EnMAP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2023-07-07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Spaceborne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5.8 to 11.4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 spatially rectified and merged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ATCOR4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2022-09-19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244308022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HISUI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2021-10-01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Spaceborne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 to 13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 spatially rectified and merged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Empirical Line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2022-09-19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3909664286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AHSI (Gaofen5)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2022-05-21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Spaceborne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4.3 to 8.5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 spatially rectified and merged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FLAASH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NONE – not applied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13303258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EMIT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2024-07-27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Spaceborne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60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~8.6 average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ISOFIT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</a:rPr>
                        <a:t>2024-09-10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1009052125"/>
                  </a:ext>
                </a:extLst>
              </a:tr>
              <a:tr h="6206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>
                          <a:effectLst/>
                        </a:rPr>
                        <a:t>PRISMA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2020-08-02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Spaceborne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30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8.9 to 15.2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2, spatially rectified and merged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MODTRAN- based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2023-09-22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656" marR="2656" marT="2656" marB="0" anchor="ctr"/>
                </a:tc>
                <a:extLst>
                  <a:ext uri="{0D108BD9-81ED-4DB2-BD59-A6C34878D82A}">
                    <a16:rowId xmlns:a16="http://schemas.microsoft.com/office/drawing/2014/main" val="8921299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A3577A3F-BC4F-4DC9-8C4C-670611588303}"/>
              </a:ext>
            </a:extLst>
          </p:cNvPr>
          <p:cNvSpPr txBox="1"/>
          <p:nvPr/>
        </p:nvSpPr>
        <p:spPr>
          <a:xfrm>
            <a:off x="4701942" y="6646762"/>
            <a:ext cx="264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</a:t>
            </a:r>
          </a:p>
        </p:txBody>
      </p:sp>
    </p:spTree>
    <p:extLst>
      <p:ext uri="{BB962C8B-B14F-4D97-AF65-F5344CB8AC3E}">
        <p14:creationId xmlns:p14="http://schemas.microsoft.com/office/powerpoint/2010/main" val="208021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C7916-9002-59A4-C157-B792622C7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95" y="104824"/>
            <a:ext cx="11362828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Geolocation errors computed for remote sensing data products relative to Landsat 9 base image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E64A48C-08D7-4737-F3EA-9D751FA56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572434"/>
              </p:ext>
            </p:extLst>
          </p:nvPr>
        </p:nvGraphicFramePr>
        <p:xfrm>
          <a:off x="1598978" y="1491401"/>
          <a:ext cx="10136544" cy="48353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6638">
                  <a:extLst>
                    <a:ext uri="{9D8B030D-6E8A-4147-A177-3AD203B41FA5}">
                      <a16:colId xmlns:a16="http://schemas.microsoft.com/office/drawing/2014/main" val="2000188544"/>
                    </a:ext>
                  </a:extLst>
                </a:gridCol>
                <a:gridCol w="2765576">
                  <a:extLst>
                    <a:ext uri="{9D8B030D-6E8A-4147-A177-3AD203B41FA5}">
                      <a16:colId xmlns:a16="http://schemas.microsoft.com/office/drawing/2014/main" val="428535295"/>
                    </a:ext>
                  </a:extLst>
                </a:gridCol>
                <a:gridCol w="2280888">
                  <a:extLst>
                    <a:ext uri="{9D8B030D-6E8A-4147-A177-3AD203B41FA5}">
                      <a16:colId xmlns:a16="http://schemas.microsoft.com/office/drawing/2014/main" val="1413389981"/>
                    </a:ext>
                  </a:extLst>
                </a:gridCol>
                <a:gridCol w="2423442">
                  <a:extLst>
                    <a:ext uri="{9D8B030D-6E8A-4147-A177-3AD203B41FA5}">
                      <a16:colId xmlns:a16="http://schemas.microsoft.com/office/drawing/2014/main" val="2250562374"/>
                    </a:ext>
                  </a:extLst>
                </a:gridCol>
              </a:tblGrid>
              <a:tr h="11217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Imaging 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Spectrometer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GSD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(x, y)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RMSE</a:t>
                      </a:r>
                      <a:r>
                        <a:rPr lang="en-US" sz="1800" b="1" u="none" strike="noStrike" dirty="0">
                          <a:effectLst/>
                        </a:rPr>
                        <a:t> (m) 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Original 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Geocoding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RMSE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 (fraction of GSD</a:t>
                      </a:r>
                      <a:r>
                        <a:rPr lang="en-US" sz="1800" b="1" u="none" strike="noStrike" baseline="30000" dirty="0">
                          <a:effectLst/>
                        </a:rPr>
                        <a:t>1</a:t>
                      </a:r>
                      <a:r>
                        <a:rPr lang="en-US" sz="1800" b="1" u="none" strike="noStrike" dirty="0">
                          <a:effectLst/>
                        </a:rPr>
                        <a:t>) 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Original </a:t>
                      </a:r>
                    </a:p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Geocoding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1921022299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AVIRISng2014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10, 10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11.4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1.14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2069886882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AVIRISc2023 (2024)</a:t>
                      </a: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15, 15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17.4 (21.1)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1.16 (1.41)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791579941"/>
                  </a:ext>
                </a:extLst>
              </a:tr>
              <a:tr h="380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>
                          <a:effectLst/>
                          <a:latin typeface="+mn-lt"/>
                        </a:rPr>
                        <a:t>EnMAP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30,30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0.46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3820218131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HISUI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20,20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22.2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1.11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1882037865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AHSI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30, 30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101.8</a:t>
                      </a: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3.39</a:t>
                      </a: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97217291"/>
                  </a:ext>
                </a:extLst>
              </a:tr>
              <a:tr h="4749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EMIT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47.95, 60.18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147.3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2.45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148335831"/>
                  </a:ext>
                </a:extLst>
              </a:tr>
              <a:tr h="5572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PRISMA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0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30.00035, 29.99959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+mn-lt"/>
                        </a:rPr>
                        <a:t>187.0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+mn-lt"/>
                        </a:rPr>
                        <a:t>6.23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3175" marR="3175" marT="3175" marB="0" anchor="ctr"/>
                </a:tc>
                <a:extLst>
                  <a:ext uri="{0D108BD9-81ED-4DB2-BD59-A6C34878D82A}">
                    <a16:rowId xmlns:a16="http://schemas.microsoft.com/office/drawing/2014/main" val="49333362"/>
                  </a:ext>
                </a:extLst>
              </a:tr>
              <a:tr h="589257">
                <a:tc gridSpan="4">
                  <a:txBody>
                    <a:bodyPr/>
                    <a:lstStyle/>
                    <a:p>
                      <a:pPr algn="l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175" marR="3175" marT="3175" marB="0" anchor="b"/>
                </a:tc>
                <a:extLst>
                  <a:ext uri="{0D108BD9-81ED-4DB2-BD59-A6C34878D82A}">
                    <a16:rowId xmlns:a16="http://schemas.microsoft.com/office/drawing/2014/main" val="2107614178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B39A7A9-9A16-3107-2497-C6447705624B}"/>
              </a:ext>
            </a:extLst>
          </p:cNvPr>
          <p:cNvSpPr txBox="1"/>
          <p:nvPr/>
        </p:nvSpPr>
        <p:spPr>
          <a:xfrm>
            <a:off x="6149926" y="5961621"/>
            <a:ext cx="5065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 on maximum GSD in x- and y-directions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E8D09-066A-CDD7-5A1A-9492B919D81F}"/>
              </a:ext>
            </a:extLst>
          </p:cNvPr>
          <p:cNvSpPr txBox="1"/>
          <p:nvPr/>
        </p:nvSpPr>
        <p:spPr>
          <a:xfrm>
            <a:off x="4771611" y="6607952"/>
            <a:ext cx="26487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Preliminary information - subject to revision.</a:t>
            </a:r>
          </a:p>
        </p:txBody>
      </p:sp>
    </p:spTree>
    <p:extLst>
      <p:ext uri="{BB962C8B-B14F-4D97-AF65-F5344CB8AC3E}">
        <p14:creationId xmlns:p14="http://schemas.microsoft.com/office/powerpoint/2010/main" val="9904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5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4_EM USGS Slideument Templat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323232"/>
      </a:accent2>
      <a:accent3>
        <a:srgbClr val="1B587C"/>
      </a:accent3>
      <a:accent4>
        <a:srgbClr val="9F2936"/>
      </a:accent4>
      <a:accent5>
        <a:srgbClr val="604878"/>
      </a:accent5>
      <a:accent6>
        <a:srgbClr val="F07F09"/>
      </a:accent6>
      <a:hlink>
        <a:srgbClr val="6B9F25"/>
      </a:hlink>
      <a:folHlink>
        <a:srgbClr val="B26B02"/>
      </a:folHlink>
    </a:clrScheme>
    <a:fontScheme name="USGS2">
      <a:majorFont>
        <a:latin typeface="Univer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edical geochemistry">
  <a:themeElements>
    <a:clrScheme name="medical geochemistry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medical geochemist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Univers 57 Condensed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Univers 57 Condensed" charset="0"/>
          </a:defRPr>
        </a:defPPr>
      </a:lstStyle>
    </a:lnDef>
  </a:objectDefaults>
  <a:extraClrSchemeLst>
    <a:extraClrScheme>
      <a:clrScheme name="medical geochemistry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eochemistry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al geochemistry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dical geochemistry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al geochemistry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dical geochemistry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EM USGS Slideument Templat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323232"/>
      </a:accent2>
      <a:accent3>
        <a:srgbClr val="1B587C"/>
      </a:accent3>
      <a:accent4>
        <a:srgbClr val="9F2936"/>
      </a:accent4>
      <a:accent5>
        <a:srgbClr val="604878"/>
      </a:accent5>
      <a:accent6>
        <a:srgbClr val="F07F09"/>
      </a:accent6>
      <a:hlink>
        <a:srgbClr val="6B9F25"/>
      </a:hlink>
      <a:folHlink>
        <a:srgbClr val="B26B02"/>
      </a:folHlink>
    </a:clrScheme>
    <a:fontScheme name="USGS2">
      <a:majorFont>
        <a:latin typeface="Univer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EM USGS Slideument Templat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323232"/>
      </a:accent2>
      <a:accent3>
        <a:srgbClr val="1B587C"/>
      </a:accent3>
      <a:accent4>
        <a:srgbClr val="9F2936"/>
      </a:accent4>
      <a:accent5>
        <a:srgbClr val="604878"/>
      </a:accent5>
      <a:accent6>
        <a:srgbClr val="F07F09"/>
      </a:accent6>
      <a:hlink>
        <a:srgbClr val="6B9F25"/>
      </a:hlink>
      <a:folHlink>
        <a:srgbClr val="B26B02"/>
      </a:folHlink>
    </a:clrScheme>
    <a:fontScheme name="USGS2">
      <a:majorFont>
        <a:latin typeface="Univer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EM USGS Slideument Template">
  <a:themeElements>
    <a:clrScheme name="Custom 2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4E8542"/>
      </a:accent1>
      <a:accent2>
        <a:srgbClr val="323232"/>
      </a:accent2>
      <a:accent3>
        <a:srgbClr val="1B587C"/>
      </a:accent3>
      <a:accent4>
        <a:srgbClr val="9F2936"/>
      </a:accent4>
      <a:accent5>
        <a:srgbClr val="604878"/>
      </a:accent5>
      <a:accent6>
        <a:srgbClr val="F07F09"/>
      </a:accent6>
      <a:hlink>
        <a:srgbClr val="6B9F25"/>
      </a:hlink>
      <a:folHlink>
        <a:srgbClr val="B26B02"/>
      </a:folHlink>
    </a:clrScheme>
    <a:fontScheme name="USGS2">
      <a:majorFont>
        <a:latin typeface="Univer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B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RSessions_deck_template.potx" id="{851FE171-6E23-4170-95CB-7D7B0943AA38}" vid="{AE09BD71-0728-4C7F-A30A-20B3EE5C3558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2550</Words>
  <Application>Microsoft Office PowerPoint</Application>
  <PresentationFormat>Widescreen</PresentationFormat>
  <Paragraphs>574</Paragraphs>
  <Slides>41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41</vt:i4>
      </vt:variant>
    </vt:vector>
  </HeadingPairs>
  <TitlesOfParts>
    <vt:vector size="61" baseType="lpstr">
      <vt:lpstr>Yu Mincho</vt:lpstr>
      <vt:lpstr>Arial</vt:lpstr>
      <vt:lpstr>Arial Black</vt:lpstr>
      <vt:lpstr>Bahnschrift SemiBold SemiConden</vt:lpstr>
      <vt:lpstr>Bauhaus 93</vt:lpstr>
      <vt:lpstr>Calibri</vt:lpstr>
      <vt:lpstr>Courier New</vt:lpstr>
      <vt:lpstr>Helvetica Light</vt:lpstr>
      <vt:lpstr>Merriweather Web</vt:lpstr>
      <vt:lpstr>Symbol</vt:lpstr>
      <vt:lpstr>Times New Roman</vt:lpstr>
      <vt:lpstr>Univers</vt:lpstr>
      <vt:lpstr>Univers 57 Condensed</vt:lpstr>
      <vt:lpstr>Wingdings</vt:lpstr>
      <vt:lpstr>4_EM USGS Slideument Template</vt:lpstr>
      <vt:lpstr>1_medical geochemistry</vt:lpstr>
      <vt:lpstr>3_EM USGS Slideument Template</vt:lpstr>
      <vt:lpstr>5_EM USGS Slideument Template</vt:lpstr>
      <vt:lpstr>2_EM USGS Slideument Template</vt:lpstr>
      <vt:lpstr>Content B</vt:lpstr>
      <vt:lpstr>Comparisons of reflectance &amp; mineral identification results FOR seven airborne &amp; spaceborne imaging spectrometer datasets for Cuprite, Nevada  </vt:lpstr>
      <vt:lpstr>USGS Earth Mapping Resources Initiative (Earth MRI, EMRI)</vt:lpstr>
      <vt:lpstr>The Nation is Under-mapped; Earth MRI Launched in 2019 by Evaluating Available Data</vt:lpstr>
      <vt:lpstr>EMRI Hyperspectral Regional – Coverage Goal 2023-2026 AVIRIS-Classic + MASTER (AVIRIS-3 &amp; poss. HyTES2 in 2025+)</vt:lpstr>
      <vt:lpstr>MICA (Material Identification and Characterization Algorithm)</vt:lpstr>
      <vt:lpstr>Validation of Surface Mineral Identifications</vt:lpstr>
      <vt:lpstr>Evaluation of Spaceborne Imaging Spectrometers and Mineral Mapping at Cuprite NV</vt:lpstr>
      <vt:lpstr>Comparisons of Imaging Spectrometers at Cuprite, NV</vt:lpstr>
      <vt:lpstr>Geolocation errors computed for remote sensing data products relative to Landsat 9 base image</vt:lpstr>
      <vt:lpstr>Geolocation errors after warping to match Landsat 9 base image</vt:lpstr>
      <vt:lpstr>Summary of Geolocation Errors and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Accuracy Assessment of Mapped Mineral Classes relative to XRD and other mineral ID from field samples</vt:lpstr>
      <vt:lpstr>Mineral Classification Accuracy By Sensor for GC (red) and L2 (blue) Strict Mineral Classes</vt:lpstr>
      <vt:lpstr>Mineral Classification Accuracy By Sensor for GC (red) and L2 (blue) Grouped Mineral Classes</vt:lpstr>
      <vt:lpstr>Mineral Classification Accuracy for Grouped (red) and Strict (blue) Classes L2 reflectance</vt:lpstr>
      <vt:lpstr>Mineral Classification Accuracy for Grouped (red) and Strict (blue) Classes GC reflectance</vt:lpstr>
      <vt:lpstr>Future Efforts &amp; Summary Comments</vt:lpstr>
      <vt:lpstr>USGS team</vt:lpstr>
      <vt:lpstr>Thank You</vt:lpstr>
      <vt:lpstr>PowerPoint Presentation</vt:lpstr>
      <vt:lpstr>What is a critical mineral?</vt:lpstr>
      <vt:lpstr>Critical Minerals in 2021</vt:lpstr>
      <vt:lpstr>Stonewall Flat Playa calibration site</vt:lpstr>
      <vt:lpstr>Evaluation of spectrometers: Validation of wavelength performance and determination of bandpass</vt:lpstr>
      <vt:lpstr>Calibration and Validation of Spectrometers</vt:lpstr>
      <vt:lpstr>PowerPoint Presentation</vt:lpstr>
      <vt:lpstr>Reflectance Measurement Procedure at Calibration Sites</vt:lpstr>
      <vt:lpstr>Stonewall Flat Playa – Time Series of Field Measurements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Remote sensing of surface mineral composition: A discussion of recent advancements and future directions  </dc:title>
  <dc:creator>Kokaly, Raymond</dc:creator>
  <cp:lastModifiedBy>Kokaly, Raymond</cp:lastModifiedBy>
  <cp:revision>253</cp:revision>
  <dcterms:created xsi:type="dcterms:W3CDTF">2024-08-28T21:24:35Z</dcterms:created>
  <dcterms:modified xsi:type="dcterms:W3CDTF">2024-11-13T00:02:02Z</dcterms:modified>
</cp:coreProperties>
</file>