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3928" r:id="rId2"/>
    <p:sldMasterId id="2147487121" r:id="rId3"/>
  </p:sldMasterIdLst>
  <p:notesMasterIdLst>
    <p:notesMasterId r:id="rId27"/>
  </p:notesMasterIdLst>
  <p:handoutMasterIdLst>
    <p:handoutMasterId r:id="rId28"/>
  </p:handoutMasterIdLst>
  <p:sldIdLst>
    <p:sldId id="562" r:id="rId4"/>
    <p:sldId id="572" r:id="rId5"/>
    <p:sldId id="576" r:id="rId6"/>
    <p:sldId id="492" r:id="rId7"/>
    <p:sldId id="489" r:id="rId8"/>
    <p:sldId id="532" r:id="rId9"/>
    <p:sldId id="586" r:id="rId10"/>
    <p:sldId id="577" r:id="rId11"/>
    <p:sldId id="574" r:id="rId12"/>
    <p:sldId id="573" r:id="rId13"/>
    <p:sldId id="462" r:id="rId14"/>
    <p:sldId id="463" r:id="rId15"/>
    <p:sldId id="466" r:id="rId16"/>
    <p:sldId id="578" r:id="rId17"/>
    <p:sldId id="581" r:id="rId18"/>
    <p:sldId id="582" r:id="rId19"/>
    <p:sldId id="583" r:id="rId20"/>
    <p:sldId id="584" r:id="rId21"/>
    <p:sldId id="585" r:id="rId22"/>
    <p:sldId id="540" r:id="rId23"/>
    <p:sldId id="580" r:id="rId24"/>
    <p:sldId id="568" r:id="rId25"/>
    <p:sldId id="587" r:id="rId26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9A57E4-0FC2-3845-9430-57E9D803A467}">
          <p14:sldIdLst>
            <p14:sldId id="562"/>
          </p14:sldIdLst>
        </p14:section>
        <p14:section name="Intro" id="{90813CD6-9668-3242-BAF7-8DC7777568EA}">
          <p14:sldIdLst>
            <p14:sldId id="572"/>
            <p14:sldId id="576"/>
            <p14:sldId id="492"/>
            <p14:sldId id="489"/>
          </p14:sldIdLst>
        </p14:section>
        <p14:section name="Protocol" id="{6153C3BF-7F64-564D-839F-C39AD47E1952}">
          <p14:sldIdLst>
            <p14:sldId id="532"/>
            <p14:sldId id="586"/>
            <p14:sldId id="577"/>
            <p14:sldId id="574"/>
            <p14:sldId id="573"/>
            <p14:sldId id="462"/>
            <p14:sldId id="463"/>
            <p14:sldId id="466"/>
            <p14:sldId id="578"/>
            <p14:sldId id="581"/>
            <p14:sldId id="582"/>
            <p14:sldId id="583"/>
            <p14:sldId id="584"/>
            <p14:sldId id="585"/>
            <p14:sldId id="540"/>
            <p14:sldId id="580"/>
            <p14:sldId id="568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9A5866-BF0E-48CF-01C8-BBD1ED67F5A4}" name="Noelle Cremer" initials="NC" userId="S::Noelle.Cremer@ext.esa.int::57b1dfc5-1341-4361-9374-ad7769adae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88239"/>
    <a:srgbClr val="4BE6AC"/>
    <a:srgbClr val="21588E"/>
    <a:srgbClr val="003249"/>
    <a:srgbClr val="77933C"/>
    <a:srgbClr val="FEFFFF"/>
    <a:srgbClr val="632523"/>
    <a:srgbClr val="953735"/>
    <a:srgbClr val="C04543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1472" autoAdjust="0"/>
  </p:normalViewPr>
  <p:slideViewPr>
    <p:cSldViewPr snapToGrid="0">
      <p:cViewPr varScale="1">
        <p:scale>
          <a:sx n="103" d="100"/>
          <a:sy n="103" d="100"/>
        </p:scale>
        <p:origin x="594" y="144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Cremer" userId="57b1dfc5-1341-4361-9374-ad7769adaeb2" providerId="ADAL" clId="{B4C6B911-0B58-40E5-B021-F753332DFC65}"/>
    <pc:docChg chg="undo custSel addSld modSld sldOrd modSection">
      <pc:chgData name="Noelle Cremer" userId="57b1dfc5-1341-4361-9374-ad7769adaeb2" providerId="ADAL" clId="{B4C6B911-0B58-40E5-B021-F753332DFC65}" dt="2024-11-12T21:58:58.272" v="706" actId="478"/>
      <pc:docMkLst>
        <pc:docMk/>
      </pc:docMkLst>
      <pc:sldChg chg="delSp mod">
        <pc:chgData name="Noelle Cremer" userId="57b1dfc5-1341-4361-9374-ad7769adaeb2" providerId="ADAL" clId="{B4C6B911-0B58-40E5-B021-F753332DFC65}" dt="2024-11-12T21:58:58.272" v="706" actId="478"/>
        <pc:sldMkLst>
          <pc:docMk/>
          <pc:sldMk cId="1719857395" sldId="572"/>
        </pc:sldMkLst>
        <pc:spChg chg="del">
          <ac:chgData name="Noelle Cremer" userId="57b1dfc5-1341-4361-9374-ad7769adaeb2" providerId="ADAL" clId="{B4C6B911-0B58-40E5-B021-F753332DFC65}" dt="2024-11-12T21:58:58.272" v="706" actId="478"/>
          <ac:spMkLst>
            <pc:docMk/>
            <pc:sldMk cId="1719857395" sldId="572"/>
            <ac:spMk id="18" creationId="{3C2F110C-8A54-5FF8-EFFB-B047720F407E}"/>
          </ac:spMkLst>
        </pc:spChg>
        <pc:cxnChg chg="del">
          <ac:chgData name="Noelle Cremer" userId="57b1dfc5-1341-4361-9374-ad7769adaeb2" providerId="ADAL" clId="{B4C6B911-0B58-40E5-B021-F753332DFC65}" dt="2024-11-12T21:58:54.879" v="705" actId="478"/>
          <ac:cxnSpMkLst>
            <pc:docMk/>
            <pc:sldMk cId="1719857395" sldId="572"/>
            <ac:cxnSpMk id="30" creationId="{09013225-7BB8-A660-AF1A-24CC431111F2}"/>
          </ac:cxnSpMkLst>
        </pc:cxnChg>
      </pc:sldChg>
      <pc:sldChg chg="modSp mod">
        <pc:chgData name="Noelle Cremer" userId="57b1dfc5-1341-4361-9374-ad7769adaeb2" providerId="ADAL" clId="{B4C6B911-0B58-40E5-B021-F753332DFC65}" dt="2024-11-12T21:58:24.437" v="704" actId="20577"/>
        <pc:sldMkLst>
          <pc:docMk/>
          <pc:sldMk cId="1572226292" sldId="580"/>
        </pc:sldMkLst>
        <pc:spChg chg="mod">
          <ac:chgData name="Noelle Cremer" userId="57b1dfc5-1341-4361-9374-ad7769adaeb2" providerId="ADAL" clId="{B4C6B911-0B58-40E5-B021-F753332DFC65}" dt="2024-11-12T21:58:24.437" v="704" actId="20577"/>
          <ac:spMkLst>
            <pc:docMk/>
            <pc:sldMk cId="1572226292" sldId="580"/>
            <ac:spMk id="2" creationId="{002F7C59-90E7-EB24-766A-186FFE4B7775}"/>
          </ac:spMkLst>
        </pc:spChg>
      </pc:sldChg>
      <pc:sldChg chg="modSp mod">
        <pc:chgData name="Noelle Cremer" userId="57b1dfc5-1341-4361-9374-ad7769adaeb2" providerId="ADAL" clId="{B4C6B911-0B58-40E5-B021-F753332DFC65}" dt="2024-11-07T13:18:40.823" v="39" actId="20577"/>
        <pc:sldMkLst>
          <pc:docMk/>
          <pc:sldMk cId="4046068633" sldId="584"/>
        </pc:sldMkLst>
        <pc:spChg chg="mod">
          <ac:chgData name="Noelle Cremer" userId="57b1dfc5-1341-4361-9374-ad7769adaeb2" providerId="ADAL" clId="{B4C6B911-0B58-40E5-B021-F753332DFC65}" dt="2024-11-07T13:18:40.823" v="39" actId="20577"/>
          <ac:spMkLst>
            <pc:docMk/>
            <pc:sldMk cId="4046068633" sldId="584"/>
            <ac:spMk id="13" creationId="{AA4A7BCE-7E84-853D-67B3-2C751AD5A7B7}"/>
          </ac:spMkLst>
        </pc:spChg>
        <pc:cxnChg chg="mod">
          <ac:chgData name="Noelle Cremer" userId="57b1dfc5-1341-4361-9374-ad7769adaeb2" providerId="ADAL" clId="{B4C6B911-0B58-40E5-B021-F753332DFC65}" dt="2024-11-07T13:18:35.944" v="32" actId="1076"/>
          <ac:cxnSpMkLst>
            <pc:docMk/>
            <pc:sldMk cId="4046068633" sldId="584"/>
            <ac:cxnSpMk id="14" creationId="{18E4E49D-D03D-A5CD-C8DC-38D3C589EFD0}"/>
          </ac:cxnSpMkLst>
        </pc:cxnChg>
      </pc:sldChg>
      <pc:sldChg chg="addSp delSp modSp add mod ord">
        <pc:chgData name="Noelle Cremer" userId="57b1dfc5-1341-4361-9374-ad7769adaeb2" providerId="ADAL" clId="{B4C6B911-0B58-40E5-B021-F753332DFC65}" dt="2024-11-12T21:17:20.609" v="639" actId="20577"/>
        <pc:sldMkLst>
          <pc:docMk/>
          <pc:sldMk cId="4150702585" sldId="587"/>
        </pc:sldMkLst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2" creationId="{002F7C59-90E7-EB24-766A-186FFE4B7775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" creationId="{F18EDC42-0DF4-DA10-E3C1-BE8B90208202}"/>
          </ac:spMkLst>
        </pc:spChg>
        <pc:spChg chg="mod">
          <ac:chgData name="Noelle Cremer" userId="57b1dfc5-1341-4361-9374-ad7769adaeb2" providerId="ADAL" clId="{B4C6B911-0B58-40E5-B021-F753332DFC65}" dt="2024-11-07T14:54:20.758" v="412" actId="20577"/>
          <ac:spMkLst>
            <pc:docMk/>
            <pc:sldMk cId="4150702585" sldId="587"/>
            <ac:spMk id="5" creationId="{2509137A-D0CD-9FE2-76F3-0DE06ED4329E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6" creationId="{0CC87A7A-A1FC-DA04-AD37-9B926F1851BE}"/>
          </ac:spMkLst>
        </pc:spChg>
        <pc:spChg chg="mod">
          <ac:chgData name="Noelle Cremer" userId="57b1dfc5-1341-4361-9374-ad7769adaeb2" providerId="ADAL" clId="{B4C6B911-0B58-40E5-B021-F753332DFC65}" dt="2024-11-07T14:49:36.199" v="83" actId="1076"/>
          <ac:spMkLst>
            <pc:docMk/>
            <pc:sldMk cId="4150702585" sldId="587"/>
            <ac:spMk id="7" creationId="{BAE6E69A-B24E-E138-2D87-CE33A67429DA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9" creationId="{90F54838-0800-4940-8782-B1765CF01F83}"/>
          </ac:spMkLst>
        </pc:spChg>
        <pc:spChg chg="add mod">
          <ac:chgData name="Noelle Cremer" userId="57b1dfc5-1341-4361-9374-ad7769adaeb2" providerId="ADAL" clId="{B4C6B911-0B58-40E5-B021-F753332DFC65}" dt="2024-11-12T21:17:20.609" v="639" actId="20577"/>
          <ac:spMkLst>
            <pc:docMk/>
            <pc:sldMk cId="4150702585" sldId="587"/>
            <ac:spMk id="10" creationId="{E8745D96-68BA-AAD1-BD19-CAB51BFF224C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11" creationId="{FFBB4A87-7026-6D47-94F1-F124DF4BB7DD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12" creationId="{51F5DDC4-1579-0F45-B929-3AB2D8BADB64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14" creationId="{F8C3C051-97E2-A74F-A3AE-39E0C56C088D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23" creationId="{9B8C4722-DEED-4342-9A0A-7BD1ACAC5E6A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24" creationId="{3D0AA351-8B20-FE4D-949D-F563EDAFD928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1" creationId="{55037742-ECF2-4C4C-82F9-EDFA16E72E7D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2" creationId="{32B89110-B74A-5448-BC34-954B13698B12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3" creationId="{DC8C68A8-8AE1-5E4E-A118-B062E72ADA9A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5" creationId="{16034DDE-FFF7-6042-95BF-6294FCBF0CC2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36" creationId="{B03AF88C-D6BC-CB41-BCBB-8159AEF67322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40" creationId="{DCA95B0B-6055-6C4D-81AE-E38904AB7FA5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41" creationId="{4AB1D6EF-9660-5841-BB86-386432709C61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42" creationId="{8C82586F-6358-0E40-B38E-62EBE35BDF31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43" creationId="{6DC0CFB7-6EC3-0948-A6DE-C58D98CEE4B7}"/>
          </ac:spMkLst>
        </pc:spChg>
        <pc:spChg chg="del">
          <ac:chgData name="Noelle Cremer" userId="57b1dfc5-1341-4361-9374-ad7769adaeb2" providerId="ADAL" clId="{B4C6B911-0B58-40E5-B021-F753332DFC65}" dt="2024-11-07T14:48:18.222" v="41" actId="478"/>
          <ac:spMkLst>
            <pc:docMk/>
            <pc:sldMk cId="4150702585" sldId="587"/>
            <ac:spMk id="50" creationId="{306814F2-973A-774C-8583-F2AE48167F6B}"/>
          </ac:spMkLst>
        </pc:s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17" creationId="{DB04349B-1C5A-F647-9E4A-353E020FB5E1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20" creationId="{CA104633-8896-4A4D-84BA-7A78886D33E0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25" creationId="{102CCF0F-F839-C943-A568-36B5BCFFA5D9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28" creationId="{35D98DB0-83BF-0F4F-B2FC-59502AC09A30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37" creationId="{094BA033-7809-0147-A00B-94F4792E2DB4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44" creationId="{37FC9929-CFE3-244C-A63E-0965293E75EE}"/>
          </ac:grpSpMkLst>
        </pc:grpChg>
        <pc:grpChg chg="del">
          <ac:chgData name="Noelle Cremer" userId="57b1dfc5-1341-4361-9374-ad7769adaeb2" providerId="ADAL" clId="{B4C6B911-0B58-40E5-B021-F753332DFC65}" dt="2024-11-07T14:48:18.222" v="41" actId="478"/>
          <ac:grpSpMkLst>
            <pc:docMk/>
            <pc:sldMk cId="4150702585" sldId="587"/>
            <ac:grpSpMk id="47" creationId="{2A9EEF05-9EE0-6645-932A-53D280D5F401}"/>
          </ac:grpSpMkLst>
        </pc:grpChg>
        <pc:cxnChg chg="del">
          <ac:chgData name="Noelle Cremer" userId="57b1dfc5-1341-4361-9374-ad7769adaeb2" providerId="ADAL" clId="{B4C6B911-0B58-40E5-B021-F753332DFC65}" dt="2024-11-07T14:48:18.222" v="41" actId="478"/>
          <ac:cxnSpMkLst>
            <pc:docMk/>
            <pc:sldMk cId="4150702585" sldId="587"/>
            <ac:cxnSpMk id="4" creationId="{F1938934-C31D-6C2F-8929-12095C776FCC}"/>
          </ac:cxnSpMkLst>
        </pc:cxnChg>
        <pc:cxnChg chg="del mod">
          <ac:chgData name="Noelle Cremer" userId="57b1dfc5-1341-4361-9374-ad7769adaeb2" providerId="ADAL" clId="{B4C6B911-0B58-40E5-B021-F753332DFC65}" dt="2024-11-07T14:48:18.222" v="41" actId="478"/>
          <ac:cxnSpMkLst>
            <pc:docMk/>
            <pc:sldMk cId="4150702585" sldId="587"/>
            <ac:cxnSpMk id="51" creationId="{63C0C7C2-934E-E34B-BFBB-F3A1096A67BE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01D66-5E48-491E-9EA2-68A1EB7A5A6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7AC756C-C01B-40F9-8B2F-7DB888CD7607}">
      <dgm:prSet phldrT="[Text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4804E4B1-7166-4D8A-A017-F4BC507BE17B}" type="parTrans" cxnId="{ED1F428F-84AB-4840-BA27-CF64181CB00F}">
      <dgm:prSet/>
      <dgm:spPr/>
      <dgm:t>
        <a:bodyPr/>
        <a:lstStyle/>
        <a:p>
          <a:endParaRPr lang="en-GB"/>
        </a:p>
      </dgm:t>
    </dgm:pt>
    <dgm:pt modelId="{B14CADEA-BFCE-48C4-BEBF-E5466AF8BA62}" type="sibTrans" cxnId="{ED1F428F-84AB-4840-BA27-CF64181CB00F}">
      <dgm:prSet/>
      <dgm:spPr/>
      <dgm:t>
        <a:bodyPr/>
        <a:lstStyle/>
        <a:p>
          <a:endParaRPr lang="en-GB"/>
        </a:p>
      </dgm:t>
    </dgm:pt>
    <dgm:pt modelId="{F44A65DA-9223-405F-897A-180D56662B1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GB" dirty="0"/>
        </a:p>
        <a:p>
          <a:endParaRPr lang="en-GB" dirty="0"/>
        </a:p>
      </dgm:t>
    </dgm:pt>
    <dgm:pt modelId="{4AE7B98D-2063-4EE0-B077-D63B6BBF8A7C}" type="parTrans" cxnId="{32552373-FB9B-4B69-AB06-AE1A05728FBB}">
      <dgm:prSet/>
      <dgm:spPr/>
      <dgm:t>
        <a:bodyPr/>
        <a:lstStyle/>
        <a:p>
          <a:endParaRPr lang="en-GB"/>
        </a:p>
      </dgm:t>
    </dgm:pt>
    <dgm:pt modelId="{64C20781-AC92-497F-9705-AF4DB7703992}" type="sibTrans" cxnId="{32552373-FB9B-4B69-AB06-AE1A05728FBB}">
      <dgm:prSet/>
      <dgm:spPr/>
      <dgm:t>
        <a:bodyPr/>
        <a:lstStyle/>
        <a:p>
          <a:endParaRPr lang="en-GB"/>
        </a:p>
      </dgm:t>
    </dgm:pt>
    <dgm:pt modelId="{8A6BA437-90FD-49A1-A9DA-CFF2C8CE512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GB" dirty="0">
            <a:solidFill>
              <a:srgbClr val="FF0000"/>
            </a:solidFill>
          </a:endParaRPr>
        </a:p>
      </dgm:t>
    </dgm:pt>
    <dgm:pt modelId="{A551128B-4D94-45FE-BD80-F0D92153CB72}" type="parTrans" cxnId="{8DEB45E8-0331-4698-9D4F-8B4BD03ED398}">
      <dgm:prSet/>
      <dgm:spPr/>
      <dgm:t>
        <a:bodyPr/>
        <a:lstStyle/>
        <a:p>
          <a:endParaRPr lang="en-GB"/>
        </a:p>
      </dgm:t>
    </dgm:pt>
    <dgm:pt modelId="{B36712DC-4B3F-49D4-BADF-752BBD4E76ED}" type="sibTrans" cxnId="{8DEB45E8-0331-4698-9D4F-8B4BD03ED398}">
      <dgm:prSet/>
      <dgm:spPr/>
      <dgm:t>
        <a:bodyPr/>
        <a:lstStyle/>
        <a:p>
          <a:endParaRPr lang="en-GB"/>
        </a:p>
      </dgm:t>
    </dgm:pt>
    <dgm:pt modelId="{687A6DD1-A46D-406C-B708-DE9B07172301}" type="pres">
      <dgm:prSet presAssocID="{B1301D66-5E48-491E-9EA2-68A1EB7A5A6E}" presName="compositeShape" presStyleCnt="0">
        <dgm:presLayoutVars>
          <dgm:chMax val="7"/>
          <dgm:dir/>
          <dgm:resizeHandles val="exact"/>
        </dgm:presLayoutVars>
      </dgm:prSet>
      <dgm:spPr/>
    </dgm:pt>
    <dgm:pt modelId="{DA15B26B-12CF-4EC7-887B-9BE49329BA31}" type="pres">
      <dgm:prSet presAssocID="{B1301D66-5E48-491E-9EA2-68A1EB7A5A6E}" presName="wedge1" presStyleLbl="node1" presStyleIdx="0" presStyleCnt="3"/>
      <dgm:spPr/>
    </dgm:pt>
    <dgm:pt modelId="{9E64E0E8-906A-4EBC-9788-43AA6C9BED43}" type="pres">
      <dgm:prSet presAssocID="{B1301D66-5E48-491E-9EA2-68A1EB7A5A6E}" presName="dummy1a" presStyleCnt="0"/>
      <dgm:spPr/>
    </dgm:pt>
    <dgm:pt modelId="{E3E3EFA6-7BC0-4FBA-93B0-9F7BD02A4A80}" type="pres">
      <dgm:prSet presAssocID="{B1301D66-5E48-491E-9EA2-68A1EB7A5A6E}" presName="dummy1b" presStyleCnt="0"/>
      <dgm:spPr/>
    </dgm:pt>
    <dgm:pt modelId="{2D140C62-E3DC-4F25-A256-DF408577AD8A}" type="pres">
      <dgm:prSet presAssocID="{B1301D66-5E48-491E-9EA2-68A1EB7A5A6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2DADD0-921F-4553-93D5-5956A145D649}" type="pres">
      <dgm:prSet presAssocID="{B1301D66-5E48-491E-9EA2-68A1EB7A5A6E}" presName="wedge2" presStyleLbl="node1" presStyleIdx="1" presStyleCnt="3"/>
      <dgm:spPr/>
    </dgm:pt>
    <dgm:pt modelId="{B808F71D-B369-4608-8F35-39B314CC01EA}" type="pres">
      <dgm:prSet presAssocID="{B1301D66-5E48-491E-9EA2-68A1EB7A5A6E}" presName="dummy2a" presStyleCnt="0"/>
      <dgm:spPr/>
    </dgm:pt>
    <dgm:pt modelId="{BB596B65-2654-4D92-954E-5967A6ED53D0}" type="pres">
      <dgm:prSet presAssocID="{B1301D66-5E48-491E-9EA2-68A1EB7A5A6E}" presName="dummy2b" presStyleCnt="0"/>
      <dgm:spPr/>
    </dgm:pt>
    <dgm:pt modelId="{93699777-7321-42A4-983E-823BF82E659D}" type="pres">
      <dgm:prSet presAssocID="{B1301D66-5E48-491E-9EA2-68A1EB7A5A6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08C148E-1992-4D7C-8395-9D3E75D557F6}" type="pres">
      <dgm:prSet presAssocID="{B1301D66-5E48-491E-9EA2-68A1EB7A5A6E}" presName="wedge3" presStyleLbl="node1" presStyleIdx="2" presStyleCnt="3"/>
      <dgm:spPr/>
    </dgm:pt>
    <dgm:pt modelId="{7B4517EC-BE89-4DDC-9288-B5C69718A761}" type="pres">
      <dgm:prSet presAssocID="{B1301D66-5E48-491E-9EA2-68A1EB7A5A6E}" presName="dummy3a" presStyleCnt="0"/>
      <dgm:spPr/>
    </dgm:pt>
    <dgm:pt modelId="{ADD87D59-0F66-43B7-8A66-FAB4565D10DE}" type="pres">
      <dgm:prSet presAssocID="{B1301D66-5E48-491E-9EA2-68A1EB7A5A6E}" presName="dummy3b" presStyleCnt="0"/>
      <dgm:spPr/>
    </dgm:pt>
    <dgm:pt modelId="{B75271F6-988E-4037-82D7-4135FFF2198B}" type="pres">
      <dgm:prSet presAssocID="{B1301D66-5E48-491E-9EA2-68A1EB7A5A6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96CBDD9-5C69-4678-A822-DCBE1E3253DE}" type="pres">
      <dgm:prSet presAssocID="{B14CADEA-BFCE-48C4-BEBF-E5466AF8BA62}" presName="arrowWedge1" presStyleLbl="fgSibTrans2D1" presStyleIdx="0" presStyleCnt="3"/>
      <dgm:spPr>
        <a:noFill/>
      </dgm:spPr>
    </dgm:pt>
    <dgm:pt modelId="{44E0BF84-449F-4ACE-A80E-3D88691E6972}" type="pres">
      <dgm:prSet presAssocID="{64C20781-AC92-497F-9705-AF4DB7703992}" presName="arrowWedge2" presStyleLbl="fgSibTrans2D1" presStyleIdx="1" presStyleCnt="3"/>
      <dgm:spPr>
        <a:noFill/>
      </dgm:spPr>
    </dgm:pt>
    <dgm:pt modelId="{4F2A9CBE-6335-4FFE-97D6-33BE71F6B7EF}" type="pres">
      <dgm:prSet presAssocID="{B36712DC-4B3F-49D4-BADF-752BBD4E76ED}" presName="arrowWedge3" presStyleLbl="fgSibTrans2D1" presStyleIdx="2" presStyleCnt="3"/>
      <dgm:spPr>
        <a:noFill/>
      </dgm:spPr>
    </dgm:pt>
  </dgm:ptLst>
  <dgm:cxnLst>
    <dgm:cxn modelId="{3E4ED30A-0537-4677-AA40-FDBE7DD57567}" type="presOf" srcId="{8A6BA437-90FD-49A1-A9DA-CFF2C8CE512E}" destId="{B08C148E-1992-4D7C-8395-9D3E75D557F6}" srcOrd="0" destOrd="0" presId="urn:microsoft.com/office/officeart/2005/8/layout/cycle8"/>
    <dgm:cxn modelId="{FDD4D552-2311-459E-9A21-AE9108971ED7}" type="presOf" srcId="{97AC756C-C01B-40F9-8B2F-7DB888CD7607}" destId="{DA15B26B-12CF-4EC7-887B-9BE49329BA31}" srcOrd="0" destOrd="0" presId="urn:microsoft.com/office/officeart/2005/8/layout/cycle8"/>
    <dgm:cxn modelId="{32552373-FB9B-4B69-AB06-AE1A05728FBB}" srcId="{B1301D66-5E48-491E-9EA2-68A1EB7A5A6E}" destId="{F44A65DA-9223-405F-897A-180D56662B16}" srcOrd="1" destOrd="0" parTransId="{4AE7B98D-2063-4EE0-B077-D63B6BBF8A7C}" sibTransId="{64C20781-AC92-497F-9705-AF4DB7703992}"/>
    <dgm:cxn modelId="{ED1F428F-84AB-4840-BA27-CF64181CB00F}" srcId="{B1301D66-5E48-491E-9EA2-68A1EB7A5A6E}" destId="{97AC756C-C01B-40F9-8B2F-7DB888CD7607}" srcOrd="0" destOrd="0" parTransId="{4804E4B1-7166-4D8A-A017-F4BC507BE17B}" sibTransId="{B14CADEA-BFCE-48C4-BEBF-E5466AF8BA62}"/>
    <dgm:cxn modelId="{EF21D6A7-F18D-4EAA-819D-A92203FBE360}" type="presOf" srcId="{F44A65DA-9223-405F-897A-180D56662B16}" destId="{93699777-7321-42A4-983E-823BF82E659D}" srcOrd="1" destOrd="0" presId="urn:microsoft.com/office/officeart/2005/8/layout/cycle8"/>
    <dgm:cxn modelId="{859D7BC3-DAB8-47A4-91E4-87BFA6F74178}" type="presOf" srcId="{B1301D66-5E48-491E-9EA2-68A1EB7A5A6E}" destId="{687A6DD1-A46D-406C-B708-DE9B07172301}" srcOrd="0" destOrd="0" presId="urn:microsoft.com/office/officeart/2005/8/layout/cycle8"/>
    <dgm:cxn modelId="{8DEB45E8-0331-4698-9D4F-8B4BD03ED398}" srcId="{B1301D66-5E48-491E-9EA2-68A1EB7A5A6E}" destId="{8A6BA437-90FD-49A1-A9DA-CFF2C8CE512E}" srcOrd="2" destOrd="0" parTransId="{A551128B-4D94-45FE-BD80-F0D92153CB72}" sibTransId="{B36712DC-4B3F-49D4-BADF-752BBD4E76ED}"/>
    <dgm:cxn modelId="{6960F0EA-CD4E-4C32-8CCB-64028D93333E}" type="presOf" srcId="{97AC756C-C01B-40F9-8B2F-7DB888CD7607}" destId="{2D140C62-E3DC-4F25-A256-DF408577AD8A}" srcOrd="1" destOrd="0" presId="urn:microsoft.com/office/officeart/2005/8/layout/cycle8"/>
    <dgm:cxn modelId="{9281F9EE-4954-40CF-BE77-12ECDE6673FC}" type="presOf" srcId="{8A6BA437-90FD-49A1-A9DA-CFF2C8CE512E}" destId="{B75271F6-988E-4037-82D7-4135FFF2198B}" srcOrd="1" destOrd="0" presId="urn:microsoft.com/office/officeart/2005/8/layout/cycle8"/>
    <dgm:cxn modelId="{CECD32F2-DA05-41CB-AAD1-A4B32BEB8486}" type="presOf" srcId="{F44A65DA-9223-405F-897A-180D56662B16}" destId="{0E2DADD0-921F-4553-93D5-5956A145D649}" srcOrd="0" destOrd="0" presId="urn:microsoft.com/office/officeart/2005/8/layout/cycle8"/>
    <dgm:cxn modelId="{14CF698E-34A7-4E97-A8DE-1888180367B9}" type="presParOf" srcId="{687A6DD1-A46D-406C-B708-DE9B07172301}" destId="{DA15B26B-12CF-4EC7-887B-9BE49329BA31}" srcOrd="0" destOrd="0" presId="urn:microsoft.com/office/officeart/2005/8/layout/cycle8"/>
    <dgm:cxn modelId="{33172D2C-6D93-4795-A63B-BC24C1983255}" type="presParOf" srcId="{687A6DD1-A46D-406C-B708-DE9B07172301}" destId="{9E64E0E8-906A-4EBC-9788-43AA6C9BED43}" srcOrd="1" destOrd="0" presId="urn:microsoft.com/office/officeart/2005/8/layout/cycle8"/>
    <dgm:cxn modelId="{3DA4771B-F0E4-4F7A-B3EB-8ED459EDB2F0}" type="presParOf" srcId="{687A6DD1-A46D-406C-B708-DE9B07172301}" destId="{E3E3EFA6-7BC0-4FBA-93B0-9F7BD02A4A80}" srcOrd="2" destOrd="0" presId="urn:microsoft.com/office/officeart/2005/8/layout/cycle8"/>
    <dgm:cxn modelId="{D80556EA-7582-4D09-AAA9-1588114BAD36}" type="presParOf" srcId="{687A6DD1-A46D-406C-B708-DE9B07172301}" destId="{2D140C62-E3DC-4F25-A256-DF408577AD8A}" srcOrd="3" destOrd="0" presId="urn:microsoft.com/office/officeart/2005/8/layout/cycle8"/>
    <dgm:cxn modelId="{6FB17B41-D2EC-491D-B8E7-C8D3E1021FC6}" type="presParOf" srcId="{687A6DD1-A46D-406C-B708-DE9B07172301}" destId="{0E2DADD0-921F-4553-93D5-5956A145D649}" srcOrd="4" destOrd="0" presId="urn:microsoft.com/office/officeart/2005/8/layout/cycle8"/>
    <dgm:cxn modelId="{59628A33-E3C3-4FD1-807F-FA5DBB37B12C}" type="presParOf" srcId="{687A6DD1-A46D-406C-B708-DE9B07172301}" destId="{B808F71D-B369-4608-8F35-39B314CC01EA}" srcOrd="5" destOrd="0" presId="urn:microsoft.com/office/officeart/2005/8/layout/cycle8"/>
    <dgm:cxn modelId="{B878606F-3968-414D-93E7-58BD12F08C00}" type="presParOf" srcId="{687A6DD1-A46D-406C-B708-DE9B07172301}" destId="{BB596B65-2654-4D92-954E-5967A6ED53D0}" srcOrd="6" destOrd="0" presId="urn:microsoft.com/office/officeart/2005/8/layout/cycle8"/>
    <dgm:cxn modelId="{1F64BE0B-DFCB-4CE4-BB98-7CB1443E2FC9}" type="presParOf" srcId="{687A6DD1-A46D-406C-B708-DE9B07172301}" destId="{93699777-7321-42A4-983E-823BF82E659D}" srcOrd="7" destOrd="0" presId="urn:microsoft.com/office/officeart/2005/8/layout/cycle8"/>
    <dgm:cxn modelId="{00CA00BF-15C9-4DED-9F62-3CCC90B13E11}" type="presParOf" srcId="{687A6DD1-A46D-406C-B708-DE9B07172301}" destId="{B08C148E-1992-4D7C-8395-9D3E75D557F6}" srcOrd="8" destOrd="0" presId="urn:microsoft.com/office/officeart/2005/8/layout/cycle8"/>
    <dgm:cxn modelId="{83BCD626-A50F-433D-B572-CA4540512DB4}" type="presParOf" srcId="{687A6DD1-A46D-406C-B708-DE9B07172301}" destId="{7B4517EC-BE89-4DDC-9288-B5C69718A761}" srcOrd="9" destOrd="0" presId="urn:microsoft.com/office/officeart/2005/8/layout/cycle8"/>
    <dgm:cxn modelId="{E4AEE6F5-6642-461D-B034-82E093C28242}" type="presParOf" srcId="{687A6DD1-A46D-406C-B708-DE9B07172301}" destId="{ADD87D59-0F66-43B7-8A66-FAB4565D10DE}" srcOrd="10" destOrd="0" presId="urn:microsoft.com/office/officeart/2005/8/layout/cycle8"/>
    <dgm:cxn modelId="{CAC669A0-9CC9-4BA2-8702-F64AFE157069}" type="presParOf" srcId="{687A6DD1-A46D-406C-B708-DE9B07172301}" destId="{B75271F6-988E-4037-82D7-4135FFF2198B}" srcOrd="11" destOrd="0" presId="urn:microsoft.com/office/officeart/2005/8/layout/cycle8"/>
    <dgm:cxn modelId="{68C21EAB-BD16-4BE4-A33C-2B89AE7702C1}" type="presParOf" srcId="{687A6DD1-A46D-406C-B708-DE9B07172301}" destId="{896CBDD9-5C69-4678-A822-DCBE1E3253DE}" srcOrd="12" destOrd="0" presId="urn:microsoft.com/office/officeart/2005/8/layout/cycle8"/>
    <dgm:cxn modelId="{29635AB0-5214-4FFF-A66F-2F4C4357445D}" type="presParOf" srcId="{687A6DD1-A46D-406C-B708-DE9B07172301}" destId="{44E0BF84-449F-4ACE-A80E-3D88691E6972}" srcOrd="13" destOrd="0" presId="urn:microsoft.com/office/officeart/2005/8/layout/cycle8"/>
    <dgm:cxn modelId="{825F61DC-63A9-4056-9D5A-F0D0A8FE7D7A}" type="presParOf" srcId="{687A6DD1-A46D-406C-B708-DE9B07172301}" destId="{4F2A9CBE-6335-4FFE-97D6-33BE71F6B7E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5B26B-12CF-4EC7-887B-9BE49329BA31}">
      <dsp:nvSpPr>
        <dsp:cNvPr id="0" name=""/>
        <dsp:cNvSpPr/>
      </dsp:nvSpPr>
      <dsp:spPr>
        <a:xfrm>
          <a:off x="1982478" y="302182"/>
          <a:ext cx="3905133" cy="390513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/>
        </a:p>
      </dsp:txBody>
      <dsp:txXfrm>
        <a:off x="4040576" y="1129699"/>
        <a:ext cx="1394690" cy="1162242"/>
      </dsp:txXfrm>
    </dsp:sp>
    <dsp:sp modelId="{0E2DADD0-921F-4553-93D5-5956A145D649}">
      <dsp:nvSpPr>
        <dsp:cNvPr id="0" name=""/>
        <dsp:cNvSpPr/>
      </dsp:nvSpPr>
      <dsp:spPr>
        <a:xfrm>
          <a:off x="1902051" y="441652"/>
          <a:ext cx="3905133" cy="3905133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/>
        </a:p>
      </dsp:txBody>
      <dsp:txXfrm>
        <a:off x="2831844" y="2975340"/>
        <a:ext cx="2092036" cy="1022773"/>
      </dsp:txXfrm>
    </dsp:sp>
    <dsp:sp modelId="{B08C148E-1992-4D7C-8395-9D3E75D557F6}">
      <dsp:nvSpPr>
        <dsp:cNvPr id="0" name=""/>
        <dsp:cNvSpPr/>
      </dsp:nvSpPr>
      <dsp:spPr>
        <a:xfrm>
          <a:off x="1821623" y="302182"/>
          <a:ext cx="3905133" cy="3905133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>
            <a:solidFill>
              <a:srgbClr val="FF0000"/>
            </a:solidFill>
          </a:endParaRPr>
        </a:p>
      </dsp:txBody>
      <dsp:txXfrm>
        <a:off x="2273968" y="1129699"/>
        <a:ext cx="1394690" cy="1162242"/>
      </dsp:txXfrm>
    </dsp:sp>
    <dsp:sp modelId="{896CBDD9-5C69-4678-A822-DCBE1E3253DE}">
      <dsp:nvSpPr>
        <dsp:cNvPr id="0" name=""/>
        <dsp:cNvSpPr/>
      </dsp:nvSpPr>
      <dsp:spPr>
        <a:xfrm>
          <a:off x="1741054" y="60436"/>
          <a:ext cx="4388626" cy="43886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0BF84-449F-4ACE-A80E-3D88691E6972}">
      <dsp:nvSpPr>
        <dsp:cNvPr id="0" name=""/>
        <dsp:cNvSpPr/>
      </dsp:nvSpPr>
      <dsp:spPr>
        <a:xfrm>
          <a:off x="1660304" y="199658"/>
          <a:ext cx="4388626" cy="43886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A9CBE-6335-4FFE-97D6-33BE71F6B7EF}">
      <dsp:nvSpPr>
        <dsp:cNvPr id="0" name=""/>
        <dsp:cNvSpPr/>
      </dsp:nvSpPr>
      <dsp:spPr>
        <a:xfrm>
          <a:off x="1579555" y="60436"/>
          <a:ext cx="4388626" cy="43886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11/12/2024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4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65161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to include RVP and Baotou as sites, deleted for AERONET SR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201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032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964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98648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1915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8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inclusion of EnMAP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0873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inclusion of EnMAP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90673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56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to current ACIX-III participants, added RTM used by processor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873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Segoe UI" panose="020B0502040204020203" pitchFamily="34" charset="0"/>
              </a:rPr>
              <a:t>New version for ACIX-III (same as in current protocol)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9086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information about L1G product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6059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094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5" Type="http://schemas.openxmlformats.org/officeDocument/2006/relationships/image" Target="../media/image6.png"/><Relationship Id="rId2" Type="http://schemas.openxmlformats.org/officeDocument/2006/relationships/image" Target="../media/image29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40.em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32.png"/><Relationship Id="rId14" Type="http://schemas.openxmlformats.org/officeDocument/2006/relationships/image" Target="../media/image34.png"/><Relationship Id="rId22" Type="http://schemas.openxmlformats.org/officeDocument/2006/relationships/image" Target="../media/image7.png"/><Relationship Id="rId27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7" name="Group 40">
            <a:extLst>
              <a:ext uri="{FF2B5EF4-FFF2-40B4-BE49-F238E27FC236}">
                <a16:creationId xmlns:a16="http://schemas.microsoft.com/office/drawing/2014/main" id="{2BFB7C49-43CF-E1C9-BAFC-A35B4DDC97BF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41" descr="de.png">
              <a:extLst>
                <a:ext uri="{FF2B5EF4-FFF2-40B4-BE49-F238E27FC236}">
                  <a16:creationId xmlns:a16="http://schemas.microsoft.com/office/drawing/2014/main" id="{72A1E2FF-4465-8DEE-39FC-9C9731D9E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42" descr="at.png">
              <a:extLst>
                <a:ext uri="{FF2B5EF4-FFF2-40B4-BE49-F238E27FC236}">
                  <a16:creationId xmlns:a16="http://schemas.microsoft.com/office/drawing/2014/main" id="{B3FBA348-64D3-4A81-8E73-7F5BD3982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43" descr="be.png">
              <a:extLst>
                <a:ext uri="{FF2B5EF4-FFF2-40B4-BE49-F238E27FC236}">
                  <a16:creationId xmlns:a16="http://schemas.microsoft.com/office/drawing/2014/main" id="{3343D867-A7F4-C889-3B9E-8EFB7EA36E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4" descr="dk.png">
              <a:extLst>
                <a:ext uri="{FF2B5EF4-FFF2-40B4-BE49-F238E27FC236}">
                  <a16:creationId xmlns:a16="http://schemas.microsoft.com/office/drawing/2014/main" id="{DD8C1414-8BDD-E6F8-61C8-4A4DBF767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5" descr="es.png">
              <a:extLst>
                <a:ext uri="{FF2B5EF4-FFF2-40B4-BE49-F238E27FC236}">
                  <a16:creationId xmlns:a16="http://schemas.microsoft.com/office/drawing/2014/main" id="{7F52F4E6-9455-A47B-9CDB-24476446C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6" descr="ee.png">
              <a:extLst>
                <a:ext uri="{FF2B5EF4-FFF2-40B4-BE49-F238E27FC236}">
                  <a16:creationId xmlns:a16="http://schemas.microsoft.com/office/drawing/2014/main" id="{2CD33BC4-2B98-DD54-BA26-6D22A1AF9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7" descr="fi.png">
              <a:extLst>
                <a:ext uri="{FF2B5EF4-FFF2-40B4-BE49-F238E27FC236}">
                  <a16:creationId xmlns:a16="http://schemas.microsoft.com/office/drawing/2014/main" id="{1D41EC8A-3342-A965-E633-6CBF7F58B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8" descr="fr.png">
              <a:extLst>
                <a:ext uri="{FF2B5EF4-FFF2-40B4-BE49-F238E27FC236}">
                  <a16:creationId xmlns:a16="http://schemas.microsoft.com/office/drawing/2014/main" id="{8A1111C9-3196-3936-82C8-A9C799DA1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9" descr="gr.png">
              <a:extLst>
                <a:ext uri="{FF2B5EF4-FFF2-40B4-BE49-F238E27FC236}">
                  <a16:creationId xmlns:a16="http://schemas.microsoft.com/office/drawing/2014/main" id="{23065561-A6EA-5C1E-B4D8-C606ABA7B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50" descr="hu.png">
              <a:extLst>
                <a:ext uri="{FF2B5EF4-FFF2-40B4-BE49-F238E27FC236}">
                  <a16:creationId xmlns:a16="http://schemas.microsoft.com/office/drawing/2014/main" id="{422B118A-F0CB-4F27-11AE-882CFB258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51" descr="ie.png">
              <a:extLst>
                <a:ext uri="{FF2B5EF4-FFF2-40B4-BE49-F238E27FC236}">
                  <a16:creationId xmlns:a16="http://schemas.microsoft.com/office/drawing/2014/main" id="{C81EC714-B44D-06E5-DAEF-A3001C292B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52" descr="it.png">
              <a:extLst>
                <a:ext uri="{FF2B5EF4-FFF2-40B4-BE49-F238E27FC236}">
                  <a16:creationId xmlns:a16="http://schemas.microsoft.com/office/drawing/2014/main" id="{0EF4B2E5-E595-AFB5-77C8-9E28B761B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53" descr="lu.png">
              <a:extLst>
                <a:ext uri="{FF2B5EF4-FFF2-40B4-BE49-F238E27FC236}">
                  <a16:creationId xmlns:a16="http://schemas.microsoft.com/office/drawing/2014/main" id="{6B797F3E-AD13-7A19-481D-B6B166507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4" descr="no.png">
              <a:extLst>
                <a:ext uri="{FF2B5EF4-FFF2-40B4-BE49-F238E27FC236}">
                  <a16:creationId xmlns:a16="http://schemas.microsoft.com/office/drawing/2014/main" id="{535D14BE-63E8-A834-ADAE-D833DD54DD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5" descr="nl.png">
              <a:extLst>
                <a:ext uri="{FF2B5EF4-FFF2-40B4-BE49-F238E27FC236}">
                  <a16:creationId xmlns:a16="http://schemas.microsoft.com/office/drawing/2014/main" id="{F7535878-A813-3758-41FC-FAAD593D6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6" descr="pl.png">
              <a:extLst>
                <a:ext uri="{FF2B5EF4-FFF2-40B4-BE49-F238E27FC236}">
                  <a16:creationId xmlns:a16="http://schemas.microsoft.com/office/drawing/2014/main" id="{8B0512CB-96C7-7236-2E49-952B7F3D4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7" descr="pt.png">
              <a:extLst>
                <a:ext uri="{FF2B5EF4-FFF2-40B4-BE49-F238E27FC236}">
                  <a16:creationId xmlns:a16="http://schemas.microsoft.com/office/drawing/2014/main" id="{418AF6B1-B232-9522-B7DD-928A61493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8" descr="cz.png">
              <a:extLst>
                <a:ext uri="{FF2B5EF4-FFF2-40B4-BE49-F238E27FC236}">
                  <a16:creationId xmlns:a16="http://schemas.microsoft.com/office/drawing/2014/main" id="{6E36DA49-FFE6-43D4-1EDD-5DABA80479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9" descr="ro.png">
              <a:extLst>
                <a:ext uri="{FF2B5EF4-FFF2-40B4-BE49-F238E27FC236}">
                  <a16:creationId xmlns:a16="http://schemas.microsoft.com/office/drawing/2014/main" id="{7BBE1D89-AB6E-FFCB-01A9-28559312A2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60" descr="se.png">
              <a:extLst>
                <a:ext uri="{FF2B5EF4-FFF2-40B4-BE49-F238E27FC236}">
                  <a16:creationId xmlns:a16="http://schemas.microsoft.com/office/drawing/2014/main" id="{77E6A5B1-3106-3CD9-0BB0-C80E7A96B4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61" descr="ch.png">
              <a:extLst>
                <a:ext uri="{FF2B5EF4-FFF2-40B4-BE49-F238E27FC236}">
                  <a16:creationId xmlns:a16="http://schemas.microsoft.com/office/drawing/2014/main" id="{793ACF23-7233-9AF7-C579-5D763BB9C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88" descr="uk.png">
              <a:extLst>
                <a:ext uri="{FF2B5EF4-FFF2-40B4-BE49-F238E27FC236}">
                  <a16:creationId xmlns:a16="http://schemas.microsoft.com/office/drawing/2014/main" id="{8BC0AADD-8242-19E5-26F9-F5251C7D97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90">
              <a:extLst>
                <a:ext uri="{FF2B5EF4-FFF2-40B4-BE49-F238E27FC236}">
                  <a16:creationId xmlns:a16="http://schemas.microsoft.com/office/drawing/2014/main" id="{608DF272-DE28-5938-C610-67D944323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91">
              <a:extLst>
                <a:ext uri="{FF2B5EF4-FFF2-40B4-BE49-F238E27FC236}">
                  <a16:creationId xmlns:a16="http://schemas.microsoft.com/office/drawing/2014/main" id="{06F0C392-AF68-379C-FDDD-CFABEEFDC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92" descr="ca.png">
              <a:extLst>
                <a:ext uri="{FF2B5EF4-FFF2-40B4-BE49-F238E27FC236}">
                  <a16:creationId xmlns:a16="http://schemas.microsoft.com/office/drawing/2014/main" id="{8251DCC8-75F9-309F-F1B7-6269981A0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94" descr="si.png">
              <a:extLst>
                <a:ext uri="{FF2B5EF4-FFF2-40B4-BE49-F238E27FC236}">
                  <a16:creationId xmlns:a16="http://schemas.microsoft.com/office/drawing/2014/main" id="{9A29DA0F-F9A4-90F0-0B79-46EB5DED50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79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05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730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7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90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6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</p:spTree>
    <p:extLst>
      <p:ext uri="{BB962C8B-B14F-4D97-AF65-F5344CB8AC3E}">
        <p14:creationId xmlns:p14="http://schemas.microsoft.com/office/powerpoint/2010/main" val="3894689482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915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19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2602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126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36.png"/><Relationship Id="rId26" Type="http://schemas.openxmlformats.org/officeDocument/2006/relationships/image" Target="../media/image24.png"/><Relationship Id="rId3" Type="http://schemas.openxmlformats.org/officeDocument/2006/relationships/theme" Target="../theme/theme2.xml"/><Relationship Id="rId21" Type="http://schemas.openxmlformats.org/officeDocument/2006/relationships/image" Target="../media/image19.png"/><Relationship Id="rId34" Type="http://schemas.openxmlformats.org/officeDocument/2006/relationships/image" Target="../media/image44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4.png"/><Relationship Id="rId20" Type="http://schemas.openxmlformats.org/officeDocument/2006/relationships/image" Target="../media/image20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24" Type="http://schemas.openxmlformats.org/officeDocument/2006/relationships/image" Target="../media/image7.png"/><Relationship Id="rId32" Type="http://schemas.openxmlformats.org/officeDocument/2006/relationships/image" Target="../media/image28.png"/><Relationship Id="rId5" Type="http://schemas.openxmlformats.org/officeDocument/2006/relationships/image" Target="../media/image41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37.png"/><Relationship Id="rId31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image" Target="../media/image6.png"/><Relationship Id="rId30" Type="http://schemas.openxmlformats.org/officeDocument/2006/relationships/image" Target="../media/image40.emf"/><Relationship Id="rId8" Type="http://schemas.openxmlformats.org/officeDocument/2006/relationships/image" Target="../media/image3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100" b="1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100" b="1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20" r:id="rId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1100" b="1" noProof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1100" b="1" i="0" noProof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68">
            <a:extLst>
              <a:ext uri="{FF2B5EF4-FFF2-40B4-BE49-F238E27FC236}">
                <a16:creationId xmlns:a16="http://schemas.microsoft.com/office/drawing/2014/main" id="{5B2BBFD5-1906-D4CA-F735-35ADACDA257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6" name="Picture 69" descr="de.png">
              <a:extLst>
                <a:ext uri="{FF2B5EF4-FFF2-40B4-BE49-F238E27FC236}">
                  <a16:creationId xmlns:a16="http://schemas.microsoft.com/office/drawing/2014/main" id="{D33ACDA8-B333-CCFE-3F5C-89AED37CC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70" descr="at.png">
              <a:extLst>
                <a:ext uri="{FF2B5EF4-FFF2-40B4-BE49-F238E27FC236}">
                  <a16:creationId xmlns:a16="http://schemas.microsoft.com/office/drawing/2014/main" id="{BE0233A4-5F8E-C9EC-9DDF-F12297D6D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71" descr="be.png">
              <a:extLst>
                <a:ext uri="{FF2B5EF4-FFF2-40B4-BE49-F238E27FC236}">
                  <a16:creationId xmlns:a16="http://schemas.microsoft.com/office/drawing/2014/main" id="{5C25A4B9-07A2-21B1-1769-9DFDBD16C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72" descr="dk.png">
              <a:extLst>
                <a:ext uri="{FF2B5EF4-FFF2-40B4-BE49-F238E27FC236}">
                  <a16:creationId xmlns:a16="http://schemas.microsoft.com/office/drawing/2014/main" id="{54BB626A-2CA8-5A6F-1572-7C6EB0EE77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73" descr="es.png">
              <a:extLst>
                <a:ext uri="{FF2B5EF4-FFF2-40B4-BE49-F238E27FC236}">
                  <a16:creationId xmlns:a16="http://schemas.microsoft.com/office/drawing/2014/main" id="{75909B87-2E03-FE59-2F17-7C81A2752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74" descr="ee.png">
              <a:extLst>
                <a:ext uri="{FF2B5EF4-FFF2-40B4-BE49-F238E27FC236}">
                  <a16:creationId xmlns:a16="http://schemas.microsoft.com/office/drawing/2014/main" id="{EB544A8D-840E-1C9F-B7A7-6DE994EBF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75" descr="fi.png">
              <a:extLst>
                <a:ext uri="{FF2B5EF4-FFF2-40B4-BE49-F238E27FC236}">
                  <a16:creationId xmlns:a16="http://schemas.microsoft.com/office/drawing/2014/main" id="{73D12D13-E59B-302F-8E73-15B4584C4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76" descr="fr.png">
              <a:extLst>
                <a:ext uri="{FF2B5EF4-FFF2-40B4-BE49-F238E27FC236}">
                  <a16:creationId xmlns:a16="http://schemas.microsoft.com/office/drawing/2014/main" id="{C6FB75C4-6545-82C0-C77F-778E4EE61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77" descr="gr.png">
              <a:extLst>
                <a:ext uri="{FF2B5EF4-FFF2-40B4-BE49-F238E27FC236}">
                  <a16:creationId xmlns:a16="http://schemas.microsoft.com/office/drawing/2014/main" id="{59BFFAE6-43D1-11FC-5C9B-C04978D30D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78" descr="hu.png">
              <a:extLst>
                <a:ext uri="{FF2B5EF4-FFF2-40B4-BE49-F238E27FC236}">
                  <a16:creationId xmlns:a16="http://schemas.microsoft.com/office/drawing/2014/main" id="{87D6C710-B8DC-5A3F-67E7-B3013086D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79" descr="ie.png">
              <a:extLst>
                <a:ext uri="{FF2B5EF4-FFF2-40B4-BE49-F238E27FC236}">
                  <a16:creationId xmlns:a16="http://schemas.microsoft.com/office/drawing/2014/main" id="{A2F83348-3B70-E9B7-4E4B-0AFB8661C4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80" descr="it.png">
              <a:extLst>
                <a:ext uri="{FF2B5EF4-FFF2-40B4-BE49-F238E27FC236}">
                  <a16:creationId xmlns:a16="http://schemas.microsoft.com/office/drawing/2014/main" id="{CD39A6ED-FEF3-D3A9-0BDC-AEB8372D0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81" descr="lu.png">
              <a:extLst>
                <a:ext uri="{FF2B5EF4-FFF2-40B4-BE49-F238E27FC236}">
                  <a16:creationId xmlns:a16="http://schemas.microsoft.com/office/drawing/2014/main" id="{DA196FE3-87BF-6EFD-3D1F-02FD20C65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82" descr="no.png">
              <a:extLst>
                <a:ext uri="{FF2B5EF4-FFF2-40B4-BE49-F238E27FC236}">
                  <a16:creationId xmlns:a16="http://schemas.microsoft.com/office/drawing/2014/main" id="{D17705C0-5437-DDBA-177D-083BF28137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83" descr="nl.png">
              <a:extLst>
                <a:ext uri="{FF2B5EF4-FFF2-40B4-BE49-F238E27FC236}">
                  <a16:creationId xmlns:a16="http://schemas.microsoft.com/office/drawing/2014/main" id="{682BF164-14A7-B46E-58A3-27136708A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84" descr="pl.png">
              <a:extLst>
                <a:ext uri="{FF2B5EF4-FFF2-40B4-BE49-F238E27FC236}">
                  <a16:creationId xmlns:a16="http://schemas.microsoft.com/office/drawing/2014/main" id="{DDFDFC6C-E752-CA47-9A05-8725C9FF8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85" descr="pt.png">
              <a:extLst>
                <a:ext uri="{FF2B5EF4-FFF2-40B4-BE49-F238E27FC236}">
                  <a16:creationId xmlns:a16="http://schemas.microsoft.com/office/drawing/2014/main" id="{31C3E8EE-E6B1-7352-CA33-8D995A2A5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86" descr="cz.png">
              <a:extLst>
                <a:ext uri="{FF2B5EF4-FFF2-40B4-BE49-F238E27FC236}">
                  <a16:creationId xmlns:a16="http://schemas.microsoft.com/office/drawing/2014/main" id="{72156351-5406-0384-3E74-E3B92A58F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87" descr="ro.png">
              <a:extLst>
                <a:ext uri="{FF2B5EF4-FFF2-40B4-BE49-F238E27FC236}">
                  <a16:creationId xmlns:a16="http://schemas.microsoft.com/office/drawing/2014/main" id="{48BCEEB3-ADE4-9614-8413-2A07786E7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88" descr="se.png">
              <a:extLst>
                <a:ext uri="{FF2B5EF4-FFF2-40B4-BE49-F238E27FC236}">
                  <a16:creationId xmlns:a16="http://schemas.microsoft.com/office/drawing/2014/main" id="{DC2ED543-3475-A25B-F77D-AE92927FB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89" descr="ch.png">
              <a:extLst>
                <a:ext uri="{FF2B5EF4-FFF2-40B4-BE49-F238E27FC236}">
                  <a16:creationId xmlns:a16="http://schemas.microsoft.com/office/drawing/2014/main" id="{4733A790-DA41-84DA-6F6D-199304DDA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90" descr="uk.png">
              <a:extLst>
                <a:ext uri="{FF2B5EF4-FFF2-40B4-BE49-F238E27FC236}">
                  <a16:creationId xmlns:a16="http://schemas.microsoft.com/office/drawing/2014/main" id="{6F7CBBD8-EE83-6184-6455-436AC9F9A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91">
              <a:extLst>
                <a:ext uri="{FF2B5EF4-FFF2-40B4-BE49-F238E27FC236}">
                  <a16:creationId xmlns:a16="http://schemas.microsoft.com/office/drawing/2014/main" id="{16523773-58EF-6380-AF11-711D061374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92">
              <a:extLst>
                <a:ext uri="{FF2B5EF4-FFF2-40B4-BE49-F238E27FC236}">
                  <a16:creationId xmlns:a16="http://schemas.microsoft.com/office/drawing/2014/main" id="{13D481FA-27ED-A225-A71F-85B0FA2ED4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93" descr="ca.png">
              <a:extLst>
                <a:ext uri="{FF2B5EF4-FFF2-40B4-BE49-F238E27FC236}">
                  <a16:creationId xmlns:a16="http://schemas.microsoft.com/office/drawing/2014/main" id="{246DC7C0-5A0D-9A97-0D1E-5383232F1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94" descr="si.png">
              <a:extLst>
                <a:ext uri="{FF2B5EF4-FFF2-40B4-BE49-F238E27FC236}">
                  <a16:creationId xmlns:a16="http://schemas.microsoft.com/office/drawing/2014/main" id="{76CBF801-53A4-479B-2FE2-F5CC05271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4" name="Picture 63" descr="NASA_logo.svg_.png">
            <a:extLst>
              <a:ext uri="{FF2B5EF4-FFF2-40B4-BE49-F238E27FC236}">
                <a16:creationId xmlns:a16="http://schemas.microsoft.com/office/drawing/2014/main" id="{326643BF-0DC8-AE43-B363-AED614453984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409" y="85322"/>
            <a:ext cx="838434" cy="69590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BD5F944-6222-884C-B8CA-156C3309DFB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357" y="190205"/>
            <a:ext cx="1252858" cy="4961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90" r:id="rId1"/>
    <p:sldLayoutId id="2147487105" r:id="rId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tx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3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2" r:id="rId1"/>
    <p:sldLayoutId id="2147487123" r:id="rId2"/>
    <p:sldLayoutId id="2147487124" r:id="rId3"/>
    <p:sldLayoutId id="2147487125" r:id="rId4"/>
    <p:sldLayoutId id="2147487126" r:id="rId5"/>
    <p:sldLayoutId id="2147487127" r:id="rId6"/>
    <p:sldLayoutId id="2147487128" r:id="rId7"/>
    <p:sldLayoutId id="2147487129" r:id="rId8"/>
    <p:sldLayoutId id="21474871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7.gif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g"/><Relationship Id="rId5" Type="http://schemas.microsoft.com/office/2007/relationships/hdphoto" Target="../media/hdphoto1.wdp"/><Relationship Id="rId10" Type="http://schemas.openxmlformats.org/officeDocument/2006/relationships/hyperlink" Target="https://commons.wikimedia.org/wiki/File:Toicon-icon-blueprint-chart.svg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8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2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2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74.jpg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image" Target="../media/image64.jpg"/><Relationship Id="rId5" Type="http://schemas.openxmlformats.org/officeDocument/2006/relationships/image" Target="../media/image76.jp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75.jpg"/><Relationship Id="rId9" Type="http://schemas.openxmlformats.org/officeDocument/2006/relationships/image" Target="../media/image62.png"/><Relationship Id="rId1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events/1st-workshop-of-acix-iii-land-aqua-and-cmix-i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events/1st-workshop-of-acix-iii-land-aqua-and-cmix-i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5" Type="http://schemas.openxmlformats.org/officeDocument/2006/relationships/image" Target="../media/image48.emf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7.tiff"/><Relationship Id="rId9" Type="http://schemas.openxmlformats.org/officeDocument/2006/relationships/image" Target="../media/image52.tiff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alvalportal.ceos.org/cmix" TargetMode="External"/><Relationship Id="rId3" Type="http://schemas.openxmlformats.org/officeDocument/2006/relationships/hyperlink" Target="http://www.mdpi.com/2072-4292/10/2/352" TargetMode="External"/><Relationship Id="rId7" Type="http://schemas.openxmlformats.org/officeDocument/2006/relationships/hyperlink" Target="https://doi.org/10.1016/j.rse.2022.11299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lvalportal.ceos.org/acix-ii-land" TargetMode="External"/><Relationship Id="rId5" Type="http://schemas.openxmlformats.org/officeDocument/2006/relationships/hyperlink" Target="https://www.sciencedirect.com/science/article/pii/S0034425722005181?via%3Dihub" TargetMode="External"/><Relationship Id="rId10" Type="http://schemas.openxmlformats.org/officeDocument/2006/relationships/hyperlink" Target="https://calvalportal.ceos.org/acix-ii-aqua" TargetMode="External"/><Relationship Id="rId4" Type="http://schemas.openxmlformats.org/officeDocument/2006/relationships/hyperlink" Target="https://calvalportal.ceos.org/projects/acix" TargetMode="External"/><Relationship Id="rId9" Type="http://schemas.openxmlformats.org/officeDocument/2006/relationships/hyperlink" Target="https://www.sciencedirect.com/science/article/pii/S003442572100084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over a planet&#10;&#10;Description automatically generated">
            <a:extLst>
              <a:ext uri="{FF2B5EF4-FFF2-40B4-BE49-F238E27FC236}">
                <a16:creationId xmlns:a16="http://schemas.microsoft.com/office/drawing/2014/main" id="{D4675B0F-C82C-DA8C-9EF4-54DDF0B39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-2480" r="464" b="2254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924ED3-7B28-4440-8567-8CB4C69CD4DB}"/>
              </a:ext>
            </a:extLst>
          </p:cNvPr>
          <p:cNvCxnSpPr>
            <a:cxnSpLocks/>
          </p:cNvCxnSpPr>
          <p:nvPr/>
        </p:nvCxnSpPr>
        <p:spPr>
          <a:xfrm>
            <a:off x="3519835" y="2349845"/>
            <a:ext cx="44348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6B3ECFC-5A25-D347-81DA-69BCB2147B3D}"/>
              </a:ext>
            </a:extLst>
          </p:cNvPr>
          <p:cNvSpPr/>
          <p:nvPr/>
        </p:nvSpPr>
        <p:spPr>
          <a:xfrm>
            <a:off x="3420765" y="483119"/>
            <a:ext cx="813687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1" hangingPunct="1">
              <a:spcAft>
                <a:spcPts val="600"/>
              </a:spcAft>
            </a:pPr>
            <a:r>
              <a:rPr lang="en-US" sz="2800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ACIX-III  Land</a:t>
            </a:r>
          </a:p>
          <a:p>
            <a:pPr defTabSz="1219170" eaLnBrk="1" hangingPunct="1"/>
            <a:r>
              <a:rPr lang="en-US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Overview and status of the</a:t>
            </a:r>
          </a:p>
          <a:p>
            <a:pPr defTabSz="1219170" eaLnBrk="1" hangingPunct="1"/>
            <a:r>
              <a:rPr lang="en-US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A</a:t>
            </a:r>
            <a:r>
              <a:rPr lang="en-US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tmospheric </a:t>
            </a:r>
            <a:r>
              <a:rPr lang="en-US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C</a:t>
            </a:r>
            <a:r>
              <a:rPr lang="en-US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orrection </a:t>
            </a:r>
          </a:p>
          <a:p>
            <a:pPr defTabSz="1219170" eaLnBrk="1" hangingPunct="1"/>
            <a:r>
              <a:rPr lang="en-US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I</a:t>
            </a:r>
            <a:r>
              <a:rPr lang="en-US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nter-comparison e</a:t>
            </a:r>
            <a:r>
              <a:rPr lang="en-US" b="1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X</a:t>
            </a:r>
            <a:r>
              <a:rPr lang="en-US" spc="400" dirty="0">
                <a:solidFill>
                  <a:srgbClr val="FFFFFF"/>
                </a:solidFill>
                <a:latin typeface="NotesEsaBold"/>
                <a:ea typeface="+mn-ea"/>
                <a:cs typeface="Bangla Sangam MN" panose="02000000000000000000" pitchFamily="2" charset="0"/>
              </a:rPr>
              <a:t>ercise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EA1B0E-0448-734D-8F0A-E6873E381FD5}"/>
              </a:ext>
            </a:extLst>
          </p:cNvPr>
          <p:cNvSpPr/>
          <p:nvPr/>
        </p:nvSpPr>
        <p:spPr>
          <a:xfrm>
            <a:off x="3420765" y="2541640"/>
            <a:ext cx="4377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NotesEsa" panose="02000506030000020004" pitchFamily="2" charset="0"/>
              </a:rPr>
              <a:t>3rd Workshop on International Cooperation in Spaceborne Imaging Spectroscopy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DE89-97F3-E846-840E-4B0D66436A19}"/>
              </a:ext>
            </a:extLst>
          </p:cNvPr>
          <p:cNvSpPr/>
          <p:nvPr/>
        </p:nvSpPr>
        <p:spPr>
          <a:xfrm>
            <a:off x="3420765" y="3173702"/>
            <a:ext cx="3022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cap="all" dirty="0">
                <a:solidFill>
                  <a:srgbClr val="FFFFFF"/>
                </a:solidFill>
                <a:latin typeface="NotesEsaBold"/>
              </a:rPr>
              <a:t>13</a:t>
            </a:r>
            <a:r>
              <a:rPr lang="en-DE" sz="1200" cap="all" dirty="0">
                <a:solidFill>
                  <a:srgbClr val="FFFFFF"/>
                </a:solidFill>
                <a:latin typeface="NotesEsaBold"/>
              </a:rPr>
              <a:t>-</a:t>
            </a:r>
            <a:r>
              <a:rPr lang="en-GB" sz="1200" cap="all" dirty="0">
                <a:solidFill>
                  <a:srgbClr val="FFFFFF"/>
                </a:solidFill>
                <a:latin typeface="NotesEsaBold"/>
              </a:rPr>
              <a:t>15</a:t>
            </a:r>
            <a:r>
              <a:rPr lang="en-DE" sz="1200" cap="all" dirty="0">
                <a:solidFill>
                  <a:srgbClr val="FFFFFF"/>
                </a:solidFill>
                <a:latin typeface="NotesEsaBold"/>
              </a:rPr>
              <a:t> </a:t>
            </a:r>
            <a:r>
              <a:rPr lang="en-GB" sz="1200" cap="all" dirty="0">
                <a:solidFill>
                  <a:srgbClr val="FFFFFF"/>
                </a:solidFill>
                <a:latin typeface="NotesEsaBold"/>
              </a:rPr>
              <a:t>NOV</a:t>
            </a:r>
            <a:r>
              <a:rPr lang="en-DE" sz="1200" cap="all" dirty="0">
                <a:solidFill>
                  <a:srgbClr val="FFFFFF"/>
                </a:solidFill>
                <a:latin typeface="NotesEsaBold"/>
              </a:rPr>
              <a:t> 202</a:t>
            </a:r>
            <a:r>
              <a:rPr lang="en-GB" sz="1200" cap="all" dirty="0">
                <a:solidFill>
                  <a:srgbClr val="FFFFFF"/>
                </a:solidFill>
                <a:latin typeface="NotesEsaBold"/>
              </a:rPr>
              <a:t>4</a:t>
            </a:r>
            <a:r>
              <a:rPr lang="en-DE" sz="1200" cap="all" dirty="0">
                <a:solidFill>
                  <a:srgbClr val="FFFFFF"/>
                </a:solidFill>
                <a:latin typeface="NotesEsaBold"/>
              </a:rPr>
              <a:t> </a:t>
            </a:r>
            <a:endParaRPr lang="en-GB" sz="1200" cap="all" dirty="0">
              <a:solidFill>
                <a:srgbClr val="FFFFFF"/>
              </a:solidFill>
              <a:latin typeface="NotesEsaBold"/>
            </a:endParaRPr>
          </a:p>
          <a:p>
            <a:r>
              <a:rPr lang="en-GB" sz="1200" cap="all" dirty="0">
                <a:solidFill>
                  <a:srgbClr val="FFFFFF"/>
                </a:solidFill>
                <a:latin typeface="NotesEsaBold"/>
              </a:rPr>
              <a:t>ESA-ESTEC, Noordwijk, The NetherlandS </a:t>
            </a:r>
          </a:p>
          <a:p>
            <a:endParaRPr lang="en-GB" sz="1200" u="none" strike="noStrike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25D2E4-635D-B840-B46F-AD0F48629B62}"/>
              </a:ext>
            </a:extLst>
          </p:cNvPr>
          <p:cNvSpPr/>
          <p:nvPr/>
        </p:nvSpPr>
        <p:spPr>
          <a:xfrm>
            <a:off x="8252050" y="824569"/>
            <a:ext cx="3855853" cy="4240655"/>
          </a:xfrm>
          <a:prstGeom prst="roundRect">
            <a:avLst/>
          </a:prstGeom>
          <a:solidFill>
            <a:srgbClr val="21588E">
              <a:alpha val="40000"/>
            </a:srgbClr>
          </a:solidFill>
        </p:spPr>
        <p:txBody>
          <a:bodyPr wrap="square">
            <a:spAutoFit/>
          </a:bodyPr>
          <a:lstStyle/>
          <a:p>
            <a:pPr defTabSz="882030">
              <a:lnSpc>
                <a:spcPct val="114000"/>
              </a:lnSpc>
              <a:defRPr/>
            </a:pPr>
            <a:r>
              <a:rPr lang="en-GB" sz="900" u="sng" cap="all" dirty="0">
                <a:solidFill>
                  <a:srgbClr val="FFFFFF"/>
                </a:solidFill>
                <a:latin typeface="NotesEsaBold"/>
              </a:rPr>
              <a:t>Noelle Cremer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	Serco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Kevin Alonso		Starion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Georgia Doxani		Serco for 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Ferran Gascon		ESA-ESRIN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IT" sz="900" cap="all" dirty="0">
                <a:solidFill>
                  <a:srgbClr val="FFFFFF"/>
                </a:solidFill>
                <a:latin typeface="NotesEsaBold"/>
              </a:rPr>
              <a:t>Adam Chlus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	JPL, Caltech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Philip Brodrick         	JPL, Caltech</a:t>
            </a:r>
            <a:endParaRPr lang="en-IT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David Thompson     	JPL, Caltech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Philip Townsend	JPL, University of 		Wisconsin</a:t>
            </a:r>
          </a:p>
          <a:p>
            <a:pPr defTabSz="882030">
              <a:lnSpc>
                <a:spcPct val="114000"/>
              </a:lnSpc>
              <a:defRPr/>
            </a:pP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Angelo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Palombo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cnr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imaa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Federico Santini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cnr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imaa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Bo-Cai Gao		naval research laboratory</a:t>
            </a: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Feng Yin		university college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london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Jorge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Vicent-Servera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magellium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Quinten Vanhellemont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rbins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Raquel de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los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reyes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dlr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Tobias Eckert	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dlr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Weile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wang		NASA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ames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research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center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Yaokai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liu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cas.china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Maximilian 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brell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gfz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Aime Meygret	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cnes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Sophie Coustance 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cnes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  <a:p>
            <a:pPr defTabSz="882030">
              <a:lnSpc>
                <a:spcPct val="114000"/>
              </a:lnSpc>
              <a:defRPr/>
            </a:pPr>
            <a:r>
              <a:rPr lang="en-GB" sz="900" cap="all">
                <a:solidFill>
                  <a:srgbClr val="FFFFFF"/>
                </a:solidFill>
                <a:latin typeface="NotesEsaBold"/>
              </a:rPr>
              <a:t>morgan Farges </a:t>
            </a:r>
            <a:r>
              <a:rPr lang="en-GB" sz="900" cap="all" dirty="0">
                <a:solidFill>
                  <a:srgbClr val="FFFFFF"/>
                </a:solidFill>
                <a:latin typeface="NotesEsaBold"/>
              </a:rPr>
              <a:t>		</a:t>
            </a:r>
            <a:r>
              <a:rPr lang="en-GB" sz="900" cap="all" dirty="0" err="1">
                <a:solidFill>
                  <a:srgbClr val="FFFFFF"/>
                </a:solidFill>
                <a:latin typeface="NotesEsaBold"/>
              </a:rPr>
              <a:t>magellium</a:t>
            </a:r>
            <a:endParaRPr lang="en-GB" sz="900" cap="all" dirty="0">
              <a:solidFill>
                <a:srgbClr val="FFFFFF"/>
              </a:solidFill>
              <a:latin typeface="NotesEsa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DBE6-262D-97C6-BB35-C19631375EBC}"/>
              </a:ext>
            </a:extLst>
          </p:cNvPr>
          <p:cNvSpPr txBox="1"/>
          <p:nvPr/>
        </p:nvSpPr>
        <p:spPr>
          <a:xfrm>
            <a:off x="10841374" y="6363788"/>
            <a:ext cx="1350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NotesEsa" panose="02000506030000020004" pitchFamily="2" charset="0"/>
              </a:rPr>
              <a:t>Image credit: </a:t>
            </a:r>
            <a:r>
              <a:rPr lang="en-GB" sz="1200" dirty="0">
                <a:solidFill>
                  <a:schemeClr val="bg1"/>
                </a:solidFill>
                <a:latin typeface="NotesEsa" panose="02000506030000020004" pitchFamily="2" charset="0"/>
              </a:rPr>
              <a:t>DLR </a:t>
            </a:r>
          </a:p>
        </p:txBody>
      </p:sp>
    </p:spTree>
    <p:extLst>
      <p:ext uri="{BB962C8B-B14F-4D97-AF65-F5344CB8AC3E}">
        <p14:creationId xmlns:p14="http://schemas.microsoft.com/office/powerpoint/2010/main" val="218032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A8D654-3840-9527-B0F3-947A5C76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91" y="1290246"/>
            <a:ext cx="5726367" cy="46992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7A42B6-9C90-0C41-969D-E61C4ED4191F}"/>
              </a:ext>
            </a:extLst>
          </p:cNvPr>
          <p:cNvSpPr/>
          <p:nvPr/>
        </p:nvSpPr>
        <p:spPr>
          <a:xfrm>
            <a:off x="1298930" y="1672706"/>
            <a:ext cx="4123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NotesEsaBold"/>
                <a:cs typeface="Times New Roman" panose="02020603050405020304" pitchFamily="18" charset="0"/>
              </a:rPr>
              <a:t>EnMAP L1C data</a:t>
            </a:r>
            <a:r>
              <a:rPr lang="en-US" sz="2000" dirty="0">
                <a:latin typeface="NotesEsaBold"/>
                <a:cs typeface="Times New Roman" panose="02020603050405020304" pitchFamily="18" charset="0"/>
              </a:rPr>
              <a:t>: </a:t>
            </a:r>
            <a:r>
              <a:rPr lang="en-IT" altLang="en-IT" sz="2000" b="1" dirty="0">
                <a:latin typeface="NotesEsaBold"/>
              </a:rPr>
              <a:t>Top-of-Atmosphere Radiance </a:t>
            </a:r>
            <a:r>
              <a:rPr lang="en-IT" altLang="en-IT" sz="2000" dirty="0">
                <a:latin typeface="NotesEsaBold"/>
              </a:rPr>
              <a:t>radiometrically corrected</a:t>
            </a:r>
            <a:r>
              <a:rPr lang="en-US" altLang="en-IT" sz="2000" dirty="0">
                <a:latin typeface="NotesEsaBold"/>
              </a:rPr>
              <a:t>, orthorectified</a:t>
            </a:r>
            <a:r>
              <a:rPr lang="en-IT" altLang="en-IT" sz="2000" dirty="0">
                <a:latin typeface="NotesEsaBold"/>
              </a:rPr>
              <a:t> and calibrated in physical units</a:t>
            </a:r>
            <a:r>
              <a:rPr lang="en-GB" altLang="en-IT" sz="2000" dirty="0">
                <a:latin typeface="NotesEsaBold"/>
              </a:rPr>
              <a:t>, including masks (e.g. cloud and cirrus).</a:t>
            </a:r>
            <a:endParaRPr lang="en-IT" altLang="en-IT" sz="700" dirty="0">
              <a:latin typeface="NotesEsa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3375D-2BF0-CC49-9FA5-DC28DD6C62F1}"/>
              </a:ext>
            </a:extLst>
          </p:cNvPr>
          <p:cNvSpPr/>
          <p:nvPr/>
        </p:nvSpPr>
        <p:spPr>
          <a:xfrm>
            <a:off x="1298930" y="3370499"/>
            <a:ext cx="38272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IT" sz="2000" dirty="0">
                <a:latin typeface="NotesEsaBold"/>
              </a:rPr>
              <a:t>EnMAP </a:t>
            </a:r>
            <a:r>
              <a:rPr lang="en-IT" altLang="en-IT" sz="2000" dirty="0">
                <a:latin typeface="NotesEsaBold"/>
              </a:rPr>
              <a:t>Products are</a:t>
            </a:r>
            <a:r>
              <a:rPr lang="en-US" altLang="en-IT" sz="2000" dirty="0">
                <a:latin typeface="NotesEsaBold"/>
              </a:rPr>
              <a:t> distributed as a </a:t>
            </a:r>
            <a:r>
              <a:rPr lang="en-US" altLang="en-IT" sz="2000" b="1" dirty="0">
                <a:latin typeface="NotesEsaBold"/>
              </a:rPr>
              <a:t>.zip </a:t>
            </a:r>
            <a:r>
              <a:rPr lang="en-US" altLang="en-IT" sz="2000" dirty="0">
                <a:latin typeface="NotesEsaBold"/>
              </a:rPr>
              <a:t>file with several </a:t>
            </a:r>
            <a:r>
              <a:rPr lang="en-US" altLang="en-IT" sz="2000" b="1" dirty="0">
                <a:latin typeface="NotesEsaBold"/>
              </a:rPr>
              <a:t>.</a:t>
            </a:r>
            <a:r>
              <a:rPr lang="en-US" altLang="en-IT" sz="2000" b="1" dirty="0" err="1">
                <a:latin typeface="NotesEsaBold"/>
              </a:rPr>
              <a:t>tif</a:t>
            </a:r>
            <a:r>
              <a:rPr lang="en-US" altLang="en-IT" sz="2000" b="1" dirty="0">
                <a:latin typeface="NotesEsaBold"/>
              </a:rPr>
              <a:t> </a:t>
            </a:r>
            <a:r>
              <a:rPr lang="en-US" altLang="en-IT" sz="2000" dirty="0">
                <a:latin typeface="NotesEsaBold"/>
              </a:rPr>
              <a:t>files </a:t>
            </a:r>
            <a:r>
              <a:rPr lang="en-DE" altLang="en-IT" sz="2000" dirty="0">
                <a:latin typeface="NotesEsaBold"/>
              </a:rPr>
              <a:t>and a set of </a:t>
            </a:r>
            <a:r>
              <a:rPr lang="en-DE" altLang="en-IT" sz="2000" b="1" dirty="0">
                <a:latin typeface="NotesEsaBold"/>
              </a:rPr>
              <a:t>.xml </a:t>
            </a:r>
            <a:r>
              <a:rPr lang="en-GB" altLang="en-IT" sz="2000" dirty="0">
                <a:latin typeface="NotesEsaBold"/>
              </a:rPr>
              <a:t>files</a:t>
            </a:r>
            <a:r>
              <a:rPr lang="en-GB" altLang="en-IT" sz="2000" b="1" dirty="0">
                <a:latin typeface="NotesEsaBold"/>
              </a:rPr>
              <a:t> </a:t>
            </a:r>
            <a:r>
              <a:rPr lang="en-US" altLang="en-IT" sz="2000" dirty="0">
                <a:latin typeface="NotesEsaBold"/>
              </a:rPr>
              <a:t>(including one for the metadata).</a:t>
            </a:r>
          </a:p>
          <a:p>
            <a:endParaRPr lang="en-US" altLang="en-IT" sz="2000" dirty="0">
              <a:latin typeface="NotesEsaBold"/>
            </a:endParaRPr>
          </a:p>
          <a:p>
            <a:r>
              <a:rPr lang="en-US" altLang="en-IT" sz="2000" dirty="0">
                <a:latin typeface="NotesEsaBold"/>
              </a:rPr>
              <a:t>Common approach for sensor angle calculation and solar irradiance model distributed with the data.</a:t>
            </a:r>
          </a:p>
        </p:txBody>
      </p:sp>
      <p:pic>
        <p:nvPicPr>
          <p:cNvPr id="10" name="Picture 9" descr="A picture containing graphic design, graphics, design, art&#10;&#10;Description automatically generated">
            <a:extLst>
              <a:ext uri="{FF2B5EF4-FFF2-40B4-BE49-F238E27FC236}">
                <a16:creationId xmlns:a16="http://schemas.microsoft.com/office/drawing/2014/main" id="{14CBC874-32AC-48EF-CAFA-C9FA702892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34" y="3429000"/>
            <a:ext cx="3962666" cy="27243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9D9743B-96CB-AF6F-F3CC-81C949CE9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1545" y="118703"/>
            <a:ext cx="2276303" cy="6828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770A6F-8075-F2B0-8D41-BD92AB76C9EE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558781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Data: EnMAP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BB3C9-75F2-653F-22F7-5872DBC3A367}"/>
              </a:ext>
            </a:extLst>
          </p:cNvPr>
          <p:cNvSpPr txBox="1"/>
          <p:nvPr/>
        </p:nvSpPr>
        <p:spPr>
          <a:xfrm>
            <a:off x="1275744" y="1144464"/>
            <a:ext cx="414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otesEsa" panose="02000506030000020004" pitchFamily="2" charset="0"/>
              </a:rPr>
              <a:t>Input Data</a:t>
            </a:r>
            <a:r>
              <a:rPr lang="en-DE" b="1" dirty="0">
                <a:latin typeface="NotesEsa" panose="02000506030000020004" pitchFamily="2" charset="0"/>
              </a:rPr>
              <a:t> </a:t>
            </a:r>
            <a:r>
              <a:rPr lang="en-GB" b="1" dirty="0">
                <a:latin typeface="NotesEsa" panose="02000506030000020004" pitchFamily="2" charset="0"/>
              </a:rPr>
              <a:t>EnMAP – </a:t>
            </a:r>
            <a:r>
              <a:rPr lang="en-GB" b="1">
                <a:latin typeface="NotesEsa" panose="02000506030000020004" pitchFamily="2" charset="0"/>
              </a:rPr>
              <a:t>44 scenes</a:t>
            </a:r>
            <a:endParaRPr lang="en-GB" b="1" dirty="0">
              <a:latin typeface="NotesEsa" panose="02000506030000020004" pitchFamily="2" charset="0"/>
            </a:endParaRPr>
          </a:p>
        </p:txBody>
      </p:sp>
      <p:pic>
        <p:nvPicPr>
          <p:cNvPr id="2" name="Picture 1" descr="A picture containing graphic design, graphics, design, art&#10;&#10;Description automatically generated">
            <a:extLst>
              <a:ext uri="{FF2B5EF4-FFF2-40B4-BE49-F238E27FC236}">
                <a16:creationId xmlns:a16="http://schemas.microsoft.com/office/drawing/2014/main" id="{940D7F6D-307E-9BE9-EA0E-97B9CCA4A7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7" y="1273924"/>
            <a:ext cx="1008673" cy="69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5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828B976D-99EC-5140-9C48-A04053F21F43}"/>
              </a:ext>
            </a:extLst>
          </p:cNvPr>
          <p:cNvSpPr txBox="1">
            <a:spLocks/>
          </p:cNvSpPr>
          <p:nvPr/>
        </p:nvSpPr>
        <p:spPr>
          <a:xfrm>
            <a:off x="1159200" y="158400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</a:rPr>
              <a:t>Comparison?</a:t>
            </a:r>
            <a:endParaRPr lang="en-US" sz="48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NotesEsaBold"/>
              <a:cs typeface="Avenir Roman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AA001-2822-364C-8247-0E84FD57A7C4}"/>
              </a:ext>
            </a:extLst>
          </p:cNvPr>
          <p:cNvCxnSpPr>
            <a:cxnSpLocks/>
          </p:cNvCxnSpPr>
          <p:nvPr/>
        </p:nvCxnSpPr>
        <p:spPr>
          <a:xfrm>
            <a:off x="1337430" y="2363656"/>
            <a:ext cx="2235329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5778DEB-B51F-AD00-07DD-D00A3D30BCB0}"/>
              </a:ext>
            </a:extLst>
          </p:cNvPr>
          <p:cNvGrpSpPr/>
          <p:nvPr/>
        </p:nvGrpSpPr>
        <p:grpSpPr>
          <a:xfrm>
            <a:off x="2765719" y="3367230"/>
            <a:ext cx="2082035" cy="1889478"/>
            <a:chOff x="2872770" y="3653481"/>
            <a:chExt cx="2191323" cy="188947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894F1A-2E1C-F14C-94F7-471DDE6F296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455" y="3653481"/>
              <a:ext cx="2038072" cy="1889478"/>
            </a:xfrm>
            <a:prstGeom prst="ellipse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769235-40C7-D64D-8667-F0E0C759F62E}"/>
                </a:ext>
              </a:extLst>
            </p:cNvPr>
            <p:cNvSpPr/>
            <p:nvPr/>
          </p:nvSpPr>
          <p:spPr>
            <a:xfrm>
              <a:off x="2872770" y="4127754"/>
              <a:ext cx="2191323" cy="83099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Aerosol </a:t>
              </a:r>
            </a:p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Optical Depth </a:t>
              </a:r>
              <a:endParaRPr lang="en-GB" b="1" dirty="0">
                <a:latin typeface="NotesEsa" panose="0200050603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E138AD-D9A4-12FE-DD2E-E52CC884D463}"/>
              </a:ext>
            </a:extLst>
          </p:cNvPr>
          <p:cNvGrpSpPr/>
          <p:nvPr/>
        </p:nvGrpSpPr>
        <p:grpSpPr>
          <a:xfrm>
            <a:off x="5001948" y="3384522"/>
            <a:ext cx="2250320" cy="1889478"/>
            <a:chOff x="5134396" y="3653480"/>
            <a:chExt cx="938733" cy="8077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5A61C8-4F32-1944-B8E6-B16A5D49E3C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28" y="3653480"/>
              <a:ext cx="807791" cy="807791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5E12FF-6762-0646-B1FB-71601D715EE1}"/>
                </a:ext>
              </a:extLst>
            </p:cNvPr>
            <p:cNvSpPr/>
            <p:nvPr/>
          </p:nvSpPr>
          <p:spPr>
            <a:xfrm>
              <a:off x="5134396" y="3951296"/>
              <a:ext cx="938733" cy="197371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latin typeface="NotesEsa" panose="02000506030000020004" pitchFamily="2" charset="0"/>
                </a:rPr>
                <a:t>Water Vapour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CAE179-1E35-4A4E-86C8-468243F9EF6D}"/>
              </a:ext>
            </a:extLst>
          </p:cNvPr>
          <p:cNvCxnSpPr>
            <a:cxnSpLocks/>
          </p:cNvCxnSpPr>
          <p:nvPr/>
        </p:nvCxnSpPr>
        <p:spPr>
          <a:xfrm>
            <a:off x="2586456" y="3117178"/>
            <a:ext cx="6934616" cy="0"/>
          </a:xfrm>
          <a:prstGeom prst="line">
            <a:avLst/>
          </a:prstGeom>
          <a:noFill/>
          <a:ln w="101600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3D301DB-5787-68BF-1534-0B8B39F779BE}"/>
              </a:ext>
            </a:extLst>
          </p:cNvPr>
          <p:cNvGrpSpPr/>
          <p:nvPr/>
        </p:nvGrpSpPr>
        <p:grpSpPr>
          <a:xfrm>
            <a:off x="7258031" y="3367230"/>
            <a:ext cx="2413871" cy="1889474"/>
            <a:chOff x="7479537" y="3653481"/>
            <a:chExt cx="1011155" cy="8077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35BFAE-EBCB-5844-896A-7FB2F189B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2" y="3653481"/>
              <a:ext cx="807791" cy="807791"/>
            </a:xfrm>
            <a:prstGeom prst="ellipse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1D0A0C-8A8A-4E4E-8F4D-5DF948023569}"/>
                </a:ext>
              </a:extLst>
            </p:cNvPr>
            <p:cNvSpPr/>
            <p:nvPr/>
          </p:nvSpPr>
          <p:spPr>
            <a:xfrm>
              <a:off x="7479537" y="3852606"/>
              <a:ext cx="1011155" cy="3552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Surface Reflectance</a:t>
              </a:r>
              <a:endParaRPr lang="en-GB" b="1" dirty="0">
                <a:latin typeface="NotesEsa" panose="02000506030000020004" pitchFamily="2" charset="0"/>
              </a:endParaRPr>
            </a:p>
          </p:txBody>
        </p:sp>
      </p:grpSp>
      <p:sp>
        <p:nvSpPr>
          <p:cNvPr id="7" name="Title 3">
            <a:extLst>
              <a:ext uri="{FF2B5EF4-FFF2-40B4-BE49-F238E27FC236}">
                <a16:creationId xmlns:a16="http://schemas.microsoft.com/office/drawing/2014/main" id="{8B014146-A337-D6BD-2F56-7177A09BD141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558781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Reference Data</a:t>
            </a:r>
          </a:p>
        </p:txBody>
      </p:sp>
    </p:spTree>
    <p:extLst>
      <p:ext uri="{BB962C8B-B14F-4D97-AF65-F5344CB8AC3E}">
        <p14:creationId xmlns:p14="http://schemas.microsoft.com/office/powerpoint/2010/main" val="9392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B3563D-D7AB-6845-83E5-74FEE7778E37}"/>
              </a:ext>
            </a:extLst>
          </p:cNvPr>
          <p:cNvSpPr txBox="1"/>
          <p:nvPr/>
        </p:nvSpPr>
        <p:spPr>
          <a:xfrm>
            <a:off x="1534134" y="2276234"/>
            <a:ext cx="4141030" cy="4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4" b="1" dirty="0">
                <a:solidFill>
                  <a:srgbClr val="006FA3"/>
                </a:solidFill>
                <a:latin typeface="NotesEsa" panose="02000506030000020004" pitchFamily="2" charset="0"/>
              </a:rPr>
              <a:t>A E R O N E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496D89-0381-9F4C-BA92-0DC33F7FF9A6}"/>
              </a:ext>
            </a:extLst>
          </p:cNvPr>
          <p:cNvSpPr txBox="1"/>
          <p:nvPr/>
        </p:nvSpPr>
        <p:spPr>
          <a:xfrm>
            <a:off x="1650919" y="2685234"/>
            <a:ext cx="3753446" cy="2310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97" b="1" dirty="0">
                <a:solidFill>
                  <a:srgbClr val="006FA3"/>
                </a:solidFill>
                <a:latin typeface="NotesEsaBold"/>
              </a:rPr>
              <a:t>Estimated AOD (/WV) &amp; compared to Level 1.5 </a:t>
            </a:r>
          </a:p>
          <a:p>
            <a:r>
              <a:rPr lang="en-GB" sz="1197" b="1" dirty="0">
                <a:solidFill>
                  <a:srgbClr val="006FA3"/>
                </a:solidFill>
                <a:latin typeface="NotesEsaBold"/>
              </a:rPr>
              <a:t>(cloud screened) AERONET data</a:t>
            </a:r>
          </a:p>
          <a:p>
            <a:endParaRPr lang="en-GB" sz="1047" dirty="0">
              <a:solidFill>
                <a:srgbClr val="006FA3"/>
              </a:solidFill>
              <a:latin typeface="NotesEsaBold"/>
            </a:endParaRPr>
          </a:p>
          <a:p>
            <a:pPr marL="341974" indent="-341974">
              <a:spcAft>
                <a:spcPts val="0"/>
              </a:spcAft>
              <a:buFont typeface="+mj-lt"/>
              <a:buAutoNum type="arabicPeriod"/>
            </a:pPr>
            <a:r>
              <a:rPr lang="en-GB" sz="1097" dirty="0">
                <a:latin typeface="NotesEsaBold"/>
              </a:rPr>
              <a:t>Interpolate AERONET values @ </a:t>
            </a:r>
            <a:r>
              <a:rPr lang="el-GR" sz="1097" dirty="0">
                <a:latin typeface="NotesEsaBold"/>
              </a:rPr>
              <a:t>λ=550 </a:t>
            </a:r>
            <a:r>
              <a:rPr lang="en-GB" sz="1097" dirty="0">
                <a:latin typeface="NotesEsaBold"/>
              </a:rPr>
              <a:t>nm using Angstrom Exponent</a:t>
            </a:r>
          </a:p>
          <a:p>
            <a:pPr marL="341974" indent="-341974">
              <a:spcAft>
                <a:spcPts val="0"/>
              </a:spcAft>
              <a:buFont typeface="+mj-lt"/>
              <a:buAutoNum type="arabicPeriod"/>
            </a:pPr>
            <a:endParaRPr lang="en-GB" sz="1097" dirty="0">
              <a:latin typeface="NotesEsaBold"/>
            </a:endParaRPr>
          </a:p>
          <a:p>
            <a:pPr marL="341974" indent="-341974">
              <a:spcAft>
                <a:spcPts val="0"/>
              </a:spcAft>
              <a:buFont typeface="+mj-lt"/>
              <a:buAutoNum type="arabicPeriod"/>
            </a:pPr>
            <a:r>
              <a:rPr lang="en-GB" sz="1097" dirty="0">
                <a:latin typeface="NotesEsaBold"/>
              </a:rPr>
              <a:t>Average AERONET values over time period within ±15 min from AOD retrieved values (PRISMA/EnMAP overpass)</a:t>
            </a:r>
          </a:p>
          <a:p>
            <a:pPr marL="341974" indent="-341974">
              <a:spcAft>
                <a:spcPts val="0"/>
              </a:spcAft>
              <a:buFont typeface="+mj-lt"/>
              <a:buAutoNum type="arabicPeriod"/>
            </a:pPr>
            <a:endParaRPr lang="en-GB" sz="1097" dirty="0">
              <a:latin typeface="NotesEsaBold"/>
            </a:endParaRPr>
          </a:p>
          <a:p>
            <a:pPr marL="341974" indent="-341974">
              <a:spcAft>
                <a:spcPts val="598"/>
              </a:spcAft>
              <a:buFont typeface="+mj-lt"/>
              <a:buAutoNum type="arabicPeriod"/>
            </a:pPr>
            <a:r>
              <a:rPr lang="en-GB" sz="1097" dirty="0">
                <a:latin typeface="NotesEsaBold"/>
              </a:rPr>
              <a:t>Average estimated AOD values over an image subset of 9 km x 9 km centred on the AERONET sun-photometer station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93B74AB-6F2B-9C46-8719-C9AF3580F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93694"/>
              </p:ext>
            </p:extLst>
          </p:nvPr>
        </p:nvGraphicFramePr>
        <p:xfrm>
          <a:off x="6195778" y="2345755"/>
          <a:ext cx="2137517" cy="1117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7517">
                  <a:extLst>
                    <a:ext uri="{9D8B030D-6E8A-4147-A177-3AD203B41FA5}">
                      <a16:colId xmlns:a16="http://schemas.microsoft.com/office/drawing/2014/main" val="1849250258"/>
                    </a:ext>
                  </a:extLst>
                </a:gridCol>
              </a:tblGrid>
              <a:tr h="296116">
                <a:tc>
                  <a:txBody>
                    <a:bodyPr/>
                    <a:lstStyle/>
                    <a:p>
                      <a:pPr marL="0" lvl="2" algn="l" rtl="0"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225"/>
                        </a:spcAft>
                      </a:pPr>
                      <a:r>
                        <a:rPr lang="en-GB" sz="1800" b="1" kern="1200" dirty="0">
                          <a:solidFill>
                            <a:srgbClr val="006FA3"/>
                          </a:solidFill>
                          <a:latin typeface="NotesEsa" panose="02000506030000020004" pitchFamily="2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Statistics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196392"/>
                  </a:ext>
                </a:extLst>
              </a:tr>
              <a:tr h="18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NotesEsaBold"/>
                        </a:rPr>
                        <a:t>No. of samples</a:t>
                      </a:r>
                      <a:endParaRPr lang="it-IT" sz="1200" dirty="0">
                        <a:effectLst/>
                        <a:latin typeface="NotesEsa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99" marR="9499" marT="94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62477"/>
                  </a:ext>
                </a:extLst>
              </a:tr>
              <a:tr h="569942">
                <a:tc>
                  <a:txBody>
                    <a:bodyPr/>
                    <a:lstStyle/>
                    <a:p>
                      <a:pPr marL="0" marR="0" indent="0" algn="l" defTabSz="8820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NotesEsaBold"/>
                        </a:rPr>
                        <a:t>R</a:t>
                      </a:r>
                      <a:r>
                        <a:rPr lang="en-GB" sz="1200" baseline="30000" dirty="0">
                          <a:effectLst/>
                          <a:latin typeface="NotesEsaBold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NotesEsaBold"/>
                        </a:rPr>
                        <a:t> (Coefficient of determination)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NotesEsaBold"/>
                          <a:ea typeface="+mn-ea"/>
                          <a:cs typeface="+mn-cs"/>
                        </a:rPr>
                        <a:t>RMSE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NotesEsaBold"/>
                          <a:ea typeface="+mn-ea"/>
                          <a:cs typeface="+mn-cs"/>
                        </a:rPr>
                        <a:t>Bias</a:t>
                      </a: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NotesEsaBold"/>
                        <a:ea typeface="+mn-ea"/>
                        <a:cs typeface="+mn-cs"/>
                      </a:endParaRPr>
                    </a:p>
                  </a:txBody>
                  <a:tcPr marL="9499" marR="9499" marT="94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055645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A3FAE246-974A-0D4B-8C25-D69C52FC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18" y="1578869"/>
            <a:ext cx="4141030" cy="567265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6FA2E7A-469B-254D-9612-7EA82D893EE6}"/>
              </a:ext>
            </a:extLst>
          </p:cNvPr>
          <p:cNvSpPr/>
          <p:nvPr/>
        </p:nvSpPr>
        <p:spPr>
          <a:xfrm>
            <a:off x="5184598" y="2367647"/>
            <a:ext cx="903482" cy="9174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>
              <a:solidFill>
                <a:srgbClr val="006FA3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C1AC532-1157-7B4A-BABA-141CEFF98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0" t="9512" r="6978" b="9172"/>
          <a:stretch/>
        </p:blipFill>
        <p:spPr>
          <a:xfrm>
            <a:off x="5387486" y="2606536"/>
            <a:ext cx="527332" cy="5026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CC058B-4815-D24B-9A84-92BCE8113EC5}"/>
              </a:ext>
            </a:extLst>
          </p:cNvPr>
          <p:cNvSpPr/>
          <p:nvPr/>
        </p:nvSpPr>
        <p:spPr>
          <a:xfrm>
            <a:off x="6126905" y="3448167"/>
            <a:ext cx="1404680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eaLnBrk="1" hangingPunct="1">
              <a:lnSpc>
                <a:spcPct val="115000"/>
              </a:lnSpc>
              <a:spcBef>
                <a:spcPts val="750"/>
              </a:spcBef>
              <a:spcAft>
                <a:spcPts val="225"/>
              </a:spcAft>
            </a:pPr>
            <a:r>
              <a:rPr lang="en-GB" sz="1800" b="1" dirty="0">
                <a:solidFill>
                  <a:srgbClr val="006FA3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APU analysis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CBA7C8-3F75-F84A-A92D-7ADC026C304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0" y="1011604"/>
            <a:ext cx="807791" cy="807791"/>
          </a:xfrm>
          <a:prstGeom prst="ellipse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1A05378-AB1B-1047-922B-E00835505C5D}"/>
              </a:ext>
            </a:extLst>
          </p:cNvPr>
          <p:cNvSpPr/>
          <p:nvPr/>
        </p:nvSpPr>
        <p:spPr>
          <a:xfrm>
            <a:off x="34797" y="1164268"/>
            <a:ext cx="919236" cy="414601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47" b="1" kern="0" dirty="0">
                <a:latin typeface="NotesEsa" panose="02000506030000020004" pitchFamily="2" charset="0"/>
                <a:cs typeface="Avenir Roman"/>
              </a:rPr>
              <a:t>Aerosol Optical Depth </a:t>
            </a:r>
            <a:endParaRPr lang="en-GB" sz="1047" b="1" dirty="0">
              <a:latin typeface="NotesEsa" panose="0200050603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B8AC0B-9EC2-DD4E-8CAC-DFA3C4208DA9}"/>
              </a:ext>
            </a:extLst>
          </p:cNvPr>
          <p:cNvSpPr/>
          <p:nvPr/>
        </p:nvSpPr>
        <p:spPr>
          <a:xfrm>
            <a:off x="92440" y="2047312"/>
            <a:ext cx="807791" cy="575507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47" b="1" kern="0" dirty="0">
                <a:latin typeface="Avenir Roman"/>
                <a:cs typeface="Avenir Roman"/>
              </a:rPr>
              <a:t>Aerosol Optical Depth </a:t>
            </a:r>
            <a:endParaRPr lang="en-GB" sz="1047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EA3F624-813B-A248-A755-3ACE70E40DF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" y="1931170"/>
            <a:ext cx="807791" cy="807791"/>
          </a:xfrm>
          <a:prstGeom prst="ellipse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FE436C6-8EB9-EB48-91E9-8E9E50818B6B}"/>
              </a:ext>
            </a:extLst>
          </p:cNvPr>
          <p:cNvSpPr/>
          <p:nvPr/>
        </p:nvSpPr>
        <p:spPr>
          <a:xfrm>
            <a:off x="90520" y="2117969"/>
            <a:ext cx="807791" cy="414365"/>
          </a:xfrm>
          <a:prstGeom prst="rect">
            <a:avLst/>
          </a:prstGeom>
          <a:solidFill>
            <a:schemeClr val="bg1">
              <a:alpha val="51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47" b="1" kern="0" dirty="0">
                <a:latin typeface="NotesEsa" panose="02000506030000020004" pitchFamily="2" charset="0"/>
              </a:rPr>
              <a:t>Water Vapour</a:t>
            </a:r>
            <a:endParaRPr lang="en-GB" sz="1047" b="1" dirty="0">
              <a:latin typeface="NotesEsa" panose="0200050603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58314-1470-E249-9809-DF33872F48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33" t="-1609" r="29774" b="11990"/>
          <a:stretch/>
        </p:blipFill>
        <p:spPr>
          <a:xfrm>
            <a:off x="5914818" y="3851086"/>
            <a:ext cx="1974078" cy="13090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6D27B1-CAB8-B04E-BD2C-F09D01D7BB10}"/>
              </a:ext>
            </a:extLst>
          </p:cNvPr>
          <p:cNvSpPr/>
          <p:nvPr/>
        </p:nvSpPr>
        <p:spPr>
          <a:xfrm>
            <a:off x="1506618" y="1578869"/>
            <a:ext cx="4141030" cy="3428421"/>
          </a:xfrm>
          <a:prstGeom prst="rect">
            <a:avLst/>
          </a:prstGeom>
          <a:noFill/>
          <a:ln>
            <a:solidFill>
              <a:srgbClr val="038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3D0C26C-7244-564B-99B8-8CDB20AC189D}"/>
              </a:ext>
            </a:extLst>
          </p:cNvPr>
          <p:cNvSpPr/>
          <p:nvPr/>
        </p:nvSpPr>
        <p:spPr>
          <a:xfrm>
            <a:off x="5223423" y="3518162"/>
            <a:ext cx="903482" cy="9174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>
              <a:solidFill>
                <a:srgbClr val="006FA3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6EE9D07-D2C3-E94F-B37E-792ACB5DA1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471725" y="3716310"/>
            <a:ext cx="499506" cy="49950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B6E0DB1-BF5B-8E42-2395-FBFBC5185DD8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8172801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Reference Data: AERONET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B44358-2BAE-6812-55D5-EE417207E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317641"/>
              </p:ext>
            </p:extLst>
          </p:nvPr>
        </p:nvGraphicFramePr>
        <p:xfrm>
          <a:off x="8694065" y="1708969"/>
          <a:ext cx="1897846" cy="368998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97846">
                  <a:extLst>
                    <a:ext uri="{9D8B030D-6E8A-4147-A177-3AD203B41FA5}">
                      <a16:colId xmlns:a16="http://schemas.microsoft.com/office/drawing/2014/main" val="3961976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AOE Baotou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6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Bangkok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531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TGF Tsukuba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90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Birdsville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535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Learmonth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827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Migal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412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Sede Boker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2116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Rome Tor Vergata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387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NEON SJER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25383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NASA Ames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9498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Sioux Falls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63081074"/>
                  </a:ext>
                </a:extLst>
              </a:tr>
              <a:tr h="2263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GSFC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95022597"/>
                  </a:ext>
                </a:extLst>
              </a:tr>
              <a:tr h="23380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>
                          <a:effectLst/>
                          <a:latin typeface="NotesEsa" panose="02000506030000020004" pitchFamily="2" charset="0"/>
                        </a:rPr>
                        <a:t>USDA ALAC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NotesEsa" panose="02000506030000020004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07816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7CBA768-4610-3643-69D6-95B3D0858287}"/>
              </a:ext>
            </a:extLst>
          </p:cNvPr>
          <p:cNvSpPr/>
          <p:nvPr/>
        </p:nvSpPr>
        <p:spPr>
          <a:xfrm>
            <a:off x="8694065" y="1197546"/>
            <a:ext cx="1844992" cy="381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eaLnBrk="1" hangingPunct="1">
              <a:lnSpc>
                <a:spcPct val="115000"/>
              </a:lnSpc>
              <a:spcBef>
                <a:spcPts val="750"/>
              </a:spcBef>
              <a:spcAft>
                <a:spcPts val="225"/>
              </a:spcAft>
            </a:pPr>
            <a:r>
              <a:rPr lang="en-GB" sz="1800" b="1" dirty="0">
                <a:solidFill>
                  <a:srgbClr val="006FA3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AERONET stations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0B9BFE-0F55-5CB8-9BF7-F9A87B5DC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54208"/>
              </p:ext>
            </p:extLst>
          </p:nvPr>
        </p:nvGraphicFramePr>
        <p:xfrm>
          <a:off x="1223814" y="5500971"/>
          <a:ext cx="7009227" cy="90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9227">
                  <a:extLst>
                    <a:ext uri="{9D8B030D-6E8A-4147-A177-3AD203B41FA5}">
                      <a16:colId xmlns:a16="http://schemas.microsoft.com/office/drawing/2014/main" val="1849250258"/>
                    </a:ext>
                  </a:extLst>
                </a:gridCol>
              </a:tblGrid>
              <a:tr h="182688">
                <a:tc>
                  <a:txBody>
                    <a:bodyPr/>
                    <a:lstStyle/>
                    <a:p>
                      <a:pPr marL="0" lvl="2" algn="l" rtl="0"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225"/>
                        </a:spcAft>
                      </a:pPr>
                      <a:r>
                        <a:rPr lang="en-GB" sz="1800" b="1" kern="1200" dirty="0">
                          <a:solidFill>
                            <a:srgbClr val="006FA3"/>
                          </a:solidFill>
                          <a:latin typeface="NotesEsa" panose="02000506030000020004" pitchFamily="2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Satellite products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196392"/>
                  </a:ext>
                </a:extLst>
              </a:tr>
              <a:tr h="162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NotesEsaBold"/>
                        </a:rPr>
                        <a:t>18</a:t>
                      </a:r>
                      <a:r>
                        <a:rPr lang="en-GB" sz="1600" dirty="0">
                          <a:effectLst/>
                          <a:latin typeface="NotesEsaBold"/>
                        </a:rPr>
                        <a:t> products for PRISMA, </a:t>
                      </a:r>
                      <a:r>
                        <a:rPr lang="en-GB" sz="1600" b="1" dirty="0">
                          <a:effectLst/>
                          <a:latin typeface="NotesEsaBold"/>
                        </a:rPr>
                        <a:t>12</a:t>
                      </a:r>
                      <a:r>
                        <a:rPr lang="en-GB" sz="1600" dirty="0">
                          <a:effectLst/>
                          <a:latin typeface="NotesEsaBold"/>
                        </a:rPr>
                        <a:t> products for EnMAP over the same AERONET stations</a:t>
                      </a:r>
                      <a:endParaRPr lang="it-IT" sz="1600" dirty="0">
                        <a:effectLst/>
                        <a:latin typeface="NotesEsaBol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99" marR="9499" marT="94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62477"/>
                  </a:ext>
                </a:extLst>
              </a:tr>
              <a:tr h="351625">
                <a:tc>
                  <a:txBody>
                    <a:bodyPr/>
                    <a:lstStyle/>
                    <a:p>
                      <a:pPr marL="0" marR="0" indent="0" algn="l" defTabSz="8820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NotesEsaBold"/>
                        <a:ea typeface="+mn-ea"/>
                        <a:cs typeface="+mn-cs"/>
                      </a:endParaRPr>
                    </a:p>
                  </a:txBody>
                  <a:tcPr marL="9499" marR="9499" marT="9499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055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71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A930A2-EDB6-7579-27D2-3A8E395DA6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5512092"/>
              </p:ext>
            </p:extLst>
          </p:nvPr>
        </p:nvGraphicFramePr>
        <p:xfrm>
          <a:off x="2391049" y="1056367"/>
          <a:ext cx="7709236" cy="4648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B39F53D-D9DD-0542-888F-24DCEB3B4306}"/>
              </a:ext>
            </a:extLst>
          </p:cNvPr>
          <p:cNvSpPr txBox="1"/>
          <p:nvPr/>
        </p:nvSpPr>
        <p:spPr>
          <a:xfrm>
            <a:off x="1212363" y="1949947"/>
            <a:ext cx="326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NotesEsa" panose="02000506030000020004" pitchFamily="2" charset="0"/>
              </a:rPr>
              <a:t>01. </a:t>
            </a:r>
            <a:r>
              <a:rPr lang="en-GB" sz="2000" b="1" dirty="0">
                <a:solidFill>
                  <a:srgbClr val="C00000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Ground based validation</a:t>
            </a:r>
          </a:p>
          <a:p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0B73E-4687-E844-BAC5-C4B8983B2BE0}"/>
              </a:ext>
            </a:extLst>
          </p:cNvPr>
          <p:cNvSpPr txBox="1"/>
          <p:nvPr/>
        </p:nvSpPr>
        <p:spPr>
          <a:xfrm>
            <a:off x="1828335" y="2400745"/>
            <a:ext cx="2549624" cy="217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200" b="1" dirty="0" err="1">
                <a:latin typeface="NotesEsaBold"/>
              </a:rPr>
              <a:t>RadCalNet</a:t>
            </a:r>
            <a:endParaRPr lang="en-GB" sz="1200" b="1" dirty="0">
              <a:latin typeface="NotesEsaBold"/>
            </a:endParaRP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Gobabeb (Namibia)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Railroad Valley Playa (USA)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La </a:t>
            </a:r>
            <a:r>
              <a:rPr lang="en-GB" sz="1200" dirty="0" err="1">
                <a:latin typeface="NotesEsaBold"/>
              </a:rPr>
              <a:t>Crau</a:t>
            </a:r>
            <a:r>
              <a:rPr lang="en-GB" sz="1200" dirty="0">
                <a:latin typeface="NotesEsaBold"/>
              </a:rPr>
              <a:t> (France)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Baotou Sand (China)</a:t>
            </a:r>
          </a:p>
          <a:p>
            <a:pPr>
              <a:lnSpc>
                <a:spcPct val="114000"/>
              </a:lnSpc>
            </a:pPr>
            <a:r>
              <a:rPr lang="en-GB" sz="1200" b="1" dirty="0">
                <a:latin typeface="NotesEsaBold"/>
              </a:rPr>
              <a:t>HYPERNETS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Gobabeb (Namibia)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ATB (Germany)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Wytham Woods (UK)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200" dirty="0" err="1">
                <a:latin typeface="NotesEsaBold"/>
              </a:rPr>
              <a:t>Barrax</a:t>
            </a:r>
            <a:r>
              <a:rPr lang="en-GB" sz="1200" dirty="0">
                <a:latin typeface="NotesEsaBold"/>
              </a:rPr>
              <a:t> (Spain)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94B181-5F08-7240-92CA-941345F7948F}"/>
              </a:ext>
            </a:extLst>
          </p:cNvPr>
          <p:cNvSpPr/>
          <p:nvPr/>
        </p:nvSpPr>
        <p:spPr>
          <a:xfrm>
            <a:off x="8660248" y="1622682"/>
            <a:ext cx="2102499" cy="4134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15000"/>
              </a:lnSpc>
              <a:spcBef>
                <a:spcPts val="561"/>
              </a:spcBef>
              <a:spcAft>
                <a:spcPts val="169"/>
              </a:spcAft>
            </a:pPr>
            <a:r>
              <a:rPr lang="en-GB" sz="2000" b="1" dirty="0">
                <a:solidFill>
                  <a:srgbClr val="5BBA89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02. </a:t>
            </a:r>
            <a:r>
              <a:rPr lang="en-US" sz="2000" b="1" dirty="0">
                <a:solidFill>
                  <a:srgbClr val="5BBA89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Campaign Data</a:t>
            </a:r>
            <a:endParaRPr lang="en-GB" sz="2000" b="1" dirty="0">
              <a:solidFill>
                <a:srgbClr val="5BBA89"/>
              </a:solidFill>
              <a:latin typeface="NotesEsa" panose="02000506030000020004" pitchFamily="2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D61CD-0195-F846-B072-C97D230D9679}"/>
              </a:ext>
            </a:extLst>
          </p:cNvPr>
          <p:cNvSpPr/>
          <p:nvPr/>
        </p:nvSpPr>
        <p:spPr>
          <a:xfrm>
            <a:off x="4338307" y="5498612"/>
            <a:ext cx="3515386" cy="4134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15000"/>
              </a:lnSpc>
              <a:spcBef>
                <a:spcPts val="561"/>
              </a:spcBef>
              <a:spcAft>
                <a:spcPts val="169"/>
              </a:spcAft>
            </a:pPr>
            <a:r>
              <a:rPr lang="en-GB" sz="2000" b="1" dirty="0">
                <a:solidFill>
                  <a:schemeClr val="accent5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03. Relative </a:t>
            </a:r>
            <a:r>
              <a:rPr lang="it-IT" sz="2000" b="1" dirty="0">
                <a:solidFill>
                  <a:schemeClr val="accent5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SR </a:t>
            </a:r>
            <a:r>
              <a:rPr lang="en-GB" sz="2000" b="1" dirty="0">
                <a:solidFill>
                  <a:schemeClr val="accent5"/>
                </a:solidFill>
                <a:latin typeface="NotesEsa" panose="02000506030000020004" pitchFamily="2" charset="0"/>
                <a:ea typeface="MS Gothic" panose="020B0609070205080204" pitchFamily="49" charset="-128"/>
                <a:cs typeface="Times New Roman" panose="02020603050405020304" pitchFamily="18" charset="0"/>
              </a:rPr>
              <a:t>inter-comparison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A49EBA16-62C3-0E4B-9DAB-1B47F0CC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339" y="5912059"/>
            <a:ext cx="3061850" cy="23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295" tIns="25648" rIns="51295" bIns="25648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altLang="it-IT" sz="1200" dirty="0">
                <a:latin typeface="NotesEsaBold"/>
              </a:rPr>
              <a:t>Plotting the spectral profiles per AC approach.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A580BE-3814-2448-8B64-8173B52DA19D}"/>
              </a:ext>
            </a:extLst>
          </p:cNvPr>
          <p:cNvGrpSpPr/>
          <p:nvPr/>
        </p:nvGrpSpPr>
        <p:grpSpPr>
          <a:xfrm>
            <a:off x="22900" y="1011604"/>
            <a:ext cx="969349" cy="807791"/>
            <a:chOff x="138174" y="1072882"/>
            <a:chExt cx="969349" cy="8077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ECAA88-C4C5-174F-B236-28CB7341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53" y="1072882"/>
              <a:ext cx="807791" cy="807791"/>
            </a:xfrm>
            <a:prstGeom prst="ellipse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69903D-506F-6041-B67D-4EA013BCCFDF}"/>
                </a:ext>
              </a:extLst>
            </p:cNvPr>
            <p:cNvSpPr/>
            <p:nvPr/>
          </p:nvSpPr>
          <p:spPr>
            <a:xfrm>
              <a:off x="138174" y="1269595"/>
              <a:ext cx="969349" cy="414365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47" b="1" kern="0" dirty="0">
                  <a:latin typeface="NotesEsa" panose="02000506030000020004" pitchFamily="2" charset="0"/>
                </a:rPr>
                <a:t>Surface Reflectance</a:t>
              </a:r>
              <a:endParaRPr lang="en-GB" sz="1047" b="1" kern="0" dirty="0">
                <a:latin typeface="NotesEsa" panose="0200050603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D3E65F-AE30-304F-B1B8-FADDA44146C3}"/>
              </a:ext>
            </a:extLst>
          </p:cNvPr>
          <p:cNvSpPr txBox="1"/>
          <p:nvPr/>
        </p:nvSpPr>
        <p:spPr>
          <a:xfrm>
            <a:off x="8705619" y="2091395"/>
            <a:ext cx="24622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>
                <a:latin typeface="NotesEsaBold"/>
              </a:rPr>
              <a:t>ESA CHIME &amp; SBG 2021 campaign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Braccagni (Italy)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Rio Tinto (Spain)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Camarena (Spain)</a:t>
            </a:r>
          </a:p>
          <a:p>
            <a:pPr algn="just"/>
            <a:r>
              <a:rPr lang="en-GB" sz="1200" b="1" dirty="0">
                <a:latin typeface="NotesEsaBold"/>
              </a:rPr>
              <a:t>EnMAP validation campaign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Gobabeb (Namibia)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Railroad Valley Playa (USA)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Pinnacles (Australia)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Antarctica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Berlin (Germany)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Black Rock Playa (USA)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Makhtesh Ramon (Israel)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latin typeface="NotesEsaBold"/>
              </a:rPr>
              <a:t>Amiaz Plain (Israel)</a:t>
            </a:r>
          </a:p>
        </p:txBody>
      </p:sp>
      <p:pic>
        <p:nvPicPr>
          <p:cNvPr id="6" name="Picture 5" descr="A picture containing screenshot, graphics, cartoon, graphic design&#10;&#10;Description automatically generated">
            <a:extLst>
              <a:ext uri="{FF2B5EF4-FFF2-40B4-BE49-F238E27FC236}">
                <a16:creationId xmlns:a16="http://schemas.microsoft.com/office/drawing/2014/main" id="{92F001C9-31B7-1A85-4A7A-DBEEB81A0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80" y="2724195"/>
            <a:ext cx="851511" cy="851511"/>
          </a:xfrm>
          <a:prstGeom prst="rect">
            <a:avLst/>
          </a:prstGeom>
        </p:spPr>
      </p:pic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E0180C0-9405-69B9-10D9-D3515C53713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B5B5B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07">
            <a:off x="6653859" y="1938587"/>
            <a:ext cx="1048442" cy="1048442"/>
          </a:xfrm>
          <a:prstGeom prst="rect">
            <a:avLst/>
          </a:prstGeom>
        </p:spPr>
      </p:pic>
      <p:pic>
        <p:nvPicPr>
          <p:cNvPr id="15" name="Picture 1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DC6D7C5-52DD-9562-4417-CADC2B92062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9" y="4051448"/>
            <a:ext cx="919315" cy="919315"/>
          </a:xfrm>
          <a:prstGeom prst="rect">
            <a:avLst/>
          </a:prstGeom>
        </p:spPr>
      </p:pic>
      <p:pic>
        <p:nvPicPr>
          <p:cNvPr id="17" name="Picture 1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4713B8D-CC86-8101-0461-6ED4DB6A0D6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87" y="2014350"/>
            <a:ext cx="1333171" cy="1333171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AFFF20E-0343-4BCB-AA54-BFE652A3BE9B}"/>
              </a:ext>
            </a:extLst>
          </p:cNvPr>
          <p:cNvSpPr txBox="1">
            <a:spLocks/>
          </p:cNvSpPr>
          <p:nvPr/>
        </p:nvSpPr>
        <p:spPr>
          <a:xfrm>
            <a:off x="293830" y="136725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2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Reference Data: Surface Reflectance</a:t>
            </a:r>
          </a:p>
        </p:txBody>
      </p:sp>
    </p:spTree>
    <p:extLst>
      <p:ext uri="{BB962C8B-B14F-4D97-AF65-F5344CB8AC3E}">
        <p14:creationId xmlns:p14="http://schemas.microsoft.com/office/powerpoint/2010/main" val="319613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B36197-C70E-CB4B-E44D-4B3D9869DBB3}"/>
              </a:ext>
            </a:extLst>
          </p:cNvPr>
          <p:cNvSpPr txBox="1">
            <a:spLocks/>
          </p:cNvSpPr>
          <p:nvPr/>
        </p:nvSpPr>
        <p:spPr>
          <a:xfrm>
            <a:off x="473109" y="13255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Data 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8E4D09-1603-8F35-56DE-441C8D09293E}"/>
              </a:ext>
            </a:extLst>
          </p:cNvPr>
          <p:cNvGrpSpPr/>
          <p:nvPr/>
        </p:nvGrpSpPr>
        <p:grpSpPr>
          <a:xfrm>
            <a:off x="8949168" y="939700"/>
            <a:ext cx="1947402" cy="1753441"/>
            <a:chOff x="2872770" y="3653481"/>
            <a:chExt cx="2191323" cy="18894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88A1A1-EA1A-24CF-B7C7-AA6C11C79F0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455" y="3653481"/>
              <a:ext cx="2038072" cy="1889478"/>
            </a:xfrm>
            <a:prstGeom prst="ellipse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C339CE-25C5-6A7D-45CE-A9CE34E77323}"/>
                </a:ext>
              </a:extLst>
            </p:cNvPr>
            <p:cNvSpPr/>
            <p:nvPr/>
          </p:nvSpPr>
          <p:spPr>
            <a:xfrm>
              <a:off x="2872770" y="4127754"/>
              <a:ext cx="2191323" cy="83099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Aerosol </a:t>
              </a:r>
            </a:p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Optical Depth </a:t>
              </a:r>
              <a:endParaRPr lang="en-GB" b="1" dirty="0">
                <a:latin typeface="NotesEsa" panose="02000506030000020004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E26972-56AC-6A02-8491-8B1114015998}"/>
              </a:ext>
            </a:extLst>
          </p:cNvPr>
          <p:cNvGrpSpPr/>
          <p:nvPr/>
        </p:nvGrpSpPr>
        <p:grpSpPr>
          <a:xfrm>
            <a:off x="8870466" y="2785323"/>
            <a:ext cx="2104805" cy="1753441"/>
            <a:chOff x="5134396" y="3653480"/>
            <a:chExt cx="938733" cy="8077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7274B6-0D03-0D3B-E96A-0A3CDDF17575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28" y="3653480"/>
              <a:ext cx="807791" cy="807791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385165-C7E2-BC06-225C-57ED86A1F438}"/>
                </a:ext>
              </a:extLst>
            </p:cNvPr>
            <p:cNvSpPr/>
            <p:nvPr/>
          </p:nvSpPr>
          <p:spPr>
            <a:xfrm>
              <a:off x="5134396" y="3951296"/>
              <a:ext cx="938733" cy="197371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latin typeface="NotesEsa" panose="02000506030000020004" pitchFamily="2" charset="0"/>
                </a:rPr>
                <a:t>Water Vapour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EF188-DAFD-FEE4-22F2-4755653562FA}"/>
              </a:ext>
            </a:extLst>
          </p:cNvPr>
          <p:cNvGrpSpPr/>
          <p:nvPr/>
        </p:nvGrpSpPr>
        <p:grpSpPr>
          <a:xfrm>
            <a:off x="8793978" y="4630946"/>
            <a:ext cx="2257780" cy="1753437"/>
            <a:chOff x="7479537" y="3653481"/>
            <a:chExt cx="1011155" cy="8077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358005-2EE4-011B-16A1-7E11D6DB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2" y="3653481"/>
              <a:ext cx="807791" cy="807791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69E84-2104-0530-D96F-9BCB849B098A}"/>
                </a:ext>
              </a:extLst>
            </p:cNvPr>
            <p:cNvSpPr/>
            <p:nvPr/>
          </p:nvSpPr>
          <p:spPr>
            <a:xfrm>
              <a:off x="7479537" y="3852606"/>
              <a:ext cx="1011155" cy="355269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latin typeface="NotesEsa" panose="02000506030000020004" pitchFamily="2" charset="0"/>
                  <a:cs typeface="Avenir Roman"/>
                </a:rPr>
                <a:t>Surface Reflectance</a:t>
              </a:r>
              <a:endParaRPr lang="en-GB" b="1" dirty="0">
                <a:latin typeface="NotesEsa" panose="02000506030000020004" pitchFamily="2" charset="0"/>
              </a:endParaRPr>
            </a:p>
          </p:txBody>
        </p:sp>
      </p:grpSp>
      <p:pic>
        <p:nvPicPr>
          <p:cNvPr id="14" name="Picture 13" descr="A picture containing circle, symbol, logo, emblem&#10;&#10;Description automatically generated">
            <a:extLst>
              <a:ext uri="{FF2B5EF4-FFF2-40B4-BE49-F238E27FC236}">
                <a16:creationId xmlns:a16="http://schemas.microsoft.com/office/drawing/2014/main" id="{9499CD7E-8EBC-FE45-8E9E-80CD78F2DB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23168" r="25746" b="24163"/>
          <a:stretch/>
        </p:blipFill>
        <p:spPr>
          <a:xfrm>
            <a:off x="895546" y="1375970"/>
            <a:ext cx="1916036" cy="1980055"/>
          </a:xfrm>
          <a:prstGeom prst="rect">
            <a:avLst/>
          </a:prstGeom>
        </p:spPr>
      </p:pic>
      <p:pic>
        <p:nvPicPr>
          <p:cNvPr id="15" name="Picture 14" descr="A picture containing graphic design, graphics, design, art&#10;&#10;Description automatically generated">
            <a:extLst>
              <a:ext uri="{FF2B5EF4-FFF2-40B4-BE49-F238E27FC236}">
                <a16:creationId xmlns:a16="http://schemas.microsoft.com/office/drawing/2014/main" id="{392277F9-11B6-3B69-A2F3-A6E3A01855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4" y="3830338"/>
            <a:ext cx="2737897" cy="1882305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958CAEB8-CB9B-57E1-A3C0-8B4C65591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4" y="1566332"/>
            <a:ext cx="780693" cy="650578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83A6ED78-7333-EC05-178A-5B0E53FBA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85" y="2406464"/>
            <a:ext cx="1707809" cy="497939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36687AA8-9278-48B8-0F4E-B856463A1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46" y="1576219"/>
            <a:ext cx="962787" cy="640691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14842032-D379-B696-B662-96E99F3B07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t="23874" r="22394" b="27285"/>
          <a:stretch/>
        </p:blipFill>
        <p:spPr>
          <a:xfrm>
            <a:off x="4549937" y="4063959"/>
            <a:ext cx="1007649" cy="562062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37AC3CBD-3C0B-5E3A-244D-BFA6E968C7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32" y="3119973"/>
            <a:ext cx="1182387" cy="736910"/>
          </a:xfrm>
          <a:prstGeom prst="rect">
            <a:avLst/>
          </a:prstGeom>
        </p:spPr>
      </p:pic>
      <p:pic>
        <p:nvPicPr>
          <p:cNvPr id="21" name="Picture 20" descr="A close-up of blue text&#10;&#10;Description automatically generated">
            <a:extLst>
              <a:ext uri="{FF2B5EF4-FFF2-40B4-BE49-F238E27FC236}">
                <a16:creationId xmlns:a16="http://schemas.microsoft.com/office/drawing/2014/main" id="{3C581E9D-D48E-168E-974B-B3B70AF956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84" y="4900094"/>
            <a:ext cx="1707810" cy="319186"/>
          </a:xfrm>
          <a:prstGeom prst="rect">
            <a:avLst/>
          </a:prstGeom>
        </p:spPr>
      </p:pic>
      <p:pic>
        <p:nvPicPr>
          <p:cNvPr id="22" name="Picture 2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17D02C8-2950-B054-C76E-26D41F267D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17" y="3947517"/>
            <a:ext cx="674827" cy="674827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7A9DEE2F-CC88-F680-A514-FDE5190733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19" y="3119973"/>
            <a:ext cx="720622" cy="72062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48CEAC4-624B-2F23-DA7D-30A7B10DCD08}"/>
              </a:ext>
            </a:extLst>
          </p:cNvPr>
          <p:cNvSpPr/>
          <p:nvPr/>
        </p:nvSpPr>
        <p:spPr>
          <a:xfrm>
            <a:off x="3974261" y="1226602"/>
            <a:ext cx="2894029" cy="453154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5AB5FA0-5A64-CEDE-991B-E98E445D2F20}"/>
              </a:ext>
            </a:extLst>
          </p:cNvPr>
          <p:cNvSpPr/>
          <p:nvPr/>
        </p:nvSpPr>
        <p:spPr>
          <a:xfrm rot="1775726">
            <a:off x="2956224" y="2405619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FA143AB-E8AE-342B-DDE6-227AC4D2325C}"/>
              </a:ext>
            </a:extLst>
          </p:cNvPr>
          <p:cNvSpPr/>
          <p:nvPr/>
        </p:nvSpPr>
        <p:spPr>
          <a:xfrm rot="20132585">
            <a:off x="2925971" y="4244752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698974C-1954-B894-0E0E-DBBAEB22CAEC}"/>
              </a:ext>
            </a:extLst>
          </p:cNvPr>
          <p:cNvSpPr/>
          <p:nvPr/>
        </p:nvSpPr>
        <p:spPr>
          <a:xfrm rot="20538325">
            <a:off x="7415139" y="2041414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2A5B3D3-DE1A-08EF-2D17-BC8C3D4A36D3}"/>
              </a:ext>
            </a:extLst>
          </p:cNvPr>
          <p:cNvSpPr/>
          <p:nvPr/>
        </p:nvSpPr>
        <p:spPr>
          <a:xfrm>
            <a:off x="7483020" y="332274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3B9B393-CF9C-7D75-D53F-7CF25F7A674E}"/>
              </a:ext>
            </a:extLst>
          </p:cNvPr>
          <p:cNvSpPr/>
          <p:nvPr/>
        </p:nvSpPr>
        <p:spPr>
          <a:xfrm rot="1287638">
            <a:off x="7452182" y="486710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6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600C71-ECDB-1677-508D-2A40755A51B3}"/>
              </a:ext>
            </a:extLst>
          </p:cNvPr>
          <p:cNvSpPr txBox="1">
            <a:spLocks/>
          </p:cNvSpPr>
          <p:nvPr/>
        </p:nvSpPr>
        <p:spPr>
          <a:xfrm>
            <a:off x="118594" y="12310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Land: Preliminary results</a:t>
            </a:r>
          </a:p>
        </p:txBody>
      </p: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E578CAA2-39AD-30A4-8AD8-0C4E50A61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1" y="2514165"/>
            <a:ext cx="2767821" cy="291879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E5AA1A41-B800-8816-333C-BF856E72C4C3}"/>
              </a:ext>
            </a:extLst>
          </p:cNvPr>
          <p:cNvSpPr txBox="1">
            <a:spLocks/>
          </p:cNvSpPr>
          <p:nvPr/>
        </p:nvSpPr>
        <p:spPr>
          <a:xfrm>
            <a:off x="118594" y="95390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 HYPERNETS: </a:t>
            </a:r>
            <a:r>
              <a:rPr lang="en-US" sz="2800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  <a:cs typeface="Avenir Roman"/>
              </a:rPr>
              <a:t>Wytham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  <a:cs typeface="Avenir Roman"/>
              </a:rPr>
              <a:t> Woods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118379-8E16-786D-DB03-C930E657E867}"/>
              </a:ext>
            </a:extLst>
          </p:cNvPr>
          <p:cNvCxnSpPr>
            <a:cxnSpLocks/>
          </p:cNvCxnSpPr>
          <p:nvPr/>
        </p:nvCxnSpPr>
        <p:spPr>
          <a:xfrm>
            <a:off x="289531" y="1493669"/>
            <a:ext cx="4253894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13" name="Picture 12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3F506708-E94C-6E08-69E9-7E4D4B138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47" y="2491473"/>
            <a:ext cx="2895600" cy="2941486"/>
          </a:xfrm>
          <a:prstGeom prst="rect">
            <a:avLst/>
          </a:prstGeom>
        </p:spPr>
      </p:pic>
      <p:pic>
        <p:nvPicPr>
          <p:cNvPr id="15" name="Picture 14" descr="A graph of a graph&#10;&#10;Description automatically generated">
            <a:extLst>
              <a:ext uri="{FF2B5EF4-FFF2-40B4-BE49-F238E27FC236}">
                <a16:creationId xmlns:a16="http://schemas.microsoft.com/office/drawing/2014/main" id="{8770ECF8-A60F-2CEB-64A0-1BA83A3C2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23" y="1880380"/>
            <a:ext cx="4953010" cy="4026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1845D-7065-6779-7EFA-60341C7BCE51}"/>
              </a:ext>
            </a:extLst>
          </p:cNvPr>
          <p:cNvSpPr txBox="1"/>
          <p:nvPr/>
        </p:nvSpPr>
        <p:spPr>
          <a:xfrm>
            <a:off x="1133186" y="1771484"/>
            <a:ext cx="4629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Geographical context and acquisition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E20DA-5577-7549-40E9-AF1922B86E6D}"/>
              </a:ext>
            </a:extLst>
          </p:cNvPr>
          <p:cNvSpPr txBox="1"/>
          <p:nvPr/>
        </p:nvSpPr>
        <p:spPr>
          <a:xfrm>
            <a:off x="7579897" y="1262836"/>
            <a:ext cx="312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Reference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311119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600C71-ECDB-1677-508D-2A40755A51B3}"/>
              </a:ext>
            </a:extLst>
          </p:cNvPr>
          <p:cNvSpPr txBox="1">
            <a:spLocks/>
          </p:cNvSpPr>
          <p:nvPr/>
        </p:nvSpPr>
        <p:spPr>
          <a:xfrm>
            <a:off x="118594" y="12310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Land: Preliminary results</a:t>
            </a:r>
          </a:p>
        </p:txBody>
      </p:sp>
      <p:pic>
        <p:nvPicPr>
          <p:cNvPr id="6" name="Picture 5" descr="A graph on a white background&#10;&#10;Description automatically generated">
            <a:extLst>
              <a:ext uri="{FF2B5EF4-FFF2-40B4-BE49-F238E27FC236}">
                <a16:creationId xmlns:a16="http://schemas.microsoft.com/office/drawing/2014/main" id="{D9E117FB-36B7-9D06-C96C-1841EB86D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59" y="2002090"/>
            <a:ext cx="7675495" cy="352564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E5AA1A41-B800-8816-333C-BF856E72C4C3}"/>
              </a:ext>
            </a:extLst>
          </p:cNvPr>
          <p:cNvSpPr txBox="1">
            <a:spLocks/>
          </p:cNvSpPr>
          <p:nvPr/>
        </p:nvSpPr>
        <p:spPr>
          <a:xfrm>
            <a:off x="118594" y="95390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 HYPERNETS: </a:t>
            </a:r>
            <a:r>
              <a:rPr lang="en-US" sz="2800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  <a:cs typeface="Avenir Roman"/>
              </a:rPr>
              <a:t>Wytham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  <a:cs typeface="Avenir Roman"/>
              </a:rPr>
              <a:t> Woods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118379-8E16-786D-DB03-C930E657E867}"/>
              </a:ext>
            </a:extLst>
          </p:cNvPr>
          <p:cNvCxnSpPr>
            <a:cxnSpLocks/>
          </p:cNvCxnSpPr>
          <p:nvPr/>
        </p:nvCxnSpPr>
        <p:spPr>
          <a:xfrm>
            <a:off x="289531" y="1493669"/>
            <a:ext cx="4253894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17" name="Picture 1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094A542-AE14-FDBC-3167-22EA56E1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" y="2144248"/>
            <a:ext cx="3581645" cy="3656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326C5-D83B-4C0F-219C-DABA0E05B5B6}"/>
              </a:ext>
            </a:extLst>
          </p:cNvPr>
          <p:cNvSpPr txBox="1"/>
          <p:nvPr/>
        </p:nvSpPr>
        <p:spPr>
          <a:xfrm>
            <a:off x="1396837" y="1614786"/>
            <a:ext cx="148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Scatterplot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CC4A1-6FF9-FF40-DFE9-EF43AE3F37F7}"/>
              </a:ext>
            </a:extLst>
          </p:cNvPr>
          <p:cNvSpPr txBox="1"/>
          <p:nvPr/>
        </p:nvSpPr>
        <p:spPr>
          <a:xfrm>
            <a:off x="7709210" y="1373646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Line plot</a:t>
            </a:r>
          </a:p>
        </p:txBody>
      </p:sp>
    </p:spTree>
    <p:extLst>
      <p:ext uri="{BB962C8B-B14F-4D97-AF65-F5344CB8AC3E}">
        <p14:creationId xmlns:p14="http://schemas.microsoft.com/office/powerpoint/2010/main" val="185214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941F6320-DC32-E443-FDC0-E77873D1B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42" y="3563047"/>
            <a:ext cx="3780612" cy="25276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600C71-ECDB-1677-508D-2A40755A51B3}"/>
              </a:ext>
            </a:extLst>
          </p:cNvPr>
          <p:cNvSpPr txBox="1">
            <a:spLocks/>
          </p:cNvSpPr>
          <p:nvPr/>
        </p:nvSpPr>
        <p:spPr>
          <a:xfrm>
            <a:off x="118594" y="12310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Land: Preliminary results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5AA1A41-B800-8816-333C-BF856E72C4C3}"/>
              </a:ext>
            </a:extLst>
          </p:cNvPr>
          <p:cNvSpPr txBox="1">
            <a:spLocks/>
          </p:cNvSpPr>
          <p:nvPr/>
        </p:nvSpPr>
        <p:spPr>
          <a:xfrm>
            <a:off x="118594" y="95390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 RadCalNet: 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  <a:cs typeface="Avenir Roman"/>
              </a:rPr>
              <a:t>Railroad Valley Playa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118379-8E16-786D-DB03-C930E657E867}"/>
              </a:ext>
            </a:extLst>
          </p:cNvPr>
          <p:cNvCxnSpPr>
            <a:cxnSpLocks/>
          </p:cNvCxnSpPr>
          <p:nvPr/>
        </p:nvCxnSpPr>
        <p:spPr>
          <a:xfrm>
            <a:off x="289531" y="1493669"/>
            <a:ext cx="4672994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B00EF50F-5309-7492-C245-F652AC14A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9"/>
          <a:stretch/>
        </p:blipFill>
        <p:spPr>
          <a:xfrm>
            <a:off x="8216405" y="1033400"/>
            <a:ext cx="3843296" cy="2453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366B7-7C0E-C695-BC98-A3CCD58C5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8" y="2096985"/>
            <a:ext cx="7251302" cy="3303085"/>
          </a:xfrm>
          <a:prstGeom prst="rect">
            <a:avLst/>
          </a:prstGeom>
        </p:spPr>
      </p:pic>
      <p:pic>
        <p:nvPicPr>
          <p:cNvPr id="15" name="Picture 14" descr="A graph on a white background&#10;&#10;Description automatically generated">
            <a:extLst>
              <a:ext uri="{FF2B5EF4-FFF2-40B4-BE49-F238E27FC236}">
                <a16:creationId xmlns:a16="http://schemas.microsoft.com/office/drawing/2014/main" id="{71D55F0C-9272-41FF-6624-5214E7433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0" b="48695"/>
          <a:stretch/>
        </p:blipFill>
        <p:spPr>
          <a:xfrm>
            <a:off x="41694" y="2306002"/>
            <a:ext cx="208802" cy="1808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7B8B1-0C07-370C-5A3D-7773D43196BD}"/>
              </a:ext>
            </a:extLst>
          </p:cNvPr>
          <p:cNvSpPr txBox="1"/>
          <p:nvPr/>
        </p:nvSpPr>
        <p:spPr>
          <a:xfrm>
            <a:off x="1790714" y="1604479"/>
            <a:ext cx="456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Line plot of mean over all RVP 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0EC97-0508-0363-D88C-CB44347395C1}"/>
              </a:ext>
            </a:extLst>
          </p:cNvPr>
          <p:cNvSpPr txBox="1"/>
          <p:nvPr/>
        </p:nvSpPr>
        <p:spPr>
          <a:xfrm rot="16200000">
            <a:off x="5335409" y="3359967"/>
            <a:ext cx="5114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Accuracy, precision and uncertainty plots</a:t>
            </a:r>
          </a:p>
        </p:txBody>
      </p:sp>
    </p:spTree>
    <p:extLst>
      <p:ext uri="{BB962C8B-B14F-4D97-AF65-F5344CB8AC3E}">
        <p14:creationId xmlns:p14="http://schemas.microsoft.com/office/powerpoint/2010/main" val="161681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D09DAA-7068-2765-D1E3-CEB8B5E806AC}"/>
              </a:ext>
            </a:extLst>
          </p:cNvPr>
          <p:cNvSpPr txBox="1">
            <a:spLocks/>
          </p:cNvSpPr>
          <p:nvPr/>
        </p:nvSpPr>
        <p:spPr>
          <a:xfrm>
            <a:off x="118594" y="12310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Land: Preliminary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4F0C6-B2AA-F164-5CB8-0BD38ED8D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501" y="853651"/>
            <a:ext cx="3884438" cy="2705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C4028-1E97-A77C-C171-243AE03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39"/>
          <a:stretch/>
        </p:blipFill>
        <p:spPr>
          <a:xfrm>
            <a:off x="3244253" y="3594175"/>
            <a:ext cx="3961128" cy="2802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DFABF-9924-661A-C689-3ACEB8BB9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767" y="3594175"/>
            <a:ext cx="3758489" cy="280218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A4A7BCE-7E84-853D-67B3-2C751AD5A7B7}"/>
              </a:ext>
            </a:extLst>
          </p:cNvPr>
          <p:cNvSpPr txBox="1">
            <a:spLocks/>
          </p:cNvSpPr>
          <p:nvPr/>
        </p:nvSpPr>
        <p:spPr>
          <a:xfrm>
            <a:off x="118594" y="953900"/>
            <a:ext cx="210977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Examples: </a:t>
            </a:r>
          </a:p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Absolute difference to reference</a:t>
            </a:r>
            <a:endParaRPr lang="en-US" sz="28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NotesEsa" panose="02000506030000020004" pitchFamily="2" charset="0"/>
              <a:cs typeface="Avenir Roman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E4E49D-D03D-A5CD-C8DC-38D3C589EFD0}"/>
              </a:ext>
            </a:extLst>
          </p:cNvPr>
          <p:cNvCxnSpPr>
            <a:cxnSpLocks/>
          </p:cNvCxnSpPr>
          <p:nvPr/>
        </p:nvCxnSpPr>
        <p:spPr>
          <a:xfrm>
            <a:off x="207988" y="2804635"/>
            <a:ext cx="1762061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C547FA-B410-80D5-7208-297CCB5A9454}"/>
              </a:ext>
            </a:extLst>
          </p:cNvPr>
          <p:cNvSpPr txBox="1"/>
          <p:nvPr/>
        </p:nvSpPr>
        <p:spPr>
          <a:xfrm rot="16200000">
            <a:off x="1677524" y="1773002"/>
            <a:ext cx="173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Baotou Sand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E43008-8709-9521-1A4E-46B0DE20A830}"/>
              </a:ext>
            </a:extLst>
          </p:cNvPr>
          <p:cNvSpPr txBox="1"/>
          <p:nvPr/>
        </p:nvSpPr>
        <p:spPr>
          <a:xfrm rot="16200000">
            <a:off x="1467051" y="4405073"/>
            <a:ext cx="215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Wytham Woods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B07C9-3904-281D-B9FB-E9C9C08209F6}"/>
              </a:ext>
            </a:extLst>
          </p:cNvPr>
          <p:cNvSpPr txBox="1"/>
          <p:nvPr/>
        </p:nvSpPr>
        <p:spPr>
          <a:xfrm rot="16200000">
            <a:off x="6046657" y="2075842"/>
            <a:ext cx="270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Railroad Valley Playa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60345-3278-D00C-1B27-64B7246B2463}"/>
              </a:ext>
            </a:extLst>
          </p:cNvPr>
          <p:cNvSpPr txBox="1"/>
          <p:nvPr/>
        </p:nvSpPr>
        <p:spPr>
          <a:xfrm rot="16200000">
            <a:off x="6706261" y="4611662"/>
            <a:ext cx="13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Antarctica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CDBB3-3545-1B5D-0A86-4956CBA2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53" y="853651"/>
            <a:ext cx="3839797" cy="28316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B02B8B-6CF2-38DE-A79F-5BDB80F66F66}"/>
              </a:ext>
            </a:extLst>
          </p:cNvPr>
          <p:cNvCxnSpPr>
            <a:cxnSpLocks/>
          </p:cNvCxnSpPr>
          <p:nvPr/>
        </p:nvCxnSpPr>
        <p:spPr>
          <a:xfrm>
            <a:off x="3023906" y="880911"/>
            <a:ext cx="8939494" cy="0"/>
          </a:xfrm>
          <a:prstGeom prst="line">
            <a:avLst/>
          </a:prstGeom>
          <a:ln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06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D09DAA-7068-2765-D1E3-CEB8B5E806AC}"/>
              </a:ext>
            </a:extLst>
          </p:cNvPr>
          <p:cNvSpPr txBox="1">
            <a:spLocks/>
          </p:cNvSpPr>
          <p:nvPr/>
        </p:nvSpPr>
        <p:spPr>
          <a:xfrm>
            <a:off x="118594" y="123102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Land: Preliminary results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A4A7BCE-7E84-853D-67B3-2C751AD5A7B7}"/>
              </a:ext>
            </a:extLst>
          </p:cNvPr>
          <p:cNvSpPr txBox="1">
            <a:spLocks/>
          </p:cNvSpPr>
          <p:nvPr/>
        </p:nvSpPr>
        <p:spPr>
          <a:xfrm>
            <a:off x="118594" y="1051273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Examples: </a:t>
            </a:r>
          </a:p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AOD/WV</a:t>
            </a:r>
            <a:endParaRPr lang="en-US" sz="28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NotesEsa" panose="02000506030000020004" pitchFamily="2" charset="0"/>
              <a:cs typeface="Avenir Roman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E4E49D-D03D-A5CD-C8DC-38D3C589EFD0}"/>
              </a:ext>
            </a:extLst>
          </p:cNvPr>
          <p:cNvCxnSpPr>
            <a:cxnSpLocks/>
          </p:cNvCxnSpPr>
          <p:nvPr/>
        </p:nvCxnSpPr>
        <p:spPr>
          <a:xfrm>
            <a:off x="182236" y="2028953"/>
            <a:ext cx="1557354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E7E818-5BC6-E2D8-728B-5023F18A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7" y="1302866"/>
            <a:ext cx="4698380" cy="4938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71C5E-C07A-C982-3495-C454F436E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24" y="1393330"/>
            <a:ext cx="4515673" cy="4811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C18C11-4A39-6187-A4FA-1471DEB94D8A}"/>
              </a:ext>
            </a:extLst>
          </p:cNvPr>
          <p:cNvSpPr txBox="1"/>
          <p:nvPr/>
        </p:nvSpPr>
        <p:spPr>
          <a:xfrm>
            <a:off x="3947956" y="909502"/>
            <a:ext cx="707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AOD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8E826-E133-53BC-093D-09EE8969CB95}"/>
              </a:ext>
            </a:extLst>
          </p:cNvPr>
          <p:cNvSpPr txBox="1"/>
          <p:nvPr/>
        </p:nvSpPr>
        <p:spPr>
          <a:xfrm>
            <a:off x="8960285" y="956303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NotesEsa" panose="02000506030000020004" pitchFamily="2" charset="0"/>
              </a:rPr>
              <a:t>WV</a:t>
            </a:r>
          </a:p>
        </p:txBody>
      </p:sp>
    </p:spTree>
    <p:extLst>
      <p:ext uri="{BB962C8B-B14F-4D97-AF65-F5344CB8AC3E}">
        <p14:creationId xmlns:p14="http://schemas.microsoft.com/office/powerpoint/2010/main" val="1234554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E918D6-1FDC-F546-A41F-AFAD351E5381}"/>
              </a:ext>
            </a:extLst>
          </p:cNvPr>
          <p:cNvSpPr/>
          <p:nvPr/>
        </p:nvSpPr>
        <p:spPr>
          <a:xfrm>
            <a:off x="5179791" y="1666782"/>
            <a:ext cx="3537633" cy="1285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060">
              <a:lnSpc>
                <a:spcPct val="150000"/>
              </a:lnSpc>
              <a:defRPr/>
            </a:pPr>
            <a:r>
              <a:rPr lang="en-US" sz="1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The objective is to point out:</a:t>
            </a:r>
            <a:endParaRPr lang="en-US" sz="1800" u="sng" kern="0" spc="20" dirty="0">
              <a:solidFill>
                <a:sysClr val="windowText" lastClr="000000">
                  <a:lumMod val="75000"/>
                  <a:lumOff val="25000"/>
                </a:sysClr>
              </a:solidFill>
              <a:latin typeface="NotesEsaBold"/>
              <a:cs typeface="Avenir Roman"/>
            </a:endParaRPr>
          </a:p>
          <a:p>
            <a:pPr marL="285736" indent="-285736" defTabSz="80006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u="sng" kern="0" spc="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Strengths &amp; Weaknesses</a:t>
            </a:r>
          </a:p>
          <a:p>
            <a:pPr marL="285736" indent="-285736" defTabSz="80006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u="sng" kern="0" spc="2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Commonalities &amp; Differences</a:t>
            </a:r>
            <a:endParaRPr lang="en-US" sz="18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NotesEsaBold"/>
              <a:cs typeface="Avenir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3F08C-5BD3-904E-9799-062C5CA4F4CB}"/>
              </a:ext>
            </a:extLst>
          </p:cNvPr>
          <p:cNvSpPr txBox="1">
            <a:spLocks/>
          </p:cNvSpPr>
          <p:nvPr/>
        </p:nvSpPr>
        <p:spPr>
          <a:xfrm>
            <a:off x="3855932" y="1736240"/>
            <a:ext cx="540080" cy="573822"/>
          </a:xfrm>
          <a:prstGeom prst="roundRect">
            <a:avLst/>
          </a:prstGeom>
          <a:solidFill>
            <a:srgbClr val="002F6D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rgbClr val="FFFFFF"/>
                </a:solidFill>
                <a:latin typeface="Avenir Book" panose="02000503020000020003" pitchFamily="2" charset="0"/>
                <a:cs typeface="Avenir Roman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19293-2A54-284D-9DC4-654BFBF5A884}"/>
              </a:ext>
            </a:extLst>
          </p:cNvPr>
          <p:cNvSpPr txBox="1"/>
          <p:nvPr/>
        </p:nvSpPr>
        <p:spPr>
          <a:xfrm>
            <a:off x="4439261" y="1735476"/>
            <a:ext cx="540000" cy="573822"/>
          </a:xfrm>
          <a:prstGeom prst="roundRect">
            <a:avLst/>
          </a:prstGeom>
          <a:solidFill>
            <a:srgbClr val="7ABDDB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 Roman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2CCE7-82E2-0241-8B8A-6C256662142D}"/>
              </a:ext>
            </a:extLst>
          </p:cNvPr>
          <p:cNvSpPr txBox="1"/>
          <p:nvPr/>
        </p:nvSpPr>
        <p:spPr>
          <a:xfrm>
            <a:off x="3867850" y="2356025"/>
            <a:ext cx="540000" cy="573822"/>
          </a:xfrm>
          <a:prstGeom prst="roundRect">
            <a:avLst/>
          </a:prstGeom>
          <a:solidFill>
            <a:srgbClr val="7ABDDB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  <a:cs typeface="Avenir Roman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1479E-2981-594D-AAC2-A51BA21C7301}"/>
              </a:ext>
            </a:extLst>
          </p:cNvPr>
          <p:cNvSpPr txBox="1"/>
          <p:nvPr/>
        </p:nvSpPr>
        <p:spPr>
          <a:xfrm>
            <a:off x="4443537" y="2356026"/>
            <a:ext cx="540000" cy="573822"/>
          </a:xfrm>
          <a:prstGeom prst="roundRect">
            <a:avLst/>
          </a:prstGeom>
          <a:solidFill>
            <a:srgbClr val="002F6D"/>
          </a:solidFill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2800" kern="0" dirty="0">
                <a:solidFill>
                  <a:sysClr val="window" lastClr="FFFFFF"/>
                </a:solidFill>
                <a:latin typeface="Avenir Book" panose="02000503020000020003" pitchFamily="2" charset="0"/>
                <a:cs typeface="Avenir Roman"/>
              </a:rPr>
              <a:t>D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2A57C55-D0C1-B9EC-3B6A-F6872FEBC8EA}"/>
              </a:ext>
            </a:extLst>
          </p:cNvPr>
          <p:cNvSpPr txBox="1">
            <a:spLocks/>
          </p:cNvSpPr>
          <p:nvPr/>
        </p:nvSpPr>
        <p:spPr>
          <a:xfrm>
            <a:off x="3657796" y="1033718"/>
            <a:ext cx="152199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32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</a:rPr>
              <a:t>WHAT?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3FB48-D2DC-4323-46FC-D6E235839A25}"/>
              </a:ext>
            </a:extLst>
          </p:cNvPr>
          <p:cNvCxnSpPr>
            <a:cxnSpLocks/>
          </p:cNvCxnSpPr>
          <p:nvPr/>
        </p:nvCxnSpPr>
        <p:spPr>
          <a:xfrm>
            <a:off x="3855932" y="1608881"/>
            <a:ext cx="1123329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A686A2-6CF7-D68D-D9E0-68327A12AC33}"/>
              </a:ext>
            </a:extLst>
          </p:cNvPr>
          <p:cNvSpPr txBox="1"/>
          <p:nvPr/>
        </p:nvSpPr>
        <p:spPr>
          <a:xfrm>
            <a:off x="1823575" y="4997212"/>
            <a:ext cx="245516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500" b="1" dirty="0">
                <a:solidFill>
                  <a:srgbClr val="595959"/>
                </a:solidFill>
                <a:latin typeface="NotesEsaBold"/>
              </a:rPr>
              <a:t>Coordinators &amp; Participants </a:t>
            </a:r>
          </a:p>
          <a:p>
            <a:pPr marL="0" lvl="1" algn="ctr"/>
            <a:r>
              <a:rPr lang="en-GB" sz="1400" dirty="0">
                <a:solidFill>
                  <a:srgbClr val="595959"/>
                </a:solidFill>
                <a:latin typeface="NotesEsaBold"/>
                <a:cs typeface="Avenir Roman"/>
              </a:rPr>
              <a:t>discuss all the major points and defined the inter-comparison procedure. </a:t>
            </a:r>
            <a:endParaRPr lang="en-US" sz="1400" dirty="0">
              <a:solidFill>
                <a:srgbClr val="595959"/>
              </a:solidFill>
              <a:latin typeface="NotesEsaBold"/>
              <a:cs typeface="Avenir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A3EF91-2C71-9125-7314-408AA7B732E4}"/>
              </a:ext>
            </a:extLst>
          </p:cNvPr>
          <p:cNvSpPr txBox="1"/>
          <p:nvPr/>
        </p:nvSpPr>
        <p:spPr>
          <a:xfrm>
            <a:off x="4749399" y="4957537"/>
            <a:ext cx="2822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400" b="1" dirty="0">
                <a:solidFill>
                  <a:srgbClr val="595959"/>
                </a:solidFill>
                <a:latin typeface="NotesEsaBold"/>
              </a:rPr>
              <a:t>Participants </a:t>
            </a:r>
          </a:p>
          <a:p>
            <a:pPr marL="0" lvl="1" algn="ctr"/>
            <a:r>
              <a:rPr lang="en-GB" sz="1400" dirty="0">
                <a:solidFill>
                  <a:srgbClr val="595959"/>
                </a:solidFill>
                <a:latin typeface="NotesEsaBold"/>
              </a:rPr>
              <a:t>applied their AC schemes on a set of test sites keeping the processing parameters constant. The results were submitted for analysis to ACIX coordinators</a:t>
            </a:r>
            <a:r>
              <a:rPr lang="en-GB" sz="1400" dirty="0">
                <a:solidFill>
                  <a:srgbClr val="595959"/>
                </a:solidFill>
                <a:latin typeface="Avenir Book" panose="02000503020000020003" pitchFamily="2" charset="0"/>
                <a:cs typeface="Avenir Roman"/>
              </a:rPr>
              <a:t>. </a:t>
            </a:r>
            <a:endParaRPr lang="en-US" sz="1400" dirty="0">
              <a:solidFill>
                <a:srgbClr val="595959"/>
              </a:solidFill>
              <a:latin typeface="Avenir Book" panose="02000503020000020003" pitchFamily="2" charset="0"/>
              <a:cs typeface="Avenir Roman"/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49141A38-BCA7-A228-89DD-0258D7E92AB6}"/>
              </a:ext>
            </a:extLst>
          </p:cNvPr>
          <p:cNvSpPr/>
          <p:nvPr/>
        </p:nvSpPr>
        <p:spPr>
          <a:xfrm>
            <a:off x="4963976" y="3722728"/>
            <a:ext cx="2464956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3FDFAD-8EB8-94B7-ECFC-857024319116}"/>
              </a:ext>
            </a:extLst>
          </p:cNvPr>
          <p:cNvSpPr txBox="1"/>
          <p:nvPr/>
        </p:nvSpPr>
        <p:spPr>
          <a:xfrm>
            <a:off x="4997005" y="3956728"/>
            <a:ext cx="2375200" cy="58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96" b="1" dirty="0">
                <a:solidFill>
                  <a:schemeClr val="bg1"/>
                </a:solidFill>
                <a:latin typeface="NotesEsa" panose="02000506030000020004" pitchFamily="2" charset="0"/>
              </a:rPr>
              <a:t>Application of the AC processors 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033699F1-77C5-558A-54C7-F364F481566E}"/>
              </a:ext>
            </a:extLst>
          </p:cNvPr>
          <p:cNvSpPr/>
          <p:nvPr/>
        </p:nvSpPr>
        <p:spPr>
          <a:xfrm>
            <a:off x="8142643" y="3722728"/>
            <a:ext cx="2464956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5068DC-99C7-F71F-8C3C-406F4B86812D}"/>
              </a:ext>
            </a:extLst>
          </p:cNvPr>
          <p:cNvSpPr txBox="1"/>
          <p:nvPr/>
        </p:nvSpPr>
        <p:spPr>
          <a:xfrm>
            <a:off x="8341112" y="4068809"/>
            <a:ext cx="2464971" cy="33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596" b="1" dirty="0">
                <a:solidFill>
                  <a:schemeClr val="bg1"/>
                </a:solidFill>
                <a:latin typeface="NotesEsa" panose="02000506030000020004" pitchFamily="2" charset="0"/>
              </a:rPr>
              <a:t>Analysis of the results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41E4D-173B-300D-E83F-7D859473A0D7}"/>
              </a:ext>
            </a:extLst>
          </p:cNvPr>
          <p:cNvSpPr txBox="1"/>
          <p:nvPr/>
        </p:nvSpPr>
        <p:spPr>
          <a:xfrm>
            <a:off x="7943616" y="4967314"/>
            <a:ext cx="29471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GB" sz="1400" b="1" dirty="0">
                <a:solidFill>
                  <a:srgbClr val="595959"/>
                </a:solidFill>
                <a:latin typeface="NotesEsaBold"/>
              </a:rPr>
              <a:t>Coordinators</a:t>
            </a:r>
          </a:p>
          <a:p>
            <a:pPr marL="0" lvl="1" algn="ctr">
              <a:lnSpc>
                <a:spcPct val="90000"/>
              </a:lnSpc>
              <a:spcAft>
                <a:spcPct val="20000"/>
              </a:spcAft>
            </a:pPr>
            <a:r>
              <a:rPr lang="en-GB" sz="1400" dirty="0">
                <a:solidFill>
                  <a:srgbClr val="595959"/>
                </a:solidFill>
                <a:latin typeface="NotesEsaBold"/>
              </a:rPr>
              <a:t>processed the AC results and assessed the inter-comparison metrics. The results presented and discussed with the participants. </a:t>
            </a:r>
            <a:endParaRPr lang="en-US" sz="1400" dirty="0">
              <a:solidFill>
                <a:srgbClr val="595959"/>
              </a:solidFill>
              <a:latin typeface="NotesEsaBold"/>
            </a:endParaRP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EFD4C835-1985-2DC7-3A66-FF85EFA0B4A7}"/>
              </a:ext>
            </a:extLst>
          </p:cNvPr>
          <p:cNvSpPr/>
          <p:nvPr/>
        </p:nvSpPr>
        <p:spPr>
          <a:xfrm>
            <a:off x="1843807" y="3767743"/>
            <a:ext cx="2414698" cy="1029795"/>
          </a:xfrm>
          <a:prstGeom prst="round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5ECF10-A09B-D2C1-1867-B41AA819E997}"/>
              </a:ext>
            </a:extLst>
          </p:cNvPr>
          <p:cNvSpPr txBox="1"/>
          <p:nvPr/>
        </p:nvSpPr>
        <p:spPr>
          <a:xfrm>
            <a:off x="1915025" y="3967417"/>
            <a:ext cx="2300098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596" b="1" dirty="0">
                <a:solidFill>
                  <a:schemeClr val="bg1"/>
                </a:solidFill>
                <a:latin typeface="NotesEsa" panose="02000506030000020004" pitchFamily="2" charset="0"/>
                <a:cs typeface="Avenir Roman"/>
              </a:rPr>
              <a:t>Definition of the</a:t>
            </a:r>
          </a:p>
          <a:p>
            <a:pPr lvl="0"/>
            <a:r>
              <a:rPr lang="en-GB" sz="1596" b="1" dirty="0">
                <a:solidFill>
                  <a:schemeClr val="bg1"/>
                </a:solidFill>
                <a:latin typeface="NotesEsa" panose="02000506030000020004" pitchFamily="2" charset="0"/>
                <a:cs typeface="Angsana New" panose="02020603050405020304" pitchFamily="18" charset="-34"/>
              </a:rPr>
              <a:t>inter-comparison</a:t>
            </a:r>
            <a:r>
              <a:rPr lang="en-GB" sz="1596" b="1" dirty="0">
                <a:solidFill>
                  <a:schemeClr val="bg1"/>
                </a:solidFill>
                <a:latin typeface="NotesEsa" panose="02000506030000020004" pitchFamily="2" charset="0"/>
                <a:cs typeface="Avenir Roman"/>
              </a:rPr>
              <a:t> protocol</a:t>
            </a:r>
          </a:p>
        </p:txBody>
      </p:sp>
      <p:sp>
        <p:nvSpPr>
          <p:cNvPr id="28" name="Right Arrow 23">
            <a:extLst>
              <a:ext uri="{FF2B5EF4-FFF2-40B4-BE49-F238E27FC236}">
                <a16:creationId xmlns:a16="http://schemas.microsoft.com/office/drawing/2014/main" id="{D6F636AF-45ED-0DBE-AADF-2551D7004842}"/>
              </a:ext>
            </a:extLst>
          </p:cNvPr>
          <p:cNvSpPr/>
          <p:nvPr/>
        </p:nvSpPr>
        <p:spPr>
          <a:xfrm>
            <a:off x="7571704" y="4099769"/>
            <a:ext cx="466724" cy="359018"/>
          </a:xfrm>
          <a:prstGeom prst="rightArrow">
            <a:avLst/>
          </a:prstGeom>
          <a:solidFill>
            <a:srgbClr val="002F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 dirty="0"/>
          </a:p>
        </p:txBody>
      </p:sp>
      <p:sp>
        <p:nvSpPr>
          <p:cNvPr id="29" name="Right Arrow 24">
            <a:extLst>
              <a:ext uri="{FF2B5EF4-FFF2-40B4-BE49-F238E27FC236}">
                <a16:creationId xmlns:a16="http://schemas.microsoft.com/office/drawing/2014/main" id="{05773FA5-C48D-648C-79A6-86CE2F96DF5E}"/>
              </a:ext>
            </a:extLst>
          </p:cNvPr>
          <p:cNvSpPr/>
          <p:nvPr/>
        </p:nvSpPr>
        <p:spPr>
          <a:xfrm>
            <a:off x="4418794" y="4068809"/>
            <a:ext cx="466724" cy="359018"/>
          </a:xfrm>
          <a:prstGeom prst="rightArrow">
            <a:avLst/>
          </a:prstGeom>
          <a:solidFill>
            <a:srgbClr val="002F6D"/>
          </a:solidFill>
          <a:ln>
            <a:solidFill>
              <a:srgbClr val="0049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6" dirty="0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2D467406-6A6B-CF76-6FE9-E6E149F5D962}"/>
              </a:ext>
            </a:extLst>
          </p:cNvPr>
          <p:cNvSpPr txBox="1">
            <a:spLocks/>
          </p:cNvSpPr>
          <p:nvPr/>
        </p:nvSpPr>
        <p:spPr>
          <a:xfrm>
            <a:off x="785347" y="132627"/>
            <a:ext cx="3430246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 Basis</a:t>
            </a:r>
          </a:p>
        </p:txBody>
      </p:sp>
    </p:spTree>
    <p:extLst>
      <p:ext uri="{BB962C8B-B14F-4D97-AF65-F5344CB8AC3E}">
        <p14:creationId xmlns:p14="http://schemas.microsoft.com/office/powerpoint/2010/main" val="1719857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traight Connector 22">
            <a:extLst>
              <a:ext uri="{FF2B5EF4-FFF2-40B4-BE49-F238E27FC236}">
                <a16:creationId xmlns:a16="http://schemas.microsoft.com/office/drawing/2014/main" id="{55037742-ECF2-4C4C-82F9-EDFA16E72E7D}"/>
              </a:ext>
            </a:extLst>
          </p:cNvPr>
          <p:cNvSpPr/>
          <p:nvPr/>
        </p:nvSpPr>
        <p:spPr>
          <a:xfrm rot="21428662">
            <a:off x="8815896" y="2085493"/>
            <a:ext cx="72777" cy="1343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77933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2" name="Straight Connector 13">
            <a:extLst>
              <a:ext uri="{FF2B5EF4-FFF2-40B4-BE49-F238E27FC236}">
                <a16:creationId xmlns:a16="http://schemas.microsoft.com/office/drawing/2014/main" id="{51F5DDC4-1579-0F45-B929-3AB2D8BADB64}"/>
              </a:ext>
            </a:extLst>
          </p:cNvPr>
          <p:cNvSpPr/>
          <p:nvPr/>
        </p:nvSpPr>
        <p:spPr>
          <a:xfrm flipV="1">
            <a:off x="6326249" y="3590017"/>
            <a:ext cx="4070372" cy="2"/>
          </a:xfrm>
          <a:prstGeom prst="line">
            <a:avLst/>
          </a:prstGeom>
          <a:ln w="57150">
            <a:solidFill>
              <a:srgbClr val="28703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90F54838-0800-4940-8782-B1765CF01F83}"/>
              </a:ext>
            </a:extLst>
          </p:cNvPr>
          <p:cNvSpPr/>
          <p:nvPr/>
        </p:nvSpPr>
        <p:spPr>
          <a:xfrm>
            <a:off x="9224705" y="3605164"/>
            <a:ext cx="2609072" cy="0"/>
          </a:xfrm>
          <a:prstGeom prst="line">
            <a:avLst/>
          </a:prstGeom>
          <a:ln w="57150">
            <a:solidFill>
              <a:srgbClr val="25406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FFBB4A87-7026-6D47-94F1-F124DF4BB7DD}"/>
              </a:ext>
            </a:extLst>
          </p:cNvPr>
          <p:cNvSpPr/>
          <p:nvPr/>
        </p:nvSpPr>
        <p:spPr>
          <a:xfrm flipV="1">
            <a:off x="837078" y="3590017"/>
            <a:ext cx="4817132" cy="15147"/>
          </a:xfrm>
          <a:prstGeom prst="line">
            <a:avLst/>
          </a:prstGeom>
          <a:ln w="57150">
            <a:solidFill>
              <a:srgbClr val="D9969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8C3C051-97E2-A74F-A3AE-39E0C56C088D}"/>
              </a:ext>
            </a:extLst>
          </p:cNvPr>
          <p:cNvSpPr txBox="1"/>
          <p:nvPr/>
        </p:nvSpPr>
        <p:spPr>
          <a:xfrm>
            <a:off x="1920769" y="2061919"/>
            <a:ext cx="1316737" cy="919401"/>
          </a:xfrm>
          <a:prstGeom prst="roundRect">
            <a:avLst/>
          </a:prstGeom>
          <a:ln w="28575">
            <a:solidFill>
              <a:srgbClr val="632523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Start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b="1" dirty="0">
                <a:latin typeface="NotesEsaBold"/>
                <a:hlinkClick r:id="rId3"/>
              </a:rPr>
              <a:t>1</a:t>
            </a:r>
            <a:r>
              <a:rPr b="1" baseline="30000" dirty="0">
                <a:latin typeface="NotesEsaBold"/>
                <a:hlinkClick r:id="rId3"/>
              </a:rPr>
              <a:t>st</a:t>
            </a:r>
            <a:r>
              <a:rPr b="1" dirty="0">
                <a:latin typeface="NotesEsaBold"/>
                <a:hlinkClick r:id="rId3"/>
              </a:rPr>
              <a:t> workshop</a:t>
            </a:r>
            <a:endParaRPr lang="el-GR" b="1" dirty="0">
              <a:latin typeface="NotesEsaBold"/>
            </a:endParaRP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b="1" dirty="0">
                <a:latin typeface="NotesEsaBold"/>
              </a:rPr>
              <a:t>ESA/ESRIN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>
                <a:latin typeface="NotesEsaBold"/>
              </a:rPr>
              <a:t>(Frascati, Italy)</a:t>
            </a:r>
            <a:endParaRPr dirty="0">
              <a:latin typeface="NotesEsaBold"/>
            </a:endParaRPr>
          </a:p>
        </p:txBody>
      </p:sp>
      <p:grpSp>
        <p:nvGrpSpPr>
          <p:cNvPr id="17" name="Rectangle 16">
            <a:extLst>
              <a:ext uri="{FF2B5EF4-FFF2-40B4-BE49-F238E27FC236}">
                <a16:creationId xmlns:a16="http://schemas.microsoft.com/office/drawing/2014/main" id="{DB04349B-1C5A-F647-9E4A-353E020FB5E1}"/>
              </a:ext>
            </a:extLst>
          </p:cNvPr>
          <p:cNvGrpSpPr/>
          <p:nvPr/>
        </p:nvGrpSpPr>
        <p:grpSpPr>
          <a:xfrm>
            <a:off x="2171137" y="3232475"/>
            <a:ext cx="816002" cy="715087"/>
            <a:chOff x="0" y="-21543"/>
            <a:chExt cx="816000" cy="715086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C0FEC371-11E9-8047-A4FF-D76CEB90563C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63252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19" name="Autumn…">
              <a:extLst>
                <a:ext uri="{FF2B5EF4-FFF2-40B4-BE49-F238E27FC236}">
                  <a16:creationId xmlns:a16="http://schemas.microsoft.com/office/drawing/2014/main" id="{4161F12E-DAC7-FE46-B359-0F1F321B0726}"/>
                </a:ext>
              </a:extLst>
            </p:cNvPr>
            <p:cNvSpPr txBox="1"/>
            <p:nvPr/>
          </p:nvSpPr>
          <p:spPr>
            <a:xfrm>
              <a:off x="45719" y="-21543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914331">
                <a:defRPr sz="12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lang="en-US" dirty="0">
                  <a:latin typeface="NotesEsaBold"/>
                </a:rPr>
                <a:t>20-21 June 2022</a:t>
              </a:r>
              <a:endParaRPr dirty="0">
                <a:latin typeface="NotesEsaBold"/>
              </a:endParaRPr>
            </a:p>
          </p:txBody>
        </p:sp>
      </p:grpSp>
      <p:grpSp>
        <p:nvGrpSpPr>
          <p:cNvPr id="28" name="Rectangle 21">
            <a:extLst>
              <a:ext uri="{FF2B5EF4-FFF2-40B4-BE49-F238E27FC236}">
                <a16:creationId xmlns:a16="http://schemas.microsoft.com/office/drawing/2014/main" id="{35D98DB0-83BF-0F4F-B2FC-59502AC09A30}"/>
              </a:ext>
            </a:extLst>
          </p:cNvPr>
          <p:cNvGrpSpPr/>
          <p:nvPr/>
        </p:nvGrpSpPr>
        <p:grpSpPr>
          <a:xfrm>
            <a:off x="8454421" y="3258007"/>
            <a:ext cx="816002" cy="715087"/>
            <a:chOff x="0" y="-21542"/>
            <a:chExt cx="816000" cy="715086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9EFF2D93-A798-8746-BDFB-4391E17A9FF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77933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30" name="?">
              <a:extLst>
                <a:ext uri="{FF2B5EF4-FFF2-40B4-BE49-F238E27FC236}">
                  <a16:creationId xmlns:a16="http://schemas.microsoft.com/office/drawing/2014/main" id="{85824722-EE2F-D147-BDCF-CF7CBD0EBFE7}"/>
                </a:ext>
              </a:extLst>
            </p:cNvPr>
            <p:cNvSpPr txBox="1"/>
            <p:nvPr/>
          </p:nvSpPr>
          <p:spPr>
            <a:xfrm>
              <a:off x="45719" y="-21542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May / June 2025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34" name="TextBox 25">
            <a:extLst>
              <a:ext uri="{FF2B5EF4-FFF2-40B4-BE49-F238E27FC236}">
                <a16:creationId xmlns:a16="http://schemas.microsoft.com/office/drawing/2014/main" id="{85876CBD-1547-964B-B688-F6A55738A3DC}"/>
              </a:ext>
            </a:extLst>
          </p:cNvPr>
          <p:cNvSpPr txBox="1"/>
          <p:nvPr/>
        </p:nvSpPr>
        <p:spPr>
          <a:xfrm>
            <a:off x="7836422" y="1330226"/>
            <a:ext cx="2052001" cy="766167"/>
          </a:xfrm>
          <a:prstGeom prst="roundRect">
            <a:avLst/>
          </a:prstGeom>
          <a:ln w="28575">
            <a:solidFill>
              <a:srgbClr val="77933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Report Release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to the participants</a:t>
            </a:r>
            <a:endParaRPr lang="en-GB" dirty="0">
              <a:latin typeface="NotesEsaBold"/>
            </a:endParaRP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GB" sz="1100" b="1" dirty="0">
                <a:latin typeface="NotesEsaBold"/>
              </a:rPr>
              <a:t>Presentation at ESA LPS</a:t>
            </a:r>
            <a:endParaRPr sz="1100" b="1" dirty="0">
              <a:latin typeface="NotesEsaBold"/>
            </a:endParaRPr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id="{16034DDE-FFF7-6042-95BF-6294FCBF0CC2}"/>
              </a:ext>
            </a:extLst>
          </p:cNvPr>
          <p:cNvSpPr txBox="1"/>
          <p:nvPr/>
        </p:nvSpPr>
        <p:spPr>
          <a:xfrm>
            <a:off x="9858557" y="4562145"/>
            <a:ext cx="1290872" cy="749141"/>
          </a:xfrm>
          <a:prstGeom prst="roundRect">
            <a:avLst/>
          </a:prstGeom>
          <a:ln w="28575">
            <a:solidFill>
              <a:srgbClr val="215968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>
                <a:latin typeface="NotesEsaBold"/>
              </a:rPr>
              <a:t>Report </a:t>
            </a:r>
          </a:p>
          <a:p>
            <a:pPr algn="ctr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>
                <a:latin typeface="NotesEsaBold"/>
              </a:rPr>
              <a:t>Submission to Scientific Journal</a:t>
            </a:r>
          </a:p>
        </p:txBody>
      </p:sp>
      <p:sp>
        <p:nvSpPr>
          <p:cNvPr id="36" name="Straight Connector 163">
            <a:extLst>
              <a:ext uri="{FF2B5EF4-FFF2-40B4-BE49-F238E27FC236}">
                <a16:creationId xmlns:a16="http://schemas.microsoft.com/office/drawing/2014/main" id="{B03AF88C-D6BC-CB41-BCBB-8159AEF67322}"/>
              </a:ext>
            </a:extLst>
          </p:cNvPr>
          <p:cNvSpPr/>
          <p:nvPr/>
        </p:nvSpPr>
        <p:spPr>
          <a:xfrm>
            <a:off x="10501541" y="3941073"/>
            <a:ext cx="1463" cy="606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37" name="Rectangle 29">
            <a:extLst>
              <a:ext uri="{FF2B5EF4-FFF2-40B4-BE49-F238E27FC236}">
                <a16:creationId xmlns:a16="http://schemas.microsoft.com/office/drawing/2014/main" id="{094BA033-7809-0147-A00B-94F4792E2DB4}"/>
              </a:ext>
            </a:extLst>
          </p:cNvPr>
          <p:cNvGrpSpPr/>
          <p:nvPr/>
        </p:nvGrpSpPr>
        <p:grpSpPr>
          <a:xfrm>
            <a:off x="3970021" y="3279548"/>
            <a:ext cx="816002" cy="672003"/>
            <a:chOff x="0" y="-1"/>
            <a:chExt cx="816000" cy="672002"/>
          </a:xfrm>
        </p:grpSpPr>
        <p:sp>
          <p:nvSpPr>
            <p:cNvPr id="38" name="Rectangle">
              <a:extLst>
                <a:ext uri="{FF2B5EF4-FFF2-40B4-BE49-F238E27FC236}">
                  <a16:creationId xmlns:a16="http://schemas.microsoft.com/office/drawing/2014/main" id="{539B9C02-9A18-1C4A-97FB-3DEC04F2B8CF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C0454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39" name="?">
              <a:extLst>
                <a:ext uri="{FF2B5EF4-FFF2-40B4-BE49-F238E27FC236}">
                  <a16:creationId xmlns:a16="http://schemas.microsoft.com/office/drawing/2014/main" id="{6860E6A8-55AA-5743-AEE5-5CF1C21237DF}"/>
                </a:ext>
              </a:extLst>
            </p:cNvPr>
            <p:cNvSpPr txBox="1"/>
            <p:nvPr/>
          </p:nvSpPr>
          <p:spPr>
            <a:xfrm>
              <a:off x="43278" y="92656"/>
              <a:ext cx="724562" cy="51077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February 2024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40" name="Straight Connector 30">
            <a:extLst>
              <a:ext uri="{FF2B5EF4-FFF2-40B4-BE49-F238E27FC236}">
                <a16:creationId xmlns:a16="http://schemas.microsoft.com/office/drawing/2014/main" id="{DCA95B0B-6055-6C4D-81AE-E38904AB7FA5}"/>
              </a:ext>
            </a:extLst>
          </p:cNvPr>
          <p:cNvSpPr/>
          <p:nvPr/>
        </p:nvSpPr>
        <p:spPr>
          <a:xfrm>
            <a:off x="4371341" y="3951458"/>
            <a:ext cx="4240" cy="58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C04543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4AB1D6EF-9660-5841-BB86-386432709C61}"/>
              </a:ext>
            </a:extLst>
          </p:cNvPr>
          <p:cNvSpPr txBox="1"/>
          <p:nvPr/>
        </p:nvSpPr>
        <p:spPr>
          <a:xfrm>
            <a:off x="3341849" y="4549135"/>
            <a:ext cx="2052001" cy="885349"/>
          </a:xfrm>
          <a:prstGeom prst="roundRect">
            <a:avLst/>
          </a:prstGeom>
          <a:ln w="28575">
            <a:solidFill>
              <a:srgbClr val="C04543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Input Data Distribution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to Participants</a:t>
            </a:r>
          </a:p>
        </p:txBody>
      </p:sp>
      <p:sp>
        <p:nvSpPr>
          <p:cNvPr id="42" name="Triangle 32">
            <a:extLst>
              <a:ext uri="{FF2B5EF4-FFF2-40B4-BE49-F238E27FC236}">
                <a16:creationId xmlns:a16="http://schemas.microsoft.com/office/drawing/2014/main" id="{8C82586F-6358-0E40-B38E-62EBE35BDF31}"/>
              </a:ext>
            </a:extLst>
          </p:cNvPr>
          <p:cNvSpPr/>
          <p:nvPr/>
        </p:nvSpPr>
        <p:spPr>
          <a:xfrm rot="5400000">
            <a:off x="11573259" y="3388805"/>
            <a:ext cx="463381" cy="398999"/>
          </a:xfrm>
          <a:prstGeom prst="triangle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</p:txBody>
      </p:sp>
      <p:sp>
        <p:nvSpPr>
          <p:cNvPr id="43" name="Straight Connector 35">
            <a:extLst>
              <a:ext uri="{FF2B5EF4-FFF2-40B4-BE49-F238E27FC236}">
                <a16:creationId xmlns:a16="http://schemas.microsoft.com/office/drawing/2014/main" id="{6DC0CFB7-6EC3-0948-A6DE-C58D98CEE4B7}"/>
              </a:ext>
            </a:extLst>
          </p:cNvPr>
          <p:cNvSpPr/>
          <p:nvPr/>
        </p:nvSpPr>
        <p:spPr>
          <a:xfrm flipH="1">
            <a:off x="977212" y="2894794"/>
            <a:ext cx="15309" cy="1001529"/>
          </a:xfrm>
          <a:prstGeom prst="line">
            <a:avLst/>
          </a:prstGeom>
          <a:ln w="25400">
            <a:solidFill>
              <a:srgbClr val="FCD5B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/>
          </a:p>
        </p:txBody>
      </p:sp>
      <p:grpSp>
        <p:nvGrpSpPr>
          <p:cNvPr id="44" name="Rectangle 36">
            <a:extLst>
              <a:ext uri="{FF2B5EF4-FFF2-40B4-BE49-F238E27FC236}">
                <a16:creationId xmlns:a16="http://schemas.microsoft.com/office/drawing/2014/main" id="{37FC9929-CFE3-244C-A63E-0965293E75EE}"/>
              </a:ext>
            </a:extLst>
          </p:cNvPr>
          <p:cNvGrpSpPr/>
          <p:nvPr/>
        </p:nvGrpSpPr>
        <p:grpSpPr>
          <a:xfrm>
            <a:off x="561876" y="3297812"/>
            <a:ext cx="816002" cy="672003"/>
            <a:chOff x="0" y="-1"/>
            <a:chExt cx="816000" cy="672002"/>
          </a:xfrm>
        </p:grpSpPr>
        <p:sp>
          <p:nvSpPr>
            <p:cNvPr id="45" name="Rectangle">
              <a:extLst>
                <a:ext uri="{FF2B5EF4-FFF2-40B4-BE49-F238E27FC236}">
                  <a16:creationId xmlns:a16="http://schemas.microsoft.com/office/drawing/2014/main" id="{5DD3BE99-C3D8-034D-81A1-3468C5F58B3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FAC09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46" name="?">
              <a:extLst>
                <a:ext uri="{FF2B5EF4-FFF2-40B4-BE49-F238E27FC236}">
                  <a16:creationId xmlns:a16="http://schemas.microsoft.com/office/drawing/2014/main" id="{543636F6-8A59-7B4E-9A0E-2CFA653DA636}"/>
                </a:ext>
              </a:extLst>
            </p:cNvPr>
            <p:cNvSpPr txBox="1"/>
            <p:nvPr/>
          </p:nvSpPr>
          <p:spPr>
            <a:xfrm>
              <a:off x="45719" y="182769"/>
              <a:ext cx="741232" cy="30646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  <a:sym typeface="Calibri"/>
                </a:rPr>
                <a:t>Dec 2021</a:t>
              </a:r>
              <a:endParaRPr sz="1200" dirty="0">
                <a:latin typeface="NotesEsaBold"/>
                <a:sym typeface="Calibri"/>
              </a:endParaRPr>
            </a:p>
          </p:txBody>
        </p:sp>
      </p:grpSp>
      <p:grpSp>
        <p:nvGrpSpPr>
          <p:cNvPr id="47" name="Rectangle 152">
            <a:extLst>
              <a:ext uri="{FF2B5EF4-FFF2-40B4-BE49-F238E27FC236}">
                <a16:creationId xmlns:a16="http://schemas.microsoft.com/office/drawing/2014/main" id="{2A9EEF05-9EE0-6645-932A-53D280D5F401}"/>
              </a:ext>
            </a:extLst>
          </p:cNvPr>
          <p:cNvGrpSpPr/>
          <p:nvPr/>
        </p:nvGrpSpPr>
        <p:grpSpPr>
          <a:xfrm>
            <a:off x="10092731" y="3269163"/>
            <a:ext cx="816002" cy="672003"/>
            <a:chOff x="0" y="-1"/>
            <a:chExt cx="816000" cy="672002"/>
          </a:xfrm>
        </p:grpSpPr>
        <p:sp>
          <p:nvSpPr>
            <p:cNvPr id="48" name="Rectangle">
              <a:extLst>
                <a:ext uri="{FF2B5EF4-FFF2-40B4-BE49-F238E27FC236}">
                  <a16:creationId xmlns:a16="http://schemas.microsoft.com/office/drawing/2014/main" id="{0C62BC37-76CE-6D4B-94E4-6F60C79D8388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254061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49" name="?">
              <a:extLst>
                <a:ext uri="{FF2B5EF4-FFF2-40B4-BE49-F238E27FC236}">
                  <a16:creationId xmlns:a16="http://schemas.microsoft.com/office/drawing/2014/main" id="{1DA7C5DC-C76E-924E-A466-E802DA7C3E2A}"/>
                </a:ext>
              </a:extLst>
            </p:cNvPr>
            <p:cNvSpPr txBox="1"/>
            <p:nvPr/>
          </p:nvSpPr>
          <p:spPr>
            <a:xfrm>
              <a:off x="45719" y="182768"/>
              <a:ext cx="724562" cy="30646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Q3 2025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50" name="TextBox 34">
            <a:extLst>
              <a:ext uri="{FF2B5EF4-FFF2-40B4-BE49-F238E27FC236}">
                <a16:creationId xmlns:a16="http://schemas.microsoft.com/office/drawing/2014/main" id="{306814F2-973A-774C-8583-F2AE48167F6B}"/>
              </a:ext>
            </a:extLst>
          </p:cNvPr>
          <p:cNvSpPr txBox="1"/>
          <p:nvPr/>
        </p:nvSpPr>
        <p:spPr>
          <a:xfrm>
            <a:off x="216425" y="2215978"/>
            <a:ext cx="1495740" cy="646986"/>
          </a:xfrm>
          <a:prstGeom prst="roundRect">
            <a:avLst/>
          </a:prstGeom>
          <a:solidFill>
            <a:srgbClr val="FCD5B5"/>
          </a:solidFill>
          <a:ln w="28575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6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dirty="0">
                <a:latin typeface="NotesEsaBold"/>
              </a:rPr>
              <a:t>Invitation to developers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3C0C7C2-934E-E34B-BFBB-F3A1096A67B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2579138" y="2981320"/>
            <a:ext cx="0" cy="251155"/>
          </a:xfrm>
          <a:prstGeom prst="line">
            <a:avLst/>
          </a:prstGeom>
          <a:noFill/>
          <a:ln w="25400" cap="flat">
            <a:solidFill>
              <a:srgbClr val="63252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2509137A-D0CD-9FE2-76F3-0DE06ED4329E}"/>
              </a:ext>
            </a:extLst>
          </p:cNvPr>
          <p:cNvSpPr txBox="1">
            <a:spLocks/>
          </p:cNvSpPr>
          <p:nvPr/>
        </p:nvSpPr>
        <p:spPr>
          <a:xfrm>
            <a:off x="785344" y="132627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 Timeline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9B8C4722-DEED-4342-9A0A-7BD1ACAC5E6A}"/>
              </a:ext>
            </a:extLst>
          </p:cNvPr>
          <p:cNvSpPr txBox="1"/>
          <p:nvPr/>
        </p:nvSpPr>
        <p:spPr>
          <a:xfrm>
            <a:off x="4892249" y="1922782"/>
            <a:ext cx="2052000" cy="408623"/>
          </a:xfrm>
          <a:prstGeom prst="roundRect">
            <a:avLst/>
          </a:prstGeom>
          <a:ln w="28575">
            <a:solidFill>
              <a:srgbClr val="953735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dirty="0">
                <a:latin typeface="NotesEsaBold"/>
              </a:rPr>
              <a:t>Results Submission</a:t>
            </a:r>
          </a:p>
        </p:txBody>
      </p:sp>
      <p:sp>
        <p:nvSpPr>
          <p:cNvPr id="24" name="Straight Connector 19">
            <a:extLst>
              <a:ext uri="{FF2B5EF4-FFF2-40B4-BE49-F238E27FC236}">
                <a16:creationId xmlns:a16="http://schemas.microsoft.com/office/drawing/2014/main" id="{3D0AA351-8B20-FE4D-949D-F563EDAFD928}"/>
              </a:ext>
            </a:extLst>
          </p:cNvPr>
          <p:cNvSpPr/>
          <p:nvPr/>
        </p:nvSpPr>
        <p:spPr>
          <a:xfrm rot="21409333">
            <a:off x="5871956" y="2332232"/>
            <a:ext cx="55412" cy="92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95373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20" name="Rectangle 17">
            <a:extLst>
              <a:ext uri="{FF2B5EF4-FFF2-40B4-BE49-F238E27FC236}">
                <a16:creationId xmlns:a16="http://schemas.microsoft.com/office/drawing/2014/main" id="{CA104633-8896-4A4D-84BA-7A78886D33E0}"/>
              </a:ext>
            </a:extLst>
          </p:cNvPr>
          <p:cNvGrpSpPr/>
          <p:nvPr/>
        </p:nvGrpSpPr>
        <p:grpSpPr>
          <a:xfrm>
            <a:off x="6933757" y="3254017"/>
            <a:ext cx="896690" cy="672003"/>
            <a:chOff x="0" y="-1"/>
            <a:chExt cx="816000" cy="672002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E1D5CA88-FE4E-BB43-8110-962DA1D13DC5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4F6228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22" name="?">
              <a:extLst>
                <a:ext uri="{FF2B5EF4-FFF2-40B4-BE49-F238E27FC236}">
                  <a16:creationId xmlns:a16="http://schemas.microsoft.com/office/drawing/2014/main" id="{C24FEB46-ADFB-EF44-BEB9-B28B5CCBFD6A}"/>
                </a:ext>
              </a:extLst>
            </p:cNvPr>
            <p:cNvSpPr txBox="1"/>
            <p:nvPr/>
          </p:nvSpPr>
          <p:spPr>
            <a:xfrm>
              <a:off x="45719" y="80613"/>
              <a:ext cx="724562" cy="51077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March 2025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33" name="Straight Connector 24">
            <a:extLst>
              <a:ext uri="{FF2B5EF4-FFF2-40B4-BE49-F238E27FC236}">
                <a16:creationId xmlns:a16="http://schemas.microsoft.com/office/drawing/2014/main" id="{DC8C68A8-8AE1-5E4E-A118-B062E72ADA9A}"/>
              </a:ext>
            </a:extLst>
          </p:cNvPr>
          <p:cNvSpPr/>
          <p:nvPr/>
        </p:nvSpPr>
        <p:spPr>
          <a:xfrm>
            <a:off x="7341757" y="3925928"/>
            <a:ext cx="1" cy="608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4F622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32B89110-B74A-5448-BC34-954B13698B12}"/>
              </a:ext>
            </a:extLst>
          </p:cNvPr>
          <p:cNvSpPr txBox="1"/>
          <p:nvPr/>
        </p:nvSpPr>
        <p:spPr>
          <a:xfrm>
            <a:off x="6243757" y="4549135"/>
            <a:ext cx="2196001" cy="1191816"/>
          </a:xfrm>
          <a:prstGeom prst="roundRect">
            <a:avLst/>
          </a:prstGeom>
          <a:ln w="28575">
            <a:solidFill>
              <a:srgbClr val="4F6228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Inter-comparison Results </a:t>
            </a:r>
          </a:p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Presentation</a:t>
            </a:r>
            <a:endParaRPr lang="en-US" dirty="0">
              <a:latin typeface="NotesEsaBold"/>
            </a:endParaRPr>
          </a:p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1000" b="1" dirty="0">
                <a:solidFill>
                  <a:srgbClr val="404040"/>
                </a:solidFill>
                <a:latin typeface="NotesEsaBold"/>
              </a:rPr>
              <a:t>2</a:t>
            </a:r>
            <a:r>
              <a:rPr lang="en-US" sz="1000" b="1" baseline="30000" dirty="0">
                <a:solidFill>
                  <a:srgbClr val="404040"/>
                </a:solidFill>
                <a:latin typeface="NotesEsaBold"/>
              </a:rPr>
              <a:t>nd</a:t>
            </a:r>
            <a:r>
              <a:rPr lang="en-US" sz="1000" b="1" dirty="0">
                <a:solidFill>
                  <a:srgbClr val="404040"/>
                </a:solidFill>
                <a:latin typeface="NotesEsaBold"/>
              </a:rPr>
              <a:t> workshop</a:t>
            </a:r>
          </a:p>
        </p:txBody>
      </p:sp>
      <p:grpSp>
        <p:nvGrpSpPr>
          <p:cNvPr id="25" name="Rectangle 20">
            <a:extLst>
              <a:ext uri="{FF2B5EF4-FFF2-40B4-BE49-F238E27FC236}">
                <a16:creationId xmlns:a16="http://schemas.microsoft.com/office/drawing/2014/main" id="{102CCF0F-F839-C943-A568-36B5BCFFA5D9}"/>
              </a:ext>
            </a:extLst>
          </p:cNvPr>
          <p:cNvGrpSpPr/>
          <p:nvPr/>
        </p:nvGrpSpPr>
        <p:grpSpPr>
          <a:xfrm>
            <a:off x="5510248" y="3232475"/>
            <a:ext cx="816002" cy="715087"/>
            <a:chOff x="0" y="-21543"/>
            <a:chExt cx="816000" cy="715086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F0112EFC-F000-2A44-9D5C-8B8CCA62C7FB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953735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27" name="?">
              <a:extLst>
                <a:ext uri="{FF2B5EF4-FFF2-40B4-BE49-F238E27FC236}">
                  <a16:creationId xmlns:a16="http://schemas.microsoft.com/office/drawing/2014/main" id="{C289A8B1-9434-794B-8267-14E853CB5780}"/>
                </a:ext>
              </a:extLst>
            </p:cNvPr>
            <p:cNvSpPr txBox="1"/>
            <p:nvPr/>
          </p:nvSpPr>
          <p:spPr>
            <a:xfrm>
              <a:off x="45719" y="-21543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May -</a:t>
              </a:r>
            </a:p>
            <a:p>
              <a:r>
                <a:rPr lang="en-US" sz="1200" dirty="0">
                  <a:latin typeface="NotesEsaBold"/>
                </a:rPr>
                <a:t>August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97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5">
            <a:extLst>
              <a:ext uri="{FF2B5EF4-FFF2-40B4-BE49-F238E27FC236}">
                <a16:creationId xmlns:a16="http://schemas.microsoft.com/office/drawing/2014/main" id="{0CC87A7A-A1FC-DA04-AD37-9B926F1851BE}"/>
              </a:ext>
            </a:extLst>
          </p:cNvPr>
          <p:cNvSpPr txBox="1"/>
          <p:nvPr/>
        </p:nvSpPr>
        <p:spPr>
          <a:xfrm>
            <a:off x="7836422" y="1330226"/>
            <a:ext cx="2052001" cy="766167"/>
          </a:xfrm>
          <a:prstGeom prst="roundRect">
            <a:avLst/>
          </a:prstGeom>
          <a:ln w="28575">
            <a:solidFill>
              <a:srgbClr val="77933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Report Release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to the participants</a:t>
            </a:r>
            <a:endParaRPr lang="en-GB" dirty="0">
              <a:latin typeface="NotesEsaBold"/>
            </a:endParaRP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GB" sz="1100" b="1" dirty="0">
                <a:latin typeface="NotesEsaBold"/>
              </a:rPr>
              <a:t>Presentation at ESA LPS</a:t>
            </a:r>
            <a:endParaRPr sz="1100" b="1" dirty="0">
              <a:latin typeface="NotesEsaBold"/>
            </a:endParaRPr>
          </a:p>
        </p:txBody>
      </p:sp>
      <p:sp>
        <p:nvSpPr>
          <p:cNvPr id="12" name="Straight Connector 13">
            <a:extLst>
              <a:ext uri="{FF2B5EF4-FFF2-40B4-BE49-F238E27FC236}">
                <a16:creationId xmlns:a16="http://schemas.microsoft.com/office/drawing/2014/main" id="{51F5DDC4-1579-0F45-B929-3AB2D8BADB64}"/>
              </a:ext>
            </a:extLst>
          </p:cNvPr>
          <p:cNvSpPr/>
          <p:nvPr/>
        </p:nvSpPr>
        <p:spPr>
          <a:xfrm flipV="1">
            <a:off x="6326249" y="3590017"/>
            <a:ext cx="4070372" cy="2"/>
          </a:xfrm>
          <a:prstGeom prst="line">
            <a:avLst/>
          </a:prstGeom>
          <a:ln w="57150">
            <a:solidFill>
              <a:srgbClr val="28703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90F54838-0800-4940-8782-B1765CF01F83}"/>
              </a:ext>
            </a:extLst>
          </p:cNvPr>
          <p:cNvSpPr/>
          <p:nvPr/>
        </p:nvSpPr>
        <p:spPr>
          <a:xfrm>
            <a:off x="9781775" y="3590017"/>
            <a:ext cx="2052001" cy="15147"/>
          </a:xfrm>
          <a:prstGeom prst="line">
            <a:avLst/>
          </a:prstGeom>
          <a:ln w="57150">
            <a:solidFill>
              <a:srgbClr val="25406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FFBB4A87-7026-6D47-94F1-F124DF4BB7DD}"/>
              </a:ext>
            </a:extLst>
          </p:cNvPr>
          <p:cNvSpPr/>
          <p:nvPr/>
        </p:nvSpPr>
        <p:spPr>
          <a:xfrm flipV="1">
            <a:off x="837078" y="3590017"/>
            <a:ext cx="4817132" cy="15147"/>
          </a:xfrm>
          <a:prstGeom prst="line">
            <a:avLst/>
          </a:prstGeom>
          <a:ln w="57150">
            <a:solidFill>
              <a:srgbClr val="D9969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8C3C051-97E2-A74F-A3AE-39E0C56C088D}"/>
              </a:ext>
            </a:extLst>
          </p:cNvPr>
          <p:cNvSpPr txBox="1"/>
          <p:nvPr/>
        </p:nvSpPr>
        <p:spPr>
          <a:xfrm>
            <a:off x="1920769" y="2061919"/>
            <a:ext cx="1316737" cy="919401"/>
          </a:xfrm>
          <a:prstGeom prst="roundRect">
            <a:avLst/>
          </a:prstGeom>
          <a:ln w="28575">
            <a:solidFill>
              <a:srgbClr val="63252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Start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b="1" dirty="0">
                <a:latin typeface="NotesEsaBold"/>
                <a:hlinkClick r:id="rId3"/>
              </a:rPr>
              <a:t>1</a:t>
            </a:r>
            <a:r>
              <a:rPr b="1" baseline="30000" dirty="0">
                <a:latin typeface="NotesEsaBold"/>
                <a:hlinkClick r:id="rId3"/>
              </a:rPr>
              <a:t>st</a:t>
            </a:r>
            <a:r>
              <a:rPr b="1" dirty="0">
                <a:latin typeface="NotesEsaBold"/>
                <a:hlinkClick r:id="rId3"/>
              </a:rPr>
              <a:t> workshop</a:t>
            </a:r>
            <a:endParaRPr lang="el-GR" b="1" dirty="0">
              <a:latin typeface="NotesEsaBold"/>
            </a:endParaRP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b="1" dirty="0">
                <a:latin typeface="NotesEsaBold"/>
              </a:rPr>
              <a:t>ESA/ESRIN 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>
                <a:latin typeface="NotesEsaBold"/>
              </a:rPr>
              <a:t>(Frascati, Italy)</a:t>
            </a:r>
            <a:endParaRPr dirty="0">
              <a:latin typeface="NotesEsaBold"/>
            </a:endParaRPr>
          </a:p>
        </p:txBody>
      </p:sp>
      <p:grpSp>
        <p:nvGrpSpPr>
          <p:cNvPr id="17" name="Rectangle 16">
            <a:extLst>
              <a:ext uri="{FF2B5EF4-FFF2-40B4-BE49-F238E27FC236}">
                <a16:creationId xmlns:a16="http://schemas.microsoft.com/office/drawing/2014/main" id="{DB04349B-1C5A-F647-9E4A-353E020FB5E1}"/>
              </a:ext>
            </a:extLst>
          </p:cNvPr>
          <p:cNvGrpSpPr/>
          <p:nvPr/>
        </p:nvGrpSpPr>
        <p:grpSpPr>
          <a:xfrm>
            <a:off x="2171137" y="3232475"/>
            <a:ext cx="816002" cy="715087"/>
            <a:chOff x="0" y="-21543"/>
            <a:chExt cx="816000" cy="715086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C0FEC371-11E9-8047-A4FF-D76CEB90563C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63252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19" name="Autumn…">
              <a:extLst>
                <a:ext uri="{FF2B5EF4-FFF2-40B4-BE49-F238E27FC236}">
                  <a16:creationId xmlns:a16="http://schemas.microsoft.com/office/drawing/2014/main" id="{4161F12E-DAC7-FE46-B359-0F1F321B0726}"/>
                </a:ext>
              </a:extLst>
            </p:cNvPr>
            <p:cNvSpPr txBox="1"/>
            <p:nvPr/>
          </p:nvSpPr>
          <p:spPr>
            <a:xfrm>
              <a:off x="45719" y="-21543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914331">
                <a:defRPr sz="12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lang="en-US" dirty="0">
                  <a:latin typeface="NotesEsaBold"/>
                </a:rPr>
                <a:t>20-21 June 2022</a:t>
              </a:r>
              <a:endParaRPr dirty="0">
                <a:latin typeface="NotesEsaBold"/>
              </a:endParaRPr>
            </a:p>
          </p:txBody>
        </p:sp>
      </p:grpSp>
      <p:grpSp>
        <p:nvGrpSpPr>
          <p:cNvPr id="28" name="Rectangle 21">
            <a:extLst>
              <a:ext uri="{FF2B5EF4-FFF2-40B4-BE49-F238E27FC236}">
                <a16:creationId xmlns:a16="http://schemas.microsoft.com/office/drawing/2014/main" id="{35D98DB0-83BF-0F4F-B2FC-59502AC09A30}"/>
              </a:ext>
            </a:extLst>
          </p:cNvPr>
          <p:cNvGrpSpPr/>
          <p:nvPr/>
        </p:nvGrpSpPr>
        <p:grpSpPr>
          <a:xfrm>
            <a:off x="8454421" y="3258007"/>
            <a:ext cx="816002" cy="715087"/>
            <a:chOff x="0" y="-21542"/>
            <a:chExt cx="816000" cy="715086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9EFF2D93-A798-8746-BDFB-4391E17A9FF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77933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30" name="?">
              <a:extLst>
                <a:ext uri="{FF2B5EF4-FFF2-40B4-BE49-F238E27FC236}">
                  <a16:creationId xmlns:a16="http://schemas.microsoft.com/office/drawing/2014/main" id="{85824722-EE2F-D147-BDCF-CF7CBD0EBFE7}"/>
                </a:ext>
              </a:extLst>
            </p:cNvPr>
            <p:cNvSpPr txBox="1"/>
            <p:nvPr/>
          </p:nvSpPr>
          <p:spPr>
            <a:xfrm>
              <a:off x="45719" y="-21542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May / June 2025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31" name="Straight Connector 22">
            <a:extLst>
              <a:ext uri="{FF2B5EF4-FFF2-40B4-BE49-F238E27FC236}">
                <a16:creationId xmlns:a16="http://schemas.microsoft.com/office/drawing/2014/main" id="{55037742-ECF2-4C4C-82F9-EDFA16E72E7D}"/>
              </a:ext>
            </a:extLst>
          </p:cNvPr>
          <p:cNvSpPr/>
          <p:nvPr/>
        </p:nvSpPr>
        <p:spPr>
          <a:xfrm>
            <a:off x="8811336" y="2111088"/>
            <a:ext cx="51087" cy="1168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77933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id="{16034DDE-FFF7-6042-95BF-6294FCBF0CC2}"/>
              </a:ext>
            </a:extLst>
          </p:cNvPr>
          <p:cNvSpPr txBox="1"/>
          <p:nvPr/>
        </p:nvSpPr>
        <p:spPr>
          <a:xfrm>
            <a:off x="9858557" y="4562145"/>
            <a:ext cx="1290872" cy="749141"/>
          </a:xfrm>
          <a:prstGeom prst="roundRect">
            <a:avLst/>
          </a:prstGeom>
          <a:ln w="28575">
            <a:solidFill>
              <a:srgbClr val="215968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>
                <a:latin typeface="NotesEsaBold"/>
              </a:rPr>
              <a:t>Report </a:t>
            </a:r>
          </a:p>
          <a:p>
            <a:pPr algn="ctr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>
                <a:latin typeface="NotesEsaBold"/>
              </a:rPr>
              <a:t>Submission to Scientific Journal</a:t>
            </a:r>
          </a:p>
        </p:txBody>
      </p:sp>
      <p:sp>
        <p:nvSpPr>
          <p:cNvPr id="36" name="Straight Connector 163">
            <a:extLst>
              <a:ext uri="{FF2B5EF4-FFF2-40B4-BE49-F238E27FC236}">
                <a16:creationId xmlns:a16="http://schemas.microsoft.com/office/drawing/2014/main" id="{B03AF88C-D6BC-CB41-BCBB-8159AEF67322}"/>
              </a:ext>
            </a:extLst>
          </p:cNvPr>
          <p:cNvSpPr/>
          <p:nvPr/>
        </p:nvSpPr>
        <p:spPr>
          <a:xfrm>
            <a:off x="10501541" y="3941073"/>
            <a:ext cx="1463" cy="606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21596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37" name="Rectangle 29">
            <a:extLst>
              <a:ext uri="{FF2B5EF4-FFF2-40B4-BE49-F238E27FC236}">
                <a16:creationId xmlns:a16="http://schemas.microsoft.com/office/drawing/2014/main" id="{094BA033-7809-0147-A00B-94F4792E2DB4}"/>
              </a:ext>
            </a:extLst>
          </p:cNvPr>
          <p:cNvGrpSpPr/>
          <p:nvPr/>
        </p:nvGrpSpPr>
        <p:grpSpPr>
          <a:xfrm>
            <a:off x="3970021" y="3279548"/>
            <a:ext cx="816002" cy="672003"/>
            <a:chOff x="0" y="-1"/>
            <a:chExt cx="816000" cy="672002"/>
          </a:xfrm>
        </p:grpSpPr>
        <p:sp>
          <p:nvSpPr>
            <p:cNvPr id="38" name="Rectangle">
              <a:extLst>
                <a:ext uri="{FF2B5EF4-FFF2-40B4-BE49-F238E27FC236}">
                  <a16:creationId xmlns:a16="http://schemas.microsoft.com/office/drawing/2014/main" id="{539B9C02-9A18-1C4A-97FB-3DEC04F2B8CF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C0454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39" name="?">
              <a:extLst>
                <a:ext uri="{FF2B5EF4-FFF2-40B4-BE49-F238E27FC236}">
                  <a16:creationId xmlns:a16="http://schemas.microsoft.com/office/drawing/2014/main" id="{6860E6A8-55AA-5743-AEE5-5CF1C21237DF}"/>
                </a:ext>
              </a:extLst>
            </p:cNvPr>
            <p:cNvSpPr txBox="1"/>
            <p:nvPr/>
          </p:nvSpPr>
          <p:spPr>
            <a:xfrm>
              <a:off x="43278" y="92656"/>
              <a:ext cx="724562" cy="51077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February 2024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40" name="Straight Connector 30">
            <a:extLst>
              <a:ext uri="{FF2B5EF4-FFF2-40B4-BE49-F238E27FC236}">
                <a16:creationId xmlns:a16="http://schemas.microsoft.com/office/drawing/2014/main" id="{DCA95B0B-6055-6C4D-81AE-E38904AB7FA5}"/>
              </a:ext>
            </a:extLst>
          </p:cNvPr>
          <p:cNvSpPr/>
          <p:nvPr/>
        </p:nvSpPr>
        <p:spPr>
          <a:xfrm>
            <a:off x="4371341" y="3951458"/>
            <a:ext cx="4240" cy="58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C04543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1" name="TextBox 31">
            <a:extLst>
              <a:ext uri="{FF2B5EF4-FFF2-40B4-BE49-F238E27FC236}">
                <a16:creationId xmlns:a16="http://schemas.microsoft.com/office/drawing/2014/main" id="{4AB1D6EF-9660-5841-BB86-386432709C61}"/>
              </a:ext>
            </a:extLst>
          </p:cNvPr>
          <p:cNvSpPr txBox="1"/>
          <p:nvPr/>
        </p:nvSpPr>
        <p:spPr>
          <a:xfrm>
            <a:off x="3341849" y="4549135"/>
            <a:ext cx="2052001" cy="885349"/>
          </a:xfrm>
          <a:prstGeom prst="roundRect">
            <a:avLst/>
          </a:prstGeom>
          <a:ln w="28575">
            <a:solidFill>
              <a:srgbClr val="C0454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Input Data Distribution</a:t>
            </a:r>
          </a:p>
          <a:p>
            <a:pPr algn="ctr" defTabSz="914331">
              <a:defRPr sz="10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to Participants</a:t>
            </a:r>
          </a:p>
        </p:txBody>
      </p:sp>
      <p:sp>
        <p:nvSpPr>
          <p:cNvPr id="42" name="Triangle 32">
            <a:extLst>
              <a:ext uri="{FF2B5EF4-FFF2-40B4-BE49-F238E27FC236}">
                <a16:creationId xmlns:a16="http://schemas.microsoft.com/office/drawing/2014/main" id="{8C82586F-6358-0E40-B38E-62EBE35BDF31}"/>
              </a:ext>
            </a:extLst>
          </p:cNvPr>
          <p:cNvSpPr/>
          <p:nvPr/>
        </p:nvSpPr>
        <p:spPr>
          <a:xfrm rot="5400000">
            <a:off x="11573259" y="3388805"/>
            <a:ext cx="463381" cy="398999"/>
          </a:xfrm>
          <a:prstGeom prst="triangle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</p:txBody>
      </p:sp>
      <p:sp>
        <p:nvSpPr>
          <p:cNvPr id="43" name="Straight Connector 35">
            <a:extLst>
              <a:ext uri="{FF2B5EF4-FFF2-40B4-BE49-F238E27FC236}">
                <a16:creationId xmlns:a16="http://schemas.microsoft.com/office/drawing/2014/main" id="{6DC0CFB7-6EC3-0948-A6DE-C58D98CEE4B7}"/>
              </a:ext>
            </a:extLst>
          </p:cNvPr>
          <p:cNvSpPr/>
          <p:nvPr/>
        </p:nvSpPr>
        <p:spPr>
          <a:xfrm flipH="1">
            <a:off x="977212" y="2894794"/>
            <a:ext cx="15309" cy="1001529"/>
          </a:xfrm>
          <a:prstGeom prst="line">
            <a:avLst/>
          </a:prstGeom>
          <a:ln w="25400">
            <a:solidFill>
              <a:srgbClr val="FCD5B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/>
          </a:p>
        </p:txBody>
      </p:sp>
      <p:grpSp>
        <p:nvGrpSpPr>
          <p:cNvPr id="44" name="Rectangle 36">
            <a:extLst>
              <a:ext uri="{FF2B5EF4-FFF2-40B4-BE49-F238E27FC236}">
                <a16:creationId xmlns:a16="http://schemas.microsoft.com/office/drawing/2014/main" id="{37FC9929-CFE3-244C-A63E-0965293E75EE}"/>
              </a:ext>
            </a:extLst>
          </p:cNvPr>
          <p:cNvGrpSpPr/>
          <p:nvPr/>
        </p:nvGrpSpPr>
        <p:grpSpPr>
          <a:xfrm>
            <a:off x="561876" y="3297812"/>
            <a:ext cx="816002" cy="672003"/>
            <a:chOff x="0" y="-1"/>
            <a:chExt cx="816000" cy="672002"/>
          </a:xfrm>
        </p:grpSpPr>
        <p:sp>
          <p:nvSpPr>
            <p:cNvPr id="45" name="Rectangle">
              <a:extLst>
                <a:ext uri="{FF2B5EF4-FFF2-40B4-BE49-F238E27FC236}">
                  <a16:creationId xmlns:a16="http://schemas.microsoft.com/office/drawing/2014/main" id="{5DD3BE99-C3D8-034D-81A1-3468C5F58B36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FAC09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46" name="?">
              <a:extLst>
                <a:ext uri="{FF2B5EF4-FFF2-40B4-BE49-F238E27FC236}">
                  <a16:creationId xmlns:a16="http://schemas.microsoft.com/office/drawing/2014/main" id="{543636F6-8A59-7B4E-9A0E-2CFA653DA636}"/>
                </a:ext>
              </a:extLst>
            </p:cNvPr>
            <p:cNvSpPr txBox="1"/>
            <p:nvPr/>
          </p:nvSpPr>
          <p:spPr>
            <a:xfrm>
              <a:off x="45719" y="182769"/>
              <a:ext cx="741232" cy="30646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  <a:sym typeface="Calibri"/>
                </a:rPr>
                <a:t>Dec 2021</a:t>
              </a:r>
              <a:endParaRPr sz="1200" dirty="0">
                <a:latin typeface="NotesEsaBold"/>
                <a:sym typeface="Calibri"/>
              </a:endParaRPr>
            </a:p>
          </p:txBody>
        </p:sp>
      </p:grpSp>
      <p:grpSp>
        <p:nvGrpSpPr>
          <p:cNvPr id="47" name="Rectangle 152">
            <a:extLst>
              <a:ext uri="{FF2B5EF4-FFF2-40B4-BE49-F238E27FC236}">
                <a16:creationId xmlns:a16="http://schemas.microsoft.com/office/drawing/2014/main" id="{2A9EEF05-9EE0-6645-932A-53D280D5F401}"/>
              </a:ext>
            </a:extLst>
          </p:cNvPr>
          <p:cNvGrpSpPr/>
          <p:nvPr/>
        </p:nvGrpSpPr>
        <p:grpSpPr>
          <a:xfrm>
            <a:off x="10092731" y="3269163"/>
            <a:ext cx="816002" cy="672003"/>
            <a:chOff x="0" y="-1"/>
            <a:chExt cx="816000" cy="672002"/>
          </a:xfrm>
        </p:grpSpPr>
        <p:sp>
          <p:nvSpPr>
            <p:cNvPr id="48" name="Rectangle">
              <a:extLst>
                <a:ext uri="{FF2B5EF4-FFF2-40B4-BE49-F238E27FC236}">
                  <a16:creationId xmlns:a16="http://schemas.microsoft.com/office/drawing/2014/main" id="{0C62BC37-76CE-6D4B-94E4-6F60C79D8388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254061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49" name="?">
              <a:extLst>
                <a:ext uri="{FF2B5EF4-FFF2-40B4-BE49-F238E27FC236}">
                  <a16:creationId xmlns:a16="http://schemas.microsoft.com/office/drawing/2014/main" id="{1DA7C5DC-C76E-924E-A466-E802DA7C3E2A}"/>
                </a:ext>
              </a:extLst>
            </p:cNvPr>
            <p:cNvSpPr txBox="1"/>
            <p:nvPr/>
          </p:nvSpPr>
          <p:spPr>
            <a:xfrm>
              <a:off x="45719" y="182768"/>
              <a:ext cx="724562" cy="30646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Q3 2025</a:t>
              </a:r>
              <a:endParaRPr sz="1200" dirty="0">
                <a:latin typeface="NotesEsaBold"/>
              </a:endParaRPr>
            </a:p>
          </p:txBody>
        </p:sp>
      </p:grpSp>
      <p:sp>
        <p:nvSpPr>
          <p:cNvPr id="50" name="TextBox 34">
            <a:extLst>
              <a:ext uri="{FF2B5EF4-FFF2-40B4-BE49-F238E27FC236}">
                <a16:creationId xmlns:a16="http://schemas.microsoft.com/office/drawing/2014/main" id="{306814F2-973A-774C-8583-F2AE48167F6B}"/>
              </a:ext>
            </a:extLst>
          </p:cNvPr>
          <p:cNvSpPr txBox="1"/>
          <p:nvPr/>
        </p:nvSpPr>
        <p:spPr>
          <a:xfrm>
            <a:off x="216425" y="2215978"/>
            <a:ext cx="1495740" cy="646986"/>
          </a:xfrm>
          <a:prstGeom prst="roundRect">
            <a:avLst/>
          </a:prstGeom>
          <a:solidFill>
            <a:srgbClr val="FCD5B5"/>
          </a:solidFill>
          <a:ln w="28575"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6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dirty="0">
                <a:latin typeface="NotesEsaBold"/>
              </a:rPr>
              <a:t>Invitation to developers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3C0C7C2-934E-E34B-BFBB-F3A1096A67B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2579138" y="2981320"/>
            <a:ext cx="0" cy="251155"/>
          </a:xfrm>
          <a:prstGeom prst="line">
            <a:avLst/>
          </a:prstGeom>
          <a:noFill/>
          <a:ln w="25400" cap="flat">
            <a:solidFill>
              <a:srgbClr val="63252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2509137A-D0CD-9FE2-76F3-0DE06ED4329E}"/>
              </a:ext>
            </a:extLst>
          </p:cNvPr>
          <p:cNvSpPr txBox="1">
            <a:spLocks/>
          </p:cNvSpPr>
          <p:nvPr/>
        </p:nvSpPr>
        <p:spPr>
          <a:xfrm>
            <a:off x="785344" y="132627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 Timeline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6E69A-B24E-E138-2D87-CE33A67429DA}"/>
              </a:ext>
            </a:extLst>
          </p:cNvPr>
          <p:cNvSpPr/>
          <p:nvPr/>
        </p:nvSpPr>
        <p:spPr>
          <a:xfrm>
            <a:off x="98317" y="939175"/>
            <a:ext cx="11995366" cy="4912765"/>
          </a:xfrm>
          <a:prstGeom prst="rect">
            <a:avLst/>
          </a:prstGeom>
          <a:solidFill>
            <a:srgbClr val="FE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9B8C4722-DEED-4342-9A0A-7BD1ACAC5E6A}"/>
              </a:ext>
            </a:extLst>
          </p:cNvPr>
          <p:cNvSpPr txBox="1"/>
          <p:nvPr/>
        </p:nvSpPr>
        <p:spPr>
          <a:xfrm>
            <a:off x="4892249" y="1922782"/>
            <a:ext cx="2052000" cy="408623"/>
          </a:xfrm>
          <a:prstGeom prst="roundRect">
            <a:avLst/>
          </a:prstGeom>
          <a:ln w="28575">
            <a:solidFill>
              <a:srgbClr val="95373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dirty="0">
                <a:latin typeface="NotesEsaBold"/>
              </a:rPr>
              <a:t>Results Submission</a:t>
            </a:r>
          </a:p>
        </p:txBody>
      </p:sp>
      <p:sp>
        <p:nvSpPr>
          <p:cNvPr id="24" name="Straight Connector 19">
            <a:extLst>
              <a:ext uri="{FF2B5EF4-FFF2-40B4-BE49-F238E27FC236}">
                <a16:creationId xmlns:a16="http://schemas.microsoft.com/office/drawing/2014/main" id="{3D0AA351-8B20-FE4D-949D-F563EDAFD928}"/>
              </a:ext>
            </a:extLst>
          </p:cNvPr>
          <p:cNvSpPr/>
          <p:nvPr/>
        </p:nvSpPr>
        <p:spPr>
          <a:xfrm rot="21409333">
            <a:off x="5871956" y="2332232"/>
            <a:ext cx="55412" cy="92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95373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3" name="Straight Connector 24">
            <a:extLst>
              <a:ext uri="{FF2B5EF4-FFF2-40B4-BE49-F238E27FC236}">
                <a16:creationId xmlns:a16="http://schemas.microsoft.com/office/drawing/2014/main" id="{DC8C68A8-8AE1-5E4E-A118-B062E72ADA9A}"/>
              </a:ext>
            </a:extLst>
          </p:cNvPr>
          <p:cNvSpPr/>
          <p:nvPr/>
        </p:nvSpPr>
        <p:spPr>
          <a:xfrm>
            <a:off x="7341757" y="3925928"/>
            <a:ext cx="1" cy="608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4F622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32B89110-B74A-5448-BC34-954B13698B12}"/>
              </a:ext>
            </a:extLst>
          </p:cNvPr>
          <p:cNvSpPr txBox="1"/>
          <p:nvPr/>
        </p:nvSpPr>
        <p:spPr>
          <a:xfrm>
            <a:off x="6243757" y="4549135"/>
            <a:ext cx="2196001" cy="1191816"/>
          </a:xfrm>
          <a:prstGeom prst="roundRect">
            <a:avLst/>
          </a:prstGeom>
          <a:ln w="28575">
            <a:solidFill>
              <a:srgbClr val="4F6228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Inter-comparison Results </a:t>
            </a:r>
          </a:p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>
                <a:latin typeface="NotesEsaBold"/>
              </a:rPr>
              <a:t>Presentation</a:t>
            </a:r>
            <a:endParaRPr lang="en-US" dirty="0">
              <a:latin typeface="NotesEsaBold"/>
            </a:endParaRPr>
          </a:p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1000" b="1" dirty="0">
                <a:solidFill>
                  <a:srgbClr val="404040"/>
                </a:solidFill>
                <a:latin typeface="NotesEsaBold"/>
              </a:rPr>
              <a:t>2</a:t>
            </a:r>
            <a:r>
              <a:rPr lang="en-US" sz="1000" b="1" baseline="30000" dirty="0">
                <a:solidFill>
                  <a:srgbClr val="404040"/>
                </a:solidFill>
                <a:latin typeface="NotesEsaBold"/>
              </a:rPr>
              <a:t>nd</a:t>
            </a:r>
            <a:r>
              <a:rPr lang="en-US" sz="1000" b="1" dirty="0">
                <a:solidFill>
                  <a:srgbClr val="404040"/>
                </a:solidFill>
                <a:latin typeface="NotesEsaBold"/>
              </a:rPr>
              <a:t> workshop</a:t>
            </a: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002F7C59-90E7-EB24-766A-186FFE4B7775}"/>
              </a:ext>
            </a:extLst>
          </p:cNvPr>
          <p:cNvSpPr txBox="1"/>
          <p:nvPr/>
        </p:nvSpPr>
        <p:spPr>
          <a:xfrm>
            <a:off x="8437954" y="2206400"/>
            <a:ext cx="3460737" cy="25538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914331"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GB" b="1" dirty="0">
                <a:latin typeface="NotesEsaBold"/>
              </a:rPr>
              <a:t>Next steps:</a:t>
            </a:r>
          </a:p>
          <a:p>
            <a:pPr marL="285750" indent="-285750" algn="ctr" defTabSz="914331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GB" dirty="0">
                <a:latin typeface="NotesEsaBold"/>
              </a:rPr>
              <a:t>Comparing: sites, sensors, land covers etc.</a:t>
            </a:r>
            <a:endParaRPr lang="en-US" sz="1800" dirty="0">
              <a:solidFill>
                <a:srgbClr val="404040"/>
              </a:solidFill>
              <a:latin typeface="NotesEsaBold"/>
            </a:endParaRPr>
          </a:p>
          <a:p>
            <a:pPr marL="285750" indent="-285750" algn="ctr" defTabSz="914331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1800" dirty="0">
                <a:solidFill>
                  <a:srgbClr val="404040"/>
                </a:solidFill>
                <a:latin typeface="NotesEsaBold"/>
              </a:rPr>
              <a:t>Interpretation of results</a:t>
            </a:r>
          </a:p>
          <a:p>
            <a:pPr marL="285750" indent="-285750" algn="ctr" defTabSz="914331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1800" dirty="0">
                <a:solidFill>
                  <a:srgbClr val="404040"/>
                </a:solidFill>
                <a:latin typeface="NotesEsaBold"/>
              </a:rPr>
              <a:t>Creation of reports for each participant</a:t>
            </a:r>
          </a:p>
          <a:p>
            <a:pPr marL="285750" indent="-285750" algn="ctr" defTabSz="914331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1800" dirty="0">
                <a:solidFill>
                  <a:srgbClr val="404040"/>
                </a:solidFill>
                <a:latin typeface="NotesEsaBold"/>
              </a:rPr>
              <a:t>Organisation of results workshop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F1938934-C31D-6C2F-8929-12095C776FCC}"/>
              </a:ext>
            </a:extLst>
          </p:cNvPr>
          <p:cNvCxnSpPr/>
          <p:nvPr/>
        </p:nvCxnSpPr>
        <p:spPr>
          <a:xfrm rot="10800000" flipV="1">
            <a:off x="6582458" y="2604234"/>
            <a:ext cx="1855496" cy="814045"/>
          </a:xfrm>
          <a:prstGeom prst="bentConnector3">
            <a:avLst>
              <a:gd name="adj1" fmla="val 100297"/>
            </a:avLst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raight Connector 13">
            <a:extLst>
              <a:ext uri="{FF2B5EF4-FFF2-40B4-BE49-F238E27FC236}">
                <a16:creationId xmlns:a16="http://schemas.microsoft.com/office/drawing/2014/main" id="{F18EDC42-0DF4-DA10-E3C1-BE8B90208202}"/>
              </a:ext>
            </a:extLst>
          </p:cNvPr>
          <p:cNvSpPr/>
          <p:nvPr/>
        </p:nvSpPr>
        <p:spPr>
          <a:xfrm flipV="1">
            <a:off x="6312248" y="3590017"/>
            <a:ext cx="710719" cy="11117"/>
          </a:xfrm>
          <a:prstGeom prst="line">
            <a:avLst/>
          </a:prstGeom>
          <a:ln w="57150">
            <a:solidFill>
              <a:srgbClr val="28703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5" name="Rectangle 20">
            <a:extLst>
              <a:ext uri="{FF2B5EF4-FFF2-40B4-BE49-F238E27FC236}">
                <a16:creationId xmlns:a16="http://schemas.microsoft.com/office/drawing/2014/main" id="{102CCF0F-F839-C943-A568-36B5BCFFA5D9}"/>
              </a:ext>
            </a:extLst>
          </p:cNvPr>
          <p:cNvGrpSpPr/>
          <p:nvPr/>
        </p:nvGrpSpPr>
        <p:grpSpPr>
          <a:xfrm>
            <a:off x="5510248" y="3232475"/>
            <a:ext cx="816002" cy="715087"/>
            <a:chOff x="0" y="-21543"/>
            <a:chExt cx="816000" cy="715086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F0112EFC-F000-2A44-9D5C-8B8CCA62C7FB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953735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27" name="?">
              <a:extLst>
                <a:ext uri="{FF2B5EF4-FFF2-40B4-BE49-F238E27FC236}">
                  <a16:creationId xmlns:a16="http://schemas.microsoft.com/office/drawing/2014/main" id="{C289A8B1-9434-794B-8267-14E853CB5780}"/>
                </a:ext>
              </a:extLst>
            </p:cNvPr>
            <p:cNvSpPr txBox="1"/>
            <p:nvPr/>
          </p:nvSpPr>
          <p:spPr>
            <a:xfrm>
              <a:off x="45719" y="-21543"/>
              <a:ext cx="724562" cy="715086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May -</a:t>
              </a:r>
            </a:p>
            <a:p>
              <a:r>
                <a:rPr lang="en-US" sz="1200" dirty="0">
                  <a:latin typeface="NotesEsaBold"/>
                </a:rPr>
                <a:t>August 2024</a:t>
              </a:r>
            </a:p>
          </p:txBody>
        </p:sp>
      </p:grpSp>
      <p:grpSp>
        <p:nvGrpSpPr>
          <p:cNvPr id="20" name="Rectangle 17">
            <a:extLst>
              <a:ext uri="{FF2B5EF4-FFF2-40B4-BE49-F238E27FC236}">
                <a16:creationId xmlns:a16="http://schemas.microsoft.com/office/drawing/2014/main" id="{CA104633-8896-4A4D-84BA-7A78886D33E0}"/>
              </a:ext>
            </a:extLst>
          </p:cNvPr>
          <p:cNvGrpSpPr/>
          <p:nvPr/>
        </p:nvGrpSpPr>
        <p:grpSpPr>
          <a:xfrm>
            <a:off x="6933757" y="3254017"/>
            <a:ext cx="896690" cy="672003"/>
            <a:chOff x="0" y="-1"/>
            <a:chExt cx="816000" cy="672002"/>
          </a:xfrm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E1D5CA88-FE4E-BB43-8110-962DA1D13DC5}"/>
                </a:ext>
              </a:extLst>
            </p:cNvPr>
            <p:cNvSpPr/>
            <p:nvPr/>
          </p:nvSpPr>
          <p:spPr>
            <a:xfrm>
              <a:off x="0" y="-1"/>
              <a:ext cx="816000" cy="672002"/>
            </a:xfrm>
            <a:prstGeom prst="roundRect">
              <a:avLst/>
            </a:prstGeom>
            <a:solidFill>
              <a:srgbClr val="4F6228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331"/>
              <a:endParaRPr>
                <a:latin typeface="NotesEsaBold"/>
              </a:endParaRPr>
            </a:p>
          </p:txBody>
        </p:sp>
        <p:sp>
          <p:nvSpPr>
            <p:cNvPr id="22" name="?">
              <a:extLst>
                <a:ext uri="{FF2B5EF4-FFF2-40B4-BE49-F238E27FC236}">
                  <a16:creationId xmlns:a16="http://schemas.microsoft.com/office/drawing/2014/main" id="{C24FEB46-ADFB-EF44-BEB9-B28B5CCBFD6A}"/>
                </a:ext>
              </a:extLst>
            </p:cNvPr>
            <p:cNvSpPr txBox="1"/>
            <p:nvPr/>
          </p:nvSpPr>
          <p:spPr>
            <a:xfrm>
              <a:off x="45719" y="80613"/>
              <a:ext cx="724562" cy="510775"/>
            </a:xfrm>
            <a:prstGeom prst="round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331">
                <a:defRPr sz="16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 lang="en-US" sz="1200" dirty="0">
                  <a:latin typeface="NotesEsaBold"/>
                </a:rPr>
                <a:t>March 2025</a:t>
              </a:r>
              <a:endParaRPr sz="1200" dirty="0">
                <a:latin typeface="NotesEsa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22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6FF8DC6-2579-B34C-A7A1-73814FDA8927}"/>
              </a:ext>
            </a:extLst>
          </p:cNvPr>
          <p:cNvSpPr txBox="1">
            <a:spLocks/>
          </p:cNvSpPr>
          <p:nvPr/>
        </p:nvSpPr>
        <p:spPr>
          <a:xfrm>
            <a:off x="252543" y="2783554"/>
            <a:ext cx="10512256" cy="1031925"/>
          </a:xfrm>
          <a:prstGeom prst="rect">
            <a:avLst/>
          </a:prstGeom>
        </p:spPr>
        <p:txBody>
          <a:bodyPr/>
          <a:lstStyle>
            <a:lvl1pPr marL="342865" indent="-34286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1227011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rgbClr val="A6A6A6"/>
                </a:solidFill>
                <a:latin typeface="+mn-lt"/>
              </a:defRPr>
            </a:lvl2pPr>
            <a:lvl3pPr marL="1825435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A6A6A6"/>
                </a:solidFill>
                <a:latin typeface="+mn-lt"/>
              </a:defRPr>
            </a:lvl3pPr>
            <a:lvl4pPr marL="2423862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A6A6A6"/>
                </a:solidFill>
                <a:latin typeface="+mn-lt"/>
              </a:defRPr>
            </a:lvl4pPr>
            <a:lvl5pPr marL="3022287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A6A6A6"/>
                </a:solidFill>
                <a:latin typeface="+mn-lt"/>
              </a:defRPr>
            </a:lvl5pPr>
            <a:lvl6pPr marL="3479440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6592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3745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0897" indent="-419057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4400" kern="0" dirty="0">
                <a:solidFill>
                  <a:srgbClr val="003249"/>
                </a:solidFill>
                <a:latin typeface="NotesEsa" panose="02000506030000020004" pitchFamily="2" charset="0"/>
              </a:rPr>
              <a:t>Thank you for your attention!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5E5496-1220-D44F-8700-CA49376E5EF0}"/>
              </a:ext>
            </a:extLst>
          </p:cNvPr>
          <p:cNvSpPr txBox="1"/>
          <p:nvPr/>
        </p:nvSpPr>
        <p:spPr>
          <a:xfrm>
            <a:off x="252542" y="4350049"/>
            <a:ext cx="11939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249"/>
                </a:solidFill>
                <a:latin typeface="NotesEsaBold"/>
              </a:rPr>
              <a:t>1</a:t>
            </a:r>
            <a:r>
              <a:rPr lang="en-GB" baseline="30000" dirty="0">
                <a:solidFill>
                  <a:srgbClr val="003249"/>
                </a:solidFill>
                <a:latin typeface="NotesEsaBold"/>
              </a:rPr>
              <a:t>st</a:t>
            </a:r>
            <a:r>
              <a:rPr lang="en-GB" dirty="0">
                <a:solidFill>
                  <a:srgbClr val="003249"/>
                </a:solidFill>
                <a:latin typeface="NotesEsaBold"/>
              </a:rPr>
              <a:t> WS of  ACIX-III Land, -Aqua and CMIX-II:</a:t>
            </a:r>
          </a:p>
          <a:p>
            <a:r>
              <a:rPr lang="en-GB" dirty="0">
                <a:solidFill>
                  <a:srgbClr val="C00000"/>
                </a:solidFill>
                <a:latin typeface="NotesEsaBold"/>
              </a:rPr>
              <a:t>https://</a:t>
            </a:r>
            <a:r>
              <a:rPr lang="en-GB" dirty="0" err="1">
                <a:solidFill>
                  <a:srgbClr val="C00000"/>
                </a:solidFill>
                <a:latin typeface="NotesEsaBold"/>
              </a:rPr>
              <a:t>earth.esa.int</a:t>
            </a:r>
            <a:r>
              <a:rPr lang="en-GB" dirty="0">
                <a:solidFill>
                  <a:srgbClr val="C00000"/>
                </a:solidFill>
                <a:latin typeface="NotesEsaBold"/>
              </a:rPr>
              <a:t>/</a:t>
            </a:r>
            <a:r>
              <a:rPr lang="en-GB" dirty="0" err="1">
                <a:solidFill>
                  <a:srgbClr val="C00000"/>
                </a:solidFill>
                <a:latin typeface="NotesEsaBold"/>
              </a:rPr>
              <a:t>eogateway</a:t>
            </a:r>
            <a:r>
              <a:rPr lang="en-GB" dirty="0">
                <a:solidFill>
                  <a:srgbClr val="C00000"/>
                </a:solidFill>
                <a:latin typeface="NotesEsaBold"/>
              </a:rPr>
              <a:t>/events/1st-workshop-of-acix-iii-land-aqua-and-cmix-ii/agenda</a:t>
            </a:r>
          </a:p>
        </p:txBody>
      </p:sp>
    </p:spTree>
    <p:extLst>
      <p:ext uri="{BB962C8B-B14F-4D97-AF65-F5344CB8AC3E}">
        <p14:creationId xmlns:p14="http://schemas.microsoft.com/office/powerpoint/2010/main" val="3810029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509137A-D0CD-9FE2-76F3-0DE06ED4329E}"/>
              </a:ext>
            </a:extLst>
          </p:cNvPr>
          <p:cNvSpPr txBox="1">
            <a:spLocks/>
          </p:cNvSpPr>
          <p:nvPr/>
        </p:nvSpPr>
        <p:spPr>
          <a:xfrm>
            <a:off x="785344" y="132627"/>
            <a:ext cx="980645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Seed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6E69A-B24E-E138-2D87-CE33A67429DA}"/>
              </a:ext>
            </a:extLst>
          </p:cNvPr>
          <p:cNvSpPr/>
          <p:nvPr/>
        </p:nvSpPr>
        <p:spPr>
          <a:xfrm>
            <a:off x="196634" y="887136"/>
            <a:ext cx="11995366" cy="4912765"/>
          </a:xfrm>
          <a:prstGeom prst="rect">
            <a:avLst/>
          </a:prstGeom>
          <a:solidFill>
            <a:srgbClr val="FE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45D96-68BA-AAD1-BD19-CAB51BFF224C}"/>
              </a:ext>
            </a:extLst>
          </p:cNvPr>
          <p:cNvSpPr txBox="1"/>
          <p:nvPr/>
        </p:nvSpPr>
        <p:spPr>
          <a:xfrm>
            <a:off x="315580" y="1168176"/>
            <a:ext cx="11133005" cy="473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How does your work contribute to improving harmonisation?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Intercomparison exercises can serve, amongst other inputs, as a basis for a harmonisation process.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What aspect of harmonisation can most benefit users?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Related to </a:t>
            </a:r>
            <a:r>
              <a:rPr lang="en-GB" sz="2000" kern="100" dirty="0"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ACIX, b</a:t>
            </a: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enefits include </a:t>
            </a:r>
            <a:r>
              <a:rPr lang="en-GB" sz="2000" kern="100" dirty="0"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educing sources of uncertainty and efforts to adapt processors to different data inputs, as well as the number of assumptions made in the workflow developed for a specific sensor.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 what level of processing is harmonisation most necessary (L1B, L1C, L2A, L2B+, L3/L4)?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 An awareness of harmonisation at “higher” levels can facilitate already harmonised “lower” levels.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What is more important, the harmonisation on data formats or the harmonization on information content of the products?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NotesEsa" panose="020005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Both are important. The harmonisation of information content seems to be harder to fix at the product level and therefore more important to deal with at an earlier stage. </a:t>
            </a:r>
          </a:p>
        </p:txBody>
      </p:sp>
    </p:spTree>
    <p:extLst>
      <p:ext uri="{BB962C8B-B14F-4D97-AF65-F5344CB8AC3E}">
        <p14:creationId xmlns:p14="http://schemas.microsoft.com/office/powerpoint/2010/main" val="415070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Freeform 19">
            <a:extLst>
              <a:ext uri="{FF2B5EF4-FFF2-40B4-BE49-F238E27FC236}">
                <a16:creationId xmlns:a16="http://schemas.microsoft.com/office/drawing/2014/main" id="{33F072F8-BC4A-3049-B010-F8B92C95DC89}"/>
              </a:ext>
            </a:extLst>
          </p:cNvPr>
          <p:cNvGrpSpPr/>
          <p:nvPr/>
        </p:nvGrpSpPr>
        <p:grpSpPr>
          <a:xfrm>
            <a:off x="900594" y="1621443"/>
            <a:ext cx="2236234" cy="1067556"/>
            <a:chOff x="0" y="-57208"/>
            <a:chExt cx="2057157" cy="826724"/>
          </a:xfrm>
        </p:grpSpPr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32782158-6421-5244-80B9-1C4B04D82840}"/>
                </a:ext>
              </a:extLst>
            </p:cNvPr>
            <p:cNvSpPr/>
            <p:nvPr/>
          </p:nvSpPr>
          <p:spPr>
            <a:xfrm>
              <a:off x="0" y="20059"/>
              <a:ext cx="2052000" cy="67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101" name="Atmospheric Correction…">
              <a:extLst>
                <a:ext uri="{FF2B5EF4-FFF2-40B4-BE49-F238E27FC236}">
                  <a16:creationId xmlns:a16="http://schemas.microsoft.com/office/drawing/2014/main" id="{944F9B08-D679-014E-8F26-7498E36E6EF9}"/>
                </a:ext>
              </a:extLst>
            </p:cNvPr>
            <p:cNvSpPr txBox="1"/>
            <p:nvPr/>
          </p:nvSpPr>
          <p:spPr>
            <a:xfrm>
              <a:off x="30556" y="-57208"/>
              <a:ext cx="2026601" cy="826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A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tmospheric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C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orrection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I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nter-comparison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 e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X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ercise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sp>
        <p:nvSpPr>
          <p:cNvPr id="102" name="Rectangle 18">
            <a:extLst>
              <a:ext uri="{FF2B5EF4-FFF2-40B4-BE49-F238E27FC236}">
                <a16:creationId xmlns:a16="http://schemas.microsoft.com/office/drawing/2014/main" id="{49F2D435-6785-E046-9926-88845D68571B}"/>
              </a:ext>
            </a:extLst>
          </p:cNvPr>
          <p:cNvSpPr/>
          <p:nvPr/>
        </p:nvSpPr>
        <p:spPr>
          <a:xfrm>
            <a:off x="4167836" y="1045750"/>
            <a:ext cx="2200150" cy="424988"/>
          </a:xfrm>
          <a:prstGeom prst="rect">
            <a:avLst/>
          </a:prstGeom>
          <a:solidFill>
            <a:srgbClr val="C0504D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EEECE1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latin typeface="NotesEsa" panose="02000506030000020004" pitchFamily="2" charset="0"/>
              </a:rPr>
              <a:t>CMIX</a:t>
            </a:r>
            <a:r>
              <a:rPr lang="en-US" kern="0" dirty="0">
                <a:latin typeface="NotesEsa" panose="02000506030000020004" pitchFamily="2" charset="0"/>
              </a:rPr>
              <a:t>-</a:t>
            </a:r>
            <a:r>
              <a:rPr kern="0" dirty="0">
                <a:latin typeface="NotesEsa" panose="02000506030000020004" pitchFamily="2" charset="0"/>
              </a:rPr>
              <a:t>II</a:t>
            </a:r>
          </a:p>
        </p:txBody>
      </p:sp>
      <p:grpSp>
        <p:nvGrpSpPr>
          <p:cNvPr id="103" name="Freeform 20">
            <a:extLst>
              <a:ext uri="{FF2B5EF4-FFF2-40B4-BE49-F238E27FC236}">
                <a16:creationId xmlns:a16="http://schemas.microsoft.com/office/drawing/2014/main" id="{DB066E15-2982-C541-AE53-AF2D32EDA553}"/>
              </a:ext>
            </a:extLst>
          </p:cNvPr>
          <p:cNvGrpSpPr/>
          <p:nvPr/>
        </p:nvGrpSpPr>
        <p:grpSpPr>
          <a:xfrm>
            <a:off x="476937" y="2703080"/>
            <a:ext cx="1437244" cy="567912"/>
            <a:chOff x="0" y="41337"/>
            <a:chExt cx="2052000" cy="567910"/>
          </a:xfrm>
        </p:grpSpPr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88A17B4E-B115-BB44-B914-788660117E94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105" name="Processors over…">
              <a:extLst>
                <a:ext uri="{FF2B5EF4-FFF2-40B4-BE49-F238E27FC236}">
                  <a16:creationId xmlns:a16="http://schemas.microsoft.com/office/drawing/2014/main" id="{86F4DFE3-670E-1746-9B60-2C333D1B795F}"/>
                </a:ext>
              </a:extLst>
            </p:cNvPr>
            <p:cNvSpPr txBox="1"/>
            <p:nvPr/>
          </p:nvSpPr>
          <p:spPr>
            <a:xfrm>
              <a:off x="12700" y="137889"/>
              <a:ext cx="2026601" cy="374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Aquatic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grpSp>
        <p:nvGrpSpPr>
          <p:cNvPr id="106" name="Freeform 21">
            <a:extLst>
              <a:ext uri="{FF2B5EF4-FFF2-40B4-BE49-F238E27FC236}">
                <a16:creationId xmlns:a16="http://schemas.microsoft.com/office/drawing/2014/main" id="{F5A1E181-6FD0-CF48-9039-28FF4C122215}"/>
              </a:ext>
            </a:extLst>
          </p:cNvPr>
          <p:cNvGrpSpPr/>
          <p:nvPr/>
        </p:nvGrpSpPr>
        <p:grpSpPr>
          <a:xfrm>
            <a:off x="4167836" y="1723468"/>
            <a:ext cx="2246628" cy="856881"/>
            <a:chOff x="-1" y="0"/>
            <a:chExt cx="2179067" cy="856880"/>
          </a:xfrm>
        </p:grpSpPr>
        <p:sp>
          <p:nvSpPr>
            <p:cNvPr id="107" name="Shape">
              <a:extLst>
                <a:ext uri="{FF2B5EF4-FFF2-40B4-BE49-F238E27FC236}">
                  <a16:creationId xmlns:a16="http://schemas.microsoft.com/office/drawing/2014/main" id="{EE56D9D3-2D0F-EF43-AA00-C4DB2615FE84}"/>
                </a:ext>
              </a:extLst>
            </p:cNvPr>
            <p:cNvSpPr/>
            <p:nvPr/>
          </p:nvSpPr>
          <p:spPr>
            <a:xfrm>
              <a:off x="-1" y="0"/>
              <a:ext cx="2179067" cy="85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Cloud Masking…">
              <a:extLst>
                <a:ext uri="{FF2B5EF4-FFF2-40B4-BE49-F238E27FC236}">
                  <a16:creationId xmlns:a16="http://schemas.microsoft.com/office/drawing/2014/main" id="{D4F260A5-ACCF-3947-9ED1-E4DF72038E3E}"/>
                </a:ext>
              </a:extLst>
            </p:cNvPr>
            <p:cNvSpPr txBox="1"/>
            <p:nvPr/>
          </p:nvSpPr>
          <p:spPr>
            <a:xfrm>
              <a:off x="12699" y="112027"/>
              <a:ext cx="2153668" cy="632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1400" b="1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C</a:t>
              </a:r>
              <a:r>
                <a:rPr sz="1400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loud </a:t>
              </a:r>
              <a:r>
                <a:rPr sz="1400" b="1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M</a:t>
              </a:r>
              <a:r>
                <a:rPr sz="1400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asking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1400" b="1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I</a:t>
              </a:r>
              <a:r>
                <a:rPr sz="1400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nter-comparison</a:t>
              </a:r>
              <a:r>
                <a:rPr lang="en-GB" sz="1400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 e</a:t>
              </a:r>
              <a:r>
                <a:rPr lang="en-GB" sz="1400" b="1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X</a:t>
              </a:r>
              <a:r>
                <a:rPr lang="en-GB" sz="1400" kern="0" dirty="0">
                  <a:solidFill>
                    <a:srgbClr val="EEECE1"/>
                  </a:solidFill>
                  <a:latin typeface="NotesEsa" panose="02000506030000020004" pitchFamily="2" charset="0"/>
                  <a:sym typeface="Avenir Roman"/>
                </a:rPr>
                <a:t>ercise</a:t>
              </a:r>
              <a:endParaRPr sz="1400" kern="0" dirty="0">
                <a:solidFill>
                  <a:srgbClr val="EEECE1"/>
                </a:solidFill>
                <a:latin typeface="NotesEsa" panose="02000506030000020004" pitchFamily="2" charset="0"/>
                <a:sym typeface="Avenir Roman"/>
              </a:endParaRPr>
            </a:p>
          </p:txBody>
        </p:sp>
      </p:grpSp>
      <p:grpSp>
        <p:nvGrpSpPr>
          <p:cNvPr id="109" name="Freeform 22">
            <a:extLst>
              <a:ext uri="{FF2B5EF4-FFF2-40B4-BE49-F238E27FC236}">
                <a16:creationId xmlns:a16="http://schemas.microsoft.com/office/drawing/2014/main" id="{DF83C136-2819-D740-8C07-DB3C8D1CD5C0}"/>
              </a:ext>
            </a:extLst>
          </p:cNvPr>
          <p:cNvGrpSpPr/>
          <p:nvPr/>
        </p:nvGrpSpPr>
        <p:grpSpPr>
          <a:xfrm>
            <a:off x="2275874" y="2712606"/>
            <a:ext cx="1223540" cy="567912"/>
            <a:chOff x="0" y="41337"/>
            <a:chExt cx="2052000" cy="567910"/>
          </a:xfrm>
        </p:grpSpPr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ADE3781A-1908-8F4E-84A5-6A4149CECA75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111" name="Processors over…">
              <a:extLst>
                <a:ext uri="{FF2B5EF4-FFF2-40B4-BE49-F238E27FC236}">
                  <a16:creationId xmlns:a16="http://schemas.microsoft.com/office/drawing/2014/main" id="{92E5ED34-5D6D-CC4F-A058-AB10881DC8D3}"/>
                </a:ext>
              </a:extLst>
            </p:cNvPr>
            <p:cNvSpPr txBox="1"/>
            <p:nvPr/>
          </p:nvSpPr>
          <p:spPr>
            <a:xfrm>
              <a:off x="12700" y="137889"/>
              <a:ext cx="2026601" cy="374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Land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sp>
        <p:nvSpPr>
          <p:cNvPr id="112" name="TextBox 24">
            <a:extLst>
              <a:ext uri="{FF2B5EF4-FFF2-40B4-BE49-F238E27FC236}">
                <a16:creationId xmlns:a16="http://schemas.microsoft.com/office/drawing/2014/main" id="{C127DA8D-9885-304E-850F-66A97C570B71}"/>
              </a:ext>
            </a:extLst>
          </p:cNvPr>
          <p:cNvSpPr txBox="1"/>
          <p:nvPr/>
        </p:nvSpPr>
        <p:spPr>
          <a:xfrm>
            <a:off x="1851078" y="3658894"/>
            <a:ext cx="1681595" cy="408623"/>
          </a:xfrm>
          <a:prstGeom prst="roundRect">
            <a:avLst/>
          </a:prstGeom>
          <a:ln w="127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PRISMA</a:t>
            </a:r>
            <a:r>
              <a:rPr lang="en-US"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, EnMAP</a:t>
            </a:r>
            <a:endParaRPr kern="0" dirty="0">
              <a:solidFill>
                <a:srgbClr val="000000"/>
              </a:solidFill>
              <a:latin typeface="NotesEsa" panose="02000506030000020004" pitchFamily="2" charset="0"/>
              <a:cs typeface="Calibri"/>
              <a:sym typeface="Calibri"/>
            </a:endParaRPr>
          </a:p>
        </p:txBody>
      </p:sp>
      <p:sp>
        <p:nvSpPr>
          <p:cNvPr id="113" name="TextBox 27">
            <a:extLst>
              <a:ext uri="{FF2B5EF4-FFF2-40B4-BE49-F238E27FC236}">
                <a16:creationId xmlns:a16="http://schemas.microsoft.com/office/drawing/2014/main" id="{A044BFA2-0FCB-0749-AE7C-5959750D69CA}"/>
              </a:ext>
            </a:extLst>
          </p:cNvPr>
          <p:cNvSpPr txBox="1"/>
          <p:nvPr/>
        </p:nvSpPr>
        <p:spPr>
          <a:xfrm>
            <a:off x="524959" y="3658894"/>
            <a:ext cx="1143041" cy="408623"/>
          </a:xfrm>
          <a:prstGeom prst="roundRect">
            <a:avLst/>
          </a:prstGeom>
          <a:ln w="127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GB"/>
            </a:defPPr>
            <a:lvl1pPr algn="ctr" defTabSz="685800" eaLnBrk="1" fontAlgn="auto">
              <a:spcBef>
                <a:spcPts val="0"/>
              </a:spcBef>
              <a:spcAft>
                <a:spcPts val="0"/>
              </a:spcAft>
              <a:defRPr sz="1800" kern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NotesEsa" panose="02000506030000020004" pitchFamily="2" charset="0"/>
                <a:sym typeface="Calibri"/>
              </a:rPr>
              <a:t>PRISMA</a:t>
            </a:r>
          </a:p>
        </p:txBody>
      </p:sp>
      <p:sp>
        <p:nvSpPr>
          <p:cNvPr id="114" name="TextBox 29">
            <a:extLst>
              <a:ext uri="{FF2B5EF4-FFF2-40B4-BE49-F238E27FC236}">
                <a16:creationId xmlns:a16="http://schemas.microsoft.com/office/drawing/2014/main" id="{27547DAE-B365-5B49-965C-1902E8E82C75}"/>
              </a:ext>
            </a:extLst>
          </p:cNvPr>
          <p:cNvSpPr txBox="1"/>
          <p:nvPr/>
        </p:nvSpPr>
        <p:spPr>
          <a:xfrm>
            <a:off x="4180930" y="3669100"/>
            <a:ext cx="2246629" cy="408623"/>
          </a:xfrm>
          <a:prstGeom prst="roundRect">
            <a:avLst/>
          </a:prstGeom>
          <a:ln w="12700">
            <a:solidFill>
              <a:srgbClr val="C0504D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Sentinel-2</a:t>
            </a:r>
            <a:r>
              <a:rPr lang="en-GB"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, </a:t>
            </a:r>
            <a:r>
              <a:rPr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Landsat-8</a:t>
            </a:r>
          </a:p>
        </p:txBody>
      </p:sp>
      <p:sp>
        <p:nvSpPr>
          <p:cNvPr id="121" name="Rectangle 17">
            <a:extLst>
              <a:ext uri="{FF2B5EF4-FFF2-40B4-BE49-F238E27FC236}">
                <a16:creationId xmlns:a16="http://schemas.microsoft.com/office/drawing/2014/main" id="{990DAFB7-C9DC-9944-9894-34087A84F48F}"/>
              </a:ext>
            </a:extLst>
          </p:cNvPr>
          <p:cNvSpPr/>
          <p:nvPr/>
        </p:nvSpPr>
        <p:spPr>
          <a:xfrm>
            <a:off x="476937" y="1045750"/>
            <a:ext cx="3083549" cy="424988"/>
          </a:xfrm>
          <a:prstGeom prst="rect">
            <a:avLst/>
          </a:prstGeom>
          <a:solidFill>
            <a:srgbClr val="9BBB59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EEECE1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ACIX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III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8CC3983-F08B-98EC-B04B-AB7516CB2398}"/>
              </a:ext>
            </a:extLst>
          </p:cNvPr>
          <p:cNvSpPr txBox="1">
            <a:spLocks/>
          </p:cNvSpPr>
          <p:nvPr/>
        </p:nvSpPr>
        <p:spPr>
          <a:xfrm>
            <a:off x="785346" y="132627"/>
            <a:ext cx="3664105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 Organisation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A5D3A7E-5283-E8B4-A8CA-AACE1B4741CE}"/>
              </a:ext>
            </a:extLst>
          </p:cNvPr>
          <p:cNvSpPr/>
          <p:nvPr/>
        </p:nvSpPr>
        <p:spPr>
          <a:xfrm>
            <a:off x="1895876" y="1435553"/>
            <a:ext cx="278886" cy="271585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3ECE5E1-129D-2935-50E3-C906F96B8A09}"/>
              </a:ext>
            </a:extLst>
          </p:cNvPr>
          <p:cNvSpPr/>
          <p:nvPr/>
        </p:nvSpPr>
        <p:spPr>
          <a:xfrm>
            <a:off x="1246457" y="2583132"/>
            <a:ext cx="77796" cy="125240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F1470F7-33ED-741F-7902-0691E3CC8140}"/>
              </a:ext>
            </a:extLst>
          </p:cNvPr>
          <p:cNvSpPr/>
          <p:nvPr/>
        </p:nvSpPr>
        <p:spPr>
          <a:xfrm>
            <a:off x="2691876" y="2583132"/>
            <a:ext cx="77796" cy="125240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DF79AAD-D923-84E5-2A5D-7F3440B05809}"/>
              </a:ext>
            </a:extLst>
          </p:cNvPr>
          <p:cNvSpPr/>
          <p:nvPr/>
        </p:nvSpPr>
        <p:spPr>
          <a:xfrm>
            <a:off x="5151707" y="1461311"/>
            <a:ext cx="278886" cy="271585"/>
          </a:xfrm>
          <a:prstGeom prst="down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9C0293A-DECD-079D-C843-012807CE4A7E}"/>
              </a:ext>
            </a:extLst>
          </p:cNvPr>
          <p:cNvSpPr/>
          <p:nvPr/>
        </p:nvSpPr>
        <p:spPr>
          <a:xfrm>
            <a:off x="3038875" y="3237544"/>
            <a:ext cx="77796" cy="407064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EA5C4BF-26E3-75F9-CF48-B0551EFC968B}"/>
              </a:ext>
            </a:extLst>
          </p:cNvPr>
          <p:cNvSpPr/>
          <p:nvPr/>
        </p:nvSpPr>
        <p:spPr>
          <a:xfrm>
            <a:off x="1057582" y="3232780"/>
            <a:ext cx="77796" cy="407064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D10C956-073B-6AF8-7004-044F26D15432}"/>
              </a:ext>
            </a:extLst>
          </p:cNvPr>
          <p:cNvSpPr/>
          <p:nvPr/>
        </p:nvSpPr>
        <p:spPr>
          <a:xfrm>
            <a:off x="5265346" y="2514128"/>
            <a:ext cx="77796" cy="1133150"/>
          </a:xfrm>
          <a:prstGeom prst="down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8CC3983-F08B-98EC-B04B-AB7516CB2398}"/>
              </a:ext>
            </a:extLst>
          </p:cNvPr>
          <p:cNvSpPr txBox="1">
            <a:spLocks/>
          </p:cNvSpPr>
          <p:nvPr/>
        </p:nvSpPr>
        <p:spPr>
          <a:xfrm>
            <a:off x="785346" y="132627"/>
            <a:ext cx="446527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 Organisation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9C4B8-3049-0119-867A-5C3FBFCE45B6}"/>
              </a:ext>
            </a:extLst>
          </p:cNvPr>
          <p:cNvSpPr/>
          <p:nvPr/>
        </p:nvSpPr>
        <p:spPr>
          <a:xfrm>
            <a:off x="7523891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Philip </a:t>
            </a:r>
            <a:r>
              <a:rPr lang="en-US" sz="1200" b="1" kern="0" dirty="0" err="1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Brodrick</a:t>
            </a: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 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C51FD0-28E7-B4E4-96F3-0C65A359B61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9606" r="27852"/>
          <a:stretch/>
        </p:blipFill>
        <p:spPr>
          <a:xfrm>
            <a:off x="7986253" y="5249430"/>
            <a:ext cx="720000" cy="72000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CC6F52-4D1F-DED6-561E-3E19AA1D8EA2}"/>
              </a:ext>
            </a:extLst>
          </p:cNvPr>
          <p:cNvSpPr/>
          <p:nvPr/>
        </p:nvSpPr>
        <p:spPr>
          <a:xfrm>
            <a:off x="6384716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Adam </a:t>
            </a:r>
            <a:r>
              <a:rPr lang="en-US" sz="1200" b="1" kern="0" dirty="0" err="1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Chlus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DED667-A38E-181A-27CC-046095CC556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013" t="16780" r="20340" b="39995"/>
          <a:stretch/>
        </p:blipFill>
        <p:spPr>
          <a:xfrm>
            <a:off x="6846571" y="5249430"/>
            <a:ext cx="720000" cy="720000"/>
          </a:xfrm>
          <a:prstGeom prst="ellipse">
            <a:avLst/>
          </a:prstGeom>
        </p:spPr>
      </p:pic>
      <p:sp>
        <p:nvSpPr>
          <p:cNvPr id="15" name="Rounded Rectangle 40">
            <a:extLst>
              <a:ext uri="{FF2B5EF4-FFF2-40B4-BE49-F238E27FC236}">
                <a16:creationId xmlns:a16="http://schemas.microsoft.com/office/drawing/2014/main" id="{C8BEB054-321F-5330-D776-1106EA06B5DB}"/>
              </a:ext>
            </a:extLst>
          </p:cNvPr>
          <p:cNvSpPr/>
          <p:nvPr/>
        </p:nvSpPr>
        <p:spPr>
          <a:xfrm>
            <a:off x="1206809" y="4431073"/>
            <a:ext cx="10171257" cy="1922349"/>
          </a:xfrm>
          <a:prstGeom prst="roundRect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D4345A-44C7-C6C1-B75B-D2F2512F4DC8}"/>
              </a:ext>
            </a:extLst>
          </p:cNvPr>
          <p:cNvSpPr/>
          <p:nvPr/>
        </p:nvSpPr>
        <p:spPr>
          <a:xfrm>
            <a:off x="4619065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err="1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Ferran</a:t>
            </a: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 Gascon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0E9D2-D74C-51D8-025F-E1411593210A}"/>
              </a:ext>
            </a:extLst>
          </p:cNvPr>
          <p:cNvSpPr/>
          <p:nvPr/>
        </p:nvSpPr>
        <p:spPr>
          <a:xfrm>
            <a:off x="9868676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Phil Townsend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42D837-40B1-F855-50C1-9F282CF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192" y="4562705"/>
            <a:ext cx="1072441" cy="384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3E957-AB8B-91AC-F8A4-3CFE00AE4D77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6186" t="-153" r="17574" b="42036"/>
          <a:stretch/>
        </p:blipFill>
        <p:spPr>
          <a:xfrm>
            <a:off x="5031720" y="5282194"/>
            <a:ext cx="720000" cy="720000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045890-8350-74BA-CD18-F5630E60F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616" y="5249430"/>
            <a:ext cx="720000" cy="720000"/>
          </a:xfrm>
          <a:prstGeom prst="ellipse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9466FD2-CB1A-7EF4-AEF4-8DDEAD0DFE60}"/>
              </a:ext>
            </a:extLst>
          </p:cNvPr>
          <p:cNvSpPr/>
          <p:nvPr/>
        </p:nvSpPr>
        <p:spPr>
          <a:xfrm>
            <a:off x="3445303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Georgia Doxani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1671D6-516B-EC34-738A-A3690621CC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55" t="3699" r="7831" b="12711"/>
          <a:stretch/>
        </p:blipFill>
        <p:spPr>
          <a:xfrm>
            <a:off x="3881882" y="5282194"/>
            <a:ext cx="720000" cy="720000"/>
          </a:xfrm>
          <a:prstGeom prst="ellipse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B37868-4154-184B-5DF0-480659C2BF4F}"/>
              </a:ext>
            </a:extLst>
          </p:cNvPr>
          <p:cNvSpPr/>
          <p:nvPr/>
        </p:nvSpPr>
        <p:spPr>
          <a:xfrm>
            <a:off x="8725248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David Thompson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C8D711-FE20-9B47-F553-B4D4197D7E52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t="9555" r="3685"/>
          <a:stretch/>
        </p:blipFill>
        <p:spPr>
          <a:xfrm>
            <a:off x="9125935" y="5247630"/>
            <a:ext cx="720000" cy="723600"/>
          </a:xfrm>
          <a:prstGeom prst="ellipse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2C4338E-BEC9-6699-9B10-8F1927FAA51E}"/>
              </a:ext>
            </a:extLst>
          </p:cNvPr>
          <p:cNvGrpSpPr/>
          <p:nvPr/>
        </p:nvGrpSpPr>
        <p:grpSpPr>
          <a:xfrm>
            <a:off x="7999750" y="4522548"/>
            <a:ext cx="2794172" cy="451154"/>
            <a:chOff x="7793508" y="4061812"/>
            <a:chExt cx="2794172" cy="451154"/>
          </a:xfrm>
        </p:grpSpPr>
        <p:pic>
          <p:nvPicPr>
            <p:cNvPr id="29" name="Picture 28" descr="NASA_logo.svg_.png">
              <a:extLst>
                <a:ext uri="{FF2B5EF4-FFF2-40B4-BE49-F238E27FC236}">
                  <a16:creationId xmlns:a16="http://schemas.microsoft.com/office/drawing/2014/main" id="{E65BDE74-AD68-D38F-53C4-9531AC337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508" y="4094798"/>
              <a:ext cx="471842" cy="39163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CFB171-34B5-61B1-6E0C-67AEE1A98DC4}"/>
                </a:ext>
              </a:extLst>
            </p:cNvPr>
            <p:cNvSpPr txBox="1"/>
            <p:nvPr/>
          </p:nvSpPr>
          <p:spPr>
            <a:xfrm>
              <a:off x="7956984" y="4061812"/>
              <a:ext cx="2488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Avenir Book" panose="02000503020000020003" pitchFamily="2" charset="0"/>
                </a:rPr>
                <a:t>Jet Propulsion Laboratory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342CCE-BDF7-4FEB-2283-C7B300526EDB}"/>
                </a:ext>
              </a:extLst>
            </p:cNvPr>
            <p:cNvSpPr txBox="1"/>
            <p:nvPr/>
          </p:nvSpPr>
          <p:spPr>
            <a:xfrm>
              <a:off x="7858994" y="4266745"/>
              <a:ext cx="2728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venir Book" panose="02000503020000020003" pitchFamily="2" charset="0"/>
                </a:rPr>
                <a:t>California Institute of Technology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AFF8D1B-328A-6CCC-61AA-24233075FC35}"/>
              </a:ext>
            </a:extLst>
          </p:cNvPr>
          <p:cNvSpPr/>
          <p:nvPr/>
        </p:nvSpPr>
        <p:spPr>
          <a:xfrm>
            <a:off x="1027490" y="5993535"/>
            <a:ext cx="1721737" cy="29918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Kevin Alonso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4124D-9E2F-2C3A-74D0-9ECA02C2DA99}"/>
              </a:ext>
            </a:extLst>
          </p:cNvPr>
          <p:cNvSpPr/>
          <p:nvPr/>
        </p:nvSpPr>
        <p:spPr>
          <a:xfrm>
            <a:off x="2288249" y="5991227"/>
            <a:ext cx="1593633" cy="30380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404026"/>
                </a:solidFill>
                <a:latin typeface="Avenir Roman"/>
                <a:cs typeface="Avenir Roman"/>
                <a:sym typeface="Calibri"/>
              </a:rPr>
              <a:t>Noelle Cremer</a:t>
            </a:r>
            <a:endParaRPr lang="en-GB" sz="1200" b="1" kern="0" dirty="0">
              <a:solidFill>
                <a:srgbClr val="404026"/>
              </a:solidFill>
              <a:latin typeface="Avenir Roman"/>
              <a:cs typeface="Avenir Roman"/>
              <a:sym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71C6E0-0844-7238-A387-DA5EB6B58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5359" y="5273014"/>
            <a:ext cx="738360" cy="73836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E3E609-AC7E-03B8-CD00-763E16CEE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4246" y="5267317"/>
            <a:ext cx="749754" cy="749754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FCF915A-9374-2005-9376-1F623272DEE1}"/>
              </a:ext>
            </a:extLst>
          </p:cNvPr>
          <p:cNvGrpSpPr/>
          <p:nvPr/>
        </p:nvGrpSpPr>
        <p:grpSpPr>
          <a:xfrm>
            <a:off x="7053662" y="1533636"/>
            <a:ext cx="3931954" cy="2149359"/>
            <a:chOff x="8871617" y="849781"/>
            <a:chExt cx="3931954" cy="214935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ED3198-50E2-C210-64DF-CEB1B029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916" y="1344550"/>
              <a:ext cx="1336249" cy="6192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CC667E-55FF-284D-2BB9-E10316C01298}"/>
                </a:ext>
              </a:extLst>
            </p:cNvPr>
            <p:cNvSpPr txBox="1"/>
            <p:nvPr/>
          </p:nvSpPr>
          <p:spPr>
            <a:xfrm>
              <a:off x="8871617" y="849781"/>
              <a:ext cx="194709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NotesEsa" panose="02000506030000020004" pitchFamily="2" charset="0"/>
                  <a:ea typeface="+mj-ea"/>
                  <a:cs typeface="Calibri"/>
                  <a:sym typeface="Calibri"/>
                </a:rPr>
                <a:t>With support of: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F9135C3-452B-F101-9DBE-69315B75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27268" y="2316249"/>
              <a:ext cx="2276303" cy="682891"/>
            </a:xfrm>
            <a:prstGeom prst="rect">
              <a:avLst/>
            </a:prstGeom>
          </p:spPr>
        </p:pic>
      </p:grpSp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687FF646-510B-59E9-3252-56105FBC85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11" y="3119055"/>
            <a:ext cx="973483" cy="682891"/>
          </a:xfrm>
          <a:prstGeom prst="rect">
            <a:avLst/>
          </a:prstGeom>
        </p:spPr>
      </p:pic>
      <p:pic>
        <p:nvPicPr>
          <p:cNvPr id="43" name="Picture 4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66CECE4B-FAA4-34BC-3DFC-8243D584D9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97" y="1999869"/>
            <a:ext cx="937688" cy="791174"/>
          </a:xfrm>
          <a:prstGeom prst="rect">
            <a:avLst/>
          </a:prstGeom>
        </p:spPr>
      </p:pic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4CE3198C-9DC6-854E-858D-D2C4935DDA9E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3491842" y="2996562"/>
            <a:ext cx="2720856" cy="1098174"/>
          </a:xfrm>
          <a:prstGeom prst="bentConnector3">
            <a:avLst>
              <a:gd name="adj1" fmla="val 100061"/>
            </a:avLst>
          </a:prstGeom>
          <a:ln w="44450">
            <a:solidFill>
              <a:srgbClr val="9BBB5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Freeform 22">
            <a:extLst>
              <a:ext uri="{FF2B5EF4-FFF2-40B4-BE49-F238E27FC236}">
                <a16:creationId xmlns:a16="http://schemas.microsoft.com/office/drawing/2014/main" id="{48AC732F-A802-3FEB-6BDF-4D60FDFA90BB}"/>
              </a:ext>
            </a:extLst>
          </p:cNvPr>
          <p:cNvGrpSpPr/>
          <p:nvPr/>
        </p:nvGrpSpPr>
        <p:grpSpPr>
          <a:xfrm>
            <a:off x="5250626" y="4128409"/>
            <a:ext cx="1857195" cy="568706"/>
            <a:chOff x="0" y="40940"/>
            <a:chExt cx="2052000" cy="568704"/>
          </a:xfrm>
        </p:grpSpPr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65EB7B47-461B-7994-9F40-2E27D7282722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57" name="Processors over…">
              <a:extLst>
                <a:ext uri="{FF2B5EF4-FFF2-40B4-BE49-F238E27FC236}">
                  <a16:creationId xmlns:a16="http://schemas.microsoft.com/office/drawing/2014/main" id="{66B3065B-9AB7-CC77-A8D3-62F56417E9EB}"/>
                </a:ext>
              </a:extLst>
            </p:cNvPr>
            <p:cNvSpPr txBox="1"/>
            <p:nvPr/>
          </p:nvSpPr>
          <p:spPr>
            <a:xfrm>
              <a:off x="12701" y="40940"/>
              <a:ext cx="2026600" cy="568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Coordination team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grpSp>
        <p:nvGrpSpPr>
          <p:cNvPr id="75" name="Freeform 19">
            <a:extLst>
              <a:ext uri="{FF2B5EF4-FFF2-40B4-BE49-F238E27FC236}">
                <a16:creationId xmlns:a16="http://schemas.microsoft.com/office/drawing/2014/main" id="{34E40B88-40AD-0752-7389-B1F8DF453397}"/>
              </a:ext>
            </a:extLst>
          </p:cNvPr>
          <p:cNvGrpSpPr/>
          <p:nvPr/>
        </p:nvGrpSpPr>
        <p:grpSpPr>
          <a:xfrm>
            <a:off x="900594" y="1621443"/>
            <a:ext cx="2236234" cy="1067556"/>
            <a:chOff x="0" y="-57208"/>
            <a:chExt cx="2057157" cy="826724"/>
          </a:xfrm>
        </p:grpSpPr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841A70E1-3E1B-E1BE-B75A-D166529102DB}"/>
                </a:ext>
              </a:extLst>
            </p:cNvPr>
            <p:cNvSpPr/>
            <p:nvPr/>
          </p:nvSpPr>
          <p:spPr>
            <a:xfrm>
              <a:off x="0" y="20059"/>
              <a:ext cx="2052000" cy="67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77" name="Atmospheric Correction…">
              <a:extLst>
                <a:ext uri="{FF2B5EF4-FFF2-40B4-BE49-F238E27FC236}">
                  <a16:creationId xmlns:a16="http://schemas.microsoft.com/office/drawing/2014/main" id="{AF988854-632A-DFAC-7CB9-9914EE2BE2D1}"/>
                </a:ext>
              </a:extLst>
            </p:cNvPr>
            <p:cNvSpPr txBox="1"/>
            <p:nvPr/>
          </p:nvSpPr>
          <p:spPr>
            <a:xfrm>
              <a:off x="30556" y="-57208"/>
              <a:ext cx="2026601" cy="826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A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tmospheric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C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orrection </a:t>
              </a:r>
            </a:p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EEECE1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I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nter-comparison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 e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X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ercise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grpSp>
        <p:nvGrpSpPr>
          <p:cNvPr id="78" name="Freeform 20">
            <a:extLst>
              <a:ext uri="{FF2B5EF4-FFF2-40B4-BE49-F238E27FC236}">
                <a16:creationId xmlns:a16="http://schemas.microsoft.com/office/drawing/2014/main" id="{0EE17BAC-3D74-39C7-2378-937F62F44024}"/>
              </a:ext>
            </a:extLst>
          </p:cNvPr>
          <p:cNvGrpSpPr/>
          <p:nvPr/>
        </p:nvGrpSpPr>
        <p:grpSpPr>
          <a:xfrm>
            <a:off x="476937" y="2703080"/>
            <a:ext cx="1437244" cy="567912"/>
            <a:chOff x="0" y="41337"/>
            <a:chExt cx="2052000" cy="567910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696D27A1-F603-69F9-1570-8B70FD0D79B4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80" name="Processors over…">
              <a:extLst>
                <a:ext uri="{FF2B5EF4-FFF2-40B4-BE49-F238E27FC236}">
                  <a16:creationId xmlns:a16="http://schemas.microsoft.com/office/drawing/2014/main" id="{5B3F7017-AC9D-7E8B-BD46-641FD1D95CE9}"/>
                </a:ext>
              </a:extLst>
            </p:cNvPr>
            <p:cNvSpPr txBox="1"/>
            <p:nvPr/>
          </p:nvSpPr>
          <p:spPr>
            <a:xfrm>
              <a:off x="12700" y="137889"/>
              <a:ext cx="2026601" cy="374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Aquatic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grpSp>
        <p:nvGrpSpPr>
          <p:cNvPr id="81" name="Freeform 22">
            <a:extLst>
              <a:ext uri="{FF2B5EF4-FFF2-40B4-BE49-F238E27FC236}">
                <a16:creationId xmlns:a16="http://schemas.microsoft.com/office/drawing/2014/main" id="{9DA48A89-0063-B0F8-9F23-B7CB46961624}"/>
              </a:ext>
            </a:extLst>
          </p:cNvPr>
          <p:cNvGrpSpPr/>
          <p:nvPr/>
        </p:nvGrpSpPr>
        <p:grpSpPr>
          <a:xfrm>
            <a:off x="2275874" y="2712606"/>
            <a:ext cx="1223540" cy="567912"/>
            <a:chOff x="0" y="41337"/>
            <a:chExt cx="2052000" cy="567910"/>
          </a:xfrm>
        </p:grpSpPr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811AC6B8-D370-6090-EA00-36DD72CD31D2}"/>
                </a:ext>
              </a:extLst>
            </p:cNvPr>
            <p:cNvSpPr/>
            <p:nvPr/>
          </p:nvSpPr>
          <p:spPr>
            <a:xfrm>
              <a:off x="0" y="41337"/>
              <a:ext cx="2052000" cy="56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42" y="0"/>
                    <a:pt x="764" y="0"/>
                  </a:cubicBezTo>
                  <a:lnTo>
                    <a:pt x="20836" y="0"/>
                  </a:lnTo>
                  <a:cubicBezTo>
                    <a:pt x="21258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258" y="21600"/>
                    <a:pt x="20836" y="21600"/>
                  </a:cubicBezTo>
                  <a:lnTo>
                    <a:pt x="764" y="21600"/>
                  </a:lnTo>
                  <a:cubicBezTo>
                    <a:pt x="342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9BBB59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Avenir Roman"/>
                <a:cs typeface="Avenir Roman"/>
                <a:sym typeface="Avenir Roman"/>
              </a:endParaRPr>
            </a:p>
          </p:txBody>
        </p:sp>
        <p:sp>
          <p:nvSpPr>
            <p:cNvPr id="83" name="Processors over…">
              <a:extLst>
                <a:ext uri="{FF2B5EF4-FFF2-40B4-BE49-F238E27FC236}">
                  <a16:creationId xmlns:a16="http://schemas.microsoft.com/office/drawing/2014/main" id="{2870C224-4E36-A011-BB6A-E758A33A9B73}"/>
                </a:ext>
              </a:extLst>
            </p:cNvPr>
            <p:cNvSpPr txBox="1"/>
            <p:nvPr/>
          </p:nvSpPr>
          <p:spPr>
            <a:xfrm>
              <a:off x="12700" y="137889"/>
              <a:ext cx="2026601" cy="374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579" tIns="89579" rIns="89579" bIns="89579" numCol="1" anchor="ctr">
              <a:spAutoFit/>
            </a:bodyPr>
            <a:lstStyle/>
            <a:p>
              <a:pPr marL="0" marR="0" lvl="0" indent="0" algn="ctr" defTabSz="700087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esEsa" panose="02000506030000020004" pitchFamily="2" charset="0"/>
                  <a:ea typeface="Avenir Roman"/>
                  <a:cs typeface="Avenir Roman"/>
                  <a:sym typeface="Avenir Roman"/>
                </a:rPr>
                <a:t>Land sites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ea typeface="Avenir Roman"/>
                <a:cs typeface="Avenir Roman"/>
                <a:sym typeface="Avenir Roman"/>
              </a:endParaRPr>
            </a:p>
          </p:txBody>
        </p:sp>
      </p:grpSp>
      <p:sp>
        <p:nvSpPr>
          <p:cNvPr id="84" name="TextBox 24">
            <a:extLst>
              <a:ext uri="{FF2B5EF4-FFF2-40B4-BE49-F238E27FC236}">
                <a16:creationId xmlns:a16="http://schemas.microsoft.com/office/drawing/2014/main" id="{D5E3B4CF-775D-BABC-9642-28F674126C3B}"/>
              </a:ext>
            </a:extLst>
          </p:cNvPr>
          <p:cNvSpPr txBox="1"/>
          <p:nvPr/>
        </p:nvSpPr>
        <p:spPr>
          <a:xfrm>
            <a:off x="1851078" y="3658894"/>
            <a:ext cx="1681595" cy="408623"/>
          </a:xfrm>
          <a:prstGeom prst="roundRect">
            <a:avLst/>
          </a:prstGeom>
          <a:ln w="127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800"/>
            </a:lvl1pPr>
          </a:lstStyle>
          <a:p>
            <a:pPr defTabSz="6858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PRISMA</a:t>
            </a:r>
            <a:r>
              <a:rPr lang="en-US"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, EnMAP</a:t>
            </a:r>
            <a:endParaRPr kern="0" dirty="0">
              <a:solidFill>
                <a:srgbClr val="000000"/>
              </a:solidFill>
              <a:latin typeface="NotesEsa" panose="02000506030000020004" pitchFamily="2" charset="0"/>
              <a:cs typeface="Calibri"/>
              <a:sym typeface="Calibri"/>
            </a:endParaRPr>
          </a:p>
        </p:txBody>
      </p:sp>
      <p:sp>
        <p:nvSpPr>
          <p:cNvPr id="85" name="TextBox 27">
            <a:extLst>
              <a:ext uri="{FF2B5EF4-FFF2-40B4-BE49-F238E27FC236}">
                <a16:creationId xmlns:a16="http://schemas.microsoft.com/office/drawing/2014/main" id="{DE277E05-EF46-AC2A-FFF4-5008A70B2BA0}"/>
              </a:ext>
            </a:extLst>
          </p:cNvPr>
          <p:cNvSpPr txBox="1"/>
          <p:nvPr/>
        </p:nvSpPr>
        <p:spPr>
          <a:xfrm>
            <a:off x="524959" y="3658894"/>
            <a:ext cx="1143041" cy="408623"/>
          </a:xfrm>
          <a:prstGeom prst="roundRect">
            <a:avLst/>
          </a:prstGeom>
          <a:ln w="127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GB"/>
            </a:defPPr>
            <a:lvl1pPr algn="ctr" defTabSz="685800" eaLnBrk="1" fontAlgn="auto">
              <a:spcBef>
                <a:spcPts val="0"/>
              </a:spcBef>
              <a:spcAft>
                <a:spcPts val="0"/>
              </a:spcAft>
              <a:defRPr sz="1800" kern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dirty="0">
                <a:latin typeface="NotesEsa" panose="02000506030000020004" pitchFamily="2" charset="0"/>
                <a:sym typeface="Calibri"/>
              </a:rPr>
              <a:t>PRISMA</a:t>
            </a:r>
          </a:p>
        </p:txBody>
      </p:sp>
      <p:sp>
        <p:nvSpPr>
          <p:cNvPr id="86" name="Rectangle 17">
            <a:extLst>
              <a:ext uri="{FF2B5EF4-FFF2-40B4-BE49-F238E27FC236}">
                <a16:creationId xmlns:a16="http://schemas.microsoft.com/office/drawing/2014/main" id="{1A21DC85-0A05-3C00-B0F3-19096DA7E3BB}"/>
              </a:ext>
            </a:extLst>
          </p:cNvPr>
          <p:cNvSpPr/>
          <p:nvPr/>
        </p:nvSpPr>
        <p:spPr>
          <a:xfrm>
            <a:off x="476937" y="1045750"/>
            <a:ext cx="3083549" cy="424988"/>
          </a:xfrm>
          <a:prstGeom prst="rect">
            <a:avLst/>
          </a:prstGeom>
          <a:solidFill>
            <a:srgbClr val="9BBB59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defRPr sz="2000">
                <a:solidFill>
                  <a:srgbClr val="EEECE1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ACIX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NotesEsa" panose="02000506030000020004" pitchFamily="2" charset="0"/>
                <a:sym typeface="Avenir Roman"/>
              </a:rPr>
              <a:t>III </a:t>
            </a:r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7A45A2F8-3D45-B3E6-431E-0237A88FCC22}"/>
              </a:ext>
            </a:extLst>
          </p:cNvPr>
          <p:cNvSpPr/>
          <p:nvPr/>
        </p:nvSpPr>
        <p:spPr>
          <a:xfrm>
            <a:off x="1895876" y="1435553"/>
            <a:ext cx="278886" cy="271585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C5DADFBB-D554-EAD0-2A3E-67B99733FB1C}"/>
              </a:ext>
            </a:extLst>
          </p:cNvPr>
          <p:cNvSpPr/>
          <p:nvPr/>
        </p:nvSpPr>
        <p:spPr>
          <a:xfrm>
            <a:off x="1246457" y="2583132"/>
            <a:ext cx="77796" cy="125240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4837F11E-9C87-A1B8-FC71-77971C5E3E41}"/>
              </a:ext>
            </a:extLst>
          </p:cNvPr>
          <p:cNvSpPr/>
          <p:nvPr/>
        </p:nvSpPr>
        <p:spPr>
          <a:xfrm>
            <a:off x="2691876" y="2583132"/>
            <a:ext cx="77796" cy="125240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6CBA741E-B302-58A8-0894-0D03E287F091}"/>
              </a:ext>
            </a:extLst>
          </p:cNvPr>
          <p:cNvSpPr/>
          <p:nvPr/>
        </p:nvSpPr>
        <p:spPr>
          <a:xfrm>
            <a:off x="3038875" y="3237544"/>
            <a:ext cx="77796" cy="407064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3CA78DAA-FF40-9529-36C9-6449126495E0}"/>
              </a:ext>
            </a:extLst>
          </p:cNvPr>
          <p:cNvSpPr/>
          <p:nvPr/>
        </p:nvSpPr>
        <p:spPr>
          <a:xfrm>
            <a:off x="1057582" y="3232780"/>
            <a:ext cx="77796" cy="407064"/>
          </a:xfrm>
          <a:prstGeom prst="downArrow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08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B4F88E-2D08-2D4C-9328-842EBB4448DA}"/>
              </a:ext>
            </a:extLst>
          </p:cNvPr>
          <p:cNvCxnSpPr>
            <a:cxnSpLocks/>
          </p:cNvCxnSpPr>
          <p:nvPr/>
        </p:nvCxnSpPr>
        <p:spPr>
          <a:xfrm>
            <a:off x="9296990" y="3871612"/>
            <a:ext cx="0" cy="1051874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ardrop 39">
            <a:extLst>
              <a:ext uri="{FF2B5EF4-FFF2-40B4-BE49-F238E27FC236}">
                <a16:creationId xmlns:a16="http://schemas.microsoft.com/office/drawing/2014/main" id="{B7D89592-1B99-F747-8FF1-25AE1551D707}"/>
              </a:ext>
            </a:extLst>
          </p:cNvPr>
          <p:cNvSpPr>
            <a:spLocks noChangeAspect="1"/>
          </p:cNvSpPr>
          <p:nvPr/>
        </p:nvSpPr>
        <p:spPr>
          <a:xfrm rot="8064078">
            <a:off x="331426" y="1769997"/>
            <a:ext cx="1260969" cy="126000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42" name="Triangle 32">
            <a:extLst>
              <a:ext uri="{FF2B5EF4-FFF2-40B4-BE49-F238E27FC236}">
                <a16:creationId xmlns:a16="http://schemas.microsoft.com/office/drawing/2014/main" id="{8C751A5B-3690-114C-ABCC-6892073C1FCF}"/>
              </a:ext>
            </a:extLst>
          </p:cNvPr>
          <p:cNvSpPr/>
          <p:nvPr/>
        </p:nvSpPr>
        <p:spPr>
          <a:xfrm rot="5400000">
            <a:off x="11583993" y="3536197"/>
            <a:ext cx="365301" cy="251999"/>
          </a:xfrm>
          <a:prstGeom prst="triangle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Roman"/>
              <a:sym typeface="Avenir Roman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5719AF-D531-CD4C-ABDD-428BDC6921F5}"/>
              </a:ext>
            </a:extLst>
          </p:cNvPr>
          <p:cNvCxnSpPr>
            <a:cxnSpLocks/>
            <a:stCxn id="45" idx="2"/>
          </p:cNvCxnSpPr>
          <p:nvPr/>
        </p:nvCxnSpPr>
        <p:spPr>
          <a:xfrm flipV="1">
            <a:off x="809764" y="3678919"/>
            <a:ext cx="10882639" cy="29374"/>
          </a:xfrm>
          <a:prstGeom prst="line">
            <a:avLst/>
          </a:prstGeom>
          <a:noFill/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Teardrop 43">
            <a:extLst>
              <a:ext uri="{FF2B5EF4-FFF2-40B4-BE49-F238E27FC236}">
                <a16:creationId xmlns:a16="http://schemas.microsoft.com/office/drawing/2014/main" id="{6EB05F48-904B-6543-BA39-E34EB59D4743}"/>
              </a:ext>
            </a:extLst>
          </p:cNvPr>
          <p:cNvSpPr>
            <a:spLocks noChangeAspect="1"/>
          </p:cNvSpPr>
          <p:nvPr/>
        </p:nvSpPr>
        <p:spPr>
          <a:xfrm rot="18844492">
            <a:off x="4357437" y="4290308"/>
            <a:ext cx="1260969" cy="1260000"/>
          </a:xfrm>
          <a:prstGeom prst="teardrop">
            <a:avLst/>
          </a:prstGeom>
          <a:solidFill>
            <a:srgbClr val="AABF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D4737C0-9897-8F4C-9D84-D91672667D2A}"/>
              </a:ext>
            </a:extLst>
          </p:cNvPr>
          <p:cNvSpPr>
            <a:spLocks noChangeAspect="1"/>
          </p:cNvSpPr>
          <p:nvPr/>
        </p:nvSpPr>
        <p:spPr>
          <a:xfrm>
            <a:off x="809764" y="3582293"/>
            <a:ext cx="252000" cy="252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7F4DF6-3086-AE41-A9E7-B8F5293A5928}"/>
              </a:ext>
            </a:extLst>
          </p:cNvPr>
          <p:cNvSpPr txBox="1"/>
          <p:nvPr/>
        </p:nvSpPr>
        <p:spPr>
          <a:xfrm>
            <a:off x="149511" y="4843630"/>
            <a:ext cx="1770489" cy="11807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11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processors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19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AERONET sites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Publication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3"/>
              </a:rPr>
              <a:t>link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Website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4"/>
              </a:rPr>
              <a:t>link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AA04E3-71DB-954E-BC5B-B502394C65D2}"/>
              </a:ext>
            </a:extLst>
          </p:cNvPr>
          <p:cNvSpPr txBox="1"/>
          <p:nvPr/>
        </p:nvSpPr>
        <p:spPr>
          <a:xfrm>
            <a:off x="4343231" y="4368185"/>
            <a:ext cx="125499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2018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-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 2022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5C8350-46A3-D649-A86E-D364D8C5967A}"/>
              </a:ext>
            </a:extLst>
          </p:cNvPr>
          <p:cNvCxnSpPr>
            <a:cxnSpLocks/>
          </p:cNvCxnSpPr>
          <p:nvPr/>
        </p:nvCxnSpPr>
        <p:spPr>
          <a:xfrm flipH="1">
            <a:off x="933509" y="3939984"/>
            <a:ext cx="2255" cy="526513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5A35FFA-F54A-AF4D-BFAA-694569EFBF2D}"/>
              </a:ext>
            </a:extLst>
          </p:cNvPr>
          <p:cNvSpPr>
            <a:spLocks noChangeAspect="1"/>
          </p:cNvSpPr>
          <p:nvPr/>
        </p:nvSpPr>
        <p:spPr>
          <a:xfrm>
            <a:off x="4861878" y="3605668"/>
            <a:ext cx="252000" cy="252000"/>
          </a:xfrm>
          <a:prstGeom prst="ellipse">
            <a:avLst/>
          </a:prstGeom>
          <a:solidFill>
            <a:srgbClr val="AABF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B83CA-DF06-F34E-AD93-72719499E0AE}"/>
              </a:ext>
            </a:extLst>
          </p:cNvPr>
          <p:cNvSpPr txBox="1"/>
          <p:nvPr/>
        </p:nvSpPr>
        <p:spPr>
          <a:xfrm>
            <a:off x="295205" y="1941713"/>
            <a:ext cx="125499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F6D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2016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F6D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-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F6D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 2018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5E98D-1690-AD44-B43F-C7F73F239C3B}"/>
              </a:ext>
            </a:extLst>
          </p:cNvPr>
          <p:cNvSpPr txBox="1"/>
          <p:nvPr/>
        </p:nvSpPr>
        <p:spPr>
          <a:xfrm>
            <a:off x="4178248" y="1734698"/>
            <a:ext cx="1982730" cy="1215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12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120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AERONET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sites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Publication </a:t>
            </a:r>
            <a:r>
              <a:rPr kumimoji="0" lang="en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5"/>
              </a:rPr>
              <a:t>link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Website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6"/>
              </a:rPr>
              <a:t>link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</p:txBody>
      </p:sp>
      <p:sp>
        <p:nvSpPr>
          <p:cNvPr id="52" name="Teardrop 51">
            <a:extLst>
              <a:ext uri="{FF2B5EF4-FFF2-40B4-BE49-F238E27FC236}">
                <a16:creationId xmlns:a16="http://schemas.microsoft.com/office/drawing/2014/main" id="{F40E7A88-7ED8-5146-8A25-7B34AF4C1E2C}"/>
              </a:ext>
            </a:extLst>
          </p:cNvPr>
          <p:cNvSpPr>
            <a:spLocks noChangeAspect="1"/>
          </p:cNvSpPr>
          <p:nvPr/>
        </p:nvSpPr>
        <p:spPr>
          <a:xfrm rot="8064078">
            <a:off x="8665215" y="1829909"/>
            <a:ext cx="1260969" cy="1260000"/>
          </a:xfrm>
          <a:prstGeom prst="teardrop">
            <a:avLst/>
          </a:prstGeom>
          <a:solidFill>
            <a:srgbClr val="0132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4B66E16-E8D8-0640-BF49-699B46A2D166}"/>
              </a:ext>
            </a:extLst>
          </p:cNvPr>
          <p:cNvSpPr>
            <a:spLocks noChangeAspect="1"/>
          </p:cNvSpPr>
          <p:nvPr/>
        </p:nvSpPr>
        <p:spPr>
          <a:xfrm>
            <a:off x="9170990" y="3559029"/>
            <a:ext cx="252000" cy="252000"/>
          </a:xfrm>
          <a:prstGeom prst="ellipse">
            <a:avLst/>
          </a:prstGeom>
          <a:solidFill>
            <a:srgbClr val="0132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F83DF2-C59C-1340-BDB0-D7065B763BB5}"/>
              </a:ext>
            </a:extLst>
          </p:cNvPr>
          <p:cNvCxnSpPr>
            <a:cxnSpLocks/>
          </p:cNvCxnSpPr>
          <p:nvPr/>
        </p:nvCxnSpPr>
        <p:spPr>
          <a:xfrm>
            <a:off x="2927179" y="3022211"/>
            <a:ext cx="0" cy="470156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B1A4AD0-3416-C74C-BE74-A80B396DBEFC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4987878" y="2957207"/>
            <a:ext cx="9194" cy="648461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07BB3EC-BEE8-C742-889C-20C86F7A01AC}"/>
              </a:ext>
            </a:extLst>
          </p:cNvPr>
          <p:cNvSpPr/>
          <p:nvPr/>
        </p:nvSpPr>
        <p:spPr>
          <a:xfrm>
            <a:off x="643415" y="4421981"/>
            <a:ext cx="647934" cy="45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ACIX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BE350B-6421-A64F-9108-0576D2FDFAE9}"/>
              </a:ext>
            </a:extLst>
          </p:cNvPr>
          <p:cNvSpPr/>
          <p:nvPr/>
        </p:nvSpPr>
        <p:spPr>
          <a:xfrm>
            <a:off x="4408661" y="1293593"/>
            <a:ext cx="1481496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ACIX-II Land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CFE4D45-6C36-8149-BA4F-CE966CA2518D}"/>
              </a:ext>
            </a:extLst>
          </p:cNvPr>
          <p:cNvSpPr/>
          <p:nvPr/>
        </p:nvSpPr>
        <p:spPr>
          <a:xfrm>
            <a:off x="6345989" y="1293593"/>
            <a:ext cx="1524776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ACIX-II Aqua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F61C553-3A1E-084B-842C-EB9B449CD7E0}"/>
              </a:ext>
            </a:extLst>
          </p:cNvPr>
          <p:cNvSpPr/>
          <p:nvPr/>
        </p:nvSpPr>
        <p:spPr>
          <a:xfrm>
            <a:off x="2743575" y="1311482"/>
            <a:ext cx="689612" cy="45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CMIX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6E1088-F8B4-B641-86F5-1744F68F5410}"/>
              </a:ext>
            </a:extLst>
          </p:cNvPr>
          <p:cNvCxnSpPr>
            <a:cxnSpLocks/>
          </p:cNvCxnSpPr>
          <p:nvPr/>
        </p:nvCxnSpPr>
        <p:spPr>
          <a:xfrm>
            <a:off x="6963849" y="3014765"/>
            <a:ext cx="0" cy="470156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D7391B3-90B9-1841-B6DE-05DC16E83D25}"/>
              </a:ext>
            </a:extLst>
          </p:cNvPr>
          <p:cNvSpPr txBox="1"/>
          <p:nvPr/>
        </p:nvSpPr>
        <p:spPr>
          <a:xfrm>
            <a:off x="8668201" y="1988761"/>
            <a:ext cx="125499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2022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-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2025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0F1A343-585A-F943-9880-E7F3C587E6F7}"/>
              </a:ext>
            </a:extLst>
          </p:cNvPr>
          <p:cNvCxnSpPr>
            <a:cxnSpLocks/>
          </p:cNvCxnSpPr>
          <p:nvPr/>
        </p:nvCxnSpPr>
        <p:spPr>
          <a:xfrm flipV="1">
            <a:off x="2923773" y="3487798"/>
            <a:ext cx="1989864" cy="4569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A0B4AA-FCA7-BB4F-8BC4-6E8C29786AF2}"/>
              </a:ext>
            </a:extLst>
          </p:cNvPr>
          <p:cNvCxnSpPr>
            <a:cxnSpLocks/>
          </p:cNvCxnSpPr>
          <p:nvPr/>
        </p:nvCxnSpPr>
        <p:spPr>
          <a:xfrm>
            <a:off x="5077604" y="3484921"/>
            <a:ext cx="1886245" cy="0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DC06886-D010-DF46-AEE9-8F59FF815505}"/>
              </a:ext>
            </a:extLst>
          </p:cNvPr>
          <p:cNvSpPr txBox="1"/>
          <p:nvPr/>
        </p:nvSpPr>
        <p:spPr>
          <a:xfrm>
            <a:off x="2070876" y="1719560"/>
            <a:ext cx="2036930" cy="1215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10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5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validation datasets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Publication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7"/>
              </a:rPr>
              <a:t>link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Website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8"/>
              </a:rPr>
              <a:t>link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A07880-3E35-4D41-8036-38FBB249CDE7}"/>
              </a:ext>
            </a:extLst>
          </p:cNvPr>
          <p:cNvSpPr txBox="1"/>
          <p:nvPr/>
        </p:nvSpPr>
        <p:spPr>
          <a:xfrm>
            <a:off x="5945069" y="1719262"/>
            <a:ext cx="2172230" cy="1215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8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20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AERONET OC sites 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Publication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9"/>
              </a:rPr>
              <a:t>link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Website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  <a:hlinkClick r:id="rId10"/>
              </a:rPr>
              <a:t>link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esEsaBold"/>
              <a:cs typeface="Calibri"/>
              <a:sym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01043AC4-E211-9144-AE96-8A2D31F2C6AC}"/>
              </a:ext>
            </a:extLst>
          </p:cNvPr>
          <p:cNvSpPr txBox="1">
            <a:spLocks/>
          </p:cNvSpPr>
          <p:nvPr/>
        </p:nvSpPr>
        <p:spPr>
          <a:xfrm>
            <a:off x="753457" y="903465"/>
            <a:ext cx="1433424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</a:rPr>
              <a:t> 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WHEN?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771781-3D65-D04D-973F-40AD16C3D458}"/>
              </a:ext>
            </a:extLst>
          </p:cNvPr>
          <p:cNvCxnSpPr>
            <a:cxnSpLocks/>
          </p:cNvCxnSpPr>
          <p:nvPr/>
        </p:nvCxnSpPr>
        <p:spPr>
          <a:xfrm>
            <a:off x="933509" y="1397766"/>
            <a:ext cx="1042193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AE40C10-F35E-3541-BAD6-FC863F47FAAC}"/>
              </a:ext>
            </a:extLst>
          </p:cNvPr>
          <p:cNvSpPr txBox="1"/>
          <p:nvPr/>
        </p:nvSpPr>
        <p:spPr>
          <a:xfrm>
            <a:off x="8394868" y="5238955"/>
            <a:ext cx="1982730" cy="1215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8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13</a:t>
            </a:r>
            <a:r>
              <a:rPr lang="en-GB" sz="1600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 AERONET sites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19</a:t>
            </a:r>
            <a:r>
              <a:rPr lang="en-GB" sz="1600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 SR sites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F16D91-BC8B-094F-A131-B2F6B890E07A}"/>
              </a:ext>
            </a:extLst>
          </p:cNvPr>
          <p:cNvSpPr/>
          <p:nvPr/>
        </p:nvSpPr>
        <p:spPr>
          <a:xfrm>
            <a:off x="8336652" y="4931807"/>
            <a:ext cx="1782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ACIX-III</a:t>
            </a:r>
            <a:r>
              <a:rPr lang="en-GB" sz="1800" b="1"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Land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668768A-F6B4-6B46-BD23-352884769D3E}"/>
              </a:ext>
            </a:extLst>
          </p:cNvPr>
          <p:cNvSpPr/>
          <p:nvPr/>
        </p:nvSpPr>
        <p:spPr>
          <a:xfrm>
            <a:off x="10345051" y="4931807"/>
            <a:ext cx="1842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ACIX-III</a:t>
            </a:r>
            <a:r>
              <a:rPr lang="en-GB" sz="1800" b="1" kern="0" dirty="0">
                <a:solidFill>
                  <a:srgbClr val="000000"/>
                </a:solidFill>
                <a:latin typeface="NotesEsa" panose="02000506030000020004" pitchFamily="2" charset="0"/>
                <a:cs typeface="Calibri"/>
                <a:sym typeface="Calibri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Aqua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1ADB20B-FEAF-4740-A685-A24B248C8096}"/>
              </a:ext>
            </a:extLst>
          </p:cNvPr>
          <p:cNvSpPr/>
          <p:nvPr/>
        </p:nvSpPr>
        <p:spPr>
          <a:xfrm>
            <a:off x="7021224" y="4950569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" panose="02000506030000020004" pitchFamily="2" charset="0"/>
                <a:cs typeface="Calibri"/>
                <a:sym typeface="Calibri"/>
              </a:rPr>
              <a:t>CMIX-II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A448F9-5E4E-F043-A596-E6D27CCC0EC3}"/>
              </a:ext>
            </a:extLst>
          </p:cNvPr>
          <p:cNvSpPr txBox="1"/>
          <p:nvPr/>
        </p:nvSpPr>
        <p:spPr>
          <a:xfrm>
            <a:off x="6439904" y="5339874"/>
            <a:ext cx="2036930" cy="653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17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4</a:t>
            </a:r>
            <a:r>
              <a:rPr lang="en-GB" sz="1600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 validation datasets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AD73AD-7913-C440-B907-C1189DAA0C56}"/>
              </a:ext>
            </a:extLst>
          </p:cNvPr>
          <p:cNvSpPr txBox="1"/>
          <p:nvPr/>
        </p:nvSpPr>
        <p:spPr>
          <a:xfrm>
            <a:off x="10181735" y="5262140"/>
            <a:ext cx="2172230" cy="934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18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processors</a:t>
            </a:r>
          </a:p>
          <a:p>
            <a:pPr marL="0" marR="0" lvl="0" indent="0" algn="ctr" defTabSz="685800" rtl="0" eaLnBrk="1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26</a:t>
            </a:r>
            <a:r>
              <a:rPr lang="en-GB" sz="1600" kern="0" dirty="0">
                <a:solidFill>
                  <a:srgbClr val="000000"/>
                </a:solidFill>
                <a:latin typeface="NotesEsaBold"/>
                <a:cs typeface="Calibri"/>
                <a:sym typeface="Calibri"/>
              </a:rPr>
              <a:t> AERONET OC &amp; HYPERNETS sites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esEsaBold"/>
                <a:cs typeface="Calibri"/>
                <a:sym typeface="Calibri"/>
              </a:rPr>
              <a:t>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E676AE1-CB01-684D-8D79-E806496A01C6}"/>
              </a:ext>
            </a:extLst>
          </p:cNvPr>
          <p:cNvCxnSpPr>
            <a:cxnSpLocks/>
          </p:cNvCxnSpPr>
          <p:nvPr/>
        </p:nvCxnSpPr>
        <p:spPr>
          <a:xfrm>
            <a:off x="7520671" y="4394844"/>
            <a:ext cx="3737820" cy="6865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7F93FCD-68AF-4044-8756-864684C7F815}"/>
              </a:ext>
            </a:extLst>
          </p:cNvPr>
          <p:cNvCxnSpPr>
            <a:cxnSpLocks/>
          </p:cNvCxnSpPr>
          <p:nvPr/>
        </p:nvCxnSpPr>
        <p:spPr>
          <a:xfrm>
            <a:off x="7494304" y="4401709"/>
            <a:ext cx="0" cy="510506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F65E70-5F44-9744-B32C-F3A3E7B55762}"/>
              </a:ext>
            </a:extLst>
          </p:cNvPr>
          <p:cNvCxnSpPr>
            <a:cxnSpLocks/>
          </p:cNvCxnSpPr>
          <p:nvPr/>
        </p:nvCxnSpPr>
        <p:spPr>
          <a:xfrm>
            <a:off x="11258491" y="4421981"/>
            <a:ext cx="0" cy="470156"/>
          </a:xfrm>
          <a:prstGeom prst="line">
            <a:avLst/>
          </a:prstGeom>
          <a:noFill/>
          <a:ln w="25400" cap="flat">
            <a:solidFill>
              <a:srgbClr val="1F497D"/>
            </a:solidFill>
            <a:prstDash val="lg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34F68700-C553-AF09-9557-9D608A6AE37F}"/>
              </a:ext>
            </a:extLst>
          </p:cNvPr>
          <p:cNvSpPr txBox="1">
            <a:spLocks/>
          </p:cNvSpPr>
          <p:nvPr/>
        </p:nvSpPr>
        <p:spPr>
          <a:xfrm>
            <a:off x="785347" y="132627"/>
            <a:ext cx="3430246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 History</a:t>
            </a:r>
          </a:p>
        </p:txBody>
      </p:sp>
    </p:spTree>
    <p:extLst>
      <p:ext uri="{BB962C8B-B14F-4D97-AF65-F5344CB8AC3E}">
        <p14:creationId xmlns:p14="http://schemas.microsoft.com/office/powerpoint/2010/main" val="1198256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3">
            <a:extLst>
              <a:ext uri="{FF2B5EF4-FFF2-40B4-BE49-F238E27FC236}">
                <a16:creationId xmlns:a16="http://schemas.microsoft.com/office/drawing/2014/main" id="{FF266BEB-4614-364A-B71B-22332C7DF512}"/>
              </a:ext>
            </a:extLst>
          </p:cNvPr>
          <p:cNvSpPr txBox="1">
            <a:spLocks/>
          </p:cNvSpPr>
          <p:nvPr/>
        </p:nvSpPr>
        <p:spPr>
          <a:xfrm>
            <a:off x="757326" y="98671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2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32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</a:rPr>
              <a:t>WHO?</a:t>
            </a:r>
            <a:endParaRPr lang="en-US" sz="4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venir Book" panose="02000503020000020003" pitchFamily="2" charset="0"/>
              <a:cs typeface="Avenir Roman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405FB-61F9-AC4F-8FF3-E5B706117361}"/>
              </a:ext>
            </a:extLst>
          </p:cNvPr>
          <p:cNvCxnSpPr>
            <a:cxnSpLocks/>
          </p:cNvCxnSpPr>
          <p:nvPr/>
        </p:nvCxnSpPr>
        <p:spPr>
          <a:xfrm>
            <a:off x="934548" y="1637289"/>
            <a:ext cx="1008552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80EF28-2173-FD49-84DF-2031BFBCF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88828"/>
              </p:ext>
            </p:extLst>
          </p:nvPr>
        </p:nvGraphicFramePr>
        <p:xfrm>
          <a:off x="2821804" y="1256909"/>
          <a:ext cx="8022492" cy="4518621"/>
        </p:xfrm>
        <a:graphic>
          <a:graphicData uri="http://schemas.openxmlformats.org/drawingml/2006/table">
            <a:tbl>
              <a:tblPr/>
              <a:tblGrid>
                <a:gridCol w="915091">
                  <a:extLst>
                    <a:ext uri="{9D8B030D-6E8A-4147-A177-3AD203B41FA5}">
                      <a16:colId xmlns:a16="http://schemas.microsoft.com/office/drawing/2014/main" val="2133114364"/>
                    </a:ext>
                  </a:extLst>
                </a:gridCol>
                <a:gridCol w="4584965">
                  <a:extLst>
                    <a:ext uri="{9D8B030D-6E8A-4147-A177-3AD203B41FA5}">
                      <a16:colId xmlns:a16="http://schemas.microsoft.com/office/drawing/2014/main" val="3459506448"/>
                    </a:ext>
                  </a:extLst>
                </a:gridCol>
                <a:gridCol w="2522436">
                  <a:extLst>
                    <a:ext uri="{9D8B030D-6E8A-4147-A177-3AD203B41FA5}">
                      <a16:colId xmlns:a16="http://schemas.microsoft.com/office/drawing/2014/main" val="2405452842"/>
                    </a:ext>
                  </a:extLst>
                </a:gridCol>
              </a:tblGrid>
              <a:tr h="647979">
                <a:tc>
                  <a:txBody>
                    <a:bodyPr/>
                    <a:lstStyle/>
                    <a:p>
                      <a:pPr algn="ctr" rtl="0" fontAlgn="b"/>
                      <a:endParaRPr lang="en-IT" sz="2000" b="1" dirty="0">
                        <a:solidFill>
                          <a:srgbClr val="003249"/>
                        </a:solidFill>
                        <a:effectLst/>
                        <a:latin typeface="NotesEsaBold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solidFill>
                            <a:srgbClr val="003249"/>
                          </a:solidFill>
                          <a:effectLst/>
                          <a:latin typeface="NotesEsaBold"/>
                        </a:rPr>
                        <a:t>Organization/Entity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2400" b="1" dirty="0">
                          <a:solidFill>
                            <a:srgbClr val="003249"/>
                          </a:solidFill>
                          <a:effectLst/>
                          <a:latin typeface="NotesEsaBold"/>
                        </a:rPr>
                        <a:t>Processor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9624593"/>
                  </a:ext>
                </a:extLst>
              </a:tr>
              <a:tr h="39363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2000" dirty="0">
                          <a:effectLst/>
                          <a:latin typeface="NotesEsaBold"/>
                        </a:rPr>
                        <a:t>1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DLR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PACO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951658"/>
                  </a:ext>
                </a:extLst>
              </a:tr>
              <a:tr h="3184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T" sz="2000">
                          <a:effectLst/>
                          <a:latin typeface="NotesEsaBold"/>
                        </a:rPr>
                        <a:t>2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University College London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HYPER SIAC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712083"/>
                  </a:ext>
                </a:extLst>
              </a:tr>
              <a:tr h="3286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dirty="0">
                          <a:effectLst/>
                          <a:latin typeface="NotesEsaBold"/>
                        </a:rPr>
                        <a:t>3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MAGELLIUM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MAGAC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364786"/>
                  </a:ext>
                </a:extLst>
              </a:tr>
              <a:tr h="3645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dirty="0">
                          <a:effectLst/>
                          <a:latin typeface="NotesEsaBold"/>
                        </a:rPr>
                        <a:t>4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NASA Ames Research Center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 err="1">
                          <a:effectLst/>
                          <a:latin typeface="NotesEsaBold"/>
                        </a:rPr>
                        <a:t>GeoNEX</a:t>
                      </a:r>
                      <a:r>
                        <a:rPr lang="en-US" sz="2000" dirty="0">
                          <a:effectLst/>
                          <a:latin typeface="NotesEsaBold"/>
                        </a:rPr>
                        <a:t>-AC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05210"/>
                  </a:ext>
                </a:extLst>
              </a:tr>
              <a:tr h="3463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000" dirty="0">
                          <a:effectLst/>
                          <a:latin typeface="NotesEsaBold"/>
                        </a:rPr>
                        <a:t>5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CAS.CHINA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err="1">
                          <a:effectLst/>
                          <a:latin typeface="NotesEsaBold"/>
                        </a:rPr>
                        <a:t>Hikerliu</a:t>
                      </a:r>
                      <a:endParaRPr lang="en-US" sz="2000" b="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34706"/>
                  </a:ext>
                </a:extLst>
              </a:tr>
              <a:tr h="3184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000" dirty="0">
                          <a:effectLst/>
                          <a:latin typeface="NotesEsaBold"/>
                        </a:rPr>
                        <a:t>6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RBINS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effectLst/>
                          <a:latin typeface="NotesEsaBold"/>
                        </a:rPr>
                        <a:t>ACOLITE/DSF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70026"/>
                  </a:ext>
                </a:extLst>
              </a:tr>
              <a:tr h="1168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dirty="0">
                          <a:effectLst/>
                          <a:latin typeface="NotesEsaBold"/>
                        </a:rPr>
                        <a:t>7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CNR Institute of Methodologies for Environmental Analysis (IMAA)</a:t>
                      </a: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 err="1">
                          <a:effectLst/>
                          <a:latin typeface="NotesEsaBold"/>
                        </a:rPr>
                        <a:t>ImaACor</a:t>
                      </a:r>
                      <a:endParaRPr lang="en-US" sz="2000" dirty="0">
                        <a:effectLst/>
                        <a:latin typeface="NotesEsaBold"/>
                      </a:endParaRPr>
                    </a:p>
                  </a:txBody>
                  <a:tcPr marL="24182" marR="24182" marT="16122" marB="1612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199351"/>
                  </a:ext>
                </a:extLst>
              </a:tr>
              <a:tr h="6114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8</a:t>
                      </a:r>
                      <a:endParaRPr lang="en-IT" sz="2000" dirty="0">
                        <a:effectLst/>
                        <a:latin typeface="NotesEsaBold"/>
                      </a:endParaRP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Naval Research Lab, Washington DC USA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dirty="0">
                          <a:effectLst/>
                          <a:latin typeface="NotesEsaBold"/>
                        </a:rPr>
                        <a:t>ATREM</a:t>
                      </a:r>
                    </a:p>
                  </a:txBody>
                  <a:tcPr marL="17867" marR="17867" marT="11912" marB="11912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67775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10FA3C1-A0A0-1357-A8B1-16A57CFF5A0C}"/>
              </a:ext>
            </a:extLst>
          </p:cNvPr>
          <p:cNvSpPr txBox="1">
            <a:spLocks/>
          </p:cNvSpPr>
          <p:nvPr/>
        </p:nvSpPr>
        <p:spPr>
          <a:xfrm>
            <a:off x="785346" y="132627"/>
            <a:ext cx="531065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 Participants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DCD3D4A-ABCB-9C81-B80D-858EF2D94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2" y="1972006"/>
            <a:ext cx="780693" cy="650578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A14E765-EC85-AE59-CD02-A0183BA22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3" y="2812138"/>
            <a:ext cx="1707809" cy="497939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873E6D04-476B-4FA0-E331-0F5201295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4" y="1981893"/>
            <a:ext cx="962787" cy="640691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6C24751C-F126-DC8B-D534-803C4A9B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t="23874" r="22394" b="27285"/>
          <a:stretch/>
        </p:blipFill>
        <p:spPr>
          <a:xfrm>
            <a:off x="522445" y="4469633"/>
            <a:ext cx="1007649" cy="56206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0B54D4A9-FF80-B012-476E-E302824F3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0" y="3525647"/>
            <a:ext cx="1182387" cy="736910"/>
          </a:xfrm>
          <a:prstGeom prst="rect">
            <a:avLst/>
          </a:prstGeom>
        </p:spPr>
      </p:pic>
      <p:pic>
        <p:nvPicPr>
          <p:cNvPr id="17" name="Picture 16" descr="A close-up of blue text&#10;&#10;Description automatically generated">
            <a:extLst>
              <a:ext uri="{FF2B5EF4-FFF2-40B4-BE49-F238E27FC236}">
                <a16:creationId xmlns:a16="http://schemas.microsoft.com/office/drawing/2014/main" id="{232FE999-34E4-7834-B8E7-2AD32E174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2" y="5305768"/>
            <a:ext cx="1707810" cy="319186"/>
          </a:xfrm>
          <a:prstGeom prst="rect">
            <a:avLst/>
          </a:prstGeom>
        </p:spPr>
      </p:pic>
      <p:pic>
        <p:nvPicPr>
          <p:cNvPr id="19" name="Picture 1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B66749C-B2DA-5660-7778-4185AA065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25" y="4353191"/>
            <a:ext cx="674827" cy="674827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82E03D24-4861-DC92-5033-880B34941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27" y="3525647"/>
            <a:ext cx="720622" cy="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D8A800-7611-9E00-AB10-6ED40CDC5B24}"/>
              </a:ext>
            </a:extLst>
          </p:cNvPr>
          <p:cNvSpPr/>
          <p:nvPr/>
        </p:nvSpPr>
        <p:spPr>
          <a:xfrm>
            <a:off x="3431358" y="6266507"/>
            <a:ext cx="6766854" cy="487097"/>
          </a:xfrm>
          <a:prstGeom prst="rect">
            <a:avLst/>
          </a:prstGeom>
          <a:solidFill>
            <a:srgbClr val="FEFFFF"/>
          </a:solidFill>
          <a:ln>
            <a:solidFill>
              <a:srgbClr val="FE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FF266BEB-4614-364A-B71B-22332C7DF512}"/>
              </a:ext>
            </a:extLst>
          </p:cNvPr>
          <p:cNvSpPr txBox="1">
            <a:spLocks/>
          </p:cNvSpPr>
          <p:nvPr/>
        </p:nvSpPr>
        <p:spPr>
          <a:xfrm>
            <a:off x="660693" y="1343257"/>
            <a:ext cx="145057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H</a:t>
            </a: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OW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?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6405FB-61F9-AC4F-8FF3-E5B706117361}"/>
              </a:ext>
            </a:extLst>
          </p:cNvPr>
          <p:cNvCxnSpPr>
            <a:cxnSpLocks/>
          </p:cNvCxnSpPr>
          <p:nvPr/>
        </p:nvCxnSpPr>
        <p:spPr>
          <a:xfrm>
            <a:off x="893183" y="2081899"/>
            <a:ext cx="1050481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1A4C2-6C5D-90B6-8671-60D57AC7D031}"/>
              </a:ext>
            </a:extLst>
          </p:cNvPr>
          <p:cNvGrpSpPr/>
          <p:nvPr/>
        </p:nvGrpSpPr>
        <p:grpSpPr>
          <a:xfrm>
            <a:off x="818794" y="2778853"/>
            <a:ext cx="2409884" cy="1343708"/>
            <a:chOff x="9678946" y="1251883"/>
            <a:chExt cx="2409884" cy="1343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45E27-2CC2-3171-8016-9C4E649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946" y="1251883"/>
              <a:ext cx="1336249" cy="619237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6A0D9E7-55E4-A086-20CC-6AA2AE41D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12527" y="1912700"/>
              <a:ext cx="2276303" cy="68289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C08515-334F-ABBE-82C8-25AE9C53237A}"/>
              </a:ext>
            </a:extLst>
          </p:cNvPr>
          <p:cNvSpPr txBox="1"/>
          <p:nvPr/>
        </p:nvSpPr>
        <p:spPr>
          <a:xfrm>
            <a:off x="818380" y="2402340"/>
            <a:ext cx="19470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NotesEsa" panose="02000506030000020004" pitchFamily="2" charset="0"/>
                <a:ea typeface="+mj-ea"/>
                <a:cs typeface="Calibri"/>
                <a:sym typeface="Calibri"/>
              </a:rPr>
              <a:t>With support of: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57C2B73-542B-CC71-BC7B-994DC312B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3" y="4398934"/>
            <a:ext cx="973483" cy="682891"/>
          </a:xfrm>
          <a:prstGeom prst="rect">
            <a:avLst/>
          </a:prstGeom>
        </p:spPr>
      </p:pic>
      <p:pic>
        <p:nvPicPr>
          <p:cNvPr id="11" name="Picture 10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BF884535-AA11-DC90-61C1-F4A2B6B4A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0" y="4232652"/>
            <a:ext cx="937688" cy="791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060BB-74AC-8122-B527-E00C5410EF2E}"/>
              </a:ext>
            </a:extLst>
          </p:cNvPr>
          <p:cNvSpPr/>
          <p:nvPr/>
        </p:nvSpPr>
        <p:spPr>
          <a:xfrm>
            <a:off x="5461413" y="28184"/>
            <a:ext cx="6730587" cy="1630487"/>
          </a:xfrm>
          <a:prstGeom prst="rect">
            <a:avLst/>
          </a:prstGeom>
          <a:solidFill>
            <a:srgbClr val="FEFFFF"/>
          </a:solidFill>
          <a:ln>
            <a:solidFill>
              <a:srgbClr val="FE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949708-2123-747E-E5D5-F5EC4CCA2972}"/>
              </a:ext>
            </a:extLst>
          </p:cNvPr>
          <p:cNvSpPr/>
          <p:nvPr/>
        </p:nvSpPr>
        <p:spPr>
          <a:xfrm>
            <a:off x="4928978" y="258308"/>
            <a:ext cx="6391075" cy="626187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6634A9E-0EFE-15D5-2A85-99533C90F01B}"/>
              </a:ext>
            </a:extLst>
          </p:cNvPr>
          <p:cNvSpPr/>
          <p:nvPr/>
        </p:nvSpPr>
        <p:spPr>
          <a:xfrm rot="8806243">
            <a:off x="9868099" y="4595517"/>
            <a:ext cx="498625" cy="34244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AD9615-F418-7BF9-1241-CC39DA5B8259}"/>
              </a:ext>
            </a:extLst>
          </p:cNvPr>
          <p:cNvSpPr/>
          <p:nvPr/>
        </p:nvSpPr>
        <p:spPr>
          <a:xfrm>
            <a:off x="7255089" y="2991385"/>
            <a:ext cx="1756197" cy="87891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prstClr val="white"/>
                </a:solidFill>
                <a:latin typeface="NotesEsa" panose="02000506030000020004" pitchFamily="2" charset="0"/>
                <a:ea typeface="+mn-ea"/>
              </a:rPr>
              <a:t>ACIX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prstClr val="white"/>
                </a:solidFill>
                <a:latin typeface="NotesEsa" panose="02000506030000020004" pitchFamily="2" charset="0"/>
                <a:ea typeface="+mn-ea"/>
              </a:rPr>
              <a:t>Web and server interface</a:t>
            </a:r>
            <a:endParaRPr lang="en-GB" sz="1800" kern="0" dirty="0">
              <a:solidFill>
                <a:prstClr val="white"/>
              </a:solidFill>
              <a:latin typeface="NotesEsa" panose="02000506030000020004" pitchFamily="2" charset="0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29415A-30D6-5053-9FA9-E2125617786B}"/>
              </a:ext>
            </a:extLst>
          </p:cNvPr>
          <p:cNvSpPr/>
          <p:nvPr/>
        </p:nvSpPr>
        <p:spPr>
          <a:xfrm>
            <a:off x="7450360" y="6074366"/>
            <a:ext cx="1756197" cy="6548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</a:rPr>
              <a:t>End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</a:rPr>
              <a:t> of Test and Submission Phase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" panose="02000506030000020004" pitchFamily="2" charset="0"/>
              <a:ea typeface="+mn-ea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2A80628-0B52-B80C-0E23-3509D74C567E}"/>
              </a:ext>
            </a:extLst>
          </p:cNvPr>
          <p:cNvSpPr/>
          <p:nvPr/>
        </p:nvSpPr>
        <p:spPr>
          <a:xfrm rot="17769930">
            <a:off x="5587520" y="2588648"/>
            <a:ext cx="413825" cy="35163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FC394A0-9A95-FFBD-5474-D794E0D33B2C}"/>
              </a:ext>
            </a:extLst>
          </p:cNvPr>
          <p:cNvSpPr/>
          <p:nvPr/>
        </p:nvSpPr>
        <p:spPr>
          <a:xfrm rot="14360191">
            <a:off x="5991044" y="4643299"/>
            <a:ext cx="480073" cy="34288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840624F-3980-93A2-2F51-0A7ACC5305E7}"/>
              </a:ext>
            </a:extLst>
          </p:cNvPr>
          <p:cNvSpPr/>
          <p:nvPr/>
        </p:nvSpPr>
        <p:spPr>
          <a:xfrm rot="6551139">
            <a:off x="7625410" y="4075697"/>
            <a:ext cx="472296" cy="32257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36C79B4-545B-4568-72F5-841A5DB0F394}"/>
              </a:ext>
            </a:extLst>
          </p:cNvPr>
          <p:cNvSpPr/>
          <p:nvPr/>
        </p:nvSpPr>
        <p:spPr>
          <a:xfrm rot="14010737">
            <a:off x="8545350" y="4035233"/>
            <a:ext cx="487926" cy="32473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AE16EF1-89D4-9CC0-7D34-F2A83F850FB8}"/>
              </a:ext>
            </a:extLst>
          </p:cNvPr>
          <p:cNvSpPr/>
          <p:nvPr/>
        </p:nvSpPr>
        <p:spPr>
          <a:xfrm rot="4210101">
            <a:off x="10405341" y="2612839"/>
            <a:ext cx="582477" cy="35227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E662FCB-F8CB-2FE8-2405-0B5A54ABB3D6}"/>
              </a:ext>
            </a:extLst>
          </p:cNvPr>
          <p:cNvSpPr/>
          <p:nvPr/>
        </p:nvSpPr>
        <p:spPr>
          <a:xfrm rot="5400000">
            <a:off x="7900267" y="2363874"/>
            <a:ext cx="548309" cy="343554"/>
          </a:xfrm>
          <a:prstGeom prst="right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4AD7B8-36F7-5B8C-DF57-6A9E3EB74D9B}"/>
              </a:ext>
            </a:extLst>
          </p:cNvPr>
          <p:cNvSpPr/>
          <p:nvPr/>
        </p:nvSpPr>
        <p:spPr>
          <a:xfrm>
            <a:off x="7451234" y="744934"/>
            <a:ext cx="1382002" cy="1323627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F50F90-98C4-3C76-1D7A-5F705B7D54EA}"/>
              </a:ext>
            </a:extLst>
          </p:cNvPr>
          <p:cNvSpPr/>
          <p:nvPr/>
        </p:nvSpPr>
        <p:spPr>
          <a:xfrm>
            <a:off x="9152222" y="1454176"/>
            <a:ext cx="1388454" cy="13836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00181B-177D-D1C2-6FF5-6C4AF6DF56FC}"/>
              </a:ext>
            </a:extLst>
          </p:cNvPr>
          <p:cNvSpPr txBox="1"/>
          <p:nvPr/>
        </p:nvSpPr>
        <p:spPr>
          <a:xfrm>
            <a:off x="7445970" y="803676"/>
            <a:ext cx="14184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/>
                </a:solidFill>
                <a:latin typeface="NotesEsaBold"/>
                <a:ea typeface="+mn-ea"/>
              </a:rPr>
              <a:t>ACIX coordinator</a:t>
            </a:r>
            <a:r>
              <a:rPr lang="en-GB" sz="1400" b="1" dirty="0">
                <a:solidFill>
                  <a:schemeClr val="tx2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/>
                </a:solidFill>
                <a:latin typeface="NotesEsaBold"/>
                <a:ea typeface="+mn-ea"/>
              </a:rPr>
              <a:t>download and pre-process L1 data </a:t>
            </a:r>
            <a:endParaRPr lang="en-US" sz="1400" dirty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6500D2-4447-B9A9-D8CB-8E9A589A9DA6}"/>
              </a:ext>
            </a:extLst>
          </p:cNvPr>
          <p:cNvSpPr txBox="1"/>
          <p:nvPr/>
        </p:nvSpPr>
        <p:spPr>
          <a:xfrm>
            <a:off x="9112854" y="1753372"/>
            <a:ext cx="1467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NotesEsaBold"/>
                <a:ea typeface="+mn-ea"/>
              </a:rPr>
              <a:t>ACIX participant</a:t>
            </a:r>
            <a:r>
              <a:rPr lang="en-GB" sz="1400" b="1" dirty="0">
                <a:solidFill>
                  <a:prstClr val="white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NotesEsaBold"/>
                <a:ea typeface="+mn-ea"/>
              </a:rPr>
              <a:t>access L1data </a:t>
            </a:r>
            <a:r>
              <a:rPr lang="en-GB" sz="1400">
                <a:solidFill>
                  <a:prstClr val="black"/>
                </a:solidFill>
                <a:latin typeface="NotesEsaBold"/>
                <a:ea typeface="+mn-ea"/>
              </a:rPr>
              <a:t>from server</a:t>
            </a:r>
            <a:endParaRPr lang="en-GB" sz="1400" dirty="0">
              <a:solidFill>
                <a:prstClr val="black"/>
              </a:solidFill>
              <a:latin typeface="NotesEsaBold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462E2AE0-243E-5B2D-8EA3-84F0AA41F61A}"/>
              </a:ext>
            </a:extLst>
          </p:cNvPr>
          <p:cNvSpPr/>
          <p:nvPr/>
        </p:nvSpPr>
        <p:spPr>
          <a:xfrm rot="19002351">
            <a:off x="8701825" y="2399586"/>
            <a:ext cx="472209" cy="38533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0A8CB36-3900-E1AC-9DCD-2BC42584A4D3}"/>
              </a:ext>
            </a:extLst>
          </p:cNvPr>
          <p:cNvSpPr/>
          <p:nvPr/>
        </p:nvSpPr>
        <p:spPr>
          <a:xfrm>
            <a:off x="9546655" y="3067991"/>
            <a:ext cx="1388454" cy="13836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1F8B154-9F0E-75A6-9990-7C4BAC761F43}"/>
              </a:ext>
            </a:extLst>
          </p:cNvPr>
          <p:cNvSpPr/>
          <p:nvPr/>
        </p:nvSpPr>
        <p:spPr>
          <a:xfrm>
            <a:off x="8433377" y="4502141"/>
            <a:ext cx="1388454" cy="138369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759758B-100E-8DC2-1ACE-797E53061DA1}"/>
              </a:ext>
            </a:extLst>
          </p:cNvPr>
          <p:cNvSpPr/>
          <p:nvPr/>
        </p:nvSpPr>
        <p:spPr>
          <a:xfrm>
            <a:off x="6576750" y="4437021"/>
            <a:ext cx="1478174" cy="144441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755E64F-8207-95AE-A3BB-F9F53C577838}"/>
              </a:ext>
            </a:extLst>
          </p:cNvPr>
          <p:cNvSpPr/>
          <p:nvPr/>
        </p:nvSpPr>
        <p:spPr>
          <a:xfrm>
            <a:off x="5843599" y="1430497"/>
            <a:ext cx="1478174" cy="144441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CFFDDC-7403-6C74-A1F6-3490609B8B84}"/>
              </a:ext>
            </a:extLst>
          </p:cNvPr>
          <p:cNvSpPr txBox="1"/>
          <p:nvPr/>
        </p:nvSpPr>
        <p:spPr>
          <a:xfrm>
            <a:off x="9473518" y="3034481"/>
            <a:ext cx="1534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NotesEsaBold"/>
                <a:ea typeface="+mn-ea"/>
              </a:rPr>
              <a:t>ACIX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NotesEsaBold"/>
                <a:ea typeface="+mn-ea"/>
              </a:rPr>
              <a:t>participant</a:t>
            </a:r>
            <a:r>
              <a:rPr lang="en-GB" sz="1400" b="1" dirty="0">
                <a:solidFill>
                  <a:prstClr val="white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NotesEsaBold"/>
                <a:ea typeface="+mn-ea"/>
              </a:rPr>
              <a:t>run their atmospheric correction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NotesEsaBold"/>
                <a:ea typeface="+mn-ea"/>
              </a:rPr>
              <a:t>process</a:t>
            </a:r>
            <a:endParaRPr lang="en-US" sz="1400" dirty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57088C-1E4D-E31F-7032-A43DC40599A5}"/>
              </a:ext>
            </a:extLst>
          </p:cNvPr>
          <p:cNvSpPr txBox="1"/>
          <p:nvPr/>
        </p:nvSpPr>
        <p:spPr>
          <a:xfrm>
            <a:off x="8287652" y="4766740"/>
            <a:ext cx="16504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NotesEsaBold"/>
                <a:ea typeface="+mn-ea"/>
              </a:rPr>
              <a:t>ACIX participant</a:t>
            </a:r>
            <a:r>
              <a:rPr lang="en-GB" sz="1400" b="1" dirty="0">
                <a:solidFill>
                  <a:prstClr val="white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NotesEsaBold"/>
                <a:ea typeface="+mn-ea"/>
              </a:rPr>
              <a:t>submit results and information about processor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white"/>
              </a:solidFill>
              <a:latin typeface="NotesEsaBold"/>
              <a:ea typeface="+mn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A1977C-C6FB-6843-0F99-5F8576C3EFC3}"/>
              </a:ext>
            </a:extLst>
          </p:cNvPr>
          <p:cNvSpPr txBox="1"/>
          <p:nvPr/>
        </p:nvSpPr>
        <p:spPr>
          <a:xfrm>
            <a:off x="6551863" y="4705954"/>
            <a:ext cx="1527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/>
                </a:solidFill>
                <a:latin typeface="NotesEsaBold"/>
                <a:ea typeface="+mn-ea"/>
              </a:rPr>
              <a:t>ACIX coordinator</a:t>
            </a:r>
            <a:r>
              <a:rPr lang="en-GB" sz="1400" b="1" dirty="0">
                <a:solidFill>
                  <a:schemeClr val="tx2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  <a:latin typeface="NotesEsaBold"/>
                <a:ea typeface="+mn-ea"/>
              </a:rPr>
              <a:t>retrieve the submitted results and reports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NotesEsaBold"/>
              <a:ea typeface="+mn-e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5C1B91-B87D-0C80-112E-C22D74B9BDDC}"/>
              </a:ext>
            </a:extLst>
          </p:cNvPr>
          <p:cNvSpPr txBox="1"/>
          <p:nvPr/>
        </p:nvSpPr>
        <p:spPr>
          <a:xfrm>
            <a:off x="5843154" y="1650563"/>
            <a:ext cx="14671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/>
                </a:solidFill>
                <a:latin typeface="NotesEsaBold"/>
                <a:ea typeface="+mn-ea"/>
              </a:rPr>
              <a:t>ACIX coordinator</a:t>
            </a:r>
            <a:r>
              <a:rPr lang="en-GB" sz="1400" b="1" dirty="0">
                <a:solidFill>
                  <a:schemeClr val="tx2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  <a:latin typeface="NotesEsaBold"/>
                <a:ea typeface="+mn-ea"/>
              </a:rPr>
              <a:t>prepare a synthesis of the results for publication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NotesEsaBold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A946AB-2D21-4A85-2107-B84E37C6B8F9}"/>
              </a:ext>
            </a:extLst>
          </p:cNvPr>
          <p:cNvSpPr/>
          <p:nvPr/>
        </p:nvSpPr>
        <p:spPr>
          <a:xfrm>
            <a:off x="4454474" y="1454177"/>
            <a:ext cx="1164831" cy="411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D0C7F8-A5A5-BBC3-B1BE-E7AD008805EA}"/>
              </a:ext>
            </a:extLst>
          </p:cNvPr>
          <p:cNvSpPr/>
          <p:nvPr/>
        </p:nvSpPr>
        <p:spPr>
          <a:xfrm rot="16405740">
            <a:off x="3733348" y="2650870"/>
            <a:ext cx="3621749" cy="11445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66967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NotesEsaBold"/>
                <a:ea typeface="+mn-ea"/>
              </a:rPr>
              <a:t>Results Inter-Comparison &amp; Publishing</a:t>
            </a:r>
            <a:endParaRPr lang="en-GB" sz="2800" dirty="0">
              <a:solidFill>
                <a:schemeClr val="tx2"/>
              </a:solidFill>
              <a:latin typeface="NotesEsaBold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DCA2264-EAA0-08F6-FB21-C590C7AE33C6}"/>
              </a:ext>
            </a:extLst>
          </p:cNvPr>
          <p:cNvSpPr/>
          <p:nvPr/>
        </p:nvSpPr>
        <p:spPr>
          <a:xfrm>
            <a:off x="5371821" y="3047672"/>
            <a:ext cx="1478174" cy="144441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31B00CF-119A-4725-C45F-A959E64C57A0}"/>
              </a:ext>
            </a:extLst>
          </p:cNvPr>
          <p:cNvSpPr/>
          <p:nvPr/>
        </p:nvSpPr>
        <p:spPr>
          <a:xfrm>
            <a:off x="5837067" y="896325"/>
            <a:ext cx="496270" cy="280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C49212-4F01-C51B-3A0F-A47AF74E2DCA}"/>
              </a:ext>
            </a:extLst>
          </p:cNvPr>
          <p:cNvSpPr txBox="1"/>
          <p:nvPr/>
        </p:nvSpPr>
        <p:spPr>
          <a:xfrm>
            <a:off x="5348559" y="3255263"/>
            <a:ext cx="1534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/>
                </a:solidFill>
                <a:latin typeface="NotesEsaBold"/>
                <a:ea typeface="+mn-ea"/>
              </a:rPr>
              <a:t>ACIX coordinator</a:t>
            </a:r>
            <a:r>
              <a:rPr lang="en-GB" sz="1400" b="1" dirty="0">
                <a:solidFill>
                  <a:schemeClr val="tx2"/>
                </a:solidFill>
                <a:latin typeface="NotesEsaBold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  <a:latin typeface="NotesEsaBold"/>
                <a:ea typeface="+mn-ea"/>
              </a:rPr>
              <a:t>analyse the results and report the inter-comparison outputs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NotesEsaBold"/>
              <a:ea typeface="+mn-ea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1904C97-519A-CE5C-7658-F80A206D4327}"/>
              </a:ext>
            </a:extLst>
          </p:cNvPr>
          <p:cNvSpPr/>
          <p:nvPr/>
        </p:nvSpPr>
        <p:spPr>
          <a:xfrm rot="2841124">
            <a:off x="5751110" y="1116948"/>
            <a:ext cx="234030" cy="143165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3B62CB3E-05D6-05D4-976E-DD37502BA362}"/>
              </a:ext>
            </a:extLst>
          </p:cNvPr>
          <p:cNvSpPr/>
          <p:nvPr/>
        </p:nvSpPr>
        <p:spPr>
          <a:xfrm rot="18842439">
            <a:off x="5477201" y="5237633"/>
            <a:ext cx="234030" cy="143165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9798B4D-DE83-5A98-8297-C1270814E754}"/>
              </a:ext>
            </a:extLst>
          </p:cNvPr>
          <p:cNvSpPr/>
          <p:nvPr/>
        </p:nvSpPr>
        <p:spPr>
          <a:xfrm>
            <a:off x="10935109" y="2003961"/>
            <a:ext cx="637563" cy="2830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9D0FAC-FFF5-7F65-3EF4-355015E54FB0}"/>
              </a:ext>
            </a:extLst>
          </p:cNvPr>
          <p:cNvSpPr/>
          <p:nvPr/>
        </p:nvSpPr>
        <p:spPr>
          <a:xfrm rot="5400000">
            <a:off x="9487400" y="2884724"/>
            <a:ext cx="2656956" cy="10246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2276861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2"/>
                </a:solidFill>
                <a:latin typeface="NotesEsaBold"/>
                <a:ea typeface="+mn-ea"/>
              </a:rPr>
              <a:t>Test and Submission Phase</a:t>
            </a:r>
            <a:endParaRPr lang="en-GB" sz="3200" dirty="0">
              <a:solidFill>
                <a:schemeClr val="tx2"/>
              </a:solidFill>
              <a:latin typeface="NotesEsaBold"/>
              <a:ea typeface="+mn-ea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2E2473AC-1542-25A2-B0A1-45C56C9A0BBC}"/>
              </a:ext>
            </a:extLst>
          </p:cNvPr>
          <p:cNvSpPr/>
          <p:nvPr/>
        </p:nvSpPr>
        <p:spPr>
          <a:xfrm rot="8936413">
            <a:off x="10871862" y="1898750"/>
            <a:ext cx="234030" cy="143165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DF58D5A-DC6B-F164-833C-5E23B5E61417}"/>
              </a:ext>
            </a:extLst>
          </p:cNvPr>
          <p:cNvSpPr/>
          <p:nvPr/>
        </p:nvSpPr>
        <p:spPr>
          <a:xfrm rot="12604389">
            <a:off x="10814201" y="4863743"/>
            <a:ext cx="234030" cy="143165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Bold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295B38-6DA0-FFE8-D890-B6E04675F5C9}"/>
              </a:ext>
            </a:extLst>
          </p:cNvPr>
          <p:cNvSpPr/>
          <p:nvPr/>
        </p:nvSpPr>
        <p:spPr>
          <a:xfrm>
            <a:off x="6563867" y="161661"/>
            <a:ext cx="983660" cy="526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82E836-2718-8C22-CA0C-110161977515}"/>
              </a:ext>
            </a:extLst>
          </p:cNvPr>
          <p:cNvSpPr/>
          <p:nvPr/>
        </p:nvSpPr>
        <p:spPr>
          <a:xfrm rot="19511974">
            <a:off x="5950026" y="547694"/>
            <a:ext cx="849424" cy="43592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</a:rPr>
              <a:t>END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" panose="02000506030000020004" pitchFamily="2" charset="0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4EBDD2-1F82-7259-6A13-921FDDDF1014}"/>
              </a:ext>
            </a:extLst>
          </p:cNvPr>
          <p:cNvSpPr/>
          <p:nvPr/>
        </p:nvSpPr>
        <p:spPr>
          <a:xfrm>
            <a:off x="7445970" y="94839"/>
            <a:ext cx="1357090" cy="45179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prstClr val="white"/>
                </a:solidFill>
                <a:latin typeface="NotesEsa" panose="02000506030000020004" pitchFamily="2" charset="0"/>
                <a:ea typeface="+mn-ea"/>
              </a:rPr>
              <a:t>START</a:t>
            </a:r>
            <a:endParaRPr lang="en-GB" kern="0" dirty="0">
              <a:solidFill>
                <a:prstClr val="white"/>
              </a:solidFill>
              <a:latin typeface="NotesEsa" panose="02000506030000020004" pitchFamily="2" charset="0"/>
              <a:ea typeface="+mn-ea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6B9373F-C116-56D8-A9B5-866C5E29134E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558781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Land Structure</a:t>
            </a:r>
          </a:p>
        </p:txBody>
      </p:sp>
    </p:spTree>
    <p:extLst>
      <p:ext uri="{BB962C8B-B14F-4D97-AF65-F5344CB8AC3E}">
        <p14:creationId xmlns:p14="http://schemas.microsoft.com/office/powerpoint/2010/main" val="30837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828B976D-99EC-5140-9C48-A04053F21F43}"/>
              </a:ext>
            </a:extLst>
          </p:cNvPr>
          <p:cNvSpPr txBox="1">
            <a:spLocks/>
          </p:cNvSpPr>
          <p:nvPr/>
        </p:nvSpPr>
        <p:spPr>
          <a:xfrm>
            <a:off x="1159200" y="1584000"/>
            <a:ext cx="5528969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28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venir Book" panose="02000503020000020003" pitchFamily="2" charset="0"/>
              </a:rPr>
              <a:t> </a:t>
            </a:r>
            <a:r>
              <a:rPr lang="en-US" sz="4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With what</a:t>
            </a:r>
            <a:r>
              <a:rPr lang="en-US" sz="4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Bold"/>
                <a:cs typeface="Avenir Roman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AA001-2822-364C-8247-0E84FD57A7C4}"/>
              </a:ext>
            </a:extLst>
          </p:cNvPr>
          <p:cNvCxnSpPr>
            <a:cxnSpLocks/>
          </p:cNvCxnSpPr>
          <p:nvPr/>
        </p:nvCxnSpPr>
        <p:spPr>
          <a:xfrm>
            <a:off x="1337430" y="2363656"/>
            <a:ext cx="2593547" cy="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4" name="Picture 3" descr="A picture containing circle, symbol, logo, emblem&#10;&#10;Description automatically generated">
            <a:extLst>
              <a:ext uri="{FF2B5EF4-FFF2-40B4-BE49-F238E27FC236}">
                <a16:creationId xmlns:a16="http://schemas.microsoft.com/office/drawing/2014/main" id="{2CF34525-6CB7-EB05-4C91-3317F0F1C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23168" r="25746" b="24163"/>
          <a:stretch/>
        </p:blipFill>
        <p:spPr>
          <a:xfrm>
            <a:off x="2828040" y="2592372"/>
            <a:ext cx="2843675" cy="2938689"/>
          </a:xfrm>
          <a:prstGeom prst="rect">
            <a:avLst/>
          </a:prstGeom>
        </p:spPr>
      </p:pic>
      <p:pic>
        <p:nvPicPr>
          <p:cNvPr id="7" name="Picture 6" descr="A picture containing graphic design, graphics, design, art&#10;&#10;Description automatically generated">
            <a:extLst>
              <a:ext uri="{FF2B5EF4-FFF2-40B4-BE49-F238E27FC236}">
                <a16:creationId xmlns:a16="http://schemas.microsoft.com/office/drawing/2014/main" id="{34AD66D1-71D2-03E6-1C3C-08482533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87" y="2699549"/>
            <a:ext cx="3962666" cy="27243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0F1B5DA-D257-42A8-9C43-1446ED90E7CE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558781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Data</a:t>
            </a:r>
          </a:p>
        </p:txBody>
      </p:sp>
    </p:spTree>
    <p:extLst>
      <p:ext uri="{BB962C8B-B14F-4D97-AF65-F5344CB8AC3E}">
        <p14:creationId xmlns:p14="http://schemas.microsoft.com/office/powerpoint/2010/main" val="85880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71EF299D-35E2-0945-9172-C867ED05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05" y="172239"/>
            <a:ext cx="1336249" cy="619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EE354-403A-A842-B036-D7BD65EEFC0D}"/>
              </a:ext>
            </a:extLst>
          </p:cNvPr>
          <p:cNvSpPr txBox="1"/>
          <p:nvPr/>
        </p:nvSpPr>
        <p:spPr>
          <a:xfrm>
            <a:off x="1275744" y="1144464"/>
            <a:ext cx="433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otesEsa" panose="02000506030000020004" pitchFamily="2" charset="0"/>
              </a:rPr>
              <a:t>Input Data</a:t>
            </a:r>
            <a:r>
              <a:rPr lang="en-DE" b="1" dirty="0">
                <a:latin typeface="NotesEsa" panose="02000506030000020004" pitchFamily="2" charset="0"/>
              </a:rPr>
              <a:t> PRISMA</a:t>
            </a:r>
            <a:r>
              <a:rPr lang="en-GB" b="1" dirty="0">
                <a:latin typeface="NotesEsa" panose="02000506030000020004" pitchFamily="2" charset="0"/>
              </a:rPr>
              <a:t> – 46 scenes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7A42B6-9C90-0C41-969D-E61C4ED4191F}"/>
              </a:ext>
            </a:extLst>
          </p:cNvPr>
          <p:cNvSpPr/>
          <p:nvPr/>
        </p:nvSpPr>
        <p:spPr>
          <a:xfrm>
            <a:off x="1275744" y="1835542"/>
            <a:ext cx="4146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NotesEsaBold"/>
              </a:rPr>
              <a:t>PRISMA L1 data: </a:t>
            </a:r>
            <a:r>
              <a:rPr lang="en-IT" altLang="en-IT" sz="2000" b="1" dirty="0">
                <a:latin typeface="NotesEsaBold"/>
              </a:rPr>
              <a:t>Top-of-Atmosphere Radiance </a:t>
            </a:r>
            <a:r>
              <a:rPr lang="en-IT" altLang="en-IT" sz="2000" dirty="0">
                <a:latin typeface="NotesEsaBold"/>
              </a:rPr>
              <a:t>radiometrically corrected and calibrated in physical units</a:t>
            </a:r>
            <a:r>
              <a:rPr lang="en-GB" altLang="en-IT" sz="2000" dirty="0">
                <a:latin typeface="NotesEsaBold"/>
              </a:rPr>
              <a:t>. Additional geocorrection and sensor azimuth and zenith angle calculation applied by JPL.</a:t>
            </a:r>
          </a:p>
          <a:p>
            <a:pPr lvl="0" algn="just"/>
            <a:endParaRPr lang="en-GB" altLang="en-IT" sz="2000" dirty="0">
              <a:latin typeface="NotesEsa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3375D-2BF0-CC49-9FA5-DC28DD6C62F1}"/>
              </a:ext>
            </a:extLst>
          </p:cNvPr>
          <p:cNvSpPr/>
          <p:nvPr/>
        </p:nvSpPr>
        <p:spPr>
          <a:xfrm>
            <a:off x="1275744" y="3696171"/>
            <a:ext cx="34622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altLang="en-IT" sz="2000" b="1" dirty="0">
                <a:latin typeface="NotesEsaBold"/>
              </a:rPr>
              <a:t>HDF5-EOS format</a:t>
            </a:r>
            <a:r>
              <a:rPr lang="en-GB" altLang="en-IT" sz="2000" b="1" dirty="0">
                <a:latin typeface="NotesEsaBold"/>
              </a:rPr>
              <a:t> </a:t>
            </a:r>
            <a:r>
              <a:rPr lang="en-GB" altLang="en-IT" sz="2000" dirty="0">
                <a:latin typeface="NotesEsaBold"/>
              </a:rPr>
              <a:t>with</a:t>
            </a:r>
            <a:r>
              <a:rPr lang="en-IT" altLang="en-IT" sz="2000" b="1" dirty="0">
                <a:latin typeface="NotesEsaBold"/>
              </a:rPr>
              <a:t> </a:t>
            </a:r>
            <a:endParaRPr lang="en-GB" altLang="en-IT" sz="2000" b="1" dirty="0">
              <a:latin typeface="NotesEsa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IT" sz="2000" dirty="0">
                <a:latin typeface="NotesEsaBold"/>
              </a:rPr>
              <a:t>VNIR and SWIR Data Cubes,</a:t>
            </a:r>
            <a:r>
              <a:rPr lang="en-IT" altLang="en-IT" sz="2000" dirty="0">
                <a:latin typeface="NotesEsaBold"/>
              </a:rPr>
              <a:t> </a:t>
            </a:r>
            <a:endParaRPr lang="en-GB" altLang="en-IT" sz="2000" dirty="0">
              <a:latin typeface="NotesEsa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IT" sz="2000" dirty="0">
                <a:latin typeface="NotesEsaBold"/>
              </a:rPr>
              <a:t>Geolocation Fields,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IT" sz="2000" dirty="0">
                <a:latin typeface="NotesEsaBold"/>
              </a:rPr>
              <a:t>Geometric Fields,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IT" sz="2000" dirty="0">
                <a:latin typeface="NotesEsaBold"/>
              </a:rPr>
              <a:t>Terrain Fields.</a:t>
            </a:r>
            <a:endParaRPr lang="en-IT" altLang="en-IT" sz="2000" dirty="0">
              <a:latin typeface="NotesEsa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50F9A2-9071-A64A-F5C2-A99276942DFF}"/>
              </a:ext>
            </a:extLst>
          </p:cNvPr>
          <p:cNvGrpSpPr/>
          <p:nvPr/>
        </p:nvGrpSpPr>
        <p:grpSpPr>
          <a:xfrm>
            <a:off x="6010823" y="1099451"/>
            <a:ext cx="4653278" cy="5193439"/>
            <a:chOff x="5965188" y="1249814"/>
            <a:chExt cx="4374347" cy="47072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D4DD2A-9E2D-2D75-94CA-0F832CA28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" b="1318"/>
            <a:stretch/>
          </p:blipFill>
          <p:spPr>
            <a:xfrm>
              <a:off x="5965188" y="1249814"/>
              <a:ext cx="4374347" cy="35936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4308D0-8BCB-B405-46FB-D067A6FB0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65"/>
            <a:stretch/>
          </p:blipFill>
          <p:spPr>
            <a:xfrm>
              <a:off x="5994400" y="4836320"/>
              <a:ext cx="4345135" cy="1120722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D1AB42C-8F58-1B41-B5D9-3F928FE962A8}"/>
              </a:ext>
            </a:extLst>
          </p:cNvPr>
          <p:cNvSpPr txBox="1">
            <a:spLocks/>
          </p:cNvSpPr>
          <p:nvPr/>
        </p:nvSpPr>
        <p:spPr>
          <a:xfrm>
            <a:off x="785345" y="132627"/>
            <a:ext cx="5587813" cy="65057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55">
              <a:defRPr/>
            </a:pPr>
            <a:r>
              <a:rPr lang="en-US" sz="3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NotesEsa" panose="02000506030000020004" pitchFamily="2" charset="0"/>
              </a:rPr>
              <a:t>ACIX-III Data: PRISMA</a:t>
            </a:r>
          </a:p>
        </p:txBody>
      </p:sp>
      <p:pic>
        <p:nvPicPr>
          <p:cNvPr id="13" name="Picture 12" descr="A picture containing circle, symbol, logo, emblem&#10;&#10;Description automatically generated">
            <a:extLst>
              <a:ext uri="{FF2B5EF4-FFF2-40B4-BE49-F238E27FC236}">
                <a16:creationId xmlns:a16="http://schemas.microsoft.com/office/drawing/2014/main" id="{8B6706BE-6652-9531-9023-C95FFEDF5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58" y="636787"/>
            <a:ext cx="7675946" cy="7749983"/>
          </a:xfrm>
          <a:prstGeom prst="rect">
            <a:avLst/>
          </a:prstGeom>
        </p:spPr>
      </p:pic>
      <p:pic>
        <p:nvPicPr>
          <p:cNvPr id="8" name="Picture 7" descr="A picture containing circle, symbol, logo, emblem&#10;&#10;Description automatically generated">
            <a:extLst>
              <a:ext uri="{FF2B5EF4-FFF2-40B4-BE49-F238E27FC236}">
                <a16:creationId xmlns:a16="http://schemas.microsoft.com/office/drawing/2014/main" id="{53FD4B40-2749-2C5E-D0F4-8974566C9C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23168" r="25746" b="24163"/>
          <a:stretch/>
        </p:blipFill>
        <p:spPr>
          <a:xfrm>
            <a:off x="140483" y="1099451"/>
            <a:ext cx="808998" cy="8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6588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38661</TotalTime>
  <Words>1514</Words>
  <Application>Microsoft Office PowerPoint</Application>
  <PresentationFormat>Widescreen</PresentationFormat>
  <Paragraphs>384</Paragraphs>
  <Slides>23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Avenir Book</vt:lpstr>
      <vt:lpstr>Avenir Light</vt:lpstr>
      <vt:lpstr>Avenir Roman</vt:lpstr>
      <vt:lpstr>Calibri</vt:lpstr>
      <vt:lpstr>Helvetica</vt:lpstr>
      <vt:lpstr>NotesEsa</vt:lpstr>
      <vt:lpstr>NotesEsaBold</vt:lpstr>
      <vt:lpstr>Segoe UI</vt:lpstr>
      <vt:lpstr>Verdana</vt:lpstr>
      <vt:lpstr>ESA_Presentation_DARK</vt:lpstr>
      <vt:lpstr>ESA_Presentation_CLEAR</vt:lpstr>
      <vt:lpstr>NEW ESA Presentation 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Noelle Cremer</cp:lastModifiedBy>
  <cp:revision>1503</cp:revision>
  <cp:lastPrinted>2019-04-05T12:22:34Z</cp:lastPrinted>
  <dcterms:created xsi:type="dcterms:W3CDTF">2015-07-01T15:01:13Z</dcterms:created>
  <dcterms:modified xsi:type="dcterms:W3CDTF">2024-11-12T21:59:59Z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