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3.xml" ContentType="application/vnd.openxmlformats-officedocument.theme+xml"/>
  <Override PartName="/ppt/slideLayouts/slideLayout26.xml" ContentType="application/vnd.openxmlformats-officedocument.presentationml.slideLayout+xml"/>
  <Override PartName="/ppt/theme/theme24.xml" ContentType="application/vnd.openxmlformats-officedocument.theme+xml"/>
  <Override PartName="/ppt/slideLayouts/slideLayout27.xml" ContentType="application/vnd.openxmlformats-officedocument.presentationml.slideLayout+xml"/>
  <Override PartName="/ppt/theme/theme25.xml" ContentType="application/vnd.openxmlformats-officedocument.theme+xml"/>
  <Override PartName="/ppt/slideLayouts/slideLayout28.xml" ContentType="application/vnd.openxmlformats-officedocument.presentationml.slideLayout+xml"/>
  <Override PartName="/ppt/theme/theme26.xml" ContentType="application/vnd.openxmlformats-officedocument.theme+xml"/>
  <Override PartName="/ppt/slideLayouts/slideLayout29.xml" ContentType="application/vnd.openxmlformats-officedocument.presentationml.slideLayout+xml"/>
  <Override PartName="/ppt/theme/theme27.xml" ContentType="application/vnd.openxmlformats-officedocument.theme+xml"/>
  <Override PartName="/ppt/slideLayouts/slideLayout30.xml" ContentType="application/vnd.openxmlformats-officedocument.presentationml.slideLayout+xml"/>
  <Override PartName="/ppt/theme/theme28.xml" ContentType="application/vnd.openxmlformats-officedocument.theme+xml"/>
  <Override PartName="/ppt/slideLayouts/slideLayout31.xml" ContentType="application/vnd.openxmlformats-officedocument.presentationml.slideLayout+xml"/>
  <Override PartName="/ppt/theme/theme29.xml" ContentType="application/vnd.openxmlformats-officedocument.theme+xml"/>
  <Override PartName="/ppt/slideLayouts/slideLayout32.xml" ContentType="application/vnd.openxmlformats-officedocument.presentationml.slideLayout+xml"/>
  <Override PartName="/ppt/theme/theme30.xml" ContentType="application/vnd.openxmlformats-officedocument.theme+xml"/>
  <Override PartName="/ppt/slideLayouts/slideLayout33.xml" ContentType="application/vnd.openxmlformats-officedocument.presentationml.slideLayout+xml"/>
  <Override PartName="/ppt/theme/theme31.xml" ContentType="application/vnd.openxmlformats-officedocument.theme+xml"/>
  <Override PartName="/ppt/slideLayouts/slideLayout34.xml" ContentType="application/vnd.openxmlformats-officedocument.presentationml.slideLayout+xml"/>
  <Override PartName="/ppt/theme/theme32.xml" ContentType="application/vnd.openxmlformats-officedocument.theme+xml"/>
  <Override PartName="/ppt/slideLayouts/slideLayout35.xml" ContentType="application/vnd.openxmlformats-officedocument.presentationml.slideLayout+xml"/>
  <Override PartName="/ppt/theme/theme33.xml" ContentType="application/vnd.openxmlformats-officedocument.theme+xml"/>
  <Override PartName="/ppt/slideLayouts/slideLayout36.xml" ContentType="application/vnd.openxmlformats-officedocument.presentationml.slideLayout+xml"/>
  <Override PartName="/ppt/theme/theme34.xml" ContentType="application/vnd.openxmlformats-officedocument.theme+xml"/>
  <Override PartName="/ppt/slideLayouts/slideLayout37.xml" ContentType="application/vnd.openxmlformats-officedocument.presentationml.slideLayout+xml"/>
  <Override PartName="/ppt/theme/theme35.xml" ContentType="application/vnd.openxmlformats-officedocument.theme+xml"/>
  <Override PartName="/ppt/slideLayouts/slideLayout38.xml" ContentType="application/vnd.openxmlformats-officedocument.presentationml.slideLayout+xml"/>
  <Override PartName="/ppt/theme/theme36.xml" ContentType="application/vnd.openxmlformats-officedocument.theme+xml"/>
  <Override PartName="/ppt/slideLayouts/slideLayout39.xml" ContentType="application/vnd.openxmlformats-officedocument.presentationml.slideLayout+xml"/>
  <Override PartName="/ppt/theme/theme37.xml" ContentType="application/vnd.openxmlformats-officedocument.theme+xml"/>
  <Override PartName="/ppt/slideLayouts/slideLayout40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6" r:id="rId24"/>
    <p:sldMasterId id="2147483698" r:id="rId25"/>
    <p:sldMasterId id="2147483700" r:id="rId26"/>
    <p:sldMasterId id="2147483702" r:id="rId27"/>
    <p:sldMasterId id="2147483704" r:id="rId28"/>
    <p:sldMasterId id="2147483706" r:id="rId29"/>
    <p:sldMasterId id="2147483708" r:id="rId30"/>
    <p:sldMasterId id="2147483710" r:id="rId31"/>
    <p:sldMasterId id="2147483712" r:id="rId32"/>
    <p:sldMasterId id="2147483714" r:id="rId33"/>
    <p:sldMasterId id="2147483716" r:id="rId34"/>
    <p:sldMasterId id="2147483718" r:id="rId35"/>
    <p:sldMasterId id="2147483720" r:id="rId36"/>
    <p:sldMasterId id="2147483722" r:id="rId37"/>
    <p:sldMasterId id="2147483724" r:id="rId38"/>
  </p:sldMasterIdLst>
  <p:notesMasterIdLst>
    <p:notesMasterId r:id="rId58"/>
  </p:notesMasterIdLst>
  <p:sldIdLst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53" Type="http://schemas.openxmlformats.org/officeDocument/2006/relationships/slide" Target="slides/slide1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33091-CD1D-4504-B604-74BA24848018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88249-60F2-433D-8DD6-ECAC0101C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7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FA685A-C7B4-471D-BB0E-8E83D3A4E26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C1647C0B-6A0D-4242-A58C-0AD81E9A183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D5E3075-3D60-4269-947A-AB7D9720280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7454BA5-4A64-4869-9AEB-B492C0AD296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A0B24B74-BB3D-46A4-AF21-9B3FB17A9E8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7424AE8-D5A0-4344-A241-77AE408BDCB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47B4C7EE-B7A3-40B2-83BC-B83E83254EA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lstStyle/>
          <a:p>
            <a:fld id="{050732B4-FD6D-47BB-89A4-A02D36FA34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BD011247-40A6-4503-896E-2A3D1805FC1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9F32DE51-37EE-4BC5-A21C-9C9DE6E9E6F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fld id="{445E1439-74DB-411B-A42C-3775129DB16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8A4D3F-6FF6-4783-9771-0666F602DFF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95160" y="16272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DB92F880-813A-4FD8-B769-032DE2DD74C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F0876999-A6A3-42A9-9629-4E4F931DA1E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43"/>
          </p:nvPr>
        </p:nvSpPr>
        <p:spPr/>
        <p:txBody>
          <a:bodyPr/>
          <a:lstStyle/>
          <a:p>
            <a:fld id="{5D5CBFDC-2FE7-4130-B350-C59798A476F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95160" y="16272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CE9F5CE-1968-49EA-86F2-BDCD00A59E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EBB29D71-4ED0-4204-8EC3-5DFD6EE7D53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95160" y="16272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7254DE0-A537-495C-B9A8-D2FC7A5980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B215FE1D-DCFB-4685-85FE-D7662C8D7E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49"/>
          </p:nvPr>
        </p:nvSpPr>
        <p:spPr/>
        <p:txBody>
          <a:bodyPr/>
          <a:lstStyle/>
          <a:p>
            <a:fld id="{6B0E57F5-20F0-4626-A584-7684C1C6A6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CBD0C2EB-30D3-4D53-ACEC-B71C614237A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3"/>
          </p:nvPr>
        </p:nvSpPr>
        <p:spPr/>
        <p:txBody>
          <a:bodyPr/>
          <a:lstStyle/>
          <a:p>
            <a:fld id="{77F4B68B-7331-49F3-90F8-5334B10B648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9A30AA-CB2E-4BE1-9EBA-02283EE1E2D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Mustertabelle/Table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5"/>
          </p:nvPr>
        </p:nvSpPr>
        <p:spPr/>
        <p:txBody>
          <a:bodyPr/>
          <a:lstStyle/>
          <a:p>
            <a:fld id="{A3571E46-5565-45ED-B2E8-EC01ECC2F9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Tabelle/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9E6572B4-314A-4AE0-A8BE-4ED5CB1B899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9"/>
          </p:nvPr>
        </p:nvSpPr>
        <p:spPr/>
        <p:txBody>
          <a:bodyPr/>
          <a:lstStyle/>
          <a:p>
            <a:fld id="{0ACD6E0A-CDAB-4744-935D-66A148EC49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ollbild/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1"/>
          </p:nvPr>
        </p:nvSpPr>
        <p:spPr/>
        <p:txBody>
          <a:bodyPr/>
          <a:lstStyle/>
          <a:p>
            <a:fld id="{CB678D6A-3452-404E-960B-CDF4DD3C5C7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8281E4D9-87C5-4C4B-91C4-46C6B3FE3AD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lstStyle/>
          <a:p>
            <a:fld id="{ABBA694B-DF55-410C-867F-1D910E454DF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2712CDBA-E2D5-46D2-88AA-8171444DFEA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47F35948-E632-4E54-89B2-BE8CFBA51A2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71"/>
          </p:nvPr>
        </p:nvSpPr>
        <p:spPr/>
        <p:txBody>
          <a:bodyPr/>
          <a:lstStyle/>
          <a:p>
            <a:fld id="{AAB76D17-2670-4BFC-A3C6-92588AD4381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73"/>
          </p:nvPr>
        </p:nvSpPr>
        <p:spPr/>
        <p:txBody>
          <a:bodyPr/>
          <a:lstStyle/>
          <a:p>
            <a:fld id="{EAEC2F84-951D-4170-8746-E579A67C283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Mustertabelle/Table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3CDE9C14-FC15-4164-89F2-6652E1B8279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 Tabelle/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3483F1EB-8DB6-4C86-BE6A-07C05DF5033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EEE8B75-CB44-49BE-8DF5-85B6420BFDB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9A68D51-C6B8-408E-8732-6B6D92634E6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95160" y="16272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D6F33FD2-3E9A-43A5-8E57-2B37BF74539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1016AF4-74CC-4F22-A59C-A9319F24FAD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BCD04D8-4EC8-4048-830A-DC5A4059D79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6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7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8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9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0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2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3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4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5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6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7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8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9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8" name="Rechteck 10"/>
          <p:cNvSpPr/>
          <p:nvPr/>
        </p:nvSpPr>
        <p:spPr>
          <a:xfrm>
            <a:off x="0" y="0"/>
            <a:ext cx="69480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440000" y="323640"/>
            <a:ext cx="9541440" cy="3221640"/>
          </a:xfrm>
          <a:prstGeom prst="rect">
            <a:avLst/>
          </a:prstGeom>
          <a:noFill/>
          <a:ln w="0">
            <a:noFill/>
          </a:ln>
        </p:spPr>
        <p:txBody>
          <a:bodyPr lIns="216000" tIns="0" rIns="0" bIns="108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dk1"/>
                </a:solidFill>
                <a:uFillTx/>
                <a:latin typeface="Arial"/>
              </a:rPr>
              <a:t>Add 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" name="Grafik 8"/>
          <p:cNvPicPr/>
          <p:nvPr/>
        </p:nvPicPr>
        <p:blipFill>
          <a:blip r:embed="rId4"/>
          <a:stretch/>
        </p:blipFill>
        <p:spPr>
          <a:xfrm>
            <a:off x="10392840" y="5268240"/>
            <a:ext cx="1532520" cy="12654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98F4690E-C91F-4909-89B3-634C9E8287D4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142560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3378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67" name="PlaceHolder 3"/>
          <p:cNvSpPr>
            <a:spLocks noGrp="1"/>
          </p:cNvSpPr>
          <p:nvPr>
            <p:ph type="sldNum" idx="1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62A08520-5CC6-4548-997C-68E2700B8D9C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8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ftr" idx="2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hteck 24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4440" cy="98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sldNum" idx="2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6701F39-65C0-4A02-BC7C-65367441533B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01468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35492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69516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435492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9" name="PlaceHolder 8"/>
          <p:cNvSpPr>
            <a:spLocks noGrp="1"/>
          </p:cNvSpPr>
          <p:nvPr>
            <p:ph type="body"/>
          </p:nvPr>
        </p:nvSpPr>
        <p:spPr>
          <a:xfrm>
            <a:off x="801468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0" name="PlaceHolder 9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81" name="Grafik 25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82" name="PlaceHolder 10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3" name="PlaceHolder 11"/>
          <p:cNvSpPr>
            <a:spLocks noGrp="1"/>
          </p:cNvSpPr>
          <p:nvPr>
            <p:ph type="ftr" idx="2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" name="PlaceHolder 12"/>
          <p:cNvSpPr>
            <a:spLocks noGrp="1"/>
          </p:cNvSpPr>
          <p:nvPr>
            <p:ph type="body"/>
          </p:nvPr>
        </p:nvSpPr>
        <p:spPr>
          <a:xfrm>
            <a:off x="69516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5" name="PlaceHolder 13"/>
          <p:cNvSpPr>
            <a:spLocks noGrp="1"/>
          </p:cNvSpPr>
          <p:nvPr>
            <p:ph type="body"/>
          </p:nvPr>
        </p:nvSpPr>
        <p:spPr>
          <a:xfrm>
            <a:off x="435492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6" name="PlaceHolder 14"/>
          <p:cNvSpPr>
            <a:spLocks noGrp="1"/>
          </p:cNvSpPr>
          <p:nvPr>
            <p:ph type="body"/>
          </p:nvPr>
        </p:nvSpPr>
        <p:spPr>
          <a:xfrm>
            <a:off x="8014680" y="468720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body"/>
          </p:nvPr>
        </p:nvSpPr>
        <p:spPr>
          <a:xfrm>
            <a:off x="287280" y="0"/>
            <a:ext cx="11904480" cy="685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8" name="Rechteck 10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ldNum" idx="2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78847A8E-A71A-4AE0-B97D-005D202F291F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title"/>
          </p:nvPr>
        </p:nvSpPr>
        <p:spPr>
          <a:xfrm>
            <a:off x="288000" y="5101560"/>
            <a:ext cx="10693440" cy="11412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 w="0">
            <a:noFill/>
          </a:ln>
        </p:spPr>
        <p:txBody>
          <a:bodyPr lIns="396000" tIns="0" rIns="72000" bIns="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lt1"/>
                </a:solidFill>
                <a:uFillTx/>
                <a:latin typeface="Arial"/>
              </a:rPr>
              <a:t>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0983600" y="302400"/>
            <a:ext cx="942840" cy="78084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92" name="PlaceHolder 5"/>
          <p:cNvSpPr>
            <a:spLocks noGrp="1"/>
          </p:cNvSpPr>
          <p:nvPr>
            <p:ph type="ftr" idx="2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body"/>
          </p:nvPr>
        </p:nvSpPr>
        <p:spPr>
          <a:xfrm rot="5400000">
            <a:off x="9601920" y="3917880"/>
            <a:ext cx="438840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2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2D92475-7AB6-47B8-9A14-9466C1DA2A64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97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3"/>
          <p:cNvSpPr>
            <a:spLocks noGrp="1"/>
          </p:cNvSpPr>
          <p:nvPr>
            <p:ph type="ftr" idx="2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94800" y="1628640"/>
            <a:ext cx="53996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6340320" y="1628640"/>
            <a:ext cx="5155920" cy="4895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body"/>
          </p:nvPr>
        </p:nvSpPr>
        <p:spPr>
          <a:xfrm rot="5400000">
            <a:off x="9181440" y="3945960"/>
            <a:ext cx="489564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Bildquelle hier angeben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ldNum" idx="2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1179689F-439A-423B-A761-CC5EBB9DE91D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05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sp>
        <p:nvSpPr>
          <p:cNvPr id="107" name="PlaceHolder 4"/>
          <p:cNvSpPr>
            <a:spLocks noGrp="1"/>
          </p:cNvSpPr>
          <p:nvPr>
            <p:ph type="ftr" idx="2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sldNum" idx="2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8081AFF4-34A5-4166-B92A-914228E52488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10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11" name="Tabellenplatzhalter 7"/>
          <p:cNvGraphicFramePr/>
          <p:nvPr/>
        </p:nvGraphicFramePr>
        <p:xfrm>
          <a:off x="695160" y="1628640"/>
          <a:ext cx="10801080" cy="294408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" name="Textfeld 10"/>
          <p:cNvSpPr/>
          <p:nvPr/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Sample table</a:t>
            </a:r>
            <a:endParaRPr lang="en-GB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ftr" idx="3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hteck 6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sldNum" idx="3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C3AAE00-87B1-4D74-ACD8-D23AF399E20A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pic>
        <p:nvPicPr>
          <p:cNvPr id="117" name="Grafik 3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18" name="PlaceHolder 3"/>
          <p:cNvSpPr>
            <a:spLocks noGrp="1"/>
          </p:cNvSpPr>
          <p:nvPr>
            <p:ph type="ftr" idx="3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2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sldNum" idx="3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29B58EBC-1AD7-4EE0-A725-BBB481572608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ftr" idx="3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23" name="Grafik 6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3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Nam liber tempor cum soluta nobis eleifend option congue nihil imperdiet doming id quod mazim placerat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125" name="Tabellenplatzhalter 7"/>
          <p:cNvGraphicFramePr/>
          <p:nvPr/>
        </p:nvGraphicFramePr>
        <p:xfrm>
          <a:off x="695160" y="1628640"/>
          <a:ext cx="10801080" cy="294408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B5CA6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B5CA6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B5CA6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B5CA6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B5CA6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EE8C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EE8C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EE8C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EE8C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DEE8C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k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27" name="Rechteck 10"/>
          <p:cNvSpPr/>
          <p:nvPr/>
        </p:nvSpPr>
        <p:spPr>
          <a:xfrm>
            <a:off x="0" y="0"/>
            <a:ext cx="69480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440000" y="333360"/>
            <a:ext cx="9541440" cy="3205800"/>
          </a:xfrm>
          <a:prstGeom prst="rect">
            <a:avLst/>
          </a:prstGeom>
          <a:noFill/>
          <a:ln w="0">
            <a:noFill/>
          </a:ln>
        </p:spPr>
        <p:txBody>
          <a:bodyPr lIns="216000" tIns="0" rIns="0" bIns="108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dk1"/>
                </a:solidFill>
                <a:uFillTx/>
                <a:latin typeface="Arial"/>
              </a:rPr>
              <a:t>Add 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29" name="Grafik 7"/>
          <p:cNvPicPr/>
          <p:nvPr/>
        </p:nvPicPr>
        <p:blipFill>
          <a:blip r:embed="rId4"/>
          <a:stretch/>
        </p:blipFill>
        <p:spPr>
          <a:xfrm>
            <a:off x="10392840" y="5268240"/>
            <a:ext cx="1532520" cy="126540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2"/>
          <p:cNvSpPr>
            <a:spLocks noGrp="1"/>
          </p:cNvSpPr>
          <p:nvPr>
            <p:ph type="ftr" idx="35"/>
          </p:nvPr>
        </p:nvSpPr>
        <p:spPr>
          <a:xfrm>
            <a:off x="142560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sldNum" idx="36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583EF404-87AA-4100-81B5-FE2CB32FD627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body"/>
          </p:nvPr>
        </p:nvSpPr>
        <p:spPr>
          <a:xfrm>
            <a:off x="287280" y="0"/>
            <a:ext cx="11904480" cy="685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3" name="Rechteck 10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ldNum" idx="3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A1C5369-5D91-4D20-8F37-18A2491AC079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title"/>
          </p:nvPr>
        </p:nvSpPr>
        <p:spPr>
          <a:xfrm>
            <a:off x="288000" y="5101560"/>
            <a:ext cx="10693440" cy="1141200"/>
          </a:xfrm>
          <a:prstGeom prst="rect">
            <a:avLst/>
          </a:prstGeom>
          <a:solidFill>
            <a:srgbClr val="BE9600">
              <a:alpha val="80000"/>
            </a:srgbClr>
          </a:solidFill>
          <a:ln w="0">
            <a:noFill/>
          </a:ln>
        </p:spPr>
        <p:txBody>
          <a:bodyPr lIns="396000" tIns="0" rIns="72000" bIns="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lt1"/>
                </a:solidFill>
                <a:uFillTx/>
                <a:latin typeface="Arial"/>
              </a:rPr>
              <a:t>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10983600" y="302400"/>
            <a:ext cx="942840" cy="78084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37" name="PlaceHolder 5"/>
          <p:cNvSpPr>
            <a:spLocks noGrp="1"/>
          </p:cNvSpPr>
          <p:nvPr>
            <p:ph type="ftr" idx="3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 type="body"/>
          </p:nvPr>
        </p:nvSpPr>
        <p:spPr>
          <a:xfrm rot="5400000">
            <a:off x="9601920" y="3917880"/>
            <a:ext cx="438840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rgbClr val="006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sldNum" idx="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E3405DCF-84DE-4138-B8C0-C8D438877E6F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9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" name="Tabellenplatzhalter 7"/>
          <p:cNvGraphicFramePr/>
          <p:nvPr/>
        </p:nvGraphicFramePr>
        <p:xfrm>
          <a:off x="695160" y="1628640"/>
          <a:ext cx="10801080" cy="283392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feld 2"/>
          <p:cNvSpPr/>
          <p:nvPr/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Sample table</a:t>
            </a:r>
            <a:endParaRPr lang="en-GB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ftr" idx="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42" name="PlaceHolder 3"/>
          <p:cNvSpPr>
            <a:spLocks noGrp="1"/>
          </p:cNvSpPr>
          <p:nvPr>
            <p:ph type="sldNum" idx="3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F498B3C-4672-464E-A4EE-475A4FF36D93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43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44" name="PlaceHolder 4"/>
          <p:cNvSpPr>
            <a:spLocks noGrp="1"/>
          </p:cNvSpPr>
          <p:nvPr>
            <p:ph type="ftr" idx="4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10801080" cy="4428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50" name="PlaceHolder 3"/>
          <p:cNvSpPr>
            <a:spLocks noGrp="1"/>
          </p:cNvSpPr>
          <p:nvPr>
            <p:ph type="sldNum" idx="4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95F1A61-75F7-440E-8C89-9D83A8A1C9FD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51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ftr" idx="4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sldNum" idx="4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390CC074-6104-465F-AB00-4E707D468403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58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695160" y="467388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695160" y="4066200"/>
            <a:ext cx="3481560" cy="4395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6340320" y="1487880"/>
            <a:ext cx="5155920" cy="477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3" name="PlaceHolder 8"/>
          <p:cNvSpPr>
            <a:spLocks noGrp="1"/>
          </p:cNvSpPr>
          <p:nvPr>
            <p:ph type="ftr" idx="4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4" name="PlaceHolder 9"/>
          <p:cNvSpPr>
            <a:spLocks noGrp="1"/>
          </p:cNvSpPr>
          <p:nvPr>
            <p:ph type="body"/>
          </p:nvPr>
        </p:nvSpPr>
        <p:spPr>
          <a:xfrm>
            <a:off x="6340320" y="6261840"/>
            <a:ext cx="515592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95160" y="16272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sldNum" idx="4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80824A6B-9E84-4111-80AF-7E5A6F09878C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69" name="Grafik 8"/>
          <p:cNvPicPr/>
          <p:nvPr/>
        </p:nvPicPr>
        <p:blipFill>
          <a:blip r:embed="rId5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70" name="PlaceHolder 4"/>
          <p:cNvSpPr>
            <a:spLocks noGrp="1"/>
          </p:cNvSpPr>
          <p:nvPr>
            <p:ph type="ftr" idx="4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3378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178" name="PlaceHolder 3"/>
          <p:cNvSpPr>
            <a:spLocks noGrp="1"/>
          </p:cNvSpPr>
          <p:nvPr>
            <p:ph type="sldNum" idx="4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935425EC-6B8E-495B-B44A-8E58BDEA838B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79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rgbClr val="BE9600"/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ftr" idx="4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hteck 24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4440" cy="98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185" name="PlaceHolder 3"/>
          <p:cNvSpPr>
            <a:spLocks noGrp="1"/>
          </p:cNvSpPr>
          <p:nvPr>
            <p:ph type="sldNum" idx="4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5B1B44D2-9ED3-41BA-BFC7-8D76F46A6C09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1468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35492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69516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435492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0" name="PlaceHolder 8"/>
          <p:cNvSpPr>
            <a:spLocks noGrp="1"/>
          </p:cNvSpPr>
          <p:nvPr>
            <p:ph type="body"/>
          </p:nvPr>
        </p:nvSpPr>
        <p:spPr>
          <a:xfrm>
            <a:off x="801468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1" name="PlaceHolder 9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92" name="Grafik 25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93" name="PlaceHolder 10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rgbClr val="BE9600"/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4" name="PlaceHolder 11"/>
          <p:cNvSpPr>
            <a:spLocks noGrp="1"/>
          </p:cNvSpPr>
          <p:nvPr>
            <p:ph type="ftr" idx="5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5" name="PlaceHolder 12"/>
          <p:cNvSpPr>
            <a:spLocks noGrp="1"/>
          </p:cNvSpPr>
          <p:nvPr>
            <p:ph type="body"/>
          </p:nvPr>
        </p:nvSpPr>
        <p:spPr>
          <a:xfrm>
            <a:off x="69516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6" name="PlaceHolder 13"/>
          <p:cNvSpPr>
            <a:spLocks noGrp="1"/>
          </p:cNvSpPr>
          <p:nvPr>
            <p:ph type="body"/>
          </p:nvPr>
        </p:nvSpPr>
        <p:spPr>
          <a:xfrm>
            <a:off x="435492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7" name="PlaceHolder 14"/>
          <p:cNvSpPr>
            <a:spLocks noGrp="1"/>
          </p:cNvSpPr>
          <p:nvPr>
            <p:ph type="body"/>
          </p:nvPr>
        </p:nvSpPr>
        <p:spPr>
          <a:xfrm>
            <a:off x="8014680" y="468720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ldNum" idx="5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8BE2B5C8-D4AE-440F-8D3D-887A4FB102C0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01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3"/>
          <p:cNvSpPr>
            <a:spLocks noGrp="1"/>
          </p:cNvSpPr>
          <p:nvPr>
            <p:ph type="ftr" idx="5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94800" y="1628640"/>
            <a:ext cx="53996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6340320" y="1628640"/>
            <a:ext cx="5155920" cy="4895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 rot="5400000">
            <a:off x="9181440" y="3945960"/>
            <a:ext cx="489564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ldNum" idx="5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3EA84981-E067-4AF2-8184-6F145052EC0F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09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sp>
        <p:nvSpPr>
          <p:cNvPr id="211" name="PlaceHolder 4"/>
          <p:cNvSpPr>
            <a:spLocks noGrp="1"/>
          </p:cNvSpPr>
          <p:nvPr>
            <p:ph type="ftr" idx="5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13" name="PlaceHolder 1"/>
          <p:cNvSpPr>
            <a:spLocks noGrp="1"/>
          </p:cNvSpPr>
          <p:nvPr>
            <p:ph type="sldNum" idx="5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81124AE-E499-4815-93C4-E843605546BB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14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15" name="Tabellenplatzhalter 7"/>
          <p:cNvGraphicFramePr/>
          <p:nvPr/>
        </p:nvGraphicFramePr>
        <p:xfrm>
          <a:off x="695160" y="1628640"/>
          <a:ext cx="10801080" cy="294408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lt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6" name="Textfeld 9"/>
          <p:cNvSpPr/>
          <p:nvPr/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Sample table</a:t>
            </a:r>
            <a:endParaRPr lang="en-GB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ftr" idx="5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hteck 3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19" name="PlaceHolder 1"/>
          <p:cNvSpPr>
            <a:spLocks noGrp="1"/>
          </p:cNvSpPr>
          <p:nvPr>
            <p:ph type="sldNum" idx="5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AD73414A-F3CD-4000-BB7A-329E1C75F2B6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sp>
        <p:nvSpPr>
          <p:cNvPr id="221" name="PlaceHolder 3"/>
          <p:cNvSpPr>
            <a:spLocks noGrp="1"/>
          </p:cNvSpPr>
          <p:nvPr>
            <p:ph type="ftr" idx="5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23" name="Grafik 10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4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sldNum" idx="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8CDB770-CAFB-4DE4-9A35-936DF8AD0641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ftr" idx="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7" name="Grafik 3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18" name="PlaceHolder 4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hteck 2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25" name="PlaceHolder 1"/>
          <p:cNvSpPr>
            <a:spLocks noGrp="1"/>
          </p:cNvSpPr>
          <p:nvPr>
            <p:ph type="sldNum" idx="5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E2135A62-6E2E-4514-B654-BEDD02307552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26" name="Grafik 4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27" name="PlaceHolder 2"/>
          <p:cNvSpPr>
            <a:spLocks noGrp="1"/>
          </p:cNvSpPr>
          <p:nvPr>
            <p:ph type="ftr" idx="6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Nam liber tempor cum soluta nobis eleifend option congue nihil imperdiet doming id quod mazim placerat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229" name="Tabellenplatzhalter 7"/>
          <p:cNvGraphicFramePr/>
          <p:nvPr/>
        </p:nvGraphicFramePr>
        <p:xfrm>
          <a:off x="695160" y="1628640"/>
          <a:ext cx="10801080" cy="294408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EFCA0A"/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EFCA0A"/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EFCA0A"/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EFCA0A"/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EFCA0A"/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5DC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5DC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5DC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5DC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5DC5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4CE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4CE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4CE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4CE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4CE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D9117E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983600" y="302400"/>
            <a:ext cx="942840" cy="78084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2" name="PlaceHolder 3"/>
          <p:cNvSpPr>
            <a:spLocks noGrp="1"/>
          </p:cNvSpPr>
          <p:nvPr>
            <p:ph type="sldNum" idx="6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rm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B5BC56F3-23B4-4630-B504-991BBFA861D7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ftr" idx="6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 rot="5400000">
            <a:off x="9348480" y="3966120"/>
            <a:ext cx="489564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Mastertitelformat bearbeiten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Mastertextformat bearbeiten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Zweite Ebene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Dritte Ebene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Vierte Ebene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Fünfte Ebene</a:t>
            </a:r>
          </a:p>
        </p:txBody>
      </p:sp>
      <p:sp>
        <p:nvSpPr>
          <p:cNvPr id="238" name="PlaceHolder 3"/>
          <p:cNvSpPr>
            <a:spLocks noGrp="1"/>
          </p:cNvSpPr>
          <p:nvPr>
            <p:ph type="sldNum" idx="6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E1B5F7E3-4CDB-4282-B2C1-D66361F26D0D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39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Mastertextformat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695160" y="467388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Mastertextformat bearbeiten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Zweite Ebene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Dritte Ebene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Vierte Ebene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Fünfte Ebene</a:t>
            </a:r>
          </a:p>
        </p:txBody>
      </p:sp>
      <p:sp>
        <p:nvSpPr>
          <p:cNvPr id="242" name="PlaceHolder 6"/>
          <p:cNvSpPr>
            <a:spLocks noGrp="1"/>
          </p:cNvSpPr>
          <p:nvPr>
            <p:ph type="body"/>
          </p:nvPr>
        </p:nvSpPr>
        <p:spPr>
          <a:xfrm>
            <a:off x="695160" y="406620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Mastertextformat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43" name="PlaceHolder 7"/>
          <p:cNvSpPr>
            <a:spLocks noGrp="1"/>
          </p:cNvSpPr>
          <p:nvPr>
            <p:ph type="body"/>
          </p:nvPr>
        </p:nvSpPr>
        <p:spPr>
          <a:xfrm>
            <a:off x="6340320" y="1487880"/>
            <a:ext cx="5155920" cy="5036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Platzhaltermotiv ersetzen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44" name="PlaceHolder 8"/>
          <p:cNvSpPr>
            <a:spLocks noGrp="1"/>
          </p:cNvSpPr>
          <p:nvPr>
            <p:ph type="ftr" idx="6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10801080" cy="4428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sldNum" idx="6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86F1ADE6-9145-4454-A94E-EEEB7C0F0EE9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49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ftr" idx="6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55" name="PlaceHolder 3"/>
          <p:cNvSpPr>
            <a:spLocks noGrp="1"/>
          </p:cNvSpPr>
          <p:nvPr>
            <p:ph type="sldNum" idx="6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7835E40B-7EC0-4A8F-8565-82495A88CD90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56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695160" y="467388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59" name="PlaceHolder 6"/>
          <p:cNvSpPr>
            <a:spLocks noGrp="1"/>
          </p:cNvSpPr>
          <p:nvPr>
            <p:ph type="body"/>
          </p:nvPr>
        </p:nvSpPr>
        <p:spPr>
          <a:xfrm>
            <a:off x="695160" y="406620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 type="body"/>
          </p:nvPr>
        </p:nvSpPr>
        <p:spPr>
          <a:xfrm>
            <a:off x="6340320" y="1487880"/>
            <a:ext cx="5155920" cy="477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1" name="PlaceHolder 8"/>
          <p:cNvSpPr>
            <a:spLocks noGrp="1"/>
          </p:cNvSpPr>
          <p:nvPr>
            <p:ph type="ftr" idx="6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2" name="PlaceHolder 9"/>
          <p:cNvSpPr>
            <a:spLocks noGrp="1"/>
          </p:cNvSpPr>
          <p:nvPr>
            <p:ph type="body"/>
          </p:nvPr>
        </p:nvSpPr>
        <p:spPr>
          <a:xfrm>
            <a:off x="6340320" y="6261840"/>
            <a:ext cx="515592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3378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66" name="PlaceHolder 3"/>
          <p:cNvSpPr>
            <a:spLocks noGrp="1"/>
          </p:cNvSpPr>
          <p:nvPr>
            <p:ph type="sldNum" idx="6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97F676FF-0112-47FC-80FF-7C547FDC9853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67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ftr" idx="7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hteck 24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4440" cy="98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273" name="PlaceHolder 3"/>
          <p:cNvSpPr>
            <a:spLocks noGrp="1"/>
          </p:cNvSpPr>
          <p:nvPr>
            <p:ph type="sldNum" idx="7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77F42D0-22C5-4C6D-BEFE-FADC8A4D737A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801468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354920" y="2095560"/>
            <a:ext cx="3481560" cy="8236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</p:txBody>
      </p:sp>
      <p:sp>
        <p:nvSpPr>
          <p:cNvPr id="276" name="PlaceHolder 6"/>
          <p:cNvSpPr>
            <a:spLocks noGrp="1"/>
          </p:cNvSpPr>
          <p:nvPr>
            <p:ph type="body"/>
          </p:nvPr>
        </p:nvSpPr>
        <p:spPr>
          <a:xfrm>
            <a:off x="69516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7" name="PlaceHolder 7"/>
          <p:cNvSpPr>
            <a:spLocks noGrp="1"/>
          </p:cNvSpPr>
          <p:nvPr>
            <p:ph type="body"/>
          </p:nvPr>
        </p:nvSpPr>
        <p:spPr>
          <a:xfrm>
            <a:off x="435492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8" name="PlaceHolder 8"/>
          <p:cNvSpPr>
            <a:spLocks noGrp="1"/>
          </p:cNvSpPr>
          <p:nvPr>
            <p:ph type="body"/>
          </p:nvPr>
        </p:nvSpPr>
        <p:spPr>
          <a:xfrm>
            <a:off x="8014680" y="3041640"/>
            <a:ext cx="3481560" cy="1915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6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9" name="PlaceHolder 9"/>
          <p:cNvSpPr>
            <a:spLocks noGrp="1"/>
          </p:cNvSpPr>
          <p:nvPr>
            <p:ph type="body"/>
          </p:nvPr>
        </p:nvSpPr>
        <p:spPr>
          <a:xfrm>
            <a:off x="288000" y="5245920"/>
            <a:ext cx="11208240" cy="1278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0">
            <a:noFill/>
          </a:ln>
        </p:spPr>
        <p:txBody>
          <a:bodyPr lIns="91440" tIns="144000" rIns="91440" bIns="45720" anchor="t">
            <a:noAutofit/>
          </a:bodyPr>
          <a:lstStyle/>
          <a:p>
            <a:pPr marL="539640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lt1"/>
                </a:solidFill>
                <a:uFillTx/>
                <a:latin typeface="Arial"/>
              </a:rPr>
              <a:t>Edit master text format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1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lt1"/>
                </a:solidFill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539640" lvl="2" indent="-231840" defTabSz="5396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lt1"/>
                </a:solidFill>
                <a:uFillTx/>
                <a:latin typeface="Arial"/>
              </a:rPr>
              <a:t>Third level</a:t>
            </a:r>
            <a:endParaRPr lang="de-DE" sz="16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80" name="PlaceHolder 10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81" name="Grafik 25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82" name="PlaceHolder 11"/>
          <p:cNvSpPr>
            <a:spLocks noGrp="1"/>
          </p:cNvSpPr>
          <p:nvPr>
            <p:ph type="ftr" idx="7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3" name="PlaceHolder 12"/>
          <p:cNvSpPr>
            <a:spLocks noGrp="1"/>
          </p:cNvSpPr>
          <p:nvPr>
            <p:ph type="body"/>
          </p:nvPr>
        </p:nvSpPr>
        <p:spPr>
          <a:xfrm>
            <a:off x="69516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84" name="PlaceHolder 13"/>
          <p:cNvSpPr>
            <a:spLocks noGrp="1"/>
          </p:cNvSpPr>
          <p:nvPr>
            <p:ph type="body"/>
          </p:nvPr>
        </p:nvSpPr>
        <p:spPr>
          <a:xfrm>
            <a:off x="4354920" y="469152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85" name="PlaceHolder 14"/>
          <p:cNvSpPr>
            <a:spLocks noGrp="1"/>
          </p:cNvSpPr>
          <p:nvPr>
            <p:ph type="body"/>
          </p:nvPr>
        </p:nvSpPr>
        <p:spPr>
          <a:xfrm>
            <a:off x="8014680" y="4687200"/>
            <a:ext cx="348156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94800" y="1628640"/>
            <a:ext cx="53996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sldNum" idx="7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2C54B6E-BABF-4DDC-955B-A67B2498B560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90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91" name="PlaceHolder 4"/>
          <p:cNvSpPr>
            <a:spLocks noGrp="1"/>
          </p:cNvSpPr>
          <p:nvPr>
            <p:ph type="ftr" idx="7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2" name="PlaceHolder 5"/>
          <p:cNvSpPr>
            <a:spLocks noGrp="1"/>
          </p:cNvSpPr>
          <p:nvPr>
            <p:ph type="body"/>
          </p:nvPr>
        </p:nvSpPr>
        <p:spPr>
          <a:xfrm>
            <a:off x="6340320" y="1628640"/>
            <a:ext cx="5155920" cy="4895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93" name="PlaceHolder 6"/>
          <p:cNvSpPr>
            <a:spLocks noGrp="1"/>
          </p:cNvSpPr>
          <p:nvPr>
            <p:ph type="body"/>
          </p:nvPr>
        </p:nvSpPr>
        <p:spPr>
          <a:xfrm rot="5400000">
            <a:off x="9181440" y="3945960"/>
            <a:ext cx="4895640" cy="261000"/>
          </a:xfrm>
          <a:prstGeom prst="rect">
            <a:avLst/>
          </a:prstGeom>
          <a:noFill/>
          <a:ln w="0">
            <a:noFill/>
          </a:ln>
        </p:spPr>
        <p:txBody>
          <a:bodyPr lIns="54000" tIns="54000" rIns="5400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Bildquelle hier angeben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hteck 7"/>
          <p:cNvSpPr/>
          <p:nvPr/>
        </p:nvSpPr>
        <p:spPr>
          <a:xfrm>
            <a:off x="0" y="-2520"/>
            <a:ext cx="12191760" cy="6860160"/>
          </a:xfrm>
          <a:prstGeom prst="rect">
            <a:avLst/>
          </a:prstGeom>
          <a:solidFill>
            <a:srgbClr val="006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lt1"/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ldNum" idx="7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01D687E8-2236-42BF-B0B3-ACE03BAA1136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97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Table</a:t>
            </a:r>
          </a:p>
        </p:txBody>
      </p:sp>
      <p:sp>
        <p:nvSpPr>
          <p:cNvPr id="299" name="PlaceHolder 4"/>
          <p:cNvSpPr>
            <a:spLocks noGrp="1"/>
          </p:cNvSpPr>
          <p:nvPr>
            <p:ph type="ftr" idx="7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lt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4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Nam liber tempor cum soluta nobis eleifend option congue nihil imperdiet doming id quod mazim placerat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21" name="Tabellenplatzhalter 7"/>
          <p:cNvGraphicFramePr/>
          <p:nvPr/>
        </p:nvGraphicFramePr>
        <p:xfrm>
          <a:off x="695160" y="1628640"/>
          <a:ext cx="10801080" cy="2833920"/>
        </p:xfrm>
        <a:graphic>
          <a:graphicData uri="http://schemas.openxmlformats.org/drawingml/2006/table">
            <a:tbl>
              <a:tblPr/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1"/>
                          </a:solidFill>
                          <a:uFillTx/>
                          <a:latin typeface="Arial"/>
                        </a:rPr>
                        <a:t>Title 1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1"/>
                          </a:solidFill>
                          <a:uFillTx/>
                          <a:latin typeface="Arial"/>
                        </a:rPr>
                        <a:t>Title 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1"/>
                          </a:solidFill>
                          <a:uFillTx/>
                          <a:latin typeface="Arial"/>
                        </a:rPr>
                        <a:t>Title 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1"/>
                          </a:solidFill>
                          <a:uFillTx/>
                          <a:latin typeface="Arial"/>
                        </a:rPr>
                        <a:t>Title 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accent1"/>
                          </a:solidFill>
                          <a:uFillTx/>
                          <a:latin typeface="Arial"/>
                        </a:rPr>
                        <a:t>Title 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1.1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3093C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2.1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3093C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3.1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3093C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4.1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3093C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5.1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3093C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9FE1E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9FE1E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9FE1E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9FE1E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5.2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9FE1ED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1.5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2.5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3.5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4.5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Content 5.5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108000" marR="108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Grafik 6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23" name="PlaceHolder 2"/>
          <p:cNvSpPr>
            <a:spLocks noGrp="1"/>
          </p:cNvSpPr>
          <p:nvPr>
            <p:ph type="sldNum" idx="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F5E521B-FB6D-4EF2-A239-2AF56622F7D3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ftr" idx="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9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6" name="Rechteck 10"/>
          <p:cNvSpPr/>
          <p:nvPr/>
        </p:nvSpPr>
        <p:spPr>
          <a:xfrm>
            <a:off x="0" y="0"/>
            <a:ext cx="69480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40000" y="333360"/>
            <a:ext cx="9541440" cy="3205800"/>
          </a:xfrm>
          <a:prstGeom prst="rect">
            <a:avLst/>
          </a:prstGeom>
          <a:noFill/>
          <a:ln w="0">
            <a:noFill/>
          </a:ln>
        </p:spPr>
        <p:txBody>
          <a:bodyPr lIns="216000" tIns="0" rIns="0" bIns="108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dk1"/>
                </a:solidFill>
                <a:uFillTx/>
                <a:latin typeface="Arial"/>
              </a:rPr>
              <a:t>Add 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8" name="Grafik 7"/>
          <p:cNvPicPr/>
          <p:nvPr/>
        </p:nvPicPr>
        <p:blipFill>
          <a:blip r:embed="rId4"/>
          <a:stretch/>
        </p:blipFill>
        <p:spPr>
          <a:xfrm>
            <a:off x="10392840" y="5268240"/>
            <a:ext cx="1532520" cy="1265400"/>
          </a:xfrm>
          <a:prstGeom prst="rect">
            <a:avLst/>
          </a:prstGeom>
          <a:ln w="0">
            <a:noFill/>
          </a:ln>
        </p:spPr>
      </p:pic>
      <p:sp>
        <p:nvSpPr>
          <p:cNvPr id="29" name="PlaceHolder 2"/>
          <p:cNvSpPr>
            <a:spLocks noGrp="1"/>
          </p:cNvSpPr>
          <p:nvPr>
            <p:ph type="ftr" idx="9"/>
          </p:nvPr>
        </p:nvSpPr>
        <p:spPr>
          <a:xfrm>
            <a:off x="142560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10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C590040F-C5ED-4F88-908C-5FB4521D3063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body"/>
          </p:nvPr>
        </p:nvSpPr>
        <p:spPr>
          <a:xfrm>
            <a:off x="287280" y="0"/>
            <a:ext cx="11904480" cy="685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2" name="Rechteck 10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sldNum" idx="11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5034CEAA-6793-47E3-B0D3-324D77744D79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title"/>
          </p:nvPr>
        </p:nvSpPr>
        <p:spPr>
          <a:xfrm>
            <a:off x="288000" y="5101560"/>
            <a:ext cx="10693440" cy="1141200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 w="0">
            <a:noFill/>
          </a:ln>
        </p:spPr>
        <p:txBody>
          <a:bodyPr lIns="396000" tIns="0" rIns="72000" bIns="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cap="all">
                <a:solidFill>
                  <a:schemeClr val="lt1"/>
                </a:solidFill>
                <a:uFillTx/>
                <a:latin typeface="Arial"/>
              </a:rPr>
              <a:t>TITLe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0983600" y="302400"/>
            <a:ext cx="942840" cy="78084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00" b="0" u="none" strike="noStrik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5"/>
          <p:cNvSpPr>
            <a:spLocks noGrp="1"/>
          </p:cNvSpPr>
          <p:nvPr>
            <p:ph type="ftr" idx="12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 rot="5400000">
            <a:off x="9601920" y="3917880"/>
            <a:ext cx="438840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95160" y="162864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 idx="13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54E8F230-C041-4030-9EB0-FAD38FED70F0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2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4"/>
          <p:cNvSpPr>
            <a:spLocks noGrp="1"/>
          </p:cNvSpPr>
          <p:nvPr>
            <p:ph type="ftr" idx="14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10801080" cy="4428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49" name="PlaceHolder 3"/>
          <p:cNvSpPr>
            <a:spLocks noGrp="1"/>
          </p:cNvSpPr>
          <p:nvPr>
            <p:ph type="sldNum" idx="15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81B7F57-B330-4DAC-9D88-7A7C51CF0D7B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0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16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7"/>
          <p:cNvSpPr/>
          <p:nvPr/>
        </p:nvSpPr>
        <p:spPr>
          <a:xfrm>
            <a:off x="0" y="0"/>
            <a:ext cx="287640" cy="68576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Edit master title format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95160" y="209556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sldNum" idx="17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A2E3AA77-23CB-4943-AF8D-FDD6FD06909B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‹#›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7" name="Grafik 8"/>
          <p:cNvPicPr/>
          <p:nvPr/>
        </p:nvPicPr>
        <p:blipFill>
          <a:blip r:embed="rId3"/>
          <a:stretch/>
        </p:blipFill>
        <p:spPr>
          <a:xfrm>
            <a:off x="10981800" y="300960"/>
            <a:ext cx="943560" cy="77904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95160" y="1487880"/>
            <a:ext cx="3481560" cy="43956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695160" y="467388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400" b="0" u="none" strike="noStrike">
                <a:solidFill>
                  <a:schemeClr val="dk1"/>
                </a:solidFill>
                <a:uFillTx/>
                <a:latin typeface="Arial"/>
              </a:rPr>
              <a:t>Edit master text format</a:t>
            </a: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2000" b="0" u="none" strike="noStrike">
                <a:solidFill>
                  <a:schemeClr val="dk1"/>
                </a:solidFill>
                <a:uFillTx/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de-DE" sz="1600" b="0" u="none" strike="noStrike">
                <a:solidFill>
                  <a:schemeClr val="dk1"/>
                </a:solidFill>
                <a:uFillTx/>
                <a:latin typeface="Arial"/>
              </a:rPr>
              <a:t>Fifth level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body"/>
          </p:nvPr>
        </p:nvSpPr>
        <p:spPr>
          <a:xfrm>
            <a:off x="695160" y="4066200"/>
            <a:ext cx="3481560" cy="43956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uFillTx/>
                <a:latin typeface="Arial"/>
              </a:rPr>
              <a:t>Master text format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body"/>
          </p:nvPr>
        </p:nvSpPr>
        <p:spPr>
          <a:xfrm>
            <a:off x="6340320" y="1487880"/>
            <a:ext cx="5155920" cy="477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1800" b="0" u="none" strike="noStrike">
                <a:solidFill>
                  <a:srgbClr val="D9117E"/>
                </a:solidFill>
                <a:uFillTx/>
                <a:latin typeface="Arial"/>
              </a:rPr>
              <a:t>Replace placeholder</a:t>
            </a: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2" name="PlaceHolder 8"/>
          <p:cNvSpPr>
            <a:spLocks noGrp="1"/>
          </p:cNvSpPr>
          <p:nvPr>
            <p:ph type="ftr" idx="1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9"/>
          <p:cNvSpPr>
            <a:spLocks noGrp="1"/>
          </p:cNvSpPr>
          <p:nvPr>
            <p:ph type="body"/>
          </p:nvPr>
        </p:nvSpPr>
        <p:spPr>
          <a:xfrm>
            <a:off x="6340320" y="6261840"/>
            <a:ext cx="5155920" cy="26100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5400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</a:rPr>
              <a:t>Specify image source here</a:t>
            </a:r>
            <a:endParaRPr lang="de-DE" sz="1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695160" y="3809520"/>
            <a:ext cx="9697320" cy="11412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 w="0">
            <a:noFill/>
          </a:ln>
        </p:spPr>
        <p:txBody>
          <a:bodyPr lIns="288000" tIns="144000" rIns="432000" bIns="144000" anchor="ctr">
            <a:noAutofit/>
          </a:bodyPr>
          <a:lstStyle/>
          <a:p>
            <a:pPr marL="71748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1" u="sng" strike="noStrike">
                <a:solidFill>
                  <a:schemeClr val="lt1"/>
                </a:solidFill>
                <a:uFillTx/>
                <a:latin typeface="Arial"/>
              </a:rPr>
              <a:t>Andreas Baumgartner</a:t>
            </a:r>
            <a:r>
              <a:rPr lang="en-US" sz="1600" b="1" u="none" strike="noStrike">
                <a:solidFill>
                  <a:schemeClr val="lt1"/>
                </a:solidFill>
                <a:uFillTx/>
                <a:latin typeface="Arial"/>
              </a:rPr>
              <a:t>, Claas Köhler</a:t>
            </a:r>
            <a:endParaRPr lang="en-GB" sz="16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71748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600" b="1" u="none" strike="noStrike">
                <a:solidFill>
                  <a:schemeClr val="lt1"/>
                </a:solidFill>
                <a:uFillTx/>
                <a:latin typeface="Arial"/>
              </a:rPr>
              <a:t>German Aerospace Center (DLR)</a:t>
            </a:r>
            <a:endParaRPr lang="en-GB" sz="16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71748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16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title"/>
          </p:nvPr>
        </p:nvSpPr>
        <p:spPr>
          <a:xfrm>
            <a:off x="1440000" y="323640"/>
            <a:ext cx="9541440" cy="3221640"/>
          </a:xfrm>
          <a:prstGeom prst="rect">
            <a:avLst/>
          </a:prstGeom>
          <a:noFill/>
          <a:ln w="0">
            <a:noFill/>
          </a:ln>
        </p:spPr>
        <p:txBody>
          <a:bodyPr lIns="216000" tIns="0" rIns="0" bIns="10800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800" b="1" u="none" strike="noStrike" cap="all">
                <a:solidFill>
                  <a:schemeClr val="dk1"/>
                </a:solidFill>
                <a:uFillTx/>
                <a:latin typeface="Arial"/>
              </a:rPr>
              <a:t>A Novel At-Sensor Radiance Harmonization Method</a:t>
            </a:r>
            <a:endParaRPr lang="de-DE" sz="4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BC6B215-B749-4E9B-8B9A-9BFE513C4C4A}" type="slidenum"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Current HySpex VNIR-3400N Processing Settings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378" name="Inhaltsplatzhalter 8"/>
          <p:cNvGraphicFramePr/>
          <p:nvPr/>
        </p:nvGraphicFramePr>
        <p:xfrm>
          <a:off x="695160" y="1182600"/>
          <a:ext cx="10801080" cy="2966400"/>
        </p:xfrm>
        <a:graphic>
          <a:graphicData uri="http://schemas.openxmlformats.org/drawingml/2006/table">
            <a:tbl>
              <a:tblPr/>
              <a:tblGrid>
                <a:gridCol w="335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Parameter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Sensor A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lt1"/>
                          </a:solidFill>
                          <a:uFillTx/>
                          <a:latin typeface="Arial"/>
                        </a:rPr>
                        <a:t>Sensor B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Spatial columns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3408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1337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Spectral channels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700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295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Smile [nm]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&lt;0.8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0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Keystone [mrad]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&lt;0.14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0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Angular resolution [mrad]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0.09 – 0.43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0.44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Spectral resolution [nm]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2.5 – 7.5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4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SRF and ARF </a:t>
                      </a:r>
                      <a:r>
                        <a:rPr lang="en-US" sz="1800" b="1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shape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Spline </a:t>
                      </a: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model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 (</a:t>
                      </a: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complicated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)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Gaussian</a:t>
                      </a:r>
                      <a:endParaRPr lang="en-GB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9" name="TextBox 9"/>
          <p:cNvSpPr/>
          <p:nvPr/>
        </p:nvSpPr>
        <p:spPr>
          <a:xfrm>
            <a:off x="8816760" y="1546200"/>
            <a:ext cx="2044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chemeClr val="accent4">
                    <a:lumMod val="75000"/>
                  </a:schemeClr>
                </a:solidFill>
                <a:uFillTx/>
                <a:latin typeface="Arial"/>
              </a:rPr>
              <a:t>smart binning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TextBox 10"/>
          <p:cNvSpPr/>
          <p:nvPr/>
        </p:nvSpPr>
        <p:spPr>
          <a:xfrm>
            <a:off x="8816760" y="1915560"/>
            <a:ext cx="1951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chemeClr val="accent4">
                    <a:lumMod val="75000"/>
                  </a:schemeClr>
                </a:solidFill>
                <a:uFillTx/>
                <a:latin typeface="Arial"/>
              </a:rPr>
              <a:t>smart binning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TextBox 14"/>
          <p:cNvSpPr/>
          <p:nvPr/>
        </p:nvSpPr>
        <p:spPr>
          <a:xfrm>
            <a:off x="8816760" y="3389760"/>
            <a:ext cx="2811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u="none" strike="noStrike">
                <a:solidFill>
                  <a:schemeClr val="accent4">
                    <a:lumMod val="75000"/>
                  </a:schemeClr>
                </a:solidFill>
                <a:uFillTx/>
                <a:latin typeface="Arial"/>
              </a:rPr>
              <a:t>super resolution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2" name="Grafik 7"/>
          <p:cNvPicPr/>
          <p:nvPr/>
        </p:nvPicPr>
        <p:blipFill>
          <a:blip r:embed="rId2"/>
          <a:stretch/>
        </p:blipFill>
        <p:spPr>
          <a:xfrm>
            <a:off x="7678800" y="4149360"/>
            <a:ext cx="4032000" cy="2687760"/>
          </a:xfrm>
          <a:prstGeom prst="rect">
            <a:avLst/>
          </a:prstGeom>
          <a:ln w="0">
            <a:noFill/>
          </a:ln>
        </p:spPr>
      </p:pic>
      <p:pic>
        <p:nvPicPr>
          <p:cNvPr id="383" name="Grafik 11"/>
          <p:cNvPicPr/>
          <p:nvPr/>
        </p:nvPicPr>
        <p:blipFill>
          <a:blip r:embed="rId3"/>
          <a:stretch/>
        </p:blipFill>
        <p:spPr>
          <a:xfrm>
            <a:off x="3187800" y="4149360"/>
            <a:ext cx="4032000" cy="2687760"/>
          </a:xfrm>
          <a:prstGeom prst="rect">
            <a:avLst/>
          </a:prstGeom>
          <a:ln w="0">
            <a:noFill/>
          </a:ln>
        </p:spPr>
      </p:pic>
      <p:sp>
        <p:nvSpPr>
          <p:cNvPr id="384" name="Pfeil: nach rechts 12"/>
          <p:cNvSpPr/>
          <p:nvPr/>
        </p:nvSpPr>
        <p:spPr>
          <a:xfrm>
            <a:off x="7086600" y="4935240"/>
            <a:ext cx="666360" cy="84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ftr" idx="78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AC686-CC06-37C0-7572-E07AD42E20F1}"/>
              </a:ext>
            </a:extLst>
          </p:cNvPr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7254DE0-A537-495C-B9A8-D2FC7A598024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Simulation Results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pSp>
        <p:nvGrpSpPr>
          <p:cNvPr id="387" name="Group 7"/>
          <p:cNvGrpSpPr/>
          <p:nvPr/>
        </p:nvGrpSpPr>
        <p:grpSpPr>
          <a:xfrm>
            <a:off x="740520" y="909720"/>
            <a:ext cx="2189520" cy="1802160"/>
            <a:chOff x="740520" y="909720"/>
            <a:chExt cx="2189520" cy="1802160"/>
          </a:xfrm>
        </p:grpSpPr>
        <p:pic>
          <p:nvPicPr>
            <p:cNvPr id="388" name="Picture 3"/>
            <p:cNvPicPr/>
            <p:nvPr/>
          </p:nvPicPr>
          <p:blipFill>
            <a:blip r:embed="rId2"/>
            <a:stretch/>
          </p:blipFill>
          <p:spPr>
            <a:xfrm>
              <a:off x="740520" y="1206000"/>
              <a:ext cx="2189520" cy="1505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9" name="TextBox 9"/>
            <p:cNvSpPr/>
            <p:nvPr/>
          </p:nvSpPr>
          <p:spPr>
            <a:xfrm>
              <a:off x="1008360" y="909720"/>
              <a:ext cx="1847880" cy="32868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rgbClr val="FFFFFF">
                      <a:alpha val="1000"/>
                    </a:srgbClr>
                  </a:solidFill>
                  <a:uFillTx/>
                  <a:latin typeface="Arial"/>
                </a:rPr>
                <a:t> </a:t>
              </a:r>
              <a:endParaRPr lang="en-GB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90" name="TextBox 10"/>
          <p:cNvSpPr/>
          <p:nvPr/>
        </p:nvSpPr>
        <p:spPr>
          <a:xfrm>
            <a:off x="2183760" y="3148920"/>
            <a:ext cx="1295640" cy="55440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1" name="TextBox 11"/>
          <p:cNvSpPr/>
          <p:nvPr/>
        </p:nvSpPr>
        <p:spPr>
          <a:xfrm>
            <a:off x="518400" y="3149640"/>
            <a:ext cx="1295640" cy="55368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TextBox 12"/>
          <p:cNvSpPr/>
          <p:nvPr/>
        </p:nvSpPr>
        <p:spPr>
          <a:xfrm>
            <a:off x="2240280" y="3903480"/>
            <a:ext cx="1182600" cy="55440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TextBox 13"/>
          <p:cNvSpPr/>
          <p:nvPr/>
        </p:nvSpPr>
        <p:spPr>
          <a:xfrm>
            <a:off x="574920" y="3910320"/>
            <a:ext cx="1182600" cy="553680"/>
          </a:xfrm>
          <a:prstGeom prst="rect">
            <a:avLst/>
          </a:prstGeom>
          <a:blipFill rotWithShape="0">
            <a:blip r:embed="rId7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TextBox 14"/>
          <p:cNvSpPr/>
          <p:nvPr/>
        </p:nvSpPr>
        <p:spPr>
          <a:xfrm>
            <a:off x="2183760" y="5379120"/>
            <a:ext cx="1295640" cy="554400"/>
          </a:xfrm>
          <a:prstGeom prst="rect">
            <a:avLst/>
          </a:prstGeom>
          <a:blipFill rotWithShape="0">
            <a:blip r:embed="rId8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95" name="Elbow Connector 15"/>
          <p:cNvCxnSpPr>
            <a:stCxn id="388" idx="2"/>
            <a:endCxn id="391" idx="0"/>
          </p:cNvCxnSpPr>
          <p:nvPr/>
        </p:nvCxnSpPr>
        <p:spPr>
          <a:xfrm rot="5400000">
            <a:off x="1281600" y="2596320"/>
            <a:ext cx="438120" cy="66960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96" name="Elbow Connector 16"/>
          <p:cNvCxnSpPr>
            <a:stCxn id="388" idx="2"/>
            <a:endCxn id="390" idx="0"/>
          </p:cNvCxnSpPr>
          <p:nvPr/>
        </p:nvCxnSpPr>
        <p:spPr>
          <a:xfrm rot="16200000" flipH="1">
            <a:off x="2114640" y="2432160"/>
            <a:ext cx="437400" cy="99648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97" name="Straight Arrow Connector 17"/>
          <p:cNvCxnSpPr>
            <a:stCxn id="390" idx="2"/>
            <a:endCxn id="392" idx="0"/>
          </p:cNvCxnSpPr>
          <p:nvPr/>
        </p:nvCxnSpPr>
        <p:spPr>
          <a:xfrm>
            <a:off x="2831400" y="3703320"/>
            <a:ext cx="360" cy="20052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98" name="Straight Arrow Connector 18"/>
          <p:cNvCxnSpPr>
            <a:stCxn id="391" idx="2"/>
            <a:endCxn id="393" idx="0"/>
          </p:cNvCxnSpPr>
          <p:nvPr/>
        </p:nvCxnSpPr>
        <p:spPr>
          <a:xfrm>
            <a:off x="1166040" y="3703320"/>
            <a:ext cx="360" cy="20736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99" name="Straight Arrow Connector 19"/>
          <p:cNvCxnSpPr>
            <a:stCxn id="392" idx="2"/>
            <a:endCxn id="400" idx="0"/>
          </p:cNvCxnSpPr>
          <p:nvPr/>
        </p:nvCxnSpPr>
        <p:spPr>
          <a:xfrm>
            <a:off x="2831400" y="4457880"/>
            <a:ext cx="720" cy="20016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401" name="Straight Arrow Connector 20"/>
          <p:cNvCxnSpPr>
            <a:stCxn id="400" idx="2"/>
            <a:endCxn id="394" idx="0"/>
          </p:cNvCxnSpPr>
          <p:nvPr/>
        </p:nvCxnSpPr>
        <p:spPr>
          <a:xfrm flipH="1">
            <a:off x="2831400" y="5211360"/>
            <a:ext cx="720" cy="16812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sp>
        <p:nvSpPr>
          <p:cNvPr id="400" name="TextBox 12"/>
          <p:cNvSpPr/>
          <p:nvPr/>
        </p:nvSpPr>
        <p:spPr>
          <a:xfrm>
            <a:off x="2027880" y="4657680"/>
            <a:ext cx="1607760" cy="553680"/>
          </a:xfrm>
          <a:prstGeom prst="rect">
            <a:avLst/>
          </a:prstGeom>
          <a:blipFill rotWithShape="0">
            <a:blip r:embed="rId9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TextBox 13"/>
          <p:cNvSpPr/>
          <p:nvPr/>
        </p:nvSpPr>
        <p:spPr>
          <a:xfrm>
            <a:off x="1372320" y="6107400"/>
            <a:ext cx="1295640" cy="2746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Comparison 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03" name="Gewinkelte Verbindung 6"/>
          <p:cNvCxnSpPr>
            <a:stCxn id="394" idx="2"/>
            <a:endCxn id="402" idx="3"/>
          </p:cNvCxnSpPr>
          <p:nvPr/>
        </p:nvCxnSpPr>
        <p:spPr>
          <a:xfrm rot="5400000">
            <a:off x="2594160" y="6007320"/>
            <a:ext cx="311400" cy="163800"/>
          </a:xfrm>
          <a:prstGeom prst="bentConnector2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404" name="Gewinkelte Verbindung 28"/>
          <p:cNvCxnSpPr>
            <a:stCxn id="393" idx="2"/>
            <a:endCxn id="402" idx="1"/>
          </p:cNvCxnSpPr>
          <p:nvPr/>
        </p:nvCxnSpPr>
        <p:spPr>
          <a:xfrm rot="16200000" flipH="1">
            <a:off x="378720" y="5250960"/>
            <a:ext cx="1780920" cy="206640"/>
          </a:xfrm>
          <a:prstGeom prst="bentConnector2">
            <a:avLst/>
          </a:prstGeom>
          <a:ln>
            <a:solidFill>
              <a:srgbClr val="000000"/>
            </a:solidFill>
            <a:tailEnd type="arrow" w="med" len="med"/>
          </a:ln>
        </p:spPr>
      </p:cxnSp>
      <p:pic>
        <p:nvPicPr>
          <p:cNvPr id="405" name="Inhaltsplatzhalter 6"/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>
          <a:xfrm>
            <a:off x="5311080" y="767520"/>
            <a:ext cx="5872320" cy="5872320"/>
          </a:xfrm>
          <a:prstGeom prst="rect">
            <a:avLst/>
          </a:prstGeom>
          <a:ln w="0">
            <a:noFill/>
          </a:ln>
        </p:spPr>
      </p:pic>
      <p:sp>
        <p:nvSpPr>
          <p:cNvPr id="406" name="Textfeld 2"/>
          <p:cNvSpPr/>
          <p:nvPr/>
        </p:nvSpPr>
        <p:spPr>
          <a:xfrm>
            <a:off x="6171120" y="3787200"/>
            <a:ext cx="2189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FF0000"/>
                </a:solidFill>
                <a:uFillTx/>
                <a:latin typeface="Arial"/>
              </a:rPr>
              <a:t>super resolution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07" name="Gerade Verbindung mit Pfeil 6"/>
          <p:cNvCxnSpPr/>
          <p:nvPr/>
        </p:nvCxnSpPr>
        <p:spPr>
          <a:xfrm flipH="1">
            <a:off x="6476760" y="4180320"/>
            <a:ext cx="464040" cy="88092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cxnSp>
        <p:nvCxnSpPr>
          <p:cNvPr id="408" name="Gerade Verbindung mit Pfeil 8"/>
          <p:cNvCxnSpPr>
            <a:stCxn id="406" idx="2"/>
          </p:cNvCxnSpPr>
          <p:nvPr/>
        </p:nvCxnSpPr>
        <p:spPr>
          <a:xfrm>
            <a:off x="7265880" y="4181760"/>
            <a:ext cx="671760" cy="50148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cxnSp>
        <p:nvCxnSpPr>
          <p:cNvPr id="409" name="Gerade Verbindung mit Pfeil 10"/>
          <p:cNvCxnSpPr/>
          <p:nvPr/>
        </p:nvCxnSpPr>
        <p:spPr>
          <a:xfrm flipV="1">
            <a:off x="7729200" y="2478240"/>
            <a:ext cx="380160" cy="131940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cxnSp>
        <p:nvCxnSpPr>
          <p:cNvPr id="410" name="Gerade Verbindung mit Pfeil 12"/>
          <p:cNvCxnSpPr/>
          <p:nvPr/>
        </p:nvCxnSpPr>
        <p:spPr>
          <a:xfrm flipH="1" flipV="1">
            <a:off x="6516720" y="2601360"/>
            <a:ext cx="342360" cy="130212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8647E72-F6C9-474E-BC7A-B8579B0805FE}" type="slidenum"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Uncertainties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695160" y="1200960"/>
            <a:ext cx="7686360" cy="573840"/>
          </a:xfrm>
          <a:prstGeom prst="rect">
            <a:avLst/>
          </a:prstGeom>
          <a:blipFill rotWithShape="0">
            <a:blip r:embed="rId2"/>
            <a:stretch>
              <a:fillRect l="-1194" t="-6398" b="-6398"/>
            </a:stretch>
          </a:blipFill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1001"/>
              </a:spcBef>
              <a:buNone/>
            </a:pPr>
            <a:r>
              <a:rPr lang="de-DE" sz="24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13" name="Grafik 8"/>
          <p:cNvPicPr/>
          <p:nvPr/>
        </p:nvPicPr>
        <p:blipFill>
          <a:blip r:embed="rId3"/>
          <a:stretch/>
        </p:blipFill>
        <p:spPr>
          <a:xfrm>
            <a:off x="1706760" y="2322720"/>
            <a:ext cx="8777880" cy="4534920"/>
          </a:xfrm>
          <a:prstGeom prst="rect">
            <a:avLst/>
          </a:prstGeom>
          <a:ln w="0">
            <a:noFill/>
          </a:ln>
        </p:spPr>
      </p:pic>
      <p:sp>
        <p:nvSpPr>
          <p:cNvPr id="414" name="Inhaltsplatzhalter 2"/>
          <p:cNvSpPr/>
          <p:nvPr/>
        </p:nvSpPr>
        <p:spPr>
          <a:xfrm>
            <a:off x="695160" y="1899000"/>
            <a:ext cx="10277280" cy="57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HySpex VNIR-3400N: Relative noise level change after transformation: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0C19C044-1CC1-48F6-8217-29684488D96B}" type="slidenum"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Experimental Validation of HySpex VNIR-3400N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627120" y="1078560"/>
            <a:ext cx="111920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Measurement: Mercury lamp coupled into integrating sphere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Isolated spectral emission lines 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Cambria Math"/>
                <a:ea typeface="Cambria Math"/>
              </a:rPr>
              <a:t>→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  <a:ea typeface="Cambria Math"/>
              </a:rPr>
              <a:t> high frequency stress test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  <a:ea typeface="Cambria Math"/>
              </a:rPr>
              <a:t>Comparison of two spatial columns (across-track angles)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17" name="Grafik 12"/>
          <p:cNvPicPr/>
          <p:nvPr/>
        </p:nvPicPr>
        <p:blipFill>
          <a:blip r:embed="rId2"/>
          <a:stretch/>
        </p:blipFill>
        <p:spPr>
          <a:xfrm>
            <a:off x="340200" y="2983680"/>
            <a:ext cx="4068720" cy="3254760"/>
          </a:xfrm>
          <a:prstGeom prst="rect">
            <a:avLst/>
          </a:prstGeom>
          <a:ln w="0">
            <a:noFill/>
          </a:ln>
        </p:spPr>
      </p:pic>
      <p:pic>
        <p:nvPicPr>
          <p:cNvPr id="418" name="Grafik 14"/>
          <p:cNvPicPr/>
          <p:nvPr/>
        </p:nvPicPr>
        <p:blipFill>
          <a:blip r:embed="rId3"/>
          <a:stretch/>
        </p:blipFill>
        <p:spPr>
          <a:xfrm>
            <a:off x="4231440" y="2983680"/>
            <a:ext cx="4068720" cy="3254760"/>
          </a:xfrm>
          <a:prstGeom prst="rect">
            <a:avLst/>
          </a:prstGeom>
          <a:ln w="0">
            <a:noFill/>
          </a:ln>
        </p:spPr>
      </p:pic>
      <p:pic>
        <p:nvPicPr>
          <p:cNvPr id="419" name="Grafik 16"/>
          <p:cNvPicPr/>
          <p:nvPr/>
        </p:nvPicPr>
        <p:blipFill>
          <a:blip r:embed="rId4"/>
          <a:stretch/>
        </p:blipFill>
        <p:spPr>
          <a:xfrm>
            <a:off x="8123040" y="2983680"/>
            <a:ext cx="4068720" cy="32547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CDAC7DD-4EF6-4563-A2AA-8D8AE97E33C4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Applications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graphicFrame>
        <p:nvGraphicFramePr>
          <p:cNvPr id="421" name="Content Placeholder 5"/>
          <p:cNvGraphicFramePr/>
          <p:nvPr/>
        </p:nvGraphicFramePr>
        <p:xfrm>
          <a:off x="673920" y="2337120"/>
          <a:ext cx="10822680" cy="2565360"/>
        </p:xfrm>
        <a:graphic>
          <a:graphicData uri="http://schemas.openxmlformats.org/drawingml/2006/table">
            <a:tbl>
              <a:tblPr/>
              <a:tblGrid>
                <a:gridCol w="362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rgbClr val="FFFFFF"/>
                          </a:solidFill>
                          <a:uFillTx/>
                          <a:latin typeface="Arial"/>
                        </a:rPr>
                        <a:t>Sensor A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648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rgbClr val="FFFFFF"/>
                          </a:solidFill>
                          <a:uFillTx/>
                          <a:latin typeface="Arial"/>
                        </a:rPr>
                        <a:t>Sensor B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648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rgbClr val="FFFFFF"/>
                          </a:solidFill>
                          <a:uFillTx/>
                          <a:latin typeface="Arial"/>
                        </a:rPr>
                        <a:t>Application</a:t>
                      </a:r>
                      <a:endParaRPr lang="en-GB" sz="18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>
                      <a:noFill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648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HySpex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ideal HySpex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harmonized L1 product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smart binning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HySpex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CHIME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CHIME validation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CHIME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no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Sentinel-2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cross-validation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sng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CHIME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658B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u="none" strike="sngStrike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Sentinel-5p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2400" b="0" i="1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wishful thinking!</a:t>
                      </a:r>
                      <a:endParaRPr lang="en-GB" sz="24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solidFill>
                        <a:srgbClr val="00658B"/>
                      </a:solidFill>
                      <a:prstDash val="solid"/>
                    </a:lnR>
                    <a:lnT w="12240">
                      <a:solidFill>
                        <a:srgbClr val="00658B"/>
                      </a:solidFill>
                      <a:prstDash val="solid"/>
                    </a:lnT>
                    <a:lnB w="12240">
                      <a:solidFill>
                        <a:srgbClr val="00658B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A9AF4-1473-C26E-9880-63B2AC5CA927}"/>
              </a:ext>
            </a:extLst>
          </p:cNvPr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7254DE0-A537-495C-B9A8-D2FC7A598024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Conclusion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/>
          </p:nvPr>
        </p:nvSpPr>
        <p:spPr>
          <a:xfrm>
            <a:off x="695160" y="1166400"/>
            <a:ext cx="105602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Matrix based response function harmonization is an efficient tool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Correct several optical artifacts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Reduce data size by smart binning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Reduce complexity of down-stream processing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Deliver L1 products that are easier to adopt by the community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Works also with undersampled instruments!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Our finding have implications on the design of future sensors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Oversampling (spectral &amp; across-track) improves data quality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Smile and keystone should not drive the optical design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Knowledge of the response functions (including in-orbit changes) is of paramount importance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97E76D8C-4276-49FC-A3BC-8A7B258E3EBC}" type="slidenum"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My Answers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695160" y="1166400"/>
            <a:ext cx="1080108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How does your work contribute to improving harmonization?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I think the presentation speaks for itself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What aspect of harmonization can most benefit users?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Uniform and comparable data products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At what level of processing is harmonization most necessary (L1B, L1C, L2A, L2B+, L3/L4)?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Depends on instrument and application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What is more important, the harmonization on data formats or the harmonization on information content of the products?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Data formats can be harmonized to a certain degree with wrappers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Product harmonization is more important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929795BD-ECDA-4E19-B58E-8F74953ECBB3}" type="slidenum"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Geometric Calibration Results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94800" y="1188000"/>
            <a:ext cx="10239480" cy="171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Individual across-track response function (ARF) for each pixel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No analytical function: Cubic spline model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28" name="Grafik 16"/>
          <p:cNvPicPr/>
          <p:nvPr/>
        </p:nvPicPr>
        <p:blipFill>
          <a:blip r:embed="rId2"/>
          <a:stretch/>
        </p:blipFill>
        <p:spPr>
          <a:xfrm>
            <a:off x="6705720" y="3200400"/>
            <a:ext cx="5486040" cy="3657240"/>
          </a:xfrm>
          <a:prstGeom prst="rect">
            <a:avLst/>
          </a:prstGeom>
          <a:ln w="0">
            <a:noFill/>
          </a:ln>
        </p:spPr>
      </p:pic>
      <p:pic>
        <p:nvPicPr>
          <p:cNvPr id="429" name="Grafik 6"/>
          <p:cNvPicPr/>
          <p:nvPr/>
        </p:nvPicPr>
        <p:blipFill>
          <a:blip r:embed="rId3"/>
          <a:stretch/>
        </p:blipFill>
        <p:spPr>
          <a:xfrm>
            <a:off x="793800" y="3027600"/>
            <a:ext cx="5486040" cy="3657240"/>
          </a:xfrm>
          <a:prstGeom prst="rect">
            <a:avLst/>
          </a:prstGeom>
          <a:ln w="0">
            <a:noFill/>
          </a:ln>
        </p:spPr>
      </p:pic>
      <p:cxnSp>
        <p:nvCxnSpPr>
          <p:cNvPr id="430" name="Gerade Verbindung mit Pfeil 9"/>
          <p:cNvCxnSpPr/>
          <p:nvPr/>
        </p:nvCxnSpPr>
        <p:spPr>
          <a:xfrm flipV="1">
            <a:off x="6095880" y="4019400"/>
            <a:ext cx="1236240" cy="1717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med"/>
          </a:ln>
        </p:spPr>
      </p:cxnSp>
      <p:cxnSp>
        <p:nvCxnSpPr>
          <p:cNvPr id="431" name="Gerade Verbindung mit Pfeil 13"/>
          <p:cNvCxnSpPr/>
          <p:nvPr/>
        </p:nvCxnSpPr>
        <p:spPr>
          <a:xfrm>
            <a:off x="6153120" y="5519520"/>
            <a:ext cx="1179000" cy="2253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med"/>
          </a:ln>
        </p:spPr>
      </p:cxn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78985941-9080-4322-837E-9A02A6C4C82E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Simulation Results Undersampled Sensor</a:t>
            </a:r>
            <a:br>
              <a:rPr sz="2800"/>
            </a:b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433" name="Picture 6"/>
          <p:cNvPicPr/>
          <p:nvPr/>
        </p:nvPicPr>
        <p:blipFill>
          <a:blip r:embed="rId2"/>
          <a:stretch/>
        </p:blipFill>
        <p:spPr>
          <a:xfrm>
            <a:off x="6525000" y="3776040"/>
            <a:ext cx="4698720" cy="31323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/>
          <p:cNvPicPr/>
          <p:nvPr/>
        </p:nvPicPr>
        <p:blipFill>
          <a:blip r:embed="rId3"/>
          <a:stretch/>
        </p:blipFill>
        <p:spPr>
          <a:xfrm>
            <a:off x="6596640" y="700560"/>
            <a:ext cx="4698720" cy="3132360"/>
          </a:xfrm>
          <a:prstGeom prst="rect">
            <a:avLst/>
          </a:prstGeom>
          <a:ln w="0">
            <a:noFill/>
          </a:ln>
        </p:spPr>
      </p:pic>
      <p:sp>
        <p:nvSpPr>
          <p:cNvPr id="435" name="Textfeld 10"/>
          <p:cNvSpPr/>
          <p:nvPr/>
        </p:nvSpPr>
        <p:spPr>
          <a:xfrm>
            <a:off x="423360" y="1157400"/>
            <a:ext cx="6101280" cy="152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Sensor with ~1.4 Channels / FWHM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Larger errors compared to oversampled sensor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Smaller errors compared to conventional methods 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36" name="Gruppieren 12"/>
          <p:cNvGrpSpPr/>
          <p:nvPr/>
        </p:nvGrpSpPr>
        <p:grpSpPr>
          <a:xfrm>
            <a:off x="488160" y="3326400"/>
            <a:ext cx="4186440" cy="2992320"/>
            <a:chOff x="488160" y="3326400"/>
            <a:chExt cx="4186440" cy="2992320"/>
          </a:xfrm>
        </p:grpSpPr>
        <p:pic>
          <p:nvPicPr>
            <p:cNvPr id="437" name="Picture 10"/>
            <p:cNvPicPr/>
            <p:nvPr/>
          </p:nvPicPr>
          <p:blipFill>
            <a:blip r:embed="rId4"/>
            <a:stretch/>
          </p:blipFill>
          <p:spPr>
            <a:xfrm>
              <a:off x="488160" y="3528000"/>
              <a:ext cx="4186440" cy="2790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8" name="Textfeld 14"/>
            <p:cNvSpPr/>
            <p:nvPr/>
          </p:nvSpPr>
          <p:spPr>
            <a:xfrm>
              <a:off x="1051560" y="3326400"/>
              <a:ext cx="3528360" cy="27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u="none" strike="noStrike">
                  <a:solidFill>
                    <a:schemeClr val="dk1"/>
                  </a:solidFill>
                  <a:uFillTx/>
                  <a:latin typeface="Arial"/>
                </a:rPr>
                <a:t>Test Scene</a:t>
              </a:r>
              <a:endParaRPr lang="en-GB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3DA3755E-4C6F-487E-BC9A-726E2CEC553F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blipFill rotWithShape="0">
            <a:blip r:embed="rId2"/>
            <a:stretch>
              <a:fillRect l="-1213" t="-11184"/>
            </a:stretch>
          </a:blipFill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sldNum" idx="79"/>
          </p:nvPr>
        </p:nvSpPr>
        <p:spPr>
          <a:xfrm>
            <a:off x="0" y="5342400"/>
            <a:ext cx="287640" cy="1439640"/>
          </a:xfrm>
          <a:prstGeom prst="rect">
            <a:avLst/>
          </a:prstGeom>
          <a:noFill/>
          <a:ln w="0">
            <a:noFill/>
          </a:ln>
        </p:spPr>
        <p:txBody>
          <a:bodyPr lIns="36000" tIns="90000" rIns="36000" bIns="90000" anchor="b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lt1"/>
                </a:solidFill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28AEF04D-47A5-4842-95B4-2F8D01055905}" type="slidenum">
              <a:rPr lang="de-DE" sz="1200" b="0" u="none" strike="noStrike">
                <a:solidFill>
                  <a:schemeClr val="lt1"/>
                </a:solidFill>
                <a:uFillTx/>
                <a:latin typeface="Arial"/>
              </a:rPr>
              <a:t>19</a:t>
            </a:fld>
            <a:endParaRPr lang="en-GB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ftr" idx="80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2" name="Textplatzhalter 2"/>
          <p:cNvSpPr/>
          <p:nvPr/>
        </p:nvSpPr>
        <p:spPr>
          <a:xfrm>
            <a:off x="740880" y="2729520"/>
            <a:ext cx="7026840" cy="80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Using Tikhonov regularization to stabilize ill-posed problem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3" name="Picture 2" descr="Z:\local\home\baum_ad\Documents\Praesentationen\2021 PHD\eq_transform_cc_mat.png"/>
          <p:cNvPicPr/>
          <p:nvPr/>
        </p:nvPicPr>
        <p:blipFill>
          <a:blip r:embed="rId3"/>
          <a:stretch/>
        </p:blipFill>
        <p:spPr>
          <a:xfrm>
            <a:off x="4851000" y="1479240"/>
            <a:ext cx="3309480" cy="49068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3" descr="Z:\local\home\baum_ad\Documents\Praesentationen\2021 PHD\eq_kernel_linear_tikhonov.png"/>
          <p:cNvPicPr/>
          <p:nvPr/>
        </p:nvPicPr>
        <p:blipFill>
          <a:blip r:embed="rId4"/>
          <a:srcRect b="45411"/>
          <a:stretch/>
        </p:blipFill>
        <p:spPr>
          <a:xfrm>
            <a:off x="1468080" y="3678840"/>
            <a:ext cx="9573120" cy="1157400"/>
          </a:xfrm>
          <a:prstGeom prst="rect">
            <a:avLst/>
          </a:prstGeom>
          <a:ln w="0">
            <a:noFill/>
          </a:ln>
        </p:spPr>
      </p:pic>
      <p:sp>
        <p:nvSpPr>
          <p:cNvPr id="445" name="Textfeld 9"/>
          <p:cNvSpPr/>
          <p:nvPr/>
        </p:nvSpPr>
        <p:spPr>
          <a:xfrm>
            <a:off x="4254480" y="5468040"/>
            <a:ext cx="7812360" cy="61524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46" name="Gerade Verbindung mit Pfeil 10"/>
          <p:cNvCxnSpPr/>
          <p:nvPr/>
        </p:nvCxnSpPr>
        <p:spPr>
          <a:xfrm>
            <a:off x="7768080" y="2991600"/>
            <a:ext cx="1846440" cy="790560"/>
          </a:xfrm>
          <a:prstGeom prst="straightConnector1">
            <a:avLst/>
          </a:prstGeom>
          <a:ln w="73025">
            <a:solidFill>
              <a:srgbClr val="00658B"/>
            </a:solidFill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Airborne Sensor Systems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695160" y="1611720"/>
            <a:ext cx="5400360" cy="185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HySpex VNIR-3400</a:t>
            </a:r>
            <a:r>
              <a:rPr lang="en-US" sz="2400" b="1" u="none" strike="noStrike">
                <a:solidFill>
                  <a:schemeClr val="dk1"/>
                </a:solidFill>
                <a:uFillTx/>
                <a:latin typeface="Arial"/>
              </a:rPr>
              <a:t>N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 + SWIR-384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i="1" u="none" strike="noStrike">
                <a:solidFill>
                  <a:schemeClr val="dk1"/>
                </a:solidFill>
                <a:uFillTx/>
                <a:latin typeface="Arial"/>
              </a:rPr>
              <a:t>N</a:t>
            </a:r>
            <a:r>
              <a:rPr lang="en-US" sz="2400" b="1" u="none" strike="noStrike">
                <a:solidFill>
                  <a:schemeClr val="dk1"/>
                </a:solidFill>
                <a:uFillTx/>
                <a:latin typeface="Arial"/>
              </a:rPr>
              <a:t> → Nyquist (sampled)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Operational since 2023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Typical </a:t>
            </a:r>
            <a:r>
              <a:rPr lang="en-US" sz="2400" b="0" i="1" u="none" strike="noStrike">
                <a:solidFill>
                  <a:schemeClr val="dk1"/>
                </a:solidFill>
                <a:uFillTx/>
                <a:latin typeface="Arial"/>
              </a:rPr>
              <a:t>hyperspectral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 sensor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695160" y="1004040"/>
            <a:ext cx="427068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chemeClr val="lt1"/>
                </a:solidFill>
                <a:uFillTx/>
                <a:latin typeface="Arial"/>
              </a:rPr>
              <a:t>HySpex-B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695160" y="4190040"/>
            <a:ext cx="6103080" cy="1519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HySpex VNIR-1600 + SWIR-320me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Acquired for EnMAP preparation in 2011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Extensively calibrated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/>
          </p:nvPr>
        </p:nvSpPr>
        <p:spPr>
          <a:xfrm>
            <a:off x="695160" y="3582360"/>
            <a:ext cx="4270680" cy="439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chemeClr val="lt1"/>
                </a:solidFill>
                <a:uFillTx/>
                <a:latin typeface="Arial"/>
              </a:rPr>
              <a:t>HySpex (EnMAP demonstrator)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07" name="Picture Placeholder 12"/>
          <p:cNvPicPr/>
          <p:nvPr/>
        </p:nvPicPr>
        <p:blipFill>
          <a:blip r:embed="rId2"/>
          <a:srcRect t="47" r="203" b="4399"/>
          <a:stretch/>
        </p:blipFill>
        <p:spPr>
          <a:xfrm>
            <a:off x="7826760" y="1285560"/>
            <a:ext cx="4364640" cy="5572080"/>
          </a:xfrm>
          <a:prstGeom prst="rect">
            <a:avLst/>
          </a:prstGeom>
          <a:ln w="0">
            <a:noFill/>
          </a:ln>
        </p:spPr>
      </p:pic>
      <p:sp>
        <p:nvSpPr>
          <p:cNvPr id="308" name="TextBox 9"/>
          <p:cNvSpPr/>
          <p:nvPr/>
        </p:nvSpPr>
        <p:spPr>
          <a:xfrm>
            <a:off x="457200" y="5903280"/>
            <a:ext cx="759168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0" i="1" u="none" strike="noStrike">
                <a:solidFill>
                  <a:schemeClr val="accent4">
                    <a:lumMod val="75000"/>
                  </a:schemeClr>
                </a:solidFill>
                <a:uFillTx/>
                <a:latin typeface="Arial"/>
              </a:rPr>
              <a:t>Our advantage: we can recalibrate after each campaign</a:t>
            </a:r>
            <a:endParaRPr lang="en-GB" sz="2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rPr lang="en-GB"/>
              <a:t>Andreas Baumgartner | 14.11.2024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139094-D9FA-D232-ABB6-EACF8B73F901}"/>
              </a:ext>
            </a:extLst>
          </p:cNvPr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8281E4D9-87C5-4C4B-91C4-46C6B3FE3ADC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Calibration Home Base (CHB)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10" name="Grafik 1"/>
          <p:cNvPicPr/>
          <p:nvPr/>
        </p:nvPicPr>
        <p:blipFill>
          <a:blip r:embed="rId2"/>
          <a:srcRect t="34346" b="12832"/>
          <a:stretch/>
        </p:blipFill>
        <p:spPr>
          <a:xfrm>
            <a:off x="6905520" y="133920"/>
            <a:ext cx="5154840" cy="3171240"/>
          </a:xfrm>
          <a:prstGeom prst="rect">
            <a:avLst/>
          </a:prstGeom>
          <a:ln w="0">
            <a:noFill/>
          </a:ln>
        </p:spPr>
      </p:pic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695160" y="1049040"/>
            <a:ext cx="6249240" cy="491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Co-funded by ESA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Operational since 2007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Calibration of 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angular response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spectral response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radiometric response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polarization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non-linearity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stray light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temperature sensitivity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…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Continuous development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  <a:ea typeface="Noto Sans CJK SC"/>
              </a:rPr>
              <a:t>Instruments: HySpex, AVIRIS-4, </a:t>
            </a:r>
            <a:r>
              <a:rPr lang="en-US" sz="2000" b="0" u="none" strike="noStrike">
                <a:solidFill>
                  <a:schemeClr val="dk1"/>
                </a:solidFill>
                <a:uFillTx/>
                <a:latin typeface="Arial"/>
              </a:rPr>
              <a:t>“EnMAP“, …</a:t>
            </a:r>
            <a:endParaRPr lang="de-DE" sz="20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ftr" idx="77"/>
          </p:nvPr>
        </p:nvSpPr>
        <p:spPr>
          <a:xfrm>
            <a:off x="695160" y="6544800"/>
            <a:ext cx="4114440" cy="25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Arial"/>
              </a:rPr>
              <a:t>Andreas Baumgartner | 14.11.2024</a:t>
            </a:r>
            <a:endParaRPr lang="en-GB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13" name="Grafik 3"/>
          <p:cNvPicPr/>
          <p:nvPr/>
        </p:nvPicPr>
        <p:blipFill>
          <a:blip r:embed="rId3"/>
          <a:srcRect t="8916"/>
          <a:stretch/>
        </p:blipFill>
        <p:spPr>
          <a:xfrm>
            <a:off x="7379640" y="3439800"/>
            <a:ext cx="4140360" cy="3220200"/>
          </a:xfrm>
          <a:prstGeom prst="rect">
            <a:avLst/>
          </a:prstGeom>
          <a:ln w="28575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A31976C-4A1F-4CB9-9179-2917A6256E65}" type="slidenum"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Spectral Calibration Results HySpex VNIR3400-N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695160" y="1188000"/>
            <a:ext cx="10974240" cy="284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Individual SRF for each pixel (cubic spline model)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Complicated SRF shapes 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Cambria Math"/>
                <a:ea typeface="Cambria Math"/>
              </a:rPr>
              <a:t>→ </a:t>
            </a: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  <a:ea typeface="Cambria Math"/>
              </a:rPr>
              <a:t>center wavelength + resolution not well defined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  <a:ea typeface="Cambria Math"/>
              </a:rPr>
              <a:t>Similar results for across-track response functions (ARFs)</a:t>
            </a:r>
            <a:endParaRPr lang="de-DE" sz="24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16" name="Grafik 12"/>
          <p:cNvPicPr/>
          <p:nvPr/>
        </p:nvPicPr>
        <p:blipFill>
          <a:blip r:embed="rId2"/>
          <a:stretch/>
        </p:blipFill>
        <p:spPr>
          <a:xfrm>
            <a:off x="6705720" y="3200400"/>
            <a:ext cx="5486040" cy="3657240"/>
          </a:xfrm>
          <a:prstGeom prst="rect">
            <a:avLst/>
          </a:prstGeom>
          <a:ln w="0">
            <a:noFill/>
          </a:ln>
        </p:spPr>
      </p:pic>
      <p:sp>
        <p:nvSpPr>
          <p:cNvPr id="317" name="Textfeld 5"/>
          <p:cNvSpPr/>
          <p:nvPr/>
        </p:nvSpPr>
        <p:spPr>
          <a:xfrm>
            <a:off x="5251320" y="4635720"/>
            <a:ext cx="1552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order sorting filter edge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18" name="Gerade Verbindung mit Pfeil 7"/>
          <p:cNvCxnSpPr/>
          <p:nvPr/>
        </p:nvCxnSpPr>
        <p:spPr>
          <a:xfrm flipV="1">
            <a:off x="5787000" y="4080600"/>
            <a:ext cx="1635120" cy="5324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med"/>
          </a:ln>
        </p:spPr>
      </p:cxnSp>
      <p:cxnSp>
        <p:nvCxnSpPr>
          <p:cNvPr id="319" name="Gerade Verbindung mit Pfeil 10"/>
          <p:cNvCxnSpPr/>
          <p:nvPr/>
        </p:nvCxnSpPr>
        <p:spPr>
          <a:xfrm>
            <a:off x="5784840" y="5342040"/>
            <a:ext cx="1709280" cy="4503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med"/>
          </a:ln>
        </p:spPr>
      </p:cxnSp>
      <p:pic>
        <p:nvPicPr>
          <p:cNvPr id="320" name="Grafik 8"/>
          <p:cNvPicPr/>
          <p:nvPr/>
        </p:nvPicPr>
        <p:blipFill>
          <a:blip r:embed="rId3"/>
          <a:stretch/>
        </p:blipFill>
        <p:spPr>
          <a:xfrm>
            <a:off x="226080" y="3041640"/>
            <a:ext cx="5309280" cy="35391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90E5671-D30A-47E1-B852-6C6A32F6EB30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Initial Situation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504720" y="1089000"/>
            <a:ext cx="11526840" cy="489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We have a very good understanding (model) of the instrument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But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available L1 algorithms correct only smile and keystone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higher level products do not make use of the full instrument model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How can we make use of the full instrument model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to make data from different detector locations comparable?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to make data from different instruments comparable?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to reduce data complexity?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uFillTx/>
                <a:latin typeface="Arial"/>
              </a:rPr>
              <a:t>Do we really need to track the response of each individual pixel in higher level products?</a:t>
            </a: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2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6B8E5227-3068-43DE-A656-741AF3127D8F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 descr="Z:\local\home\baum_ad\Documents\Praesentationen\2021 PHD\eq_sensor_A.png"/>
          <p:cNvPicPr/>
          <p:nvPr/>
        </p:nvPicPr>
        <p:blipFill>
          <a:blip r:embed="rId2"/>
          <a:srcRect r="31324"/>
          <a:stretch/>
        </p:blipFill>
        <p:spPr>
          <a:xfrm>
            <a:off x="2177640" y="1633680"/>
            <a:ext cx="8803800" cy="1314000"/>
          </a:xfrm>
          <a:prstGeom prst="rect">
            <a:avLst/>
          </a:prstGeom>
          <a:ln w="0">
            <a:noFill/>
          </a:ln>
        </p:spPr>
      </p:pic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Imaging Equation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25" name="Picture 10"/>
          <p:cNvPicPr/>
          <p:nvPr/>
        </p:nvPicPr>
        <p:blipFill>
          <a:blip r:embed="rId3"/>
          <a:stretch/>
        </p:blipFill>
        <p:spPr>
          <a:xfrm>
            <a:off x="7956360" y="3808080"/>
            <a:ext cx="4114440" cy="2742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5"/>
          <p:cNvPicPr/>
          <p:nvPr/>
        </p:nvPicPr>
        <p:blipFill>
          <a:blip r:embed="rId4"/>
          <a:stretch/>
        </p:blipFill>
        <p:spPr>
          <a:xfrm>
            <a:off x="4344840" y="3795480"/>
            <a:ext cx="3674160" cy="275544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2"/>
          <p:cNvPicPr/>
          <p:nvPr/>
        </p:nvPicPr>
        <p:blipFill>
          <a:blip r:embed="rId5"/>
          <a:stretch/>
        </p:blipFill>
        <p:spPr>
          <a:xfrm>
            <a:off x="165960" y="3730320"/>
            <a:ext cx="4224960" cy="2816280"/>
          </a:xfrm>
          <a:prstGeom prst="rect">
            <a:avLst/>
          </a:prstGeom>
          <a:ln w="0">
            <a:noFill/>
          </a:ln>
        </p:spPr>
      </p:pic>
      <p:sp>
        <p:nvSpPr>
          <p:cNvPr id="328" name="Textfeld 2"/>
          <p:cNvSpPr/>
          <p:nvPr/>
        </p:nvSpPr>
        <p:spPr>
          <a:xfrm>
            <a:off x="695160" y="938880"/>
            <a:ext cx="606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u="none" strike="noStrike">
                <a:solidFill>
                  <a:srgbClr val="00658B"/>
                </a:solidFill>
                <a:uFillTx/>
                <a:latin typeface="Arial"/>
              </a:rPr>
              <a:t>For simplicity only spectral case is shown</a:t>
            </a:r>
            <a:endParaRPr lang="en-GB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Textfeld 13"/>
          <p:cNvSpPr/>
          <p:nvPr/>
        </p:nvSpPr>
        <p:spPr>
          <a:xfrm>
            <a:off x="8534160" y="3355920"/>
            <a:ext cx="346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At sensor radiance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Textfeld 14"/>
          <p:cNvSpPr/>
          <p:nvPr/>
        </p:nvSpPr>
        <p:spPr>
          <a:xfrm>
            <a:off x="4662000" y="3343680"/>
            <a:ext cx="346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Instrument responses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Textfeld 15"/>
          <p:cNvSpPr/>
          <p:nvPr/>
        </p:nvSpPr>
        <p:spPr>
          <a:xfrm>
            <a:off x="768600" y="3312000"/>
            <a:ext cx="346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Measured radiance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32" name="Gerade Verbindung mit Pfeil 17"/>
          <p:cNvCxnSpPr/>
          <p:nvPr/>
        </p:nvCxnSpPr>
        <p:spPr>
          <a:xfrm flipV="1">
            <a:off x="2331000" y="2546280"/>
            <a:ext cx="360" cy="766080"/>
          </a:xfrm>
          <a:prstGeom prst="straightConnector1">
            <a:avLst/>
          </a:prstGeom>
          <a:ln w="63500">
            <a:solidFill>
              <a:srgbClr val="00658B"/>
            </a:solidFill>
            <a:tailEnd type="triangle" w="med" len="med"/>
          </a:ln>
        </p:spPr>
      </p:cxnSp>
      <p:cxnSp>
        <p:nvCxnSpPr>
          <p:cNvPr id="333" name="Gerade Verbindung mit Pfeil 19"/>
          <p:cNvCxnSpPr/>
          <p:nvPr/>
        </p:nvCxnSpPr>
        <p:spPr>
          <a:xfrm flipH="1" flipV="1">
            <a:off x="5949720" y="2698560"/>
            <a:ext cx="146520" cy="613800"/>
          </a:xfrm>
          <a:prstGeom prst="straightConnector1">
            <a:avLst/>
          </a:prstGeom>
          <a:ln w="63500">
            <a:solidFill>
              <a:srgbClr val="00658B"/>
            </a:solidFill>
            <a:tailEnd type="triangle" w="med" len="med"/>
          </a:ln>
        </p:spPr>
      </p:cxnSp>
      <p:cxnSp>
        <p:nvCxnSpPr>
          <p:cNvPr id="334" name="Gerade Verbindung mit Pfeil 21"/>
          <p:cNvCxnSpPr/>
          <p:nvPr/>
        </p:nvCxnSpPr>
        <p:spPr>
          <a:xfrm flipH="1" flipV="1">
            <a:off x="8118360" y="2652120"/>
            <a:ext cx="1127520" cy="789840"/>
          </a:xfrm>
          <a:prstGeom prst="straightConnector1">
            <a:avLst/>
          </a:prstGeom>
          <a:ln w="63500">
            <a:solidFill>
              <a:srgbClr val="00658B"/>
            </a:solidFill>
            <a:tailEnd type="triangle" w="med" len="med"/>
          </a:ln>
        </p:spPr>
      </p:cxn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FD433B1D-A593-4FB5-B1FB-FFBBE8C548A6}" type="slidenum"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Two Systems - Two Results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36" name="Textfeld 7"/>
          <p:cNvSpPr/>
          <p:nvPr/>
        </p:nvSpPr>
        <p:spPr>
          <a:xfrm>
            <a:off x="4000320" y="1618920"/>
            <a:ext cx="171468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</a:rPr>
              <a:t>System A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7" name="Picture 2" descr="Z:\local\home\baum_ad\Documents\Praesentationen\2021 PHD\eq_sensor_A.png"/>
          <p:cNvPicPr/>
          <p:nvPr/>
        </p:nvPicPr>
        <p:blipFill>
          <a:blip r:embed="rId2"/>
          <a:srcRect l="-523" r="31698"/>
          <a:stretch/>
        </p:blipFill>
        <p:spPr>
          <a:xfrm>
            <a:off x="4133880" y="2364480"/>
            <a:ext cx="5311080" cy="7909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3" descr="Z:\local\home\baum_ad\Documents\Praesentationen\2021 PHD\eq_sensor_B.png"/>
          <p:cNvPicPr/>
          <p:nvPr/>
        </p:nvPicPr>
        <p:blipFill>
          <a:blip r:embed="rId3"/>
          <a:srcRect r="32241"/>
          <a:stretch/>
        </p:blipFill>
        <p:spPr>
          <a:xfrm>
            <a:off x="4133880" y="3862800"/>
            <a:ext cx="5333040" cy="792000"/>
          </a:xfrm>
          <a:prstGeom prst="rect">
            <a:avLst/>
          </a:prstGeom>
          <a:ln w="0">
            <a:noFill/>
          </a:ln>
        </p:spPr>
      </p:pic>
      <p:sp>
        <p:nvSpPr>
          <p:cNvPr id="339" name="Pfeil nach rechts 22"/>
          <p:cNvSpPr/>
          <p:nvPr/>
        </p:nvSpPr>
        <p:spPr>
          <a:xfrm rot="9903600">
            <a:off x="7823880" y="3753720"/>
            <a:ext cx="1708920" cy="153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58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2040" rIns="90000" bIns="320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40" name="Textfeld 11"/>
          <p:cNvSpPr/>
          <p:nvPr/>
        </p:nvSpPr>
        <p:spPr>
          <a:xfrm>
            <a:off x="4000320" y="5323680"/>
            <a:ext cx="1936080" cy="73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FF0000"/>
                </a:solidFill>
                <a:uFillTx/>
                <a:latin typeface="Arial"/>
              </a:rPr>
              <a:t>System B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1" name="Picture 3"/>
          <p:cNvPicPr/>
          <p:nvPr/>
        </p:nvPicPr>
        <p:blipFill>
          <a:blip r:embed="rId4"/>
          <a:stretch/>
        </p:blipFill>
        <p:spPr>
          <a:xfrm>
            <a:off x="6095880" y="163800"/>
            <a:ext cx="2807640" cy="21031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5" descr="Z:\local\home\baum_ad\Paper\phd-thesis_ab\defense\figures\test_spectra.png"/>
          <p:cNvPicPr/>
          <p:nvPr/>
        </p:nvPicPr>
        <p:blipFill>
          <a:blip r:embed="rId5"/>
          <a:stretch/>
        </p:blipFill>
        <p:spPr>
          <a:xfrm>
            <a:off x="9523800" y="2734920"/>
            <a:ext cx="2667600" cy="177840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/>
          <p:cNvPicPr/>
          <p:nvPr/>
        </p:nvPicPr>
        <p:blipFill>
          <a:blip r:embed="rId6"/>
          <a:stretch/>
        </p:blipFill>
        <p:spPr>
          <a:xfrm>
            <a:off x="267120" y="2378880"/>
            <a:ext cx="3826800" cy="2551320"/>
          </a:xfrm>
          <a:prstGeom prst="rect">
            <a:avLst/>
          </a:prstGeom>
          <a:ln w="0">
            <a:noFill/>
          </a:ln>
        </p:spPr>
      </p:pic>
      <p:sp>
        <p:nvSpPr>
          <p:cNvPr id="344" name="Pfeil nach rechts 20"/>
          <p:cNvSpPr/>
          <p:nvPr/>
        </p:nvSpPr>
        <p:spPr>
          <a:xfrm rot="11554200">
            <a:off x="7796880" y="3120480"/>
            <a:ext cx="1708920" cy="153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58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2040" rIns="90000" bIns="320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45" name="Pfeil nach rechts 14"/>
          <p:cNvSpPr/>
          <p:nvPr/>
        </p:nvSpPr>
        <p:spPr>
          <a:xfrm rot="7444800">
            <a:off x="6507720" y="2143800"/>
            <a:ext cx="563400" cy="2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46" name="Picture 4" descr="Z:\local\home\baum_ad\Paper\phd-thesis_ab\defense\figures\srf_ideal.png"/>
          <p:cNvPicPr/>
          <p:nvPr/>
        </p:nvPicPr>
        <p:blipFill>
          <a:blip r:embed="rId7"/>
          <a:stretch/>
        </p:blipFill>
        <p:spPr>
          <a:xfrm>
            <a:off x="6095880" y="4752720"/>
            <a:ext cx="2806920" cy="2104920"/>
          </a:xfrm>
          <a:prstGeom prst="rect">
            <a:avLst/>
          </a:prstGeom>
          <a:ln w="0">
            <a:noFill/>
          </a:ln>
        </p:spPr>
      </p:pic>
      <p:sp>
        <p:nvSpPr>
          <p:cNvPr id="347" name="Pfeil nach rechts 14"/>
          <p:cNvSpPr/>
          <p:nvPr/>
        </p:nvSpPr>
        <p:spPr>
          <a:xfrm rot="14133600">
            <a:off x="6551640" y="4660200"/>
            <a:ext cx="519840" cy="205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48" name="Textfeld 2"/>
          <p:cNvSpPr/>
          <p:nvPr/>
        </p:nvSpPr>
        <p:spPr>
          <a:xfrm>
            <a:off x="765360" y="2075400"/>
            <a:ext cx="3328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uFillTx/>
                <a:latin typeface="Arial"/>
              </a:rPr>
              <a:t>Ratio System A  / System B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Rechteck 5"/>
          <p:cNvSpPr/>
          <p:nvPr/>
        </p:nvSpPr>
        <p:spPr>
          <a:xfrm>
            <a:off x="765360" y="2870280"/>
            <a:ext cx="923400" cy="15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781A80A9-D19E-44B9-9A0C-D1B8BA8879EA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</a:rPr>
              <a:t>Goal: Converting Data from System A to System B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51" name="Picture 2" descr="Z:\local\home\baum_ad\Documents\Praesentationen\2021 PHD\eq_kernel_on_image.png"/>
          <p:cNvPicPr/>
          <p:nvPr/>
        </p:nvPicPr>
        <p:blipFill>
          <a:blip r:embed="rId2"/>
          <a:stretch/>
        </p:blipFill>
        <p:spPr>
          <a:xfrm>
            <a:off x="3987360" y="3265200"/>
            <a:ext cx="4540320" cy="739080"/>
          </a:xfrm>
          <a:prstGeom prst="rect">
            <a:avLst/>
          </a:prstGeom>
          <a:ln w="0">
            <a:noFill/>
          </a:ln>
        </p:spPr>
      </p:pic>
      <p:sp>
        <p:nvSpPr>
          <p:cNvPr id="352" name="Textfeld 6"/>
          <p:cNvSpPr/>
          <p:nvPr/>
        </p:nvSpPr>
        <p:spPr>
          <a:xfrm>
            <a:off x="493560" y="4162320"/>
            <a:ext cx="11397240" cy="221580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3" name="Picture 4"/>
          <p:cNvPicPr/>
          <p:nvPr/>
        </p:nvPicPr>
        <p:blipFill>
          <a:blip r:embed="rId4"/>
          <a:stretch/>
        </p:blipFill>
        <p:spPr>
          <a:xfrm>
            <a:off x="7098480" y="1240200"/>
            <a:ext cx="1875960" cy="20844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5"/>
          <p:cNvPicPr/>
          <p:nvPr/>
        </p:nvPicPr>
        <p:blipFill>
          <a:blip r:embed="rId5"/>
          <a:stretch/>
        </p:blipFill>
        <p:spPr>
          <a:xfrm>
            <a:off x="3420360" y="1233720"/>
            <a:ext cx="1876680" cy="2085120"/>
          </a:xfrm>
          <a:prstGeom prst="rect">
            <a:avLst/>
          </a:prstGeom>
          <a:ln w="0">
            <a:noFill/>
          </a:ln>
        </p:spPr>
      </p:pic>
      <p:cxnSp>
        <p:nvCxnSpPr>
          <p:cNvPr id="355" name="Gerade Verbindung mit Pfeil 9"/>
          <p:cNvCxnSpPr/>
          <p:nvPr/>
        </p:nvCxnSpPr>
        <p:spPr>
          <a:xfrm flipH="1" flipV="1">
            <a:off x="5044680" y="1692000"/>
            <a:ext cx="2532600" cy="2736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56" name="Gerade Verbindung mit Pfeil 10"/>
          <p:cNvCxnSpPr/>
          <p:nvPr/>
        </p:nvCxnSpPr>
        <p:spPr>
          <a:xfrm flipH="1" flipV="1">
            <a:off x="5044680" y="1692000"/>
            <a:ext cx="2542320" cy="15120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57" name="Gerade Verbindung mit Pfeil 11"/>
          <p:cNvCxnSpPr/>
          <p:nvPr/>
        </p:nvCxnSpPr>
        <p:spPr>
          <a:xfrm flipH="1" flipV="1">
            <a:off x="5044680" y="1692000"/>
            <a:ext cx="2666160" cy="11304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cxnSp>
        <p:nvCxnSpPr>
          <p:cNvPr id="358" name="Gerade Verbindung mit Pfeil 12"/>
          <p:cNvCxnSpPr/>
          <p:nvPr/>
        </p:nvCxnSpPr>
        <p:spPr>
          <a:xfrm flipH="1">
            <a:off x="5044680" y="1685880"/>
            <a:ext cx="2666160" cy="6480"/>
          </a:xfrm>
          <a:prstGeom prst="straightConnector1">
            <a:avLst/>
          </a:prstGeom>
          <a:ln>
            <a:solidFill>
              <a:srgbClr val="000000"/>
            </a:solidFill>
            <a:tailEnd type="arrow" w="med" len="med"/>
          </a:ln>
        </p:spPr>
      </p:cxnSp>
      <p:pic>
        <p:nvPicPr>
          <p:cNvPr id="359" name="Picture 5"/>
          <p:cNvPicPr/>
          <p:nvPr/>
        </p:nvPicPr>
        <p:blipFill>
          <a:blip r:embed="rId6"/>
          <a:srcRect l="19144" t="3110" r="4537" b="18675"/>
          <a:stretch/>
        </p:blipFill>
        <p:spPr>
          <a:xfrm>
            <a:off x="9225000" y="1476000"/>
            <a:ext cx="2184480" cy="16786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4" descr="Z:\local\home\baum_ad\Paper\phd-thesis_ab\defense\figures\srf_ideal.png"/>
          <p:cNvPicPr/>
          <p:nvPr/>
        </p:nvPicPr>
        <p:blipFill>
          <a:blip r:embed="rId7"/>
          <a:srcRect l="16978" t="3587" r="4954" b="19335"/>
          <a:stretch/>
        </p:blipFill>
        <p:spPr>
          <a:xfrm>
            <a:off x="781920" y="1476000"/>
            <a:ext cx="2267280" cy="1678680"/>
          </a:xfrm>
          <a:prstGeom prst="rect">
            <a:avLst/>
          </a:prstGeom>
          <a:ln w="0">
            <a:noFill/>
          </a:ln>
        </p:spPr>
      </p:pic>
      <p:sp>
        <p:nvSpPr>
          <p:cNvPr id="361" name="Rechteck 36"/>
          <p:cNvSpPr/>
          <p:nvPr/>
        </p:nvSpPr>
        <p:spPr>
          <a:xfrm>
            <a:off x="7593480" y="1339920"/>
            <a:ext cx="1010880" cy="2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62" name="Rechteck 37"/>
          <p:cNvSpPr/>
          <p:nvPr/>
        </p:nvSpPr>
        <p:spPr>
          <a:xfrm>
            <a:off x="3769560" y="1332000"/>
            <a:ext cx="1010880" cy="2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63" name="Textfeld 2"/>
          <p:cNvSpPr/>
          <p:nvPr/>
        </p:nvSpPr>
        <p:spPr>
          <a:xfrm>
            <a:off x="4458600" y="902160"/>
            <a:ext cx="3999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uFillTx/>
                <a:latin typeface="Arial"/>
              </a:rPr>
              <a:t>Each pixel of system B is the weight and sum of all pixels of system A</a:t>
            </a:r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0AC27F3B-78F0-4974-92B8-1A70AF2BE518}" type="slidenum"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2" descr="Z:\local\home\baum_ad\Paper\phd-thesis_ab\defense\figures\build\cross-correlation_CAA.png"/>
          <p:cNvPicPr/>
          <p:nvPr/>
        </p:nvPicPr>
        <p:blipFill>
          <a:blip r:embed="rId2"/>
          <a:srcRect b="4475"/>
          <a:stretch/>
        </p:blipFill>
        <p:spPr>
          <a:xfrm>
            <a:off x="8060400" y="2103480"/>
            <a:ext cx="4023000" cy="288216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Z:\local\home\baum_ad\Paper\phd-thesis_ab\defense\figures\build\cross-correlation_CBA.png"/>
          <p:cNvPicPr/>
          <p:nvPr/>
        </p:nvPicPr>
        <p:blipFill>
          <a:blip r:embed="rId3"/>
          <a:srcRect b="4475"/>
          <a:stretch/>
        </p:blipFill>
        <p:spPr>
          <a:xfrm>
            <a:off x="288000" y="2097720"/>
            <a:ext cx="4023000" cy="2882160"/>
          </a:xfrm>
          <a:prstGeom prst="rect">
            <a:avLst/>
          </a:prstGeom>
          <a:ln w="0">
            <a:noFill/>
          </a:ln>
        </p:spPr>
      </p:pic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95160" y="333360"/>
            <a:ext cx="10055880" cy="984960"/>
          </a:xfrm>
          <a:prstGeom prst="rect">
            <a:avLst/>
          </a:prstGeom>
          <a:blipFill rotWithShape="0">
            <a:blip r:embed="rId4"/>
            <a:stretch>
              <a:fillRect l="-1213" t="-11184"/>
            </a:stretch>
          </a:blipFill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2800" b="1" u="none" strike="noStrike">
                <a:solidFill>
                  <a:srgbClr val="FFFFFF">
                    <a:alpha val="1000"/>
                  </a:srgbClr>
                </a:solidFill>
                <a:uFillTx/>
                <a:latin typeface="Arial"/>
              </a:rPr>
              <a:t> </a:t>
            </a:r>
            <a:endParaRPr lang="de-DE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367" name="Picture 3" descr="Z:\local\home\baum_ad\Documents\Praesentationen\2021 PHD\eq_cc_ab.png"/>
          <p:cNvPicPr/>
          <p:nvPr/>
        </p:nvPicPr>
        <p:blipFill>
          <a:blip r:embed="rId5"/>
          <a:stretch/>
        </p:blipFill>
        <p:spPr>
          <a:xfrm>
            <a:off x="320760" y="1586880"/>
            <a:ext cx="3957480" cy="56376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4" descr="Z:\local\home\baum_ad\Documents\Praesentationen\2021 PHD\eq_cc_aa.png"/>
          <p:cNvPicPr/>
          <p:nvPr/>
        </p:nvPicPr>
        <p:blipFill>
          <a:blip r:embed="rId6"/>
          <a:stretch/>
        </p:blipFill>
        <p:spPr>
          <a:xfrm>
            <a:off x="8087760" y="1528920"/>
            <a:ext cx="3968280" cy="5680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2" descr="Z:\local\home\baum_ad\Documents\Praesentationen\2021 PHD\eq_transform_cc_mat.png"/>
          <p:cNvPicPr/>
          <p:nvPr/>
        </p:nvPicPr>
        <p:blipFill>
          <a:blip r:embed="rId7"/>
          <a:stretch/>
        </p:blipFill>
        <p:spPr>
          <a:xfrm>
            <a:off x="4495680" y="2804400"/>
            <a:ext cx="3380040" cy="501120"/>
          </a:xfrm>
          <a:prstGeom prst="rect">
            <a:avLst/>
          </a:prstGeom>
          <a:ln w="0">
            <a:noFill/>
          </a:ln>
        </p:spPr>
      </p:pic>
      <p:sp>
        <p:nvSpPr>
          <p:cNvPr id="370" name="Rechteck 5"/>
          <p:cNvSpPr/>
          <p:nvPr/>
        </p:nvSpPr>
        <p:spPr>
          <a:xfrm>
            <a:off x="6185880" y="6335280"/>
            <a:ext cx="46404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i="1" u="none" strike="noStrike">
                <a:solidFill>
                  <a:schemeClr val="dk1"/>
                </a:solidFill>
                <a:uFillTx/>
                <a:latin typeface="Arial"/>
              </a:rPr>
              <a:t>Baumgartner et al. (2020) doi:10.1364/oe.409626</a:t>
            </a:r>
            <a:endParaRPr lang="en-GB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1" name="Picture 15"/>
          <p:cNvPicPr/>
          <p:nvPr/>
        </p:nvPicPr>
        <p:blipFill>
          <a:blip r:embed="rId8"/>
          <a:stretch/>
        </p:blipFill>
        <p:spPr>
          <a:xfrm>
            <a:off x="10826640" y="5469120"/>
            <a:ext cx="1209960" cy="1209960"/>
          </a:xfrm>
          <a:prstGeom prst="rect">
            <a:avLst/>
          </a:prstGeom>
          <a:ln w="0">
            <a:noFill/>
          </a:ln>
        </p:spPr>
      </p:pic>
      <p:sp>
        <p:nvSpPr>
          <p:cNvPr id="372" name="Rechteck 15"/>
          <p:cNvSpPr/>
          <p:nvPr/>
        </p:nvSpPr>
        <p:spPr>
          <a:xfrm>
            <a:off x="6490080" y="5706720"/>
            <a:ext cx="4032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chemeClr val="dk1"/>
                </a:solidFill>
                <a:uFillTx/>
                <a:latin typeface="Arial"/>
              </a:rPr>
              <a:t>Mathematical background in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TextBox 16"/>
          <p:cNvSpPr/>
          <p:nvPr/>
        </p:nvSpPr>
        <p:spPr>
          <a:xfrm>
            <a:off x="4272480" y="3537000"/>
            <a:ext cx="36846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00658B"/>
                </a:solidFill>
                <a:uFillTx/>
                <a:latin typeface="Arial"/>
              </a:rPr>
              <a:t>Transformation matrix can be computed from cross-correlation matrices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TextBox 16"/>
          <p:cNvSpPr/>
          <p:nvPr/>
        </p:nvSpPr>
        <p:spPr>
          <a:xfrm>
            <a:off x="4266360" y="2040840"/>
            <a:ext cx="36846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i="1" u="none" strike="noStrike">
                <a:solidFill>
                  <a:srgbClr val="00658B"/>
                </a:solidFill>
                <a:uFillTx/>
                <a:latin typeface="Arial"/>
              </a:rPr>
              <a:t>Instrument properties</a:t>
            </a:r>
            <a:endParaRPr lang="en-GB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75" name="Gerade Verbindung mit Pfeil 8"/>
          <p:cNvCxnSpPr/>
          <p:nvPr/>
        </p:nvCxnSpPr>
        <p:spPr>
          <a:xfrm flipH="1">
            <a:off x="4876560" y="2502360"/>
            <a:ext cx="248040" cy="30240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cxnSp>
        <p:nvCxnSpPr>
          <p:cNvPr id="376" name="Gerade Verbindung mit Pfeil 20"/>
          <p:cNvCxnSpPr/>
          <p:nvPr/>
        </p:nvCxnSpPr>
        <p:spPr>
          <a:xfrm>
            <a:off x="6845040" y="2502360"/>
            <a:ext cx="153000" cy="366480"/>
          </a:xfrm>
          <a:prstGeom prst="straightConnector1">
            <a:avLst/>
          </a:prstGeom>
          <a:ln w="44450">
            <a:solidFill>
              <a:srgbClr val="00658B"/>
            </a:solidFill>
            <a:tailEnd type="triangle" w="med" len="med"/>
          </a:ln>
        </p:spPr>
      </p:cxn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Andreas Baumgartner | 14.11.2024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97EA27A3-2D71-48C4-B5BF-FB060FBAEEC1}" type="slidenum"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787</Words>
  <Application>Microsoft Office PowerPoint</Application>
  <PresentationFormat>Widescreen</PresentationFormat>
  <Paragraphs>199</Paragraphs>
  <Slides>19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38</vt:i4>
      </vt:variant>
      <vt:variant>
        <vt:lpstr>Slide Titles</vt:lpstr>
      </vt:variant>
      <vt:variant>
        <vt:i4>19</vt:i4>
      </vt:variant>
    </vt:vector>
  </HeadingPairs>
  <TitlesOfParts>
    <vt:vector size="63" baseType="lpstr">
      <vt:lpstr>Aptos</vt:lpstr>
      <vt:lpstr>Arial</vt:lpstr>
      <vt:lpstr>Cambria Math</vt:lpstr>
      <vt:lpstr>Symbol</vt:lpstr>
      <vt:lpstr>Times New Roman</vt:lpstr>
      <vt:lpstr>Wingdings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A Novel At-Sensor Radiance Harmonization Method</vt:lpstr>
      <vt:lpstr>Airborne Sensor Systems</vt:lpstr>
      <vt:lpstr>Calibration Home Base (CHB)</vt:lpstr>
      <vt:lpstr>Spectral Calibration Results HySpex VNIR3400-N</vt:lpstr>
      <vt:lpstr>Initial Situation</vt:lpstr>
      <vt:lpstr>Imaging Equation</vt:lpstr>
      <vt:lpstr>Two Systems - Two Results</vt:lpstr>
      <vt:lpstr>Goal: Converting Data from System A to System B</vt:lpstr>
      <vt:lpstr> </vt:lpstr>
      <vt:lpstr>Current HySpex VNIR-3400N Processing Settings</vt:lpstr>
      <vt:lpstr>Simulation Results</vt:lpstr>
      <vt:lpstr>Uncertainties</vt:lpstr>
      <vt:lpstr>Experimental Validation of HySpex VNIR-3400N</vt:lpstr>
      <vt:lpstr>Applications</vt:lpstr>
      <vt:lpstr>Conclusion</vt:lpstr>
      <vt:lpstr>My Answers</vt:lpstr>
      <vt:lpstr>Geometric Calibration Results</vt:lpstr>
      <vt:lpstr>Simulation Results Undersampled Sensor </vt:lpstr>
      <vt:lpstr>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danyel</dc:creator>
  <dc:description/>
  <cp:lastModifiedBy>Guest</cp:lastModifiedBy>
  <cp:revision>498</cp:revision>
  <dcterms:created xsi:type="dcterms:W3CDTF">2022-03-24T21:12:41Z</dcterms:created>
  <dcterms:modified xsi:type="dcterms:W3CDTF">2024-11-13T15:14:30Z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HiddenSlides">
    <vt:i4>3</vt:i4>
  </property>
  <property fmtid="{D5CDD505-2E9C-101B-9397-08002B2CF9AE}" pid="4" name="PresentationFormat">
    <vt:lpwstr>Breitbild</vt:lpwstr>
  </property>
  <property fmtid="{D5CDD505-2E9C-101B-9397-08002B2CF9AE}" pid="5" name="Slides">
    <vt:i4>19</vt:i4>
  </property>
  <property fmtid="{D5CDD505-2E9C-101B-9397-08002B2CF9AE}" pid="6" name="_dlc_DocIdItemGuid">
    <vt:lpwstr>bd282697-c290-4542-8aa2-080f00d7f5d5</vt:lpwstr>
  </property>
</Properties>
</file>