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5268" r:id="rId3"/>
    <p:sldId id="5269" r:id="rId4"/>
    <p:sldId id="5234" r:id="rId5"/>
    <p:sldId id="5236" r:id="rId6"/>
    <p:sldId id="5237" r:id="rId7"/>
    <p:sldId id="5252" r:id="rId8"/>
    <p:sldId id="5274" r:id="rId9"/>
    <p:sldId id="5273" r:id="rId10"/>
    <p:sldId id="5275" r:id="rId11"/>
  </p:sldIdLst>
  <p:sldSz cx="12192000" cy="6858000"/>
  <p:notesSz cx="9385300" cy="7099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0" autoAdjust="0"/>
    <p:restoredTop sz="91727" autoAdjust="0"/>
  </p:normalViewPr>
  <p:slideViewPr>
    <p:cSldViewPr snapToGrid="0">
      <p:cViewPr varScale="1">
        <p:scale>
          <a:sx n="102" d="100"/>
          <a:sy n="102" d="100"/>
        </p:scale>
        <p:origin x="102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1E3882-3474-4F68-BFC6-CF1314F538A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1733A98-5479-42B1-A1CC-8189BE62975E}">
      <dgm:prSet phldrT="[Text]" custT="1"/>
      <dgm:spPr>
        <a:noFill/>
      </dgm:spPr>
      <dgm:t>
        <a:bodyPr/>
        <a:lstStyle/>
        <a:p>
          <a:r>
            <a:rPr lang="en-US" sz="1600" dirty="0"/>
            <a:t>Uncertainty in TOA Reflectance</a:t>
          </a:r>
        </a:p>
      </dgm:t>
    </dgm:pt>
    <dgm:pt modelId="{7B143814-9944-4CC3-B64D-249F59771638}" type="parTrans" cxnId="{293052E6-BEE7-4D08-97F9-9F45671CD712}">
      <dgm:prSet/>
      <dgm:spPr/>
      <dgm:t>
        <a:bodyPr/>
        <a:lstStyle/>
        <a:p>
          <a:endParaRPr lang="en-US" sz="1600"/>
        </a:p>
      </dgm:t>
    </dgm:pt>
    <dgm:pt modelId="{E2B219FD-E5B2-4B00-9A82-E85E6EFE0E31}" type="sibTrans" cxnId="{293052E6-BEE7-4D08-97F9-9F45671CD712}">
      <dgm:prSet/>
      <dgm:spPr/>
      <dgm:t>
        <a:bodyPr/>
        <a:lstStyle/>
        <a:p>
          <a:endParaRPr lang="en-US" sz="1600"/>
        </a:p>
      </dgm:t>
    </dgm:pt>
    <dgm:pt modelId="{14D83231-0B68-45B8-A27A-5C4BE681BCF1}">
      <dgm:prSet phldrT="[Text]" custT="1"/>
      <dgm:spPr/>
      <dgm:t>
        <a:bodyPr/>
        <a:lstStyle/>
        <a:p>
          <a:r>
            <a:rPr lang="en-US" sz="1600" dirty="0"/>
            <a:t>Radiance in Field</a:t>
          </a:r>
        </a:p>
      </dgm:t>
    </dgm:pt>
    <dgm:pt modelId="{5244A561-ED58-4CAD-B9CB-38CF55E9409F}" type="parTrans" cxnId="{73D5DFB4-5C3D-4B60-BD00-7DC53BF5BE90}">
      <dgm:prSet custT="1"/>
      <dgm:spPr/>
      <dgm:t>
        <a:bodyPr/>
        <a:lstStyle/>
        <a:p>
          <a:endParaRPr lang="en-US" sz="1600"/>
        </a:p>
      </dgm:t>
    </dgm:pt>
    <dgm:pt modelId="{9F6D2CA2-ECCC-4463-B3FC-39FB93E23DBE}" type="sibTrans" cxnId="{73D5DFB4-5C3D-4B60-BD00-7DC53BF5BE90}">
      <dgm:prSet/>
      <dgm:spPr/>
      <dgm:t>
        <a:bodyPr/>
        <a:lstStyle/>
        <a:p>
          <a:endParaRPr lang="en-US" sz="1600"/>
        </a:p>
      </dgm:t>
    </dgm:pt>
    <dgm:pt modelId="{48CC787D-C115-4881-B547-AA905AA20559}">
      <dgm:prSet phldrT="[Text]" custT="1"/>
      <dgm:spPr/>
      <dgm:t>
        <a:bodyPr/>
        <a:lstStyle/>
        <a:p>
          <a:r>
            <a:rPr lang="en-US" sz="1600" dirty="0"/>
            <a:t>Atmospheric Input</a:t>
          </a:r>
        </a:p>
      </dgm:t>
    </dgm:pt>
    <dgm:pt modelId="{B43A4CE1-C183-44A0-BC04-218286FC19B2}" type="parTrans" cxnId="{670294E4-7F63-4447-9A9A-994C9609F217}">
      <dgm:prSet custT="1"/>
      <dgm:spPr/>
      <dgm:t>
        <a:bodyPr/>
        <a:lstStyle/>
        <a:p>
          <a:endParaRPr lang="en-US" sz="1600"/>
        </a:p>
      </dgm:t>
    </dgm:pt>
    <dgm:pt modelId="{22590801-0505-4AF4-9DEC-F4C1E6EE72C3}" type="sibTrans" cxnId="{670294E4-7F63-4447-9A9A-994C9609F217}">
      <dgm:prSet/>
      <dgm:spPr/>
      <dgm:t>
        <a:bodyPr/>
        <a:lstStyle/>
        <a:p>
          <a:endParaRPr lang="en-US" sz="1600"/>
        </a:p>
      </dgm:t>
    </dgm:pt>
    <dgm:pt modelId="{F82C2B9F-36B9-4F36-959E-B170CAC5BB85}">
      <dgm:prSet phldrT="[Text]" custT="1"/>
      <dgm:spPr/>
      <dgm:t>
        <a:bodyPr/>
        <a:lstStyle/>
        <a:p>
          <a:r>
            <a:rPr lang="en-US" sz="1600" dirty="0"/>
            <a:t>Solar Irradiance</a:t>
          </a:r>
        </a:p>
      </dgm:t>
    </dgm:pt>
    <dgm:pt modelId="{FEA278F6-716D-480C-92E3-622D2FD833C4}" type="parTrans" cxnId="{F2BED346-3D35-49A8-9F91-F9CDAC099816}">
      <dgm:prSet custT="1"/>
      <dgm:spPr/>
      <dgm:t>
        <a:bodyPr/>
        <a:lstStyle/>
        <a:p>
          <a:endParaRPr lang="en-US" sz="1600"/>
        </a:p>
      </dgm:t>
    </dgm:pt>
    <dgm:pt modelId="{E80E4F89-BA76-4B77-AFB9-E20888F13828}" type="sibTrans" cxnId="{F2BED346-3D35-49A8-9F91-F9CDAC099816}">
      <dgm:prSet/>
      <dgm:spPr/>
      <dgm:t>
        <a:bodyPr/>
        <a:lstStyle/>
        <a:p>
          <a:endParaRPr lang="en-US" sz="1600"/>
        </a:p>
      </dgm:t>
    </dgm:pt>
    <dgm:pt modelId="{E02F665B-AFBF-4AAB-A440-026651DEAC59}">
      <dgm:prSet phldrT="[Text]" custT="1"/>
      <dgm:spPr/>
      <dgm:t>
        <a:bodyPr/>
        <a:lstStyle/>
        <a:p>
          <a:r>
            <a:rPr lang="en-US" sz="1600" dirty="0"/>
            <a:t>Surface Representativeness</a:t>
          </a:r>
        </a:p>
      </dgm:t>
    </dgm:pt>
    <dgm:pt modelId="{82995261-A881-482B-9C11-45B1D13BF96F}" type="parTrans" cxnId="{793EE9AD-D221-4D86-9E0A-60A90E13E533}">
      <dgm:prSet custT="1"/>
      <dgm:spPr/>
      <dgm:t>
        <a:bodyPr/>
        <a:lstStyle/>
        <a:p>
          <a:endParaRPr lang="en-US" sz="1600"/>
        </a:p>
      </dgm:t>
    </dgm:pt>
    <dgm:pt modelId="{E955EE7C-8B8B-428F-AA03-754E4488FB2C}" type="sibTrans" cxnId="{793EE9AD-D221-4D86-9E0A-60A90E13E533}">
      <dgm:prSet/>
      <dgm:spPr/>
      <dgm:t>
        <a:bodyPr/>
        <a:lstStyle/>
        <a:p>
          <a:endParaRPr lang="en-US" sz="1600"/>
        </a:p>
      </dgm:t>
    </dgm:pt>
    <dgm:pt modelId="{D5914B8B-0D15-462A-999B-8E875669655E}">
      <dgm:prSet phldrT="[Text]" custT="1"/>
      <dgm:spPr>
        <a:ln>
          <a:prstDash val="solid"/>
        </a:ln>
      </dgm:spPr>
      <dgm:t>
        <a:bodyPr/>
        <a:lstStyle/>
        <a:p>
          <a:r>
            <a:rPr lang="en-US" sz="1600" dirty="0"/>
            <a:t>Radiative Transfer Code </a:t>
          </a:r>
        </a:p>
      </dgm:t>
    </dgm:pt>
    <dgm:pt modelId="{57EC261C-21B6-428D-8A40-D5EFE0D3250B}" type="sibTrans" cxnId="{481BA4E8-7D8A-4DC6-8505-C925796BAA63}">
      <dgm:prSet/>
      <dgm:spPr/>
      <dgm:t>
        <a:bodyPr/>
        <a:lstStyle/>
        <a:p>
          <a:endParaRPr lang="en-US" sz="1600"/>
        </a:p>
      </dgm:t>
    </dgm:pt>
    <dgm:pt modelId="{357F4C08-CF7E-46D7-9864-07B3F0E7C82A}" type="parTrans" cxnId="{481BA4E8-7D8A-4DC6-8505-C925796BAA63}">
      <dgm:prSet custT="1"/>
      <dgm:spPr/>
      <dgm:t>
        <a:bodyPr/>
        <a:lstStyle/>
        <a:p>
          <a:endParaRPr lang="en-US" sz="1600"/>
        </a:p>
      </dgm:t>
    </dgm:pt>
    <dgm:pt modelId="{BCC22C41-C4E0-4D9B-BEEF-6DF969AE855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600" dirty="0"/>
            <a:t>Surface BRDF</a:t>
          </a:r>
        </a:p>
      </dgm:t>
    </dgm:pt>
    <dgm:pt modelId="{CD8BBBB4-A01C-44C9-9EBC-D91DC4CA05BC}" type="parTrans" cxnId="{D454F051-86F1-4C80-9E8E-3F5EC675B577}">
      <dgm:prSet custT="1"/>
      <dgm:spPr/>
      <dgm:t>
        <a:bodyPr/>
        <a:lstStyle/>
        <a:p>
          <a:endParaRPr lang="en-US" sz="1600"/>
        </a:p>
      </dgm:t>
    </dgm:pt>
    <dgm:pt modelId="{86027509-19CF-47FB-A5FC-F8CA02FFBF5B}" type="sibTrans" cxnId="{D454F051-86F1-4C80-9E8E-3F5EC675B577}">
      <dgm:prSet/>
      <dgm:spPr/>
      <dgm:t>
        <a:bodyPr/>
        <a:lstStyle/>
        <a:p>
          <a:endParaRPr lang="en-US" sz="1600"/>
        </a:p>
      </dgm:t>
    </dgm:pt>
    <dgm:pt modelId="{E5547104-5C30-4D71-934D-1D8000384418}" type="pres">
      <dgm:prSet presAssocID="{361E3882-3474-4F68-BFC6-CF1314F538A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03F71CA-1722-4544-AFA5-F22A6547BAE1}" type="pres">
      <dgm:prSet presAssocID="{21733A98-5479-42B1-A1CC-8189BE62975E}" presName="root1" presStyleCnt="0"/>
      <dgm:spPr/>
    </dgm:pt>
    <dgm:pt modelId="{EE178AD2-ED5F-4D1B-ABC1-3250C0AFAAE9}" type="pres">
      <dgm:prSet presAssocID="{21733A98-5479-42B1-A1CC-8189BE62975E}" presName="LevelOneTextNode" presStyleLbl="node0" presStyleIdx="0" presStyleCnt="1" custScaleY="137954">
        <dgm:presLayoutVars>
          <dgm:chPref val="3"/>
        </dgm:presLayoutVars>
      </dgm:prSet>
      <dgm:spPr/>
    </dgm:pt>
    <dgm:pt modelId="{10F13EB0-EBF5-402E-AC45-E987936D7CE6}" type="pres">
      <dgm:prSet presAssocID="{21733A98-5479-42B1-A1CC-8189BE62975E}" presName="level2hierChild" presStyleCnt="0"/>
      <dgm:spPr/>
    </dgm:pt>
    <dgm:pt modelId="{274077FA-5132-45E3-86E6-310C6F80E3A7}" type="pres">
      <dgm:prSet presAssocID="{5244A561-ED58-4CAD-B9CB-38CF55E9409F}" presName="conn2-1" presStyleLbl="parChTrans1D2" presStyleIdx="0" presStyleCnt="6"/>
      <dgm:spPr/>
    </dgm:pt>
    <dgm:pt modelId="{BD740B9B-B6FB-4C37-90A5-0B4D9B1EEAEE}" type="pres">
      <dgm:prSet presAssocID="{5244A561-ED58-4CAD-B9CB-38CF55E9409F}" presName="connTx" presStyleLbl="parChTrans1D2" presStyleIdx="0" presStyleCnt="6"/>
      <dgm:spPr/>
    </dgm:pt>
    <dgm:pt modelId="{EB0AC29C-A4F8-4EDC-8F06-75410459B79F}" type="pres">
      <dgm:prSet presAssocID="{14D83231-0B68-45B8-A27A-5C4BE681BCF1}" presName="root2" presStyleCnt="0"/>
      <dgm:spPr/>
    </dgm:pt>
    <dgm:pt modelId="{1B9EB4A6-00DA-496E-9E36-EC74B59EA680}" type="pres">
      <dgm:prSet presAssocID="{14D83231-0B68-45B8-A27A-5C4BE681BCF1}" presName="LevelTwoTextNode" presStyleLbl="node2" presStyleIdx="0" presStyleCnt="6" custScaleX="163082">
        <dgm:presLayoutVars>
          <dgm:chPref val="3"/>
        </dgm:presLayoutVars>
      </dgm:prSet>
      <dgm:spPr/>
    </dgm:pt>
    <dgm:pt modelId="{349216D6-3FE7-456C-8CF7-B93D26841080}" type="pres">
      <dgm:prSet presAssocID="{14D83231-0B68-45B8-A27A-5C4BE681BCF1}" presName="level3hierChild" presStyleCnt="0"/>
      <dgm:spPr/>
    </dgm:pt>
    <dgm:pt modelId="{84D730FF-FC8A-4684-AC00-F370052B20A3}" type="pres">
      <dgm:prSet presAssocID="{357F4C08-CF7E-46D7-9864-07B3F0E7C82A}" presName="conn2-1" presStyleLbl="parChTrans1D2" presStyleIdx="1" presStyleCnt="6"/>
      <dgm:spPr/>
    </dgm:pt>
    <dgm:pt modelId="{E26BC4E1-1F27-4C13-9B82-B32D39002B3F}" type="pres">
      <dgm:prSet presAssocID="{357F4C08-CF7E-46D7-9864-07B3F0E7C82A}" presName="connTx" presStyleLbl="parChTrans1D2" presStyleIdx="1" presStyleCnt="6"/>
      <dgm:spPr/>
    </dgm:pt>
    <dgm:pt modelId="{2BEBD7B2-2BB2-4D2D-9CEA-29462B7E605C}" type="pres">
      <dgm:prSet presAssocID="{D5914B8B-0D15-462A-999B-8E875669655E}" presName="root2" presStyleCnt="0"/>
      <dgm:spPr/>
    </dgm:pt>
    <dgm:pt modelId="{56563F21-3C06-44A6-B7F8-22C529FB57E6}" type="pres">
      <dgm:prSet presAssocID="{D5914B8B-0D15-462A-999B-8E875669655E}" presName="LevelTwoTextNode" presStyleLbl="node2" presStyleIdx="1" presStyleCnt="6" custScaleX="163082">
        <dgm:presLayoutVars>
          <dgm:chPref val="3"/>
        </dgm:presLayoutVars>
      </dgm:prSet>
      <dgm:spPr/>
    </dgm:pt>
    <dgm:pt modelId="{501A5990-9CD3-45E4-AE95-BEB3EB6ABB66}" type="pres">
      <dgm:prSet presAssocID="{D5914B8B-0D15-462A-999B-8E875669655E}" presName="level3hierChild" presStyleCnt="0"/>
      <dgm:spPr/>
    </dgm:pt>
    <dgm:pt modelId="{D93AEB19-A50F-4EC9-8263-2A518EADF9EC}" type="pres">
      <dgm:prSet presAssocID="{B43A4CE1-C183-44A0-BC04-218286FC19B2}" presName="conn2-1" presStyleLbl="parChTrans1D2" presStyleIdx="2" presStyleCnt="6"/>
      <dgm:spPr/>
    </dgm:pt>
    <dgm:pt modelId="{1854299B-4004-4A6C-BCD9-114EAF996904}" type="pres">
      <dgm:prSet presAssocID="{B43A4CE1-C183-44A0-BC04-218286FC19B2}" presName="connTx" presStyleLbl="parChTrans1D2" presStyleIdx="2" presStyleCnt="6"/>
      <dgm:spPr/>
    </dgm:pt>
    <dgm:pt modelId="{87BB1106-93E2-45BA-9328-061E3DDFC9A0}" type="pres">
      <dgm:prSet presAssocID="{48CC787D-C115-4881-B547-AA905AA20559}" presName="root2" presStyleCnt="0"/>
      <dgm:spPr/>
    </dgm:pt>
    <dgm:pt modelId="{9DECD955-6722-44B3-ABE3-76A8767549A4}" type="pres">
      <dgm:prSet presAssocID="{48CC787D-C115-4881-B547-AA905AA20559}" presName="LevelTwoTextNode" presStyleLbl="node2" presStyleIdx="2" presStyleCnt="6" custScaleX="163082">
        <dgm:presLayoutVars>
          <dgm:chPref val="3"/>
        </dgm:presLayoutVars>
      </dgm:prSet>
      <dgm:spPr/>
    </dgm:pt>
    <dgm:pt modelId="{CF758061-CCE0-42E5-855F-C9784DA3CAAA}" type="pres">
      <dgm:prSet presAssocID="{48CC787D-C115-4881-B547-AA905AA20559}" presName="level3hierChild" presStyleCnt="0"/>
      <dgm:spPr/>
    </dgm:pt>
    <dgm:pt modelId="{39CF3A2E-C48F-43B7-89E6-69C37BA2C5D5}" type="pres">
      <dgm:prSet presAssocID="{FEA278F6-716D-480C-92E3-622D2FD833C4}" presName="conn2-1" presStyleLbl="parChTrans1D2" presStyleIdx="3" presStyleCnt="6"/>
      <dgm:spPr/>
    </dgm:pt>
    <dgm:pt modelId="{E1E5BFB7-FC48-4BB6-BD62-07EE50319E8F}" type="pres">
      <dgm:prSet presAssocID="{FEA278F6-716D-480C-92E3-622D2FD833C4}" presName="connTx" presStyleLbl="parChTrans1D2" presStyleIdx="3" presStyleCnt="6"/>
      <dgm:spPr/>
    </dgm:pt>
    <dgm:pt modelId="{10246538-0D40-4EAA-BCA6-B2B688EA906E}" type="pres">
      <dgm:prSet presAssocID="{F82C2B9F-36B9-4F36-959E-B170CAC5BB85}" presName="root2" presStyleCnt="0"/>
      <dgm:spPr/>
    </dgm:pt>
    <dgm:pt modelId="{2EE4D576-E0F5-473A-81A2-3680907AB888}" type="pres">
      <dgm:prSet presAssocID="{F82C2B9F-36B9-4F36-959E-B170CAC5BB85}" presName="LevelTwoTextNode" presStyleLbl="node2" presStyleIdx="3" presStyleCnt="6" custScaleX="163082">
        <dgm:presLayoutVars>
          <dgm:chPref val="3"/>
        </dgm:presLayoutVars>
      </dgm:prSet>
      <dgm:spPr/>
    </dgm:pt>
    <dgm:pt modelId="{22582214-D1B2-4C0E-9EBD-A444FE991F67}" type="pres">
      <dgm:prSet presAssocID="{F82C2B9F-36B9-4F36-959E-B170CAC5BB85}" presName="level3hierChild" presStyleCnt="0"/>
      <dgm:spPr/>
    </dgm:pt>
    <dgm:pt modelId="{59AAFF57-F247-4BE8-8C50-7E224C6781AD}" type="pres">
      <dgm:prSet presAssocID="{82995261-A881-482B-9C11-45B1D13BF96F}" presName="conn2-1" presStyleLbl="parChTrans1D2" presStyleIdx="4" presStyleCnt="6"/>
      <dgm:spPr/>
    </dgm:pt>
    <dgm:pt modelId="{5BDD242E-360C-4367-B64A-3242FFB919B8}" type="pres">
      <dgm:prSet presAssocID="{82995261-A881-482B-9C11-45B1D13BF96F}" presName="connTx" presStyleLbl="parChTrans1D2" presStyleIdx="4" presStyleCnt="6"/>
      <dgm:spPr/>
    </dgm:pt>
    <dgm:pt modelId="{0B21CF21-8DFE-4C21-8851-D38EB77534F6}" type="pres">
      <dgm:prSet presAssocID="{E02F665B-AFBF-4AAB-A440-026651DEAC59}" presName="root2" presStyleCnt="0"/>
      <dgm:spPr/>
    </dgm:pt>
    <dgm:pt modelId="{D3141CAF-E0ED-42BA-88C5-90AE11CCD060}" type="pres">
      <dgm:prSet presAssocID="{E02F665B-AFBF-4AAB-A440-026651DEAC59}" presName="LevelTwoTextNode" presStyleLbl="node2" presStyleIdx="4" presStyleCnt="6" custScaleX="163082">
        <dgm:presLayoutVars>
          <dgm:chPref val="3"/>
        </dgm:presLayoutVars>
      </dgm:prSet>
      <dgm:spPr/>
    </dgm:pt>
    <dgm:pt modelId="{7E3D5B7B-802C-4797-AEBE-DF2D67FA9208}" type="pres">
      <dgm:prSet presAssocID="{E02F665B-AFBF-4AAB-A440-026651DEAC59}" presName="level3hierChild" presStyleCnt="0"/>
      <dgm:spPr/>
    </dgm:pt>
    <dgm:pt modelId="{FF629D05-858C-4560-B1D7-2430DB48DC10}" type="pres">
      <dgm:prSet presAssocID="{CD8BBBB4-A01C-44C9-9EBC-D91DC4CA05BC}" presName="conn2-1" presStyleLbl="parChTrans1D2" presStyleIdx="5" presStyleCnt="6"/>
      <dgm:spPr/>
    </dgm:pt>
    <dgm:pt modelId="{1C6810C2-F98F-4197-8243-7EC57D08EB0D}" type="pres">
      <dgm:prSet presAssocID="{CD8BBBB4-A01C-44C9-9EBC-D91DC4CA05BC}" presName="connTx" presStyleLbl="parChTrans1D2" presStyleIdx="5" presStyleCnt="6"/>
      <dgm:spPr/>
    </dgm:pt>
    <dgm:pt modelId="{464AE336-88E3-4E3D-AA06-B58B0BBEB65E}" type="pres">
      <dgm:prSet presAssocID="{BCC22C41-C4E0-4D9B-BEEF-6DF969AE8551}" presName="root2" presStyleCnt="0"/>
      <dgm:spPr/>
    </dgm:pt>
    <dgm:pt modelId="{76D6A429-B287-4B2F-83B3-480305EABC54}" type="pres">
      <dgm:prSet presAssocID="{BCC22C41-C4E0-4D9B-BEEF-6DF969AE8551}" presName="LevelTwoTextNode" presStyleLbl="node2" presStyleIdx="5" presStyleCnt="6" custScaleX="163082">
        <dgm:presLayoutVars>
          <dgm:chPref val="3"/>
        </dgm:presLayoutVars>
      </dgm:prSet>
      <dgm:spPr/>
    </dgm:pt>
    <dgm:pt modelId="{4B7A7B8B-F63E-467A-92C2-7355D57F8E38}" type="pres">
      <dgm:prSet presAssocID="{BCC22C41-C4E0-4D9B-BEEF-6DF969AE8551}" presName="level3hierChild" presStyleCnt="0"/>
      <dgm:spPr/>
    </dgm:pt>
  </dgm:ptLst>
  <dgm:cxnLst>
    <dgm:cxn modelId="{F373D212-016D-4BC4-A9C0-C93F57818661}" type="presOf" srcId="{E02F665B-AFBF-4AAB-A440-026651DEAC59}" destId="{D3141CAF-E0ED-42BA-88C5-90AE11CCD060}" srcOrd="0" destOrd="0" presId="urn:microsoft.com/office/officeart/2008/layout/HorizontalMultiLevelHierarchy"/>
    <dgm:cxn modelId="{33959F18-3236-46CB-9FCD-084ECA7C44C8}" type="presOf" srcId="{B43A4CE1-C183-44A0-BC04-218286FC19B2}" destId="{D93AEB19-A50F-4EC9-8263-2A518EADF9EC}" srcOrd="0" destOrd="0" presId="urn:microsoft.com/office/officeart/2008/layout/HorizontalMultiLevelHierarchy"/>
    <dgm:cxn modelId="{AC62EF18-4A7D-4A94-A9C4-FE45BE537621}" type="presOf" srcId="{21733A98-5479-42B1-A1CC-8189BE62975E}" destId="{EE178AD2-ED5F-4D1B-ABC1-3250C0AFAAE9}" srcOrd="0" destOrd="0" presId="urn:microsoft.com/office/officeart/2008/layout/HorizontalMultiLevelHierarchy"/>
    <dgm:cxn modelId="{DA8D701D-EEB1-46C7-B74F-8CAF9BBC58FF}" type="presOf" srcId="{82995261-A881-482B-9C11-45B1D13BF96F}" destId="{5BDD242E-360C-4367-B64A-3242FFB919B8}" srcOrd="1" destOrd="0" presId="urn:microsoft.com/office/officeart/2008/layout/HorizontalMultiLevelHierarchy"/>
    <dgm:cxn modelId="{D3BACD24-29DB-4D67-97EE-B03B9B14B6C0}" type="presOf" srcId="{48CC787D-C115-4881-B547-AA905AA20559}" destId="{9DECD955-6722-44B3-ABE3-76A8767549A4}" srcOrd="0" destOrd="0" presId="urn:microsoft.com/office/officeart/2008/layout/HorizontalMultiLevelHierarchy"/>
    <dgm:cxn modelId="{C3D86729-4934-4CE6-A89A-96B7ECC14640}" type="presOf" srcId="{5244A561-ED58-4CAD-B9CB-38CF55E9409F}" destId="{BD740B9B-B6FB-4C37-90A5-0B4D9B1EEAEE}" srcOrd="1" destOrd="0" presId="urn:microsoft.com/office/officeart/2008/layout/HorizontalMultiLevelHierarchy"/>
    <dgm:cxn modelId="{6865ED2B-6CE7-44CD-B837-11737A469FE5}" type="presOf" srcId="{357F4C08-CF7E-46D7-9864-07B3F0E7C82A}" destId="{84D730FF-FC8A-4684-AC00-F370052B20A3}" srcOrd="0" destOrd="0" presId="urn:microsoft.com/office/officeart/2008/layout/HorizontalMultiLevelHierarchy"/>
    <dgm:cxn modelId="{0DB99032-657B-4BFF-9AFE-7B6B91FEE2E5}" type="presOf" srcId="{14D83231-0B68-45B8-A27A-5C4BE681BCF1}" destId="{1B9EB4A6-00DA-496E-9E36-EC74B59EA680}" srcOrd="0" destOrd="0" presId="urn:microsoft.com/office/officeart/2008/layout/HorizontalMultiLevelHierarchy"/>
    <dgm:cxn modelId="{7BEECA3A-6860-4B96-918D-7E629FF7CF4E}" type="presOf" srcId="{361E3882-3474-4F68-BFC6-CF1314F538AC}" destId="{E5547104-5C30-4D71-934D-1D8000384418}" srcOrd="0" destOrd="0" presId="urn:microsoft.com/office/officeart/2008/layout/HorizontalMultiLevelHierarchy"/>
    <dgm:cxn modelId="{6621373C-B674-4805-9940-0AF57CB9739C}" type="presOf" srcId="{D5914B8B-0D15-462A-999B-8E875669655E}" destId="{56563F21-3C06-44A6-B7F8-22C529FB57E6}" srcOrd="0" destOrd="0" presId="urn:microsoft.com/office/officeart/2008/layout/HorizontalMultiLevelHierarchy"/>
    <dgm:cxn modelId="{F2BED346-3D35-49A8-9F91-F9CDAC099816}" srcId="{21733A98-5479-42B1-A1CC-8189BE62975E}" destId="{F82C2B9F-36B9-4F36-959E-B170CAC5BB85}" srcOrd="3" destOrd="0" parTransId="{FEA278F6-716D-480C-92E3-622D2FD833C4}" sibTransId="{E80E4F89-BA76-4B77-AFB9-E20888F13828}"/>
    <dgm:cxn modelId="{D9D92F67-671D-4008-80AE-0D9C99AAE9C3}" type="presOf" srcId="{FEA278F6-716D-480C-92E3-622D2FD833C4}" destId="{E1E5BFB7-FC48-4BB6-BD62-07EE50319E8F}" srcOrd="1" destOrd="0" presId="urn:microsoft.com/office/officeart/2008/layout/HorizontalMultiLevelHierarchy"/>
    <dgm:cxn modelId="{D37AA667-D42A-4510-B955-E2DD59F67FC5}" type="presOf" srcId="{FEA278F6-716D-480C-92E3-622D2FD833C4}" destId="{39CF3A2E-C48F-43B7-89E6-69C37BA2C5D5}" srcOrd="0" destOrd="0" presId="urn:microsoft.com/office/officeart/2008/layout/HorizontalMultiLevelHierarchy"/>
    <dgm:cxn modelId="{89CD586A-91A7-4E7D-B192-964D1DF3D000}" type="presOf" srcId="{357F4C08-CF7E-46D7-9864-07B3F0E7C82A}" destId="{E26BC4E1-1F27-4C13-9B82-B32D39002B3F}" srcOrd="1" destOrd="0" presId="urn:microsoft.com/office/officeart/2008/layout/HorizontalMultiLevelHierarchy"/>
    <dgm:cxn modelId="{D454F051-86F1-4C80-9E8E-3F5EC675B577}" srcId="{21733A98-5479-42B1-A1CC-8189BE62975E}" destId="{BCC22C41-C4E0-4D9B-BEEF-6DF969AE8551}" srcOrd="5" destOrd="0" parTransId="{CD8BBBB4-A01C-44C9-9EBC-D91DC4CA05BC}" sibTransId="{86027509-19CF-47FB-A5FC-F8CA02FFBF5B}"/>
    <dgm:cxn modelId="{818FED7C-B0A5-4291-8B5E-0E4C9C64E750}" type="presOf" srcId="{82995261-A881-482B-9C11-45B1D13BF96F}" destId="{59AAFF57-F247-4BE8-8C50-7E224C6781AD}" srcOrd="0" destOrd="0" presId="urn:microsoft.com/office/officeart/2008/layout/HorizontalMultiLevelHierarchy"/>
    <dgm:cxn modelId="{793EE9AD-D221-4D86-9E0A-60A90E13E533}" srcId="{21733A98-5479-42B1-A1CC-8189BE62975E}" destId="{E02F665B-AFBF-4AAB-A440-026651DEAC59}" srcOrd="4" destOrd="0" parTransId="{82995261-A881-482B-9C11-45B1D13BF96F}" sibTransId="{E955EE7C-8B8B-428F-AA03-754E4488FB2C}"/>
    <dgm:cxn modelId="{73D5DFB4-5C3D-4B60-BD00-7DC53BF5BE90}" srcId="{21733A98-5479-42B1-A1CC-8189BE62975E}" destId="{14D83231-0B68-45B8-A27A-5C4BE681BCF1}" srcOrd="0" destOrd="0" parTransId="{5244A561-ED58-4CAD-B9CB-38CF55E9409F}" sibTransId="{9F6D2CA2-ECCC-4463-B3FC-39FB93E23DBE}"/>
    <dgm:cxn modelId="{F5D04EBC-4684-4727-9D87-77CD39C574F7}" type="presOf" srcId="{BCC22C41-C4E0-4D9B-BEEF-6DF969AE8551}" destId="{76D6A429-B287-4B2F-83B3-480305EABC54}" srcOrd="0" destOrd="0" presId="urn:microsoft.com/office/officeart/2008/layout/HorizontalMultiLevelHierarchy"/>
    <dgm:cxn modelId="{8F4318BF-EB44-4A74-965F-0518372AC2C3}" type="presOf" srcId="{CD8BBBB4-A01C-44C9-9EBC-D91DC4CA05BC}" destId="{FF629D05-858C-4560-B1D7-2430DB48DC10}" srcOrd="0" destOrd="0" presId="urn:microsoft.com/office/officeart/2008/layout/HorizontalMultiLevelHierarchy"/>
    <dgm:cxn modelId="{69BE57C7-F417-445E-94A1-A8D10DE34AF6}" type="presOf" srcId="{CD8BBBB4-A01C-44C9-9EBC-D91DC4CA05BC}" destId="{1C6810C2-F98F-4197-8243-7EC57D08EB0D}" srcOrd="1" destOrd="0" presId="urn:microsoft.com/office/officeart/2008/layout/HorizontalMultiLevelHierarchy"/>
    <dgm:cxn modelId="{A50CE9DD-26E4-4DDA-9CAE-88A491352137}" type="presOf" srcId="{B43A4CE1-C183-44A0-BC04-218286FC19B2}" destId="{1854299B-4004-4A6C-BCD9-114EAF996904}" srcOrd="1" destOrd="0" presId="urn:microsoft.com/office/officeart/2008/layout/HorizontalMultiLevelHierarchy"/>
    <dgm:cxn modelId="{670294E4-7F63-4447-9A9A-994C9609F217}" srcId="{21733A98-5479-42B1-A1CC-8189BE62975E}" destId="{48CC787D-C115-4881-B547-AA905AA20559}" srcOrd="2" destOrd="0" parTransId="{B43A4CE1-C183-44A0-BC04-218286FC19B2}" sibTransId="{22590801-0505-4AF4-9DEC-F4C1E6EE72C3}"/>
    <dgm:cxn modelId="{293052E6-BEE7-4D08-97F9-9F45671CD712}" srcId="{361E3882-3474-4F68-BFC6-CF1314F538AC}" destId="{21733A98-5479-42B1-A1CC-8189BE62975E}" srcOrd="0" destOrd="0" parTransId="{7B143814-9944-4CC3-B64D-249F59771638}" sibTransId="{E2B219FD-E5B2-4B00-9A82-E85E6EFE0E31}"/>
    <dgm:cxn modelId="{481BA4E8-7D8A-4DC6-8505-C925796BAA63}" srcId="{21733A98-5479-42B1-A1CC-8189BE62975E}" destId="{D5914B8B-0D15-462A-999B-8E875669655E}" srcOrd="1" destOrd="0" parTransId="{357F4C08-CF7E-46D7-9864-07B3F0E7C82A}" sibTransId="{57EC261C-21B6-428D-8A40-D5EFE0D3250B}"/>
    <dgm:cxn modelId="{36B6D3F4-6F94-4609-A584-7B135646FB02}" type="presOf" srcId="{5244A561-ED58-4CAD-B9CB-38CF55E9409F}" destId="{274077FA-5132-45E3-86E6-310C6F80E3A7}" srcOrd="0" destOrd="0" presId="urn:microsoft.com/office/officeart/2008/layout/HorizontalMultiLevelHierarchy"/>
    <dgm:cxn modelId="{DD7797F6-E7C3-4F0F-86E3-2536801EC5BA}" type="presOf" srcId="{F82C2B9F-36B9-4F36-959E-B170CAC5BB85}" destId="{2EE4D576-E0F5-473A-81A2-3680907AB888}" srcOrd="0" destOrd="0" presId="urn:microsoft.com/office/officeart/2008/layout/HorizontalMultiLevelHierarchy"/>
    <dgm:cxn modelId="{EB81C4BD-FF32-4DC3-B816-E2EB2FF041B5}" type="presParOf" srcId="{E5547104-5C30-4D71-934D-1D8000384418}" destId="{F03F71CA-1722-4544-AFA5-F22A6547BAE1}" srcOrd="0" destOrd="0" presId="urn:microsoft.com/office/officeart/2008/layout/HorizontalMultiLevelHierarchy"/>
    <dgm:cxn modelId="{35807C07-18AC-418D-BD53-575248786938}" type="presParOf" srcId="{F03F71CA-1722-4544-AFA5-F22A6547BAE1}" destId="{EE178AD2-ED5F-4D1B-ABC1-3250C0AFAAE9}" srcOrd="0" destOrd="0" presId="urn:microsoft.com/office/officeart/2008/layout/HorizontalMultiLevelHierarchy"/>
    <dgm:cxn modelId="{D64FA145-AD7D-42DD-BBAE-E1E7F72814B5}" type="presParOf" srcId="{F03F71CA-1722-4544-AFA5-F22A6547BAE1}" destId="{10F13EB0-EBF5-402E-AC45-E987936D7CE6}" srcOrd="1" destOrd="0" presId="urn:microsoft.com/office/officeart/2008/layout/HorizontalMultiLevelHierarchy"/>
    <dgm:cxn modelId="{D8282F9D-E30C-4853-9B81-CBF62FC25793}" type="presParOf" srcId="{10F13EB0-EBF5-402E-AC45-E987936D7CE6}" destId="{274077FA-5132-45E3-86E6-310C6F80E3A7}" srcOrd="0" destOrd="0" presId="urn:microsoft.com/office/officeart/2008/layout/HorizontalMultiLevelHierarchy"/>
    <dgm:cxn modelId="{32402E9A-8EAE-4F58-BDE4-027CF198FC4F}" type="presParOf" srcId="{274077FA-5132-45E3-86E6-310C6F80E3A7}" destId="{BD740B9B-B6FB-4C37-90A5-0B4D9B1EEAEE}" srcOrd="0" destOrd="0" presId="urn:microsoft.com/office/officeart/2008/layout/HorizontalMultiLevelHierarchy"/>
    <dgm:cxn modelId="{9554D04B-0277-4BF7-9D04-493D01EAE295}" type="presParOf" srcId="{10F13EB0-EBF5-402E-AC45-E987936D7CE6}" destId="{EB0AC29C-A4F8-4EDC-8F06-75410459B79F}" srcOrd="1" destOrd="0" presId="urn:microsoft.com/office/officeart/2008/layout/HorizontalMultiLevelHierarchy"/>
    <dgm:cxn modelId="{4139E82D-3030-4615-A19F-8381B50B09ED}" type="presParOf" srcId="{EB0AC29C-A4F8-4EDC-8F06-75410459B79F}" destId="{1B9EB4A6-00DA-496E-9E36-EC74B59EA680}" srcOrd="0" destOrd="0" presId="urn:microsoft.com/office/officeart/2008/layout/HorizontalMultiLevelHierarchy"/>
    <dgm:cxn modelId="{805916A3-37AF-421B-B836-6F71D92B4199}" type="presParOf" srcId="{EB0AC29C-A4F8-4EDC-8F06-75410459B79F}" destId="{349216D6-3FE7-456C-8CF7-B93D26841080}" srcOrd="1" destOrd="0" presId="urn:microsoft.com/office/officeart/2008/layout/HorizontalMultiLevelHierarchy"/>
    <dgm:cxn modelId="{2AF9A2C9-4B55-458D-889C-4CFF5A627503}" type="presParOf" srcId="{10F13EB0-EBF5-402E-AC45-E987936D7CE6}" destId="{84D730FF-FC8A-4684-AC00-F370052B20A3}" srcOrd="2" destOrd="0" presId="urn:microsoft.com/office/officeart/2008/layout/HorizontalMultiLevelHierarchy"/>
    <dgm:cxn modelId="{D6D060A4-7B4A-43DD-AF48-DA96EE10E12C}" type="presParOf" srcId="{84D730FF-FC8A-4684-AC00-F370052B20A3}" destId="{E26BC4E1-1F27-4C13-9B82-B32D39002B3F}" srcOrd="0" destOrd="0" presId="urn:microsoft.com/office/officeart/2008/layout/HorizontalMultiLevelHierarchy"/>
    <dgm:cxn modelId="{3DA68C6B-1211-404A-9636-C6F3F03ACBBC}" type="presParOf" srcId="{10F13EB0-EBF5-402E-AC45-E987936D7CE6}" destId="{2BEBD7B2-2BB2-4D2D-9CEA-29462B7E605C}" srcOrd="3" destOrd="0" presId="urn:microsoft.com/office/officeart/2008/layout/HorizontalMultiLevelHierarchy"/>
    <dgm:cxn modelId="{67437ADB-4052-49CB-BABE-73B84259D8BD}" type="presParOf" srcId="{2BEBD7B2-2BB2-4D2D-9CEA-29462B7E605C}" destId="{56563F21-3C06-44A6-B7F8-22C529FB57E6}" srcOrd="0" destOrd="0" presId="urn:microsoft.com/office/officeart/2008/layout/HorizontalMultiLevelHierarchy"/>
    <dgm:cxn modelId="{74E6FDA5-BA6D-4621-98B6-CB7689258568}" type="presParOf" srcId="{2BEBD7B2-2BB2-4D2D-9CEA-29462B7E605C}" destId="{501A5990-9CD3-45E4-AE95-BEB3EB6ABB66}" srcOrd="1" destOrd="0" presId="urn:microsoft.com/office/officeart/2008/layout/HorizontalMultiLevelHierarchy"/>
    <dgm:cxn modelId="{ED0D75FC-52EF-4FE5-A63B-DBA070B85795}" type="presParOf" srcId="{10F13EB0-EBF5-402E-AC45-E987936D7CE6}" destId="{D93AEB19-A50F-4EC9-8263-2A518EADF9EC}" srcOrd="4" destOrd="0" presId="urn:microsoft.com/office/officeart/2008/layout/HorizontalMultiLevelHierarchy"/>
    <dgm:cxn modelId="{3A376A55-5F1D-4F36-9962-EC4B4C937AC6}" type="presParOf" srcId="{D93AEB19-A50F-4EC9-8263-2A518EADF9EC}" destId="{1854299B-4004-4A6C-BCD9-114EAF996904}" srcOrd="0" destOrd="0" presId="urn:microsoft.com/office/officeart/2008/layout/HorizontalMultiLevelHierarchy"/>
    <dgm:cxn modelId="{C444B8A6-B956-4E13-8B8A-80128517472F}" type="presParOf" srcId="{10F13EB0-EBF5-402E-AC45-E987936D7CE6}" destId="{87BB1106-93E2-45BA-9328-061E3DDFC9A0}" srcOrd="5" destOrd="0" presId="urn:microsoft.com/office/officeart/2008/layout/HorizontalMultiLevelHierarchy"/>
    <dgm:cxn modelId="{D8D129D9-BB25-45DC-B41F-3EC7BE4B80BD}" type="presParOf" srcId="{87BB1106-93E2-45BA-9328-061E3DDFC9A0}" destId="{9DECD955-6722-44B3-ABE3-76A8767549A4}" srcOrd="0" destOrd="0" presId="urn:microsoft.com/office/officeart/2008/layout/HorizontalMultiLevelHierarchy"/>
    <dgm:cxn modelId="{90BCE701-5DBE-4A01-AFCE-D0CCE660E03D}" type="presParOf" srcId="{87BB1106-93E2-45BA-9328-061E3DDFC9A0}" destId="{CF758061-CCE0-42E5-855F-C9784DA3CAAA}" srcOrd="1" destOrd="0" presId="urn:microsoft.com/office/officeart/2008/layout/HorizontalMultiLevelHierarchy"/>
    <dgm:cxn modelId="{8990A0FB-1773-430D-BF7A-883E915CE42D}" type="presParOf" srcId="{10F13EB0-EBF5-402E-AC45-E987936D7CE6}" destId="{39CF3A2E-C48F-43B7-89E6-69C37BA2C5D5}" srcOrd="6" destOrd="0" presId="urn:microsoft.com/office/officeart/2008/layout/HorizontalMultiLevelHierarchy"/>
    <dgm:cxn modelId="{79DEDF07-5C60-46B2-8DDF-346379892082}" type="presParOf" srcId="{39CF3A2E-C48F-43B7-89E6-69C37BA2C5D5}" destId="{E1E5BFB7-FC48-4BB6-BD62-07EE50319E8F}" srcOrd="0" destOrd="0" presId="urn:microsoft.com/office/officeart/2008/layout/HorizontalMultiLevelHierarchy"/>
    <dgm:cxn modelId="{EB86121B-DD61-49F4-98DA-1B76700C1DDC}" type="presParOf" srcId="{10F13EB0-EBF5-402E-AC45-E987936D7CE6}" destId="{10246538-0D40-4EAA-BCA6-B2B688EA906E}" srcOrd="7" destOrd="0" presId="urn:microsoft.com/office/officeart/2008/layout/HorizontalMultiLevelHierarchy"/>
    <dgm:cxn modelId="{8ABACABD-0FE8-4388-9693-08407BDAA496}" type="presParOf" srcId="{10246538-0D40-4EAA-BCA6-B2B688EA906E}" destId="{2EE4D576-E0F5-473A-81A2-3680907AB888}" srcOrd="0" destOrd="0" presId="urn:microsoft.com/office/officeart/2008/layout/HorizontalMultiLevelHierarchy"/>
    <dgm:cxn modelId="{CC169E9B-B40B-4211-BAD9-308ED56B4877}" type="presParOf" srcId="{10246538-0D40-4EAA-BCA6-B2B688EA906E}" destId="{22582214-D1B2-4C0E-9EBD-A444FE991F67}" srcOrd="1" destOrd="0" presId="urn:microsoft.com/office/officeart/2008/layout/HorizontalMultiLevelHierarchy"/>
    <dgm:cxn modelId="{EE1DCA35-BBB5-4B91-81C9-DC5E51D48390}" type="presParOf" srcId="{10F13EB0-EBF5-402E-AC45-E987936D7CE6}" destId="{59AAFF57-F247-4BE8-8C50-7E224C6781AD}" srcOrd="8" destOrd="0" presId="urn:microsoft.com/office/officeart/2008/layout/HorizontalMultiLevelHierarchy"/>
    <dgm:cxn modelId="{83BA64BA-C31A-4AB7-8041-7FEF40572112}" type="presParOf" srcId="{59AAFF57-F247-4BE8-8C50-7E224C6781AD}" destId="{5BDD242E-360C-4367-B64A-3242FFB919B8}" srcOrd="0" destOrd="0" presId="urn:microsoft.com/office/officeart/2008/layout/HorizontalMultiLevelHierarchy"/>
    <dgm:cxn modelId="{66F12E03-A1A0-4D0C-870C-4DA72B3A3844}" type="presParOf" srcId="{10F13EB0-EBF5-402E-AC45-E987936D7CE6}" destId="{0B21CF21-8DFE-4C21-8851-D38EB77534F6}" srcOrd="9" destOrd="0" presId="urn:microsoft.com/office/officeart/2008/layout/HorizontalMultiLevelHierarchy"/>
    <dgm:cxn modelId="{26F7F335-B650-4380-80E2-EBD4B9836BD3}" type="presParOf" srcId="{0B21CF21-8DFE-4C21-8851-D38EB77534F6}" destId="{D3141CAF-E0ED-42BA-88C5-90AE11CCD060}" srcOrd="0" destOrd="0" presId="urn:microsoft.com/office/officeart/2008/layout/HorizontalMultiLevelHierarchy"/>
    <dgm:cxn modelId="{D0544D72-5291-4B1C-B1BF-724A3FE3CE98}" type="presParOf" srcId="{0B21CF21-8DFE-4C21-8851-D38EB77534F6}" destId="{7E3D5B7B-802C-4797-AEBE-DF2D67FA9208}" srcOrd="1" destOrd="0" presId="urn:microsoft.com/office/officeart/2008/layout/HorizontalMultiLevelHierarchy"/>
    <dgm:cxn modelId="{121A071B-83D4-4268-BBBE-ED469727F567}" type="presParOf" srcId="{10F13EB0-EBF5-402E-AC45-E987936D7CE6}" destId="{FF629D05-858C-4560-B1D7-2430DB48DC10}" srcOrd="10" destOrd="0" presId="urn:microsoft.com/office/officeart/2008/layout/HorizontalMultiLevelHierarchy"/>
    <dgm:cxn modelId="{48A71F40-8534-479C-81A8-C6A4C6173490}" type="presParOf" srcId="{FF629D05-858C-4560-B1D7-2430DB48DC10}" destId="{1C6810C2-F98F-4197-8243-7EC57D08EB0D}" srcOrd="0" destOrd="0" presId="urn:microsoft.com/office/officeart/2008/layout/HorizontalMultiLevelHierarchy"/>
    <dgm:cxn modelId="{444A8C33-6C34-4C64-9808-0116A2F33DEF}" type="presParOf" srcId="{10F13EB0-EBF5-402E-AC45-E987936D7CE6}" destId="{464AE336-88E3-4E3D-AA06-B58B0BBEB65E}" srcOrd="11" destOrd="0" presId="urn:microsoft.com/office/officeart/2008/layout/HorizontalMultiLevelHierarchy"/>
    <dgm:cxn modelId="{1E520B9E-C96B-49B4-99DF-399560CFD10E}" type="presParOf" srcId="{464AE336-88E3-4E3D-AA06-B58B0BBEB65E}" destId="{76D6A429-B287-4B2F-83B3-480305EABC54}" srcOrd="0" destOrd="0" presId="urn:microsoft.com/office/officeart/2008/layout/HorizontalMultiLevelHierarchy"/>
    <dgm:cxn modelId="{A55948AF-ED92-414F-B136-A5A65D470E03}" type="presParOf" srcId="{464AE336-88E3-4E3D-AA06-B58B0BBEB65E}" destId="{4B7A7B8B-F63E-467A-92C2-7355D57F8E38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629D05-858C-4560-B1D7-2430DB48DC10}">
      <dsp:nvSpPr>
        <dsp:cNvPr id="0" name=""/>
        <dsp:cNvSpPr/>
      </dsp:nvSpPr>
      <dsp:spPr>
        <a:xfrm>
          <a:off x="978623" y="1770695"/>
          <a:ext cx="319529" cy="1522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764" y="0"/>
              </a:lnTo>
              <a:lnTo>
                <a:pt x="159764" y="1522148"/>
              </a:lnTo>
              <a:lnTo>
                <a:pt x="319529" y="152214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099505" y="2492886"/>
        <a:ext cx="77766" cy="77766"/>
      </dsp:txXfrm>
    </dsp:sp>
    <dsp:sp modelId="{59AAFF57-F247-4BE8-8C50-7E224C6781AD}">
      <dsp:nvSpPr>
        <dsp:cNvPr id="0" name=""/>
        <dsp:cNvSpPr/>
      </dsp:nvSpPr>
      <dsp:spPr>
        <a:xfrm>
          <a:off x="978623" y="1770695"/>
          <a:ext cx="319529" cy="913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764" y="0"/>
              </a:lnTo>
              <a:lnTo>
                <a:pt x="159764" y="913289"/>
              </a:lnTo>
              <a:lnTo>
                <a:pt x="319529" y="91328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114199" y="2203150"/>
        <a:ext cx="48378" cy="48378"/>
      </dsp:txXfrm>
    </dsp:sp>
    <dsp:sp modelId="{39CF3A2E-C48F-43B7-89E6-69C37BA2C5D5}">
      <dsp:nvSpPr>
        <dsp:cNvPr id="0" name=""/>
        <dsp:cNvSpPr/>
      </dsp:nvSpPr>
      <dsp:spPr>
        <a:xfrm>
          <a:off x="978623" y="1770695"/>
          <a:ext cx="319529" cy="304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764" y="0"/>
              </a:lnTo>
              <a:lnTo>
                <a:pt x="159764" y="304429"/>
              </a:lnTo>
              <a:lnTo>
                <a:pt x="319529" y="30442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127355" y="1911876"/>
        <a:ext cx="22066" cy="22066"/>
      </dsp:txXfrm>
    </dsp:sp>
    <dsp:sp modelId="{D93AEB19-A50F-4EC9-8263-2A518EADF9EC}">
      <dsp:nvSpPr>
        <dsp:cNvPr id="0" name=""/>
        <dsp:cNvSpPr/>
      </dsp:nvSpPr>
      <dsp:spPr>
        <a:xfrm>
          <a:off x="978623" y="1466265"/>
          <a:ext cx="319529" cy="304429"/>
        </a:xfrm>
        <a:custGeom>
          <a:avLst/>
          <a:gdLst/>
          <a:ahLst/>
          <a:cxnLst/>
          <a:rect l="0" t="0" r="0" b="0"/>
          <a:pathLst>
            <a:path>
              <a:moveTo>
                <a:pt x="0" y="304429"/>
              </a:moveTo>
              <a:lnTo>
                <a:pt x="159764" y="304429"/>
              </a:lnTo>
              <a:lnTo>
                <a:pt x="159764" y="0"/>
              </a:lnTo>
              <a:lnTo>
                <a:pt x="319529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127355" y="1607446"/>
        <a:ext cx="22066" cy="22066"/>
      </dsp:txXfrm>
    </dsp:sp>
    <dsp:sp modelId="{84D730FF-FC8A-4684-AC00-F370052B20A3}">
      <dsp:nvSpPr>
        <dsp:cNvPr id="0" name=""/>
        <dsp:cNvSpPr/>
      </dsp:nvSpPr>
      <dsp:spPr>
        <a:xfrm>
          <a:off x="978623" y="857405"/>
          <a:ext cx="319529" cy="913289"/>
        </a:xfrm>
        <a:custGeom>
          <a:avLst/>
          <a:gdLst/>
          <a:ahLst/>
          <a:cxnLst/>
          <a:rect l="0" t="0" r="0" b="0"/>
          <a:pathLst>
            <a:path>
              <a:moveTo>
                <a:pt x="0" y="913289"/>
              </a:moveTo>
              <a:lnTo>
                <a:pt x="159764" y="913289"/>
              </a:lnTo>
              <a:lnTo>
                <a:pt x="159764" y="0"/>
              </a:lnTo>
              <a:lnTo>
                <a:pt x="319529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114199" y="1289861"/>
        <a:ext cx="48378" cy="48378"/>
      </dsp:txXfrm>
    </dsp:sp>
    <dsp:sp modelId="{274077FA-5132-45E3-86E6-310C6F80E3A7}">
      <dsp:nvSpPr>
        <dsp:cNvPr id="0" name=""/>
        <dsp:cNvSpPr/>
      </dsp:nvSpPr>
      <dsp:spPr>
        <a:xfrm>
          <a:off x="978623" y="248546"/>
          <a:ext cx="319529" cy="1522148"/>
        </a:xfrm>
        <a:custGeom>
          <a:avLst/>
          <a:gdLst/>
          <a:ahLst/>
          <a:cxnLst/>
          <a:rect l="0" t="0" r="0" b="0"/>
          <a:pathLst>
            <a:path>
              <a:moveTo>
                <a:pt x="0" y="1522148"/>
              </a:moveTo>
              <a:lnTo>
                <a:pt x="159764" y="1522148"/>
              </a:lnTo>
              <a:lnTo>
                <a:pt x="159764" y="0"/>
              </a:lnTo>
              <a:lnTo>
                <a:pt x="319529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099505" y="970737"/>
        <a:ext cx="77766" cy="77766"/>
      </dsp:txXfrm>
    </dsp:sp>
    <dsp:sp modelId="{EE178AD2-ED5F-4D1B-ABC1-3250C0AFAAE9}">
      <dsp:nvSpPr>
        <dsp:cNvPr id="0" name=""/>
        <dsp:cNvSpPr/>
      </dsp:nvSpPr>
      <dsp:spPr>
        <a:xfrm rot="16200000">
          <a:off x="-1033227" y="1527151"/>
          <a:ext cx="3536614" cy="487087"/>
        </a:xfrm>
        <a:prstGeom prst="rect">
          <a:avLst/>
        </a:pr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Uncertainty in TOA Reflectance</a:t>
          </a:r>
        </a:p>
      </dsp:txBody>
      <dsp:txXfrm>
        <a:off x="-1033227" y="1527151"/>
        <a:ext cx="3536614" cy="487087"/>
      </dsp:txXfrm>
    </dsp:sp>
    <dsp:sp modelId="{1B9EB4A6-00DA-496E-9E36-EC74B59EA680}">
      <dsp:nvSpPr>
        <dsp:cNvPr id="0" name=""/>
        <dsp:cNvSpPr/>
      </dsp:nvSpPr>
      <dsp:spPr>
        <a:xfrm>
          <a:off x="1298153" y="5002"/>
          <a:ext cx="2605474" cy="4870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Radiance in Field</a:t>
          </a:r>
        </a:p>
      </dsp:txBody>
      <dsp:txXfrm>
        <a:off x="1298153" y="5002"/>
        <a:ext cx="2605474" cy="487087"/>
      </dsp:txXfrm>
    </dsp:sp>
    <dsp:sp modelId="{56563F21-3C06-44A6-B7F8-22C529FB57E6}">
      <dsp:nvSpPr>
        <dsp:cNvPr id="0" name=""/>
        <dsp:cNvSpPr/>
      </dsp:nvSpPr>
      <dsp:spPr>
        <a:xfrm>
          <a:off x="1298153" y="613862"/>
          <a:ext cx="2605474" cy="4870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Radiative Transfer Code </a:t>
          </a:r>
        </a:p>
      </dsp:txBody>
      <dsp:txXfrm>
        <a:off x="1298153" y="613862"/>
        <a:ext cx="2605474" cy="487087"/>
      </dsp:txXfrm>
    </dsp:sp>
    <dsp:sp modelId="{9DECD955-6722-44B3-ABE3-76A8767549A4}">
      <dsp:nvSpPr>
        <dsp:cNvPr id="0" name=""/>
        <dsp:cNvSpPr/>
      </dsp:nvSpPr>
      <dsp:spPr>
        <a:xfrm>
          <a:off x="1298153" y="1222721"/>
          <a:ext cx="2605474" cy="4870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Atmospheric Input</a:t>
          </a:r>
        </a:p>
      </dsp:txBody>
      <dsp:txXfrm>
        <a:off x="1298153" y="1222721"/>
        <a:ext cx="2605474" cy="487087"/>
      </dsp:txXfrm>
    </dsp:sp>
    <dsp:sp modelId="{2EE4D576-E0F5-473A-81A2-3680907AB888}">
      <dsp:nvSpPr>
        <dsp:cNvPr id="0" name=""/>
        <dsp:cNvSpPr/>
      </dsp:nvSpPr>
      <dsp:spPr>
        <a:xfrm>
          <a:off x="1298153" y="1831580"/>
          <a:ext cx="2605474" cy="4870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Solar Irradiance</a:t>
          </a:r>
        </a:p>
      </dsp:txBody>
      <dsp:txXfrm>
        <a:off x="1298153" y="1831580"/>
        <a:ext cx="2605474" cy="487087"/>
      </dsp:txXfrm>
    </dsp:sp>
    <dsp:sp modelId="{D3141CAF-E0ED-42BA-88C5-90AE11CCD060}">
      <dsp:nvSpPr>
        <dsp:cNvPr id="0" name=""/>
        <dsp:cNvSpPr/>
      </dsp:nvSpPr>
      <dsp:spPr>
        <a:xfrm>
          <a:off x="1298153" y="2440440"/>
          <a:ext cx="2605474" cy="4870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Surface Representativeness</a:t>
          </a:r>
        </a:p>
      </dsp:txBody>
      <dsp:txXfrm>
        <a:off x="1298153" y="2440440"/>
        <a:ext cx="2605474" cy="487087"/>
      </dsp:txXfrm>
    </dsp:sp>
    <dsp:sp modelId="{76D6A429-B287-4B2F-83B3-480305EABC54}">
      <dsp:nvSpPr>
        <dsp:cNvPr id="0" name=""/>
        <dsp:cNvSpPr/>
      </dsp:nvSpPr>
      <dsp:spPr>
        <a:xfrm>
          <a:off x="1298153" y="3049299"/>
          <a:ext cx="2605474" cy="48708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Surface BRDF</a:t>
          </a:r>
        </a:p>
      </dsp:txBody>
      <dsp:txXfrm>
        <a:off x="1298153" y="3049299"/>
        <a:ext cx="2605474" cy="487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66963" cy="356198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6166" y="0"/>
            <a:ext cx="4066963" cy="356198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A0BE5E28-73B4-457A-8346-E426C067CE0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57675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530" y="3416539"/>
            <a:ext cx="7508240" cy="2795349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43104"/>
            <a:ext cx="4066963" cy="356197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6166" y="6743104"/>
            <a:ext cx="4066963" cy="356197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1B6B8030-E7D7-428C-97F7-22B32ACE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28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•10:20am - 10:30am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r>
              <a:rPr lang="en-US" sz="20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one file (max 230MB) as </a:t>
            </a:r>
            <a:r>
              <a:rPr lang="en-US" sz="32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16:9. </a:t>
            </a:r>
            <a:r>
              <a:rPr lang="en-US" sz="20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ppt – FILENAME: 124_Tahersima.pptx</a:t>
            </a:r>
            <a:endParaRPr lang="en-US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Presentations will have to be uploaded via USB memory stick during the breaks and up to 30 minutes before the session starting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B8030-E7D7-428C-97F7-22B32ACEEF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39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B8030-E7D7-428C-97F7-22B32ACEEF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B8030-E7D7-428C-97F7-22B32ACEEF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37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B8030-E7D7-428C-97F7-22B32ACEEF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20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B8030-E7D7-428C-97F7-22B32ACEEF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B8030-E7D7-428C-97F7-22B32ACEEF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78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B8030-E7D7-428C-97F7-22B32ACEEF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90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B8030-E7D7-428C-97F7-22B32ACEEF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59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B8030-E7D7-428C-97F7-22B32ACEEF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53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623EF-CEF4-3E8D-2BA5-96F738156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4184C-C190-BAB7-F1BE-C437A0CF8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33BFC-49D1-C18B-34A3-F17EF152A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8FB6A-1959-389F-5370-F38E3CB06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B8030-E7D7-428C-97F7-22B32ACEEF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7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6EE2E-ED6C-36DD-F6AF-0762CBB0C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D38E3-27A8-5ED1-B781-4D4A1AB64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E6F5A-2316-824A-1E15-FE4DC07A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B5F6-06AD-4A08-B445-C39DA9F2ACFB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809F2-DE73-133E-B51D-07BA4757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0B9C9-2D3C-96B7-ECE6-D129ECF6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45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E3694-13F9-FEDB-468C-01F5CD151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D0104B-2D72-FA44-45C0-32F98B624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E8159-0560-068F-A263-3CF7C4D5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9DCB-580E-4E0E-97E4-2028B462588E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A59A-FCED-2BE2-9D62-D6A62B3C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5472-B130-6383-3DCA-837C69CD4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27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EA6F06-0910-2999-1BCC-CE65A061A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9B580-12AD-71D1-11E4-7293AF6E3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3E2C2-103F-3645-51CE-DD8A1418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8A28-630C-4D58-ABA3-6A0D81443A95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A2683-7831-501A-A13A-98296C38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ACEE5-807C-A1DD-FF33-9CE18A0A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0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8E2D-86C4-2D42-BF6F-7C8DF99C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253ED-DF0D-D271-703E-3C7CA6A81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E880B-A3D0-6BCE-B853-D3A0DE528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6A0A-995C-44BF-A87F-743E3E16A23F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E1293-FC45-CF7E-FFF5-03F8F832C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73BD4-34DB-88CC-FD62-956086CD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550A-BBFC-7355-D8BB-B1AFAA9C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48B50-3C2C-AFFD-7CF8-D4E562428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6AAEB-B624-4A1E-B49D-19086EE3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0C20C-E83B-4F6B-9A83-A6D861F56168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95168-A3DF-3C5B-6CCA-13928BBBC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CA9-750A-DD3D-565A-BFF6DDD3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3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BFC3B-757E-5728-D4A1-78E206BF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C135-E5CE-FB88-D812-7B7E0A16E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DA7723-51D2-08C3-9706-0E79A1CBC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02BCC-BB3B-DCB5-010F-2A01B1974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07295-76F9-483B-9B6E-9944BC05F736}" type="datetime1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75CD0-310B-92FB-529D-CEE3E924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1C163-95C0-F9C9-16CC-2211D544A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97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71E4-C408-C950-A3E5-6DEE1854D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22EBF-8E9D-DE91-CC20-BB9EB6C6D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0612-3992-D7C7-5374-694DE188B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19ADE-870F-4CE2-BAF1-24B03B17B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6F6743-7EA1-4A27-6520-4A62F97F3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628A7-C289-983A-FC60-1AFFFABB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BB3B-CF81-4E68-A8C7-0697925B34CC}" type="datetime1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75CE70-D204-D918-4278-76C17BCDD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9939D0-DE27-2DD4-D56C-EB32C2600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6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726E-1D15-CC3A-8678-BF1B3C380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08414-3712-A352-A44D-4D149CE86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262C-2352-47D7-9AA2-24A402D56E16}" type="datetime1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ACFDF-7309-A97D-3F23-243C69C2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4C70B-39E5-403D-7A44-BCBA05A7B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B7F50B-7916-4C14-EE3F-09BC27F8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FA9-DD13-466D-A809-A3BD7C5C2F6D}" type="datetime1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AAE095-5E41-8A59-19DC-8AD2357C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36220-7EF5-957E-07FA-F0E6565B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10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1C4E-5DF1-5939-EA58-446C74390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D0F39-4085-5219-B0F5-29BCA09DB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D553E-93B4-BF2E-6808-7B12019AE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BB03F-DE72-E4AA-8346-5B8569FB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B326-A55F-4F14-AF94-BE1FFDDB7D22}" type="datetime1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732C9-1AA9-727B-CE17-2600561D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E4D87-3774-6327-2285-F39FEA3C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07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6F0FB-CF02-D59A-6C0C-F3C534C9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FAF810-CBCE-7431-5175-9E13B0F42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7BBAA-9D5F-7966-E42F-89DFD8511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F8B7B-05A0-2907-81B3-348DBDE6D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87A8-8448-4141-8F02-ED26870A2EA1}" type="datetime1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4696D-1DB2-0845-C8EA-D40EB688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03E3C-8433-4835-9937-7513D605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0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AAEF7F-1748-DBB0-19EE-F5DAB820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89BBD-298F-B61E-ADA1-0A7621ACE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FD102-D583-C78D-D8C5-032E06180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ADB12-C63E-485F-87B1-3509BE7A14DE}" type="datetime1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88E98-6BD6-807C-72F8-819305F9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1B9EC-1D14-34DC-5BF0-F04062F0B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DD5EC-DFF6-4271-90BC-53A6F7F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3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gif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08BDA-53CF-19ED-2FDB-E9634E416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68398"/>
            <a:ext cx="9144000" cy="2074072"/>
          </a:xfrm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Mohammad H. Tahersima, Kurtis Thome, Brian N. Wenny, Mehran Yarahmadi, Derrick Lampkin, Norvik Voskanian, Sarah Eftekharzadeh Kay</a:t>
            </a:r>
            <a:br>
              <a:rPr lang="en-US" sz="1600" dirty="0">
                <a:effectLst/>
                <a:ea typeface="Times New Roman" panose="02020603050405020304" pitchFamily="18" charset="0"/>
              </a:rPr>
            </a:br>
            <a:endParaRPr lang="en-US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57C05A-8F55-BC8A-6C27-EF819C3B2490}"/>
              </a:ext>
            </a:extLst>
          </p:cNvPr>
          <p:cNvSpPr txBox="1">
            <a:spLocks/>
          </p:cNvSpPr>
          <p:nvPr/>
        </p:nvSpPr>
        <p:spPr>
          <a:xfrm>
            <a:off x="1524000" y="2249356"/>
            <a:ext cx="9144000" cy="1645920"/>
          </a:xfrm>
          <a:prstGeom prst="rect">
            <a:avLst/>
          </a:prstGeom>
          <a:ln w="38100">
            <a:solidFill>
              <a:schemeClr val="bg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1400" spc="-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of RadCalNet in Calibration and Validation of Hyperspectral Instruments </a:t>
            </a:r>
            <a:r>
              <a:rPr lang="en-US" sz="3600" kern="1400" spc="-5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[WICSIS-2024; ID 124 ]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24D9C2-6F58-A4E0-8C51-FEB57B5B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069C4F-2EDE-FAA3-A778-DAF2AB466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6" y="565488"/>
            <a:ext cx="5838082" cy="1242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41F58-8915-E6B6-CC63-539B0443F4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16" t="17299" r="12470" b="18415"/>
          <a:stretch/>
        </p:blipFill>
        <p:spPr>
          <a:xfrm>
            <a:off x="7360233" y="312398"/>
            <a:ext cx="4526724" cy="1748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11033-E574-8E72-24C8-466EA51763E2}"/>
              </a:ext>
            </a:extLst>
          </p:cNvPr>
          <p:cNvSpPr txBox="1"/>
          <p:nvPr/>
        </p:nvSpPr>
        <p:spPr>
          <a:xfrm>
            <a:off x="1621371" y="5515417"/>
            <a:ext cx="56596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+mj-lt"/>
                <a:ea typeface="Times New Roman" panose="02020603050405020304" pitchFamily="18" charset="0"/>
              </a:rPr>
              <a:t>Contact: mohammad.tahersima@nasa.gov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8306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0B55C-5F6E-ED21-FF90-57FF1656A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0889"/>
            <a:ext cx="10515600" cy="5556074"/>
          </a:xfrm>
        </p:spPr>
        <p:txBody>
          <a:bodyPr>
            <a:normAutofit fontScale="92500" lnSpcReduction="10000"/>
          </a:bodyPr>
          <a:lstStyle/>
          <a:p>
            <a:pPr marL="0" marR="0" lvl="0" indent="0">
              <a:buSzPts val="1000"/>
              <a:buNone/>
              <a:tabLst>
                <a:tab pos="457200" algn="l"/>
              </a:tabLst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1. How many vicarious calibration sites might be needed worldwide to ensure accurate characterization of the radiances and </a:t>
            </a:r>
            <a:r>
              <a:rPr lang="en-GB" sz="1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reflectances</a:t>
            </a: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(L1B and L2 products) returned by spectral imaging missions? And what are the core measurements that should be made at these sites (and uncertainty/performance requirements)?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marR="0"/>
            <a:r>
              <a:rPr lang="en-GB" sz="18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 trade-off is between number of sites and how quickly we can reach a desired accuracy. One month of data from four RadCalNet-like sites suffices to reach a 5% accuracy. 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marR="0"/>
            <a:r>
              <a:rPr lang="en-GB" sz="18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Spectral surface reflectance, AOD, Angstrom, WV column, Ozone column, Temperature, Pressure, and quality flag for surface/atmosphere conditions. Surface reflectance uncertainties close to 3% is desired. 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>
              <a:buSzPts val="1000"/>
              <a:buNone/>
              <a:tabLst>
                <a:tab pos="457200" algn="l"/>
              </a:tabLst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2. What are the main challenges in harmonizing CAL/VAL approaches across different EO missions, sites, and campaigns, and how can these be addressed?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marR="0"/>
            <a:r>
              <a:rPr lang="en-GB" sz="18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Challenge: differing levels of adherence to the critical principles like metrology, transparency, and openness.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marR="0"/>
            <a:r>
              <a:rPr lang="en-GB" sz="18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Solution: Adherence to the FRM or an FRM-like framework.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>
              <a:buSzPts val="1000"/>
              <a:buNone/>
              <a:tabLst>
                <a:tab pos="457200" algn="l"/>
              </a:tabLst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3. What is currently missing to carry out holistic and all-encompassing CAL/VAL activities, and how, for example with which innovations, can this be supported?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marR="0"/>
            <a:r>
              <a:rPr lang="en-GB" sz="18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Having one or more on-orbit metrological references ( </a:t>
            </a:r>
            <a:r>
              <a:rPr lang="en-GB" sz="1800" dirty="0" err="1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SITSats</a:t>
            </a:r>
            <a:r>
              <a:rPr lang="en-GB" sz="18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) would enable that vision. 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>
              <a:buSzPts val="1000"/>
              <a:buNone/>
              <a:tabLst>
                <a:tab pos="457200" algn="l"/>
              </a:tabLst>
            </a:pP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4. How can emerging technologies, such as artificial intelligence and machine learning, be leveraged to improve the accuracy and efficiency of calibration and validation processes?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marR="0"/>
            <a:r>
              <a:rPr lang="en-GB" sz="18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Machine learning modelling could be beneficial for anomaly flagging of high temporal resolution calibration data. They could also be used to speed up atmospheric and/or terrestrial correction algorithms.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83239-4897-AE6B-4C43-9D8D35F0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17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B146-7C2B-A31C-8F99-4F4703F8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70" y="365125"/>
            <a:ext cx="643023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Radiometric Calibration Network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(RadCalNet)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93045-5A32-94E0-BB21-CAF1FB9B4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738" y="1769011"/>
            <a:ext cx="3510730" cy="3862668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In-situ network of high-quality data</a:t>
            </a:r>
          </a:p>
          <a:p>
            <a:r>
              <a:rPr lang="en-US" sz="1600" dirty="0">
                <a:solidFill>
                  <a:srgbClr val="3232E3"/>
                </a:solidFill>
              </a:rPr>
              <a:t>Independent site operators</a:t>
            </a:r>
          </a:p>
          <a:p>
            <a:r>
              <a:rPr lang="en-US" sz="1600" dirty="0">
                <a:solidFill>
                  <a:srgbClr val="3232E3"/>
                </a:solidFill>
              </a:rPr>
              <a:t>Choice of method to generate spectral surface reflectance  </a:t>
            </a:r>
          </a:p>
          <a:p>
            <a:pPr marL="0" indent="0">
              <a:buNone/>
            </a:pPr>
            <a:r>
              <a:rPr lang="en-US" sz="1800" dirty="0"/>
              <a:t>Rules for surface reflectance data</a:t>
            </a:r>
          </a:p>
          <a:p>
            <a:r>
              <a:rPr lang="en-US" sz="1600" dirty="0">
                <a:solidFill>
                  <a:srgbClr val="3232E3"/>
                </a:solidFill>
              </a:rPr>
              <a:t>Nadir surface reflectance at 10 nm intervals including 400- 1000nm </a:t>
            </a:r>
          </a:p>
          <a:p>
            <a:r>
              <a:rPr lang="en-US" sz="1600" dirty="0">
                <a:solidFill>
                  <a:srgbClr val="3232E3"/>
                </a:solidFill>
              </a:rPr>
              <a:t>0900–1500 local standard time at 30 min intervals. </a:t>
            </a:r>
          </a:p>
          <a:p>
            <a:r>
              <a:rPr lang="en-US" sz="1600" dirty="0">
                <a:solidFill>
                  <a:srgbClr val="3232E3"/>
                </a:solidFill>
              </a:rPr>
              <a:t>Area larger than 45mX45m.</a:t>
            </a:r>
          </a:p>
          <a:p>
            <a:r>
              <a:rPr lang="en-US" sz="1600" dirty="0">
                <a:solidFill>
                  <a:srgbClr val="3232E3"/>
                </a:solidFill>
              </a:rPr>
              <a:t>Atmospheric data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54250-E14D-F04F-04E2-2E8498C4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2</a:t>
            </a:fld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BF102F-56BD-49CD-6E7D-27DEE15B29BD}"/>
              </a:ext>
            </a:extLst>
          </p:cNvPr>
          <p:cNvSpPr txBox="1"/>
          <p:nvPr/>
        </p:nvSpPr>
        <p:spPr>
          <a:xfrm>
            <a:off x="383926" y="5839615"/>
            <a:ext cx="1140980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Bouvet et al. “RadCalNet: A Radiometric Calibration Network for Earth Observing Imagers Operating in the Visible to Shortwave Infrared Spectral Range” [10.3390/rs11202401]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Wenny et al. “Look-up table approach for uncertainty determination for operational vicarious calibration of Earth imaging sensors” [10.1364/AO.442170]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Tahersima et al. “Intercomparison of Landsat OLI and JPSS VIIRS Using a Combination of RadCalNet Sites as a Common Reference” Remote Sens. 2023. [10.3390/rs15235562]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Voskanian et al. “Combining RadCalNet Sites for Radiometric Cross Calibration of Landsat 9 and Landsat 8 Operational Land Imagers” [10.3390/rs15245752]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Yarahmadi et al. “Intercomparison of Landsat Operational Land Imager and Terra Advanced Spaceborne Thermal Emission and Reflection Radiometer Using RadCalNet” [10.3390/rs16020400]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39DD8-E691-02F4-DCB5-D0AB7F1E5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332" y="285351"/>
            <a:ext cx="8053514" cy="5450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F2EF7-450E-568B-78C0-B38D9CBBB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238" y="1295151"/>
            <a:ext cx="4383168" cy="41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66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grass, field&#10;&#10;Description automatically generated">
            <a:extLst>
              <a:ext uri="{FF2B5EF4-FFF2-40B4-BE49-F238E27FC236}">
                <a16:creationId xmlns:a16="http://schemas.microsoft.com/office/drawing/2014/main" id="{545EB480-F1A5-88E8-F777-5CAEBDD4C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95" t="24652" r="5749" b="39484"/>
          <a:stretch/>
        </p:blipFill>
        <p:spPr>
          <a:xfrm>
            <a:off x="8952135" y="856638"/>
            <a:ext cx="2914114" cy="2459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C96D46-859C-D47E-BC99-8462E3C3D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9735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Uncertainty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B3554-9D0D-DC1D-46E6-6C686B538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05" y="1366441"/>
            <a:ext cx="4843250" cy="1631735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endParaRPr lang="en-US" sz="2400" dirty="0"/>
          </a:p>
          <a:p>
            <a:r>
              <a:rPr lang="en-US" sz="2400" dirty="0"/>
              <a:t>RadCalNet relies on process outlined in NPL’s Quality Assurance Framework for Earth Observation (QA4EO)</a:t>
            </a:r>
          </a:p>
          <a:p>
            <a:r>
              <a:rPr lang="en-US" sz="2400" dirty="0"/>
              <a:t>Uncertainties of surface effects dominate</a:t>
            </a:r>
          </a:p>
          <a:p>
            <a:r>
              <a:rPr lang="en-US" sz="2400" dirty="0"/>
              <a:t>Focus is on surface effects: temporal, spatial, and directionality dependence to illumination-observation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958E6-629B-A8F9-567D-EB3F4669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3388" y="6366442"/>
            <a:ext cx="2743200" cy="365125"/>
          </a:xfrm>
        </p:spPr>
        <p:txBody>
          <a:bodyPr/>
          <a:lstStyle/>
          <a:p>
            <a:fld id="{324DD5EC-DFF6-4271-90BC-53A6F7FC1278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2CFB025-26D7-7781-9B39-11B5554DA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7268589"/>
              </p:ext>
            </p:extLst>
          </p:nvPr>
        </p:nvGraphicFramePr>
        <p:xfrm>
          <a:off x="427052" y="3118539"/>
          <a:ext cx="4395164" cy="354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7D37A27-2310-ACBD-A3BA-2C19192EDD5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1" r="11428"/>
          <a:stretch/>
        </p:blipFill>
        <p:spPr>
          <a:xfrm>
            <a:off x="5977090" y="864621"/>
            <a:ext cx="2914115" cy="2468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49F037-5919-0EAA-E173-707490099AD2}"/>
              </a:ext>
            </a:extLst>
          </p:cNvPr>
          <p:cNvSpPr txBox="1"/>
          <p:nvPr/>
        </p:nvSpPr>
        <p:spPr>
          <a:xfrm>
            <a:off x="6075416" y="997110"/>
            <a:ext cx="271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RadCaTS, October 2024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A21045-B397-380F-7769-CA3086215A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7037"/>
          <a:stretch/>
        </p:blipFill>
        <p:spPr bwMode="auto">
          <a:xfrm>
            <a:off x="5977090" y="3533889"/>
            <a:ext cx="2914114" cy="246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DD95AE-03BA-8899-3D75-1CEC2280B813}"/>
              </a:ext>
            </a:extLst>
          </p:cNvPr>
          <p:cNvSpPr txBox="1"/>
          <p:nvPr/>
        </p:nvSpPr>
        <p:spPr>
          <a:xfrm>
            <a:off x="6746811" y="3648331"/>
            <a:ext cx="1374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Atmosphere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8" name="Picture 27" descr="A picture containing sky, outdoor, nature, plain&#10;&#10;Description automatically generated">
            <a:extLst>
              <a:ext uri="{FF2B5EF4-FFF2-40B4-BE49-F238E27FC236}">
                <a16:creationId xmlns:a16="http://schemas.microsoft.com/office/drawing/2014/main" id="{5A7FCE3C-0E05-EF0C-05BE-8894CE9030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48" t="58584" r="6888"/>
          <a:stretch/>
        </p:blipFill>
        <p:spPr>
          <a:xfrm>
            <a:off x="8952135" y="3507124"/>
            <a:ext cx="2931422" cy="249564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F92F82-30EB-DC85-4049-E03AE653BDD7}"/>
              </a:ext>
            </a:extLst>
          </p:cNvPr>
          <p:cNvSpPr txBox="1"/>
          <p:nvPr/>
        </p:nvSpPr>
        <p:spPr>
          <a:xfrm>
            <a:off x="9393087" y="3648331"/>
            <a:ext cx="2187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800" dirty="0"/>
              <a:t>Surface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825672-CC11-9578-179F-F91B7B511A7D}"/>
              </a:ext>
            </a:extLst>
          </p:cNvPr>
          <p:cNvSpPr txBox="1"/>
          <p:nvPr/>
        </p:nvSpPr>
        <p:spPr>
          <a:xfrm>
            <a:off x="9825145" y="983105"/>
            <a:ext cx="13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Radiometer</a:t>
            </a:r>
          </a:p>
        </p:txBody>
      </p:sp>
    </p:spTree>
    <p:extLst>
      <p:ext uri="{BB962C8B-B14F-4D97-AF65-F5344CB8AC3E}">
        <p14:creationId xmlns:p14="http://schemas.microsoft.com/office/powerpoint/2010/main" val="1968710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7A523-0905-822D-4504-6642C3299C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89"/>
          <a:stretch/>
        </p:blipFill>
        <p:spPr>
          <a:xfrm>
            <a:off x="556298" y="1435317"/>
            <a:ext cx="6521486" cy="41985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440E21-371D-17D0-47F2-2F4D8DFE3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3232E3"/>
                </a:solidFill>
              </a:rPr>
              <a:t>DESIS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EMIT</a:t>
            </a:r>
            <a:r>
              <a:rPr lang="en-US" sz="3600" dirty="0"/>
              <a:t>, and RadCaTS (‘RVUS’)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72D27-A24E-752A-EDC4-354ECE43A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90985-EE3F-0D88-7D67-18E061FACD4D}"/>
              </a:ext>
            </a:extLst>
          </p:cNvPr>
          <p:cNvSpPr txBox="1"/>
          <p:nvPr/>
        </p:nvSpPr>
        <p:spPr>
          <a:xfrm>
            <a:off x="447977" y="6212255"/>
            <a:ext cx="10868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ISS visits a range of overpass times along with the corresponding changes in sun illumination geometry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E7F620-9251-CCE6-E81E-B9C89903D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784" y="481518"/>
            <a:ext cx="4980864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2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B33B-C675-0A74-3C6B-9C6B551F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83434" cy="2399247"/>
          </a:xfrm>
        </p:spPr>
        <p:txBody>
          <a:bodyPr>
            <a:normAutofit/>
          </a:bodyPr>
          <a:lstStyle/>
          <a:p>
            <a:r>
              <a:rPr lang="en-US" sz="3600" dirty="0"/>
              <a:t>Preprocessing Steps of Each Image </a:t>
            </a:r>
            <a:br>
              <a:rPr lang="en-US" sz="3600" dirty="0"/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to compare with RadCalNet predicted TOA reflectance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33D07-5C3E-AF74-B537-B6CD95280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4924972" cy="1488825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1800" dirty="0"/>
              <a:t>Pixels from the 1 km</a:t>
            </a:r>
            <a:r>
              <a:rPr lang="en-US" sz="1800" baseline="30000" dirty="0"/>
              <a:t>2</a:t>
            </a:r>
            <a:r>
              <a:rPr lang="en-US" sz="1800" dirty="0"/>
              <a:t> area are averaged  </a:t>
            </a:r>
          </a:p>
          <a:p>
            <a:r>
              <a:rPr lang="en-US" sz="1800" dirty="0"/>
              <a:t>Radiance-based images of EMIT and DESIS are converted to reflectance</a:t>
            </a:r>
          </a:p>
          <a:p>
            <a:r>
              <a:rPr lang="en-US" sz="1800" dirty="0"/>
              <a:t>TSIS-1 HSRS spectral solar irradiance is used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BDF627-2F4D-9972-8BF4-416215C48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157" y="146019"/>
            <a:ext cx="6023370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10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8268-A019-4B75-3F53-A833AF0C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8" y="365125"/>
            <a:ext cx="554265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Absolute Intercomparisons </a:t>
            </a:r>
            <a:br>
              <a:rPr lang="en-US" sz="3600" dirty="0"/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Statistics of Ratios 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C1936B-8F94-BF19-EE02-39981898EA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0758" y="1667270"/>
                <a:ext cx="5542651" cy="2272693"/>
              </a:xfr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1800" dirty="0"/>
                  <a:t>19 coincident views of RVUS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&lt;15</m:t>
                    </m:r>
                  </m:oMath>
                </a14:m>
                <a:r>
                  <a:rPr lang="en-US" sz="1800" dirty="0"/>
                  <a:t> min)</a:t>
                </a:r>
              </a:p>
              <a:p>
                <a:pPr lvl="1"/>
                <a:r>
                  <a:rPr lang="en-US" sz="1400" dirty="0"/>
                  <a:t>15 </a:t>
                </a:r>
                <a:r>
                  <a:rPr lang="en-US" sz="1400" dirty="0">
                    <a:solidFill>
                      <a:srgbClr val="3232E3"/>
                    </a:solidFill>
                  </a:rPr>
                  <a:t>DESIS</a:t>
                </a:r>
                <a:r>
                  <a:rPr lang="en-US" sz="1400" dirty="0"/>
                  <a:t> scenes and 4 </a:t>
                </a:r>
                <a:r>
                  <a:rPr lang="en-US" sz="1400" dirty="0">
                    <a:solidFill>
                      <a:srgbClr val="C00000"/>
                    </a:solidFill>
                  </a:rPr>
                  <a:t>EMIT</a:t>
                </a:r>
                <a:r>
                  <a:rPr lang="en-US" sz="1400" dirty="0"/>
                  <a:t> scenes </a:t>
                </a:r>
              </a:p>
              <a:p>
                <a:r>
                  <a:rPr lang="en-US" sz="1800" dirty="0"/>
                  <a:t>Instruments agree within their combined uncertainty</a:t>
                </a:r>
              </a:p>
              <a:p>
                <a:pPr lvl="1"/>
                <a:r>
                  <a:rPr lang="en-US" sz="1400" dirty="0"/>
                  <a:t>Assumption: flat 5% uncertainty for each of DESIS and EMIT</a:t>
                </a:r>
              </a:p>
              <a:p>
                <a:pPr lvl="1"/>
                <a:r>
                  <a:rPr lang="en-US" sz="1400" dirty="0"/>
                  <a:t>Except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1400" dirty="0"/>
                  <a:t> 450 nm and at 760 nm and 940 nm absorption lines.  </a:t>
                </a:r>
              </a:p>
              <a:p>
                <a:r>
                  <a:rPr lang="en-US" sz="1800" dirty="0"/>
                  <a:t>Larger spread of the DESIS/RCN ratio is expected </a:t>
                </a:r>
              </a:p>
              <a:p>
                <a:r>
                  <a:rPr lang="en-US" sz="1800" dirty="0"/>
                  <a:t>Better agreement with ground truth when observation is near-nadir and closer to solar-noon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C1936B-8F94-BF19-EE02-39981898EA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0758" y="1667270"/>
                <a:ext cx="5542651" cy="2272693"/>
              </a:xfrm>
              <a:blipFill>
                <a:blip r:embed="rId3"/>
                <a:stretch>
                  <a:fillRect l="-439" t="-2674"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CBC16D4-D010-57AB-F6D5-D09011408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25" y="3939963"/>
            <a:ext cx="6051477" cy="2840016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ECE5F37-D158-2621-7D04-374429A97E4B}"/>
              </a:ext>
            </a:extLst>
          </p:cNvPr>
          <p:cNvSpPr/>
          <p:nvPr/>
        </p:nvSpPr>
        <p:spPr>
          <a:xfrm>
            <a:off x="755009" y="5201174"/>
            <a:ext cx="1585519" cy="1392573"/>
          </a:xfrm>
          <a:custGeom>
            <a:avLst/>
            <a:gdLst>
              <a:gd name="connsiteX0" fmla="*/ 520118 w 1585519"/>
              <a:gd name="connsiteY0" fmla="*/ 0 h 1392573"/>
              <a:gd name="connsiteX1" fmla="*/ 620785 w 1585519"/>
              <a:gd name="connsiteY1" fmla="*/ 109057 h 1392573"/>
              <a:gd name="connsiteX2" fmla="*/ 721453 w 1585519"/>
              <a:gd name="connsiteY2" fmla="*/ 192947 h 1392573"/>
              <a:gd name="connsiteX3" fmla="*/ 788565 w 1585519"/>
              <a:gd name="connsiteY3" fmla="*/ 260059 h 1392573"/>
              <a:gd name="connsiteX4" fmla="*/ 906011 w 1585519"/>
              <a:gd name="connsiteY4" fmla="*/ 385894 h 1392573"/>
              <a:gd name="connsiteX5" fmla="*/ 964734 w 1585519"/>
              <a:gd name="connsiteY5" fmla="*/ 427839 h 1392573"/>
              <a:gd name="connsiteX6" fmla="*/ 1082180 w 1585519"/>
              <a:gd name="connsiteY6" fmla="*/ 494951 h 1392573"/>
              <a:gd name="connsiteX7" fmla="*/ 1291905 w 1585519"/>
              <a:gd name="connsiteY7" fmla="*/ 553674 h 1392573"/>
              <a:gd name="connsiteX8" fmla="*/ 1350628 w 1585519"/>
              <a:gd name="connsiteY8" fmla="*/ 587230 h 1392573"/>
              <a:gd name="connsiteX9" fmla="*/ 1400962 w 1585519"/>
              <a:gd name="connsiteY9" fmla="*/ 612397 h 1392573"/>
              <a:gd name="connsiteX10" fmla="*/ 1476463 w 1585519"/>
              <a:gd name="connsiteY10" fmla="*/ 671120 h 1392573"/>
              <a:gd name="connsiteX11" fmla="*/ 1518408 w 1585519"/>
              <a:gd name="connsiteY11" fmla="*/ 755009 h 1392573"/>
              <a:gd name="connsiteX12" fmla="*/ 1551963 w 1585519"/>
              <a:gd name="connsiteY12" fmla="*/ 931178 h 1392573"/>
              <a:gd name="connsiteX13" fmla="*/ 1577130 w 1585519"/>
              <a:gd name="connsiteY13" fmla="*/ 989901 h 1392573"/>
              <a:gd name="connsiteX14" fmla="*/ 1585519 w 1585519"/>
              <a:gd name="connsiteY14" fmla="*/ 1015068 h 1392573"/>
              <a:gd name="connsiteX15" fmla="*/ 1535185 w 1585519"/>
              <a:gd name="connsiteY15" fmla="*/ 1224793 h 1392573"/>
              <a:gd name="connsiteX16" fmla="*/ 1476463 w 1585519"/>
              <a:gd name="connsiteY16" fmla="*/ 1266738 h 1392573"/>
              <a:gd name="connsiteX17" fmla="*/ 1275127 w 1585519"/>
              <a:gd name="connsiteY17" fmla="*/ 1308683 h 1392573"/>
              <a:gd name="connsiteX18" fmla="*/ 830510 w 1585519"/>
              <a:gd name="connsiteY18" fmla="*/ 1392573 h 1392573"/>
              <a:gd name="connsiteX19" fmla="*/ 587230 w 1585519"/>
              <a:gd name="connsiteY19" fmla="*/ 1367406 h 1392573"/>
              <a:gd name="connsiteX20" fmla="*/ 293615 w 1585519"/>
              <a:gd name="connsiteY20" fmla="*/ 1249960 h 1392573"/>
              <a:gd name="connsiteX21" fmla="*/ 58723 w 1585519"/>
              <a:gd name="connsiteY21" fmla="*/ 1015068 h 1392573"/>
              <a:gd name="connsiteX22" fmla="*/ 8389 w 1585519"/>
              <a:gd name="connsiteY22" fmla="*/ 855677 h 1392573"/>
              <a:gd name="connsiteX23" fmla="*/ 0 w 1585519"/>
              <a:gd name="connsiteY23" fmla="*/ 796954 h 1392573"/>
              <a:gd name="connsiteX24" fmla="*/ 50334 w 1585519"/>
              <a:gd name="connsiteY24" fmla="*/ 645953 h 1392573"/>
              <a:gd name="connsiteX25" fmla="*/ 260059 w 1585519"/>
              <a:gd name="connsiteY25" fmla="*/ 536896 h 1392573"/>
              <a:gd name="connsiteX26" fmla="*/ 327171 w 1585519"/>
              <a:gd name="connsiteY26" fmla="*/ 494951 h 1392573"/>
              <a:gd name="connsiteX27" fmla="*/ 520118 w 1585519"/>
              <a:gd name="connsiteY27" fmla="*/ 444617 h 1392573"/>
              <a:gd name="connsiteX28" fmla="*/ 562063 w 1585519"/>
              <a:gd name="connsiteY28" fmla="*/ 411061 h 1392573"/>
              <a:gd name="connsiteX29" fmla="*/ 604008 w 1585519"/>
              <a:gd name="connsiteY29" fmla="*/ 385894 h 1392573"/>
              <a:gd name="connsiteX30" fmla="*/ 645952 w 1585519"/>
              <a:gd name="connsiteY30" fmla="*/ 343949 h 1392573"/>
              <a:gd name="connsiteX31" fmla="*/ 796954 w 1585519"/>
              <a:gd name="connsiteY31" fmla="*/ 276837 h 1392573"/>
              <a:gd name="connsiteX32" fmla="*/ 855677 w 1585519"/>
              <a:gd name="connsiteY32" fmla="*/ 167780 h 1392573"/>
              <a:gd name="connsiteX33" fmla="*/ 889233 w 1585519"/>
              <a:gd name="connsiteY33" fmla="*/ 125835 h 139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85519" h="1392573">
                <a:moveTo>
                  <a:pt x="520118" y="0"/>
                </a:moveTo>
                <a:cubicBezTo>
                  <a:pt x="642891" y="98219"/>
                  <a:pt x="451476" y="-60253"/>
                  <a:pt x="620785" y="109057"/>
                </a:cubicBezTo>
                <a:cubicBezTo>
                  <a:pt x="651671" y="139944"/>
                  <a:pt x="688986" y="163727"/>
                  <a:pt x="721453" y="192947"/>
                </a:cubicBezTo>
                <a:cubicBezTo>
                  <a:pt x="744969" y="214111"/>
                  <a:pt x="766979" y="236931"/>
                  <a:pt x="788565" y="260059"/>
                </a:cubicBezTo>
                <a:cubicBezTo>
                  <a:pt x="847190" y="322872"/>
                  <a:pt x="835760" y="325010"/>
                  <a:pt x="906011" y="385894"/>
                </a:cubicBezTo>
                <a:cubicBezTo>
                  <a:pt x="924189" y="401648"/>
                  <a:pt x="944281" y="415178"/>
                  <a:pt x="964734" y="427839"/>
                </a:cubicBezTo>
                <a:cubicBezTo>
                  <a:pt x="1003072" y="451572"/>
                  <a:pt x="1039183" y="481373"/>
                  <a:pt x="1082180" y="494951"/>
                </a:cubicBezTo>
                <a:cubicBezTo>
                  <a:pt x="1257791" y="550407"/>
                  <a:pt x="1186613" y="536125"/>
                  <a:pt x="1291905" y="553674"/>
                </a:cubicBezTo>
                <a:cubicBezTo>
                  <a:pt x="1311479" y="564859"/>
                  <a:pt x="1330778" y="576542"/>
                  <a:pt x="1350628" y="587230"/>
                </a:cubicBezTo>
                <a:cubicBezTo>
                  <a:pt x="1367144" y="596123"/>
                  <a:pt x="1385354" y="601992"/>
                  <a:pt x="1400962" y="612397"/>
                </a:cubicBezTo>
                <a:cubicBezTo>
                  <a:pt x="1427490" y="630083"/>
                  <a:pt x="1451296" y="651546"/>
                  <a:pt x="1476463" y="671120"/>
                </a:cubicBezTo>
                <a:cubicBezTo>
                  <a:pt x="1490445" y="699083"/>
                  <a:pt x="1513987" y="724060"/>
                  <a:pt x="1518408" y="755009"/>
                </a:cubicBezTo>
                <a:cubicBezTo>
                  <a:pt x="1527634" y="819589"/>
                  <a:pt x="1532425" y="862793"/>
                  <a:pt x="1551963" y="931178"/>
                </a:cubicBezTo>
                <a:cubicBezTo>
                  <a:pt x="1557813" y="951655"/>
                  <a:pt x="1569221" y="970128"/>
                  <a:pt x="1577130" y="989901"/>
                </a:cubicBezTo>
                <a:cubicBezTo>
                  <a:pt x="1580414" y="998111"/>
                  <a:pt x="1582723" y="1006679"/>
                  <a:pt x="1585519" y="1015068"/>
                </a:cubicBezTo>
                <a:cubicBezTo>
                  <a:pt x="1568741" y="1084976"/>
                  <a:pt x="1563770" y="1158827"/>
                  <a:pt x="1535185" y="1224793"/>
                </a:cubicBezTo>
                <a:cubicBezTo>
                  <a:pt x="1525621" y="1246865"/>
                  <a:pt x="1499356" y="1259353"/>
                  <a:pt x="1476463" y="1266738"/>
                </a:cubicBezTo>
                <a:cubicBezTo>
                  <a:pt x="1411221" y="1287784"/>
                  <a:pt x="1341943" y="1293348"/>
                  <a:pt x="1275127" y="1308683"/>
                </a:cubicBezTo>
                <a:cubicBezTo>
                  <a:pt x="892066" y="1396599"/>
                  <a:pt x="1083263" y="1376776"/>
                  <a:pt x="830510" y="1392573"/>
                </a:cubicBezTo>
                <a:cubicBezTo>
                  <a:pt x="749417" y="1384184"/>
                  <a:pt x="667600" y="1381086"/>
                  <a:pt x="587230" y="1367406"/>
                </a:cubicBezTo>
                <a:cubicBezTo>
                  <a:pt x="486110" y="1350194"/>
                  <a:pt x="377673" y="1309614"/>
                  <a:pt x="293615" y="1249960"/>
                </a:cubicBezTo>
                <a:cubicBezTo>
                  <a:pt x="230631" y="1205262"/>
                  <a:pt x="108975" y="1068909"/>
                  <a:pt x="58723" y="1015068"/>
                </a:cubicBezTo>
                <a:cubicBezTo>
                  <a:pt x="33075" y="946672"/>
                  <a:pt x="25545" y="932881"/>
                  <a:pt x="8389" y="855677"/>
                </a:cubicBezTo>
                <a:cubicBezTo>
                  <a:pt x="4100" y="836375"/>
                  <a:pt x="2796" y="816528"/>
                  <a:pt x="0" y="796954"/>
                </a:cubicBezTo>
                <a:cubicBezTo>
                  <a:pt x="16778" y="746620"/>
                  <a:pt x="17985" y="688007"/>
                  <a:pt x="50334" y="645953"/>
                </a:cubicBezTo>
                <a:cubicBezTo>
                  <a:pt x="75398" y="613370"/>
                  <a:pt x="217943" y="559062"/>
                  <a:pt x="260059" y="536896"/>
                </a:cubicBezTo>
                <a:cubicBezTo>
                  <a:pt x="283404" y="524609"/>
                  <a:pt x="302309" y="503773"/>
                  <a:pt x="327171" y="494951"/>
                </a:cubicBezTo>
                <a:cubicBezTo>
                  <a:pt x="389812" y="472723"/>
                  <a:pt x="520118" y="444617"/>
                  <a:pt x="520118" y="444617"/>
                </a:cubicBezTo>
                <a:cubicBezTo>
                  <a:pt x="534100" y="433432"/>
                  <a:pt x="547394" y="421329"/>
                  <a:pt x="562063" y="411061"/>
                </a:cubicBezTo>
                <a:cubicBezTo>
                  <a:pt x="575421" y="401711"/>
                  <a:pt x="591276" y="396080"/>
                  <a:pt x="604008" y="385894"/>
                </a:cubicBezTo>
                <a:cubicBezTo>
                  <a:pt x="619448" y="373542"/>
                  <a:pt x="628739" y="353678"/>
                  <a:pt x="645952" y="343949"/>
                </a:cubicBezTo>
                <a:cubicBezTo>
                  <a:pt x="693904" y="316846"/>
                  <a:pt x="796954" y="276837"/>
                  <a:pt x="796954" y="276837"/>
                </a:cubicBezTo>
                <a:cubicBezTo>
                  <a:pt x="810695" y="235615"/>
                  <a:pt x="819088" y="204369"/>
                  <a:pt x="855677" y="167780"/>
                </a:cubicBezTo>
                <a:cubicBezTo>
                  <a:pt x="885265" y="138192"/>
                  <a:pt x="875538" y="153224"/>
                  <a:pt x="889233" y="12583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DD76CD8-FF5C-9B14-41DB-5080B756B2D0}"/>
              </a:ext>
            </a:extLst>
          </p:cNvPr>
          <p:cNvSpPr/>
          <p:nvPr/>
        </p:nvSpPr>
        <p:spPr>
          <a:xfrm>
            <a:off x="4186106" y="5108301"/>
            <a:ext cx="855803" cy="503340"/>
          </a:xfrm>
          <a:custGeom>
            <a:avLst/>
            <a:gdLst>
              <a:gd name="connsiteX0" fmla="*/ 0 w 855803"/>
              <a:gd name="connsiteY0" fmla="*/ 243281 h 503340"/>
              <a:gd name="connsiteX1" fmla="*/ 41945 w 855803"/>
              <a:gd name="connsiteY1" fmla="*/ 209725 h 503340"/>
              <a:gd name="connsiteX2" fmla="*/ 67112 w 855803"/>
              <a:gd name="connsiteY2" fmla="*/ 167780 h 503340"/>
              <a:gd name="connsiteX3" fmla="*/ 100668 w 855803"/>
              <a:gd name="connsiteY3" fmla="*/ 125835 h 503340"/>
              <a:gd name="connsiteX4" fmla="*/ 125835 w 855803"/>
              <a:gd name="connsiteY4" fmla="*/ 100668 h 503340"/>
              <a:gd name="connsiteX5" fmla="*/ 176169 w 855803"/>
              <a:gd name="connsiteY5" fmla="*/ 83890 h 503340"/>
              <a:gd name="connsiteX6" fmla="*/ 310393 w 855803"/>
              <a:gd name="connsiteY6" fmla="*/ 33556 h 503340"/>
              <a:gd name="connsiteX7" fmla="*/ 343949 w 855803"/>
              <a:gd name="connsiteY7" fmla="*/ 25167 h 503340"/>
              <a:gd name="connsiteX8" fmla="*/ 486562 w 855803"/>
              <a:gd name="connsiteY8" fmla="*/ 8389 h 503340"/>
              <a:gd name="connsiteX9" fmla="*/ 729842 w 855803"/>
              <a:gd name="connsiteY9" fmla="*/ 16778 h 503340"/>
              <a:gd name="connsiteX10" fmla="*/ 771787 w 855803"/>
              <a:gd name="connsiteY10" fmla="*/ 58723 h 503340"/>
              <a:gd name="connsiteX11" fmla="*/ 830510 w 855803"/>
              <a:gd name="connsiteY11" fmla="*/ 167780 h 503340"/>
              <a:gd name="connsiteX12" fmla="*/ 838899 w 855803"/>
              <a:gd name="connsiteY12" fmla="*/ 218114 h 503340"/>
              <a:gd name="connsiteX13" fmla="*/ 855677 w 855803"/>
              <a:gd name="connsiteY13" fmla="*/ 268448 h 503340"/>
              <a:gd name="connsiteX14" fmla="*/ 822121 w 855803"/>
              <a:gd name="connsiteY14" fmla="*/ 402672 h 503340"/>
              <a:gd name="connsiteX15" fmla="*/ 763398 w 855803"/>
              <a:gd name="connsiteY15" fmla="*/ 453006 h 503340"/>
              <a:gd name="connsiteX16" fmla="*/ 604008 w 855803"/>
              <a:gd name="connsiteY16" fmla="*/ 503340 h 503340"/>
              <a:gd name="connsiteX17" fmla="*/ 360727 w 855803"/>
              <a:gd name="connsiteY17" fmla="*/ 486562 h 503340"/>
              <a:gd name="connsiteX18" fmla="*/ 293615 w 855803"/>
              <a:gd name="connsiteY18" fmla="*/ 419450 h 503340"/>
              <a:gd name="connsiteX19" fmla="*/ 251670 w 855803"/>
              <a:gd name="connsiteY19" fmla="*/ 310393 h 503340"/>
              <a:gd name="connsiteX20" fmla="*/ 234892 w 855803"/>
              <a:gd name="connsiteY20" fmla="*/ 226503 h 503340"/>
              <a:gd name="connsiteX21" fmla="*/ 218114 w 855803"/>
              <a:gd name="connsiteY21" fmla="*/ 192947 h 503340"/>
              <a:gd name="connsiteX22" fmla="*/ 184558 w 855803"/>
              <a:gd name="connsiteY22" fmla="*/ 58723 h 503340"/>
              <a:gd name="connsiteX23" fmla="*/ 159391 w 855803"/>
              <a:gd name="connsiteY23" fmla="*/ 0 h 50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55803" h="503340">
                <a:moveTo>
                  <a:pt x="0" y="243281"/>
                </a:moveTo>
                <a:cubicBezTo>
                  <a:pt x="13982" y="232096"/>
                  <a:pt x="30049" y="223108"/>
                  <a:pt x="41945" y="209725"/>
                </a:cubicBezTo>
                <a:cubicBezTo>
                  <a:pt x="52778" y="197538"/>
                  <a:pt x="57762" y="181138"/>
                  <a:pt x="67112" y="167780"/>
                </a:cubicBezTo>
                <a:cubicBezTo>
                  <a:pt x="77380" y="153111"/>
                  <a:pt x="88877" y="139310"/>
                  <a:pt x="100668" y="125835"/>
                </a:cubicBezTo>
                <a:cubicBezTo>
                  <a:pt x="108480" y="116907"/>
                  <a:pt x="115464" y="106430"/>
                  <a:pt x="125835" y="100668"/>
                </a:cubicBezTo>
                <a:cubicBezTo>
                  <a:pt x="141295" y="92079"/>
                  <a:pt x="159662" y="90239"/>
                  <a:pt x="176169" y="83890"/>
                </a:cubicBezTo>
                <a:cubicBezTo>
                  <a:pt x="281155" y="43511"/>
                  <a:pt x="187433" y="71390"/>
                  <a:pt x="310393" y="33556"/>
                </a:cubicBezTo>
                <a:cubicBezTo>
                  <a:pt x="321413" y="30165"/>
                  <a:pt x="332535" y="26798"/>
                  <a:pt x="343949" y="25167"/>
                </a:cubicBezTo>
                <a:cubicBezTo>
                  <a:pt x="391333" y="18398"/>
                  <a:pt x="439024" y="13982"/>
                  <a:pt x="486562" y="8389"/>
                </a:cubicBezTo>
                <a:lnTo>
                  <a:pt x="729842" y="16778"/>
                </a:lnTo>
                <a:cubicBezTo>
                  <a:pt x="749314" y="20214"/>
                  <a:pt x="759266" y="43419"/>
                  <a:pt x="771787" y="58723"/>
                </a:cubicBezTo>
                <a:cubicBezTo>
                  <a:pt x="805814" y="100311"/>
                  <a:pt x="809379" y="118473"/>
                  <a:pt x="830510" y="167780"/>
                </a:cubicBezTo>
                <a:cubicBezTo>
                  <a:pt x="833306" y="184558"/>
                  <a:pt x="834774" y="201612"/>
                  <a:pt x="838899" y="218114"/>
                </a:cubicBezTo>
                <a:cubicBezTo>
                  <a:pt x="843188" y="235272"/>
                  <a:pt x="857278" y="250835"/>
                  <a:pt x="855677" y="268448"/>
                </a:cubicBezTo>
                <a:cubicBezTo>
                  <a:pt x="851502" y="314377"/>
                  <a:pt x="842746" y="361423"/>
                  <a:pt x="822121" y="402672"/>
                </a:cubicBezTo>
                <a:cubicBezTo>
                  <a:pt x="810591" y="425731"/>
                  <a:pt x="785505" y="439742"/>
                  <a:pt x="763398" y="453006"/>
                </a:cubicBezTo>
                <a:cubicBezTo>
                  <a:pt x="733096" y="471188"/>
                  <a:pt x="630377" y="496148"/>
                  <a:pt x="604008" y="503340"/>
                </a:cubicBezTo>
                <a:cubicBezTo>
                  <a:pt x="522914" y="497747"/>
                  <a:pt x="441096" y="498739"/>
                  <a:pt x="360727" y="486562"/>
                </a:cubicBezTo>
                <a:cubicBezTo>
                  <a:pt x="340504" y="483498"/>
                  <a:pt x="300487" y="430249"/>
                  <a:pt x="293615" y="419450"/>
                </a:cubicBezTo>
                <a:cubicBezTo>
                  <a:pt x="270486" y="383104"/>
                  <a:pt x="261510" y="352212"/>
                  <a:pt x="251670" y="310393"/>
                </a:cubicBezTo>
                <a:cubicBezTo>
                  <a:pt x="245138" y="282634"/>
                  <a:pt x="247645" y="252009"/>
                  <a:pt x="234892" y="226503"/>
                </a:cubicBezTo>
                <a:lnTo>
                  <a:pt x="218114" y="192947"/>
                </a:lnTo>
                <a:cubicBezTo>
                  <a:pt x="214505" y="174904"/>
                  <a:pt x="200036" y="84519"/>
                  <a:pt x="184558" y="58723"/>
                </a:cubicBezTo>
                <a:cubicBezTo>
                  <a:pt x="156514" y="11982"/>
                  <a:pt x="159391" y="33083"/>
                  <a:pt x="159391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83335E-4A91-EB42-AE54-147B60655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842" y="118585"/>
            <a:ext cx="5846571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2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D1A50CFE-D9E9-386F-CFC4-F1967BFC2FC1}"/>
              </a:ext>
            </a:extLst>
          </p:cNvPr>
          <p:cNvSpPr txBox="1">
            <a:spLocks/>
          </p:cNvSpPr>
          <p:nvPr/>
        </p:nvSpPr>
        <p:spPr>
          <a:xfrm>
            <a:off x="518118" y="365125"/>
            <a:ext cx="5220587" cy="1848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/>
              <a:t>Relative EMIT/DESIS Study </a:t>
            </a:r>
          </a:p>
          <a:p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Viewing the Same Source </a:t>
            </a:r>
          </a:p>
          <a:p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At Different Angles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50C9DD-ED91-8245-830D-1A3279D77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896" y="3038256"/>
            <a:ext cx="6059436" cy="3590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C46AE9-41BD-C0DE-6315-DCD247BCB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95" t="35410" r="1652" b="46816"/>
          <a:stretch/>
        </p:blipFill>
        <p:spPr>
          <a:xfrm>
            <a:off x="7306174" y="5364415"/>
            <a:ext cx="2047876" cy="638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3DF966-AD06-D719-6692-7AE8CE130BEA}"/>
              </a:ext>
            </a:extLst>
          </p:cNvPr>
          <p:cNvSpPr txBox="1"/>
          <p:nvPr/>
        </p:nvSpPr>
        <p:spPr>
          <a:xfrm>
            <a:off x="518119" y="2417319"/>
            <a:ext cx="4986734" cy="147732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Scenes are captured in 2023, 6 weeks apart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Spectrally flat 7% BRDF factor for the ratio of the ratios of coincident views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Validates 2018 Goniometric  measurements of the site [Bruegge et al. 2019]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93AD1-E15F-CFF6-C9AA-F8A7F1941181}"/>
              </a:ext>
            </a:extLst>
          </p:cNvPr>
          <p:cNvSpPr txBox="1"/>
          <p:nvPr/>
        </p:nvSpPr>
        <p:spPr>
          <a:xfrm>
            <a:off x="878525" y="4572800"/>
            <a:ext cx="4265922" cy="1477328"/>
          </a:xfrm>
          <a:custGeom>
            <a:avLst/>
            <a:gdLst>
              <a:gd name="connsiteX0" fmla="*/ 0 w 4265922"/>
              <a:gd name="connsiteY0" fmla="*/ 0 h 1477328"/>
              <a:gd name="connsiteX1" fmla="*/ 447922 w 4265922"/>
              <a:gd name="connsiteY1" fmla="*/ 0 h 1477328"/>
              <a:gd name="connsiteX2" fmla="*/ 1023821 w 4265922"/>
              <a:gd name="connsiteY2" fmla="*/ 0 h 1477328"/>
              <a:gd name="connsiteX3" fmla="*/ 1514402 w 4265922"/>
              <a:gd name="connsiteY3" fmla="*/ 0 h 1477328"/>
              <a:gd name="connsiteX4" fmla="*/ 1919665 w 4265922"/>
              <a:gd name="connsiteY4" fmla="*/ 0 h 1477328"/>
              <a:gd name="connsiteX5" fmla="*/ 2538224 w 4265922"/>
              <a:gd name="connsiteY5" fmla="*/ 0 h 1477328"/>
              <a:gd name="connsiteX6" fmla="*/ 3114123 w 4265922"/>
              <a:gd name="connsiteY6" fmla="*/ 0 h 1477328"/>
              <a:gd name="connsiteX7" fmla="*/ 3562045 w 4265922"/>
              <a:gd name="connsiteY7" fmla="*/ 0 h 1477328"/>
              <a:gd name="connsiteX8" fmla="*/ 4265922 w 4265922"/>
              <a:gd name="connsiteY8" fmla="*/ 0 h 1477328"/>
              <a:gd name="connsiteX9" fmla="*/ 4265922 w 4265922"/>
              <a:gd name="connsiteY9" fmla="*/ 477669 h 1477328"/>
              <a:gd name="connsiteX10" fmla="*/ 4265922 w 4265922"/>
              <a:gd name="connsiteY10" fmla="*/ 940565 h 1477328"/>
              <a:gd name="connsiteX11" fmla="*/ 4265922 w 4265922"/>
              <a:gd name="connsiteY11" fmla="*/ 1477328 h 1477328"/>
              <a:gd name="connsiteX12" fmla="*/ 3647363 w 4265922"/>
              <a:gd name="connsiteY12" fmla="*/ 1477328 h 1477328"/>
              <a:gd name="connsiteX13" fmla="*/ 3156782 w 4265922"/>
              <a:gd name="connsiteY13" fmla="*/ 1477328 h 1477328"/>
              <a:gd name="connsiteX14" fmla="*/ 2708860 w 4265922"/>
              <a:gd name="connsiteY14" fmla="*/ 1477328 h 1477328"/>
              <a:gd name="connsiteX15" fmla="*/ 2260939 w 4265922"/>
              <a:gd name="connsiteY15" fmla="*/ 1477328 h 1477328"/>
              <a:gd name="connsiteX16" fmla="*/ 1855676 w 4265922"/>
              <a:gd name="connsiteY16" fmla="*/ 1477328 h 1477328"/>
              <a:gd name="connsiteX17" fmla="*/ 1322436 w 4265922"/>
              <a:gd name="connsiteY17" fmla="*/ 1477328 h 1477328"/>
              <a:gd name="connsiteX18" fmla="*/ 874514 w 4265922"/>
              <a:gd name="connsiteY18" fmla="*/ 1477328 h 1477328"/>
              <a:gd name="connsiteX19" fmla="*/ 0 w 4265922"/>
              <a:gd name="connsiteY19" fmla="*/ 1477328 h 1477328"/>
              <a:gd name="connsiteX20" fmla="*/ 0 w 4265922"/>
              <a:gd name="connsiteY20" fmla="*/ 970112 h 1477328"/>
              <a:gd name="connsiteX21" fmla="*/ 0 w 4265922"/>
              <a:gd name="connsiteY21" fmla="*/ 462896 h 1477328"/>
              <a:gd name="connsiteX22" fmla="*/ 0 w 4265922"/>
              <a:gd name="connsiteY22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65922" h="1477328" extrusionOk="0">
                <a:moveTo>
                  <a:pt x="0" y="0"/>
                </a:moveTo>
                <a:cubicBezTo>
                  <a:pt x="158607" y="-6952"/>
                  <a:pt x="265665" y="50649"/>
                  <a:pt x="447922" y="0"/>
                </a:cubicBezTo>
                <a:cubicBezTo>
                  <a:pt x="630179" y="-50649"/>
                  <a:pt x="883986" y="14465"/>
                  <a:pt x="1023821" y="0"/>
                </a:cubicBezTo>
                <a:cubicBezTo>
                  <a:pt x="1163656" y="-14465"/>
                  <a:pt x="1394255" y="28333"/>
                  <a:pt x="1514402" y="0"/>
                </a:cubicBezTo>
                <a:cubicBezTo>
                  <a:pt x="1634549" y="-28333"/>
                  <a:pt x="1767010" y="6991"/>
                  <a:pt x="1919665" y="0"/>
                </a:cubicBezTo>
                <a:cubicBezTo>
                  <a:pt x="2072320" y="-6991"/>
                  <a:pt x="2250761" y="65369"/>
                  <a:pt x="2538224" y="0"/>
                </a:cubicBezTo>
                <a:cubicBezTo>
                  <a:pt x="2825687" y="-65369"/>
                  <a:pt x="2867796" y="32966"/>
                  <a:pt x="3114123" y="0"/>
                </a:cubicBezTo>
                <a:cubicBezTo>
                  <a:pt x="3360450" y="-32966"/>
                  <a:pt x="3362240" y="1672"/>
                  <a:pt x="3562045" y="0"/>
                </a:cubicBezTo>
                <a:cubicBezTo>
                  <a:pt x="3761850" y="-1672"/>
                  <a:pt x="4102264" y="5134"/>
                  <a:pt x="4265922" y="0"/>
                </a:cubicBezTo>
                <a:cubicBezTo>
                  <a:pt x="4318102" y="109356"/>
                  <a:pt x="4238447" y="265477"/>
                  <a:pt x="4265922" y="477669"/>
                </a:cubicBezTo>
                <a:cubicBezTo>
                  <a:pt x="4293397" y="689861"/>
                  <a:pt x="4242156" y="834698"/>
                  <a:pt x="4265922" y="940565"/>
                </a:cubicBezTo>
                <a:cubicBezTo>
                  <a:pt x="4289688" y="1046432"/>
                  <a:pt x="4215858" y="1242262"/>
                  <a:pt x="4265922" y="1477328"/>
                </a:cubicBezTo>
                <a:cubicBezTo>
                  <a:pt x="4041032" y="1512538"/>
                  <a:pt x="3868122" y="1436787"/>
                  <a:pt x="3647363" y="1477328"/>
                </a:cubicBezTo>
                <a:cubicBezTo>
                  <a:pt x="3426604" y="1517869"/>
                  <a:pt x="3351210" y="1422539"/>
                  <a:pt x="3156782" y="1477328"/>
                </a:cubicBezTo>
                <a:cubicBezTo>
                  <a:pt x="2962354" y="1532117"/>
                  <a:pt x="2909862" y="1444497"/>
                  <a:pt x="2708860" y="1477328"/>
                </a:cubicBezTo>
                <a:cubicBezTo>
                  <a:pt x="2507858" y="1510159"/>
                  <a:pt x="2410452" y="1427109"/>
                  <a:pt x="2260939" y="1477328"/>
                </a:cubicBezTo>
                <a:cubicBezTo>
                  <a:pt x="2111426" y="1527547"/>
                  <a:pt x="2023678" y="1460702"/>
                  <a:pt x="1855676" y="1477328"/>
                </a:cubicBezTo>
                <a:cubicBezTo>
                  <a:pt x="1687674" y="1493954"/>
                  <a:pt x="1538453" y="1414402"/>
                  <a:pt x="1322436" y="1477328"/>
                </a:cubicBezTo>
                <a:cubicBezTo>
                  <a:pt x="1106419" y="1540254"/>
                  <a:pt x="1078007" y="1461350"/>
                  <a:pt x="874514" y="1477328"/>
                </a:cubicBezTo>
                <a:cubicBezTo>
                  <a:pt x="671021" y="1493306"/>
                  <a:pt x="434278" y="1372447"/>
                  <a:pt x="0" y="1477328"/>
                </a:cubicBezTo>
                <a:cubicBezTo>
                  <a:pt x="-15208" y="1267608"/>
                  <a:pt x="40087" y="1212781"/>
                  <a:pt x="0" y="970112"/>
                </a:cubicBezTo>
                <a:cubicBezTo>
                  <a:pt x="-40087" y="727443"/>
                  <a:pt x="50446" y="618015"/>
                  <a:pt x="0" y="462896"/>
                </a:cubicBezTo>
                <a:cubicBezTo>
                  <a:pt x="-50446" y="307777"/>
                  <a:pt x="22189" y="103220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408184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dirty="0"/>
              <a:t>Same			Surface</a:t>
            </a:r>
          </a:p>
          <a:p>
            <a:r>
              <a:rPr lang="en-US" dirty="0"/>
              <a:t>Similar 			Atmospheres</a:t>
            </a:r>
          </a:p>
          <a:p>
            <a:r>
              <a:rPr lang="en-US" dirty="0"/>
              <a:t>Similar 			Time</a:t>
            </a:r>
          </a:p>
          <a:p>
            <a:r>
              <a:rPr lang="en-US" dirty="0"/>
              <a:t>Same ratio of 		Instruments </a:t>
            </a:r>
          </a:p>
          <a:p>
            <a:r>
              <a:rPr lang="en-US" b="1" dirty="0"/>
              <a:t>Different 			Angles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9E5FD-3FFE-BF00-50CE-9BC49444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7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BA3469-15B6-29F6-A07A-0CAD869F79E2}"/>
              </a:ext>
            </a:extLst>
          </p:cNvPr>
          <p:cNvSpPr txBox="1"/>
          <p:nvPr/>
        </p:nvSpPr>
        <p:spPr>
          <a:xfrm>
            <a:off x="9339995" y="2849126"/>
            <a:ext cx="2696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Aug 4</a:t>
            </a:r>
            <a:r>
              <a:rPr lang="en-US" sz="1400" baseline="30000" dirty="0">
                <a:solidFill>
                  <a:srgbClr val="00B0F0"/>
                </a:solidFill>
              </a:rPr>
              <a:t>th</a:t>
            </a:r>
            <a:r>
              <a:rPr lang="en-US" sz="1400" dirty="0">
                <a:solidFill>
                  <a:srgbClr val="00B0F0"/>
                </a:solidFill>
              </a:rPr>
              <a:t>: Forward-reflected light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6354E4-F88B-BCD8-F1E9-7DB8E3219FB4}"/>
              </a:ext>
            </a:extLst>
          </p:cNvPr>
          <p:cNvSpPr txBox="1"/>
          <p:nvPr/>
        </p:nvSpPr>
        <p:spPr>
          <a:xfrm>
            <a:off x="6537813" y="2833860"/>
            <a:ext cx="2696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232E3"/>
                </a:solidFill>
              </a:rPr>
              <a:t>June 23</a:t>
            </a:r>
            <a:r>
              <a:rPr lang="en-US" sz="1400" baseline="30000" dirty="0">
                <a:solidFill>
                  <a:srgbClr val="3232E3"/>
                </a:solidFill>
              </a:rPr>
              <a:t>rd</a:t>
            </a:r>
            <a:r>
              <a:rPr lang="en-US" sz="1400" dirty="0">
                <a:solidFill>
                  <a:srgbClr val="3232E3"/>
                </a:solidFill>
              </a:rPr>
              <a:t>: Back-reflected light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7D91A0-D07B-FA1B-49B6-C50720B1EB5E}"/>
              </a:ext>
            </a:extLst>
          </p:cNvPr>
          <p:cNvSpPr txBox="1"/>
          <p:nvPr/>
        </p:nvSpPr>
        <p:spPr>
          <a:xfrm>
            <a:off x="518118" y="6561324"/>
            <a:ext cx="73945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Tahersima et al. “Characterizing Vicarious Calibration Test Sites using Imaging Spectroscopy ”, SPIE 2024 [10.1117/12.3028315]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554BA47-411C-F664-6104-53FFD85E7313}"/>
              </a:ext>
            </a:extLst>
          </p:cNvPr>
          <p:cNvSpPr/>
          <p:nvPr/>
        </p:nvSpPr>
        <p:spPr>
          <a:xfrm>
            <a:off x="6881682" y="3098407"/>
            <a:ext cx="607685" cy="1287960"/>
          </a:xfrm>
          <a:custGeom>
            <a:avLst/>
            <a:gdLst>
              <a:gd name="connsiteX0" fmla="*/ 607685 w 607685"/>
              <a:gd name="connsiteY0" fmla="*/ 0 h 1571348"/>
              <a:gd name="connsiteX1" fmla="*/ 483398 w 607685"/>
              <a:gd name="connsiteY1" fmla="*/ 71022 h 1571348"/>
              <a:gd name="connsiteX2" fmla="*/ 421254 w 607685"/>
              <a:gd name="connsiteY2" fmla="*/ 115410 h 1571348"/>
              <a:gd name="connsiteX3" fmla="*/ 323600 w 607685"/>
              <a:gd name="connsiteY3" fmla="*/ 292964 h 1571348"/>
              <a:gd name="connsiteX4" fmla="*/ 234823 w 607685"/>
              <a:gd name="connsiteY4" fmla="*/ 506028 h 1571348"/>
              <a:gd name="connsiteX5" fmla="*/ 190435 w 607685"/>
              <a:gd name="connsiteY5" fmla="*/ 816746 h 1571348"/>
              <a:gd name="connsiteX6" fmla="*/ 172679 w 607685"/>
              <a:gd name="connsiteY6" fmla="*/ 949911 h 1571348"/>
              <a:gd name="connsiteX7" fmla="*/ 190435 w 607685"/>
              <a:gd name="connsiteY7" fmla="*/ 1269507 h 1571348"/>
              <a:gd name="connsiteX8" fmla="*/ 208190 w 607685"/>
              <a:gd name="connsiteY8" fmla="*/ 1313896 h 1571348"/>
              <a:gd name="connsiteX9" fmla="*/ 225945 w 607685"/>
              <a:gd name="connsiteY9" fmla="*/ 1376039 h 1571348"/>
              <a:gd name="connsiteX10" fmla="*/ 270334 w 607685"/>
              <a:gd name="connsiteY10" fmla="*/ 1420428 h 1571348"/>
              <a:gd name="connsiteX11" fmla="*/ 296967 w 607685"/>
              <a:gd name="connsiteY11" fmla="*/ 1464816 h 1571348"/>
              <a:gd name="connsiteX12" fmla="*/ 305844 w 607685"/>
              <a:gd name="connsiteY12" fmla="*/ 1491449 h 1571348"/>
              <a:gd name="connsiteX13" fmla="*/ 332477 w 607685"/>
              <a:gd name="connsiteY13" fmla="*/ 1509204 h 1571348"/>
              <a:gd name="connsiteX14" fmla="*/ 350233 w 607685"/>
              <a:gd name="connsiteY14" fmla="*/ 1526960 h 1571348"/>
              <a:gd name="connsiteX15" fmla="*/ 137169 w 607685"/>
              <a:gd name="connsiteY15" fmla="*/ 1473694 h 1571348"/>
              <a:gd name="connsiteX16" fmla="*/ 57270 w 607685"/>
              <a:gd name="connsiteY16" fmla="*/ 1438183 h 1571348"/>
              <a:gd name="connsiteX17" fmla="*/ 4004 w 607685"/>
              <a:gd name="connsiteY17" fmla="*/ 1411550 h 1571348"/>
              <a:gd name="connsiteX18" fmla="*/ 119413 w 607685"/>
              <a:gd name="connsiteY18" fmla="*/ 1420428 h 1571348"/>
              <a:gd name="connsiteX19" fmla="*/ 217068 w 607685"/>
              <a:gd name="connsiteY19" fmla="*/ 1464816 h 1571348"/>
              <a:gd name="connsiteX20" fmla="*/ 341355 w 607685"/>
              <a:gd name="connsiteY20" fmla="*/ 1571348 h 1571348"/>
              <a:gd name="connsiteX21" fmla="*/ 421254 w 607685"/>
              <a:gd name="connsiteY21" fmla="*/ 1491449 h 1571348"/>
              <a:gd name="connsiteX22" fmla="*/ 492275 w 607685"/>
              <a:gd name="connsiteY22" fmla="*/ 1358284 h 1571348"/>
              <a:gd name="connsiteX23" fmla="*/ 527786 w 607685"/>
              <a:gd name="connsiteY23" fmla="*/ 1296140 h 157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7685" h="1571348">
                <a:moveTo>
                  <a:pt x="607685" y="0"/>
                </a:moveTo>
                <a:cubicBezTo>
                  <a:pt x="509126" y="78849"/>
                  <a:pt x="628930" y="-10839"/>
                  <a:pt x="483398" y="71022"/>
                </a:cubicBezTo>
                <a:cubicBezTo>
                  <a:pt x="461211" y="83502"/>
                  <a:pt x="441969" y="100614"/>
                  <a:pt x="421254" y="115410"/>
                </a:cubicBezTo>
                <a:cubicBezTo>
                  <a:pt x="388703" y="174595"/>
                  <a:pt x="347317" y="229719"/>
                  <a:pt x="323600" y="292964"/>
                </a:cubicBezTo>
                <a:cubicBezTo>
                  <a:pt x="278821" y="412375"/>
                  <a:pt x="307101" y="340821"/>
                  <a:pt x="234823" y="506028"/>
                </a:cubicBezTo>
                <a:cubicBezTo>
                  <a:pt x="220027" y="609601"/>
                  <a:pt x="204941" y="713132"/>
                  <a:pt x="190435" y="816746"/>
                </a:cubicBezTo>
                <a:cubicBezTo>
                  <a:pt x="184226" y="861095"/>
                  <a:pt x="172679" y="949911"/>
                  <a:pt x="172679" y="949911"/>
                </a:cubicBezTo>
                <a:cubicBezTo>
                  <a:pt x="178598" y="1056443"/>
                  <a:pt x="180075" y="1163315"/>
                  <a:pt x="190435" y="1269507"/>
                </a:cubicBezTo>
                <a:cubicBezTo>
                  <a:pt x="191982" y="1285368"/>
                  <a:pt x="203151" y="1298778"/>
                  <a:pt x="208190" y="1313896"/>
                </a:cubicBezTo>
                <a:cubicBezTo>
                  <a:pt x="215002" y="1334334"/>
                  <a:pt x="215090" y="1357430"/>
                  <a:pt x="225945" y="1376039"/>
                </a:cubicBezTo>
                <a:cubicBezTo>
                  <a:pt x="236489" y="1394114"/>
                  <a:pt x="257262" y="1404088"/>
                  <a:pt x="270334" y="1420428"/>
                </a:cubicBezTo>
                <a:cubicBezTo>
                  <a:pt x="281113" y="1433902"/>
                  <a:pt x="289250" y="1449383"/>
                  <a:pt x="296967" y="1464816"/>
                </a:cubicBezTo>
                <a:cubicBezTo>
                  <a:pt x="301152" y="1473186"/>
                  <a:pt x="299998" y="1484142"/>
                  <a:pt x="305844" y="1491449"/>
                </a:cubicBezTo>
                <a:cubicBezTo>
                  <a:pt x="312509" y="1499781"/>
                  <a:pt x="324145" y="1502539"/>
                  <a:pt x="332477" y="1509204"/>
                </a:cubicBezTo>
                <a:cubicBezTo>
                  <a:pt x="339013" y="1514433"/>
                  <a:pt x="358468" y="1528457"/>
                  <a:pt x="350233" y="1526960"/>
                </a:cubicBezTo>
                <a:cubicBezTo>
                  <a:pt x="278207" y="1513865"/>
                  <a:pt x="207230" y="1494925"/>
                  <a:pt x="137169" y="1473694"/>
                </a:cubicBezTo>
                <a:cubicBezTo>
                  <a:pt x="109277" y="1465242"/>
                  <a:pt x="83681" y="1450508"/>
                  <a:pt x="57270" y="1438183"/>
                </a:cubicBezTo>
                <a:cubicBezTo>
                  <a:pt x="39281" y="1429788"/>
                  <a:pt x="-15083" y="1417003"/>
                  <a:pt x="4004" y="1411550"/>
                </a:cubicBezTo>
                <a:cubicBezTo>
                  <a:pt x="41103" y="1400950"/>
                  <a:pt x="80943" y="1417469"/>
                  <a:pt x="119413" y="1420428"/>
                </a:cubicBezTo>
                <a:cubicBezTo>
                  <a:pt x="151965" y="1435224"/>
                  <a:pt x="185811" y="1447451"/>
                  <a:pt x="217068" y="1464816"/>
                </a:cubicBezTo>
                <a:cubicBezTo>
                  <a:pt x="272341" y="1495523"/>
                  <a:pt x="296551" y="1526544"/>
                  <a:pt x="341355" y="1571348"/>
                </a:cubicBezTo>
                <a:cubicBezTo>
                  <a:pt x="367988" y="1544715"/>
                  <a:pt x="399483" y="1522184"/>
                  <a:pt x="421254" y="1491449"/>
                </a:cubicBezTo>
                <a:cubicBezTo>
                  <a:pt x="450332" y="1450397"/>
                  <a:pt x="468186" y="1402448"/>
                  <a:pt x="492275" y="1358284"/>
                </a:cubicBezTo>
                <a:cubicBezTo>
                  <a:pt x="503700" y="1337339"/>
                  <a:pt x="515949" y="1316855"/>
                  <a:pt x="527786" y="1296140"/>
                </a:cubicBezTo>
              </a:path>
            </a:pathLst>
          </a:custGeom>
          <a:noFill/>
          <a:ln w="28575">
            <a:solidFill>
              <a:srgbClr val="3232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232E3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C8DD7F-6085-AA4A-A423-832B6940FA40}"/>
              </a:ext>
            </a:extLst>
          </p:cNvPr>
          <p:cNvSpPr/>
          <p:nvPr/>
        </p:nvSpPr>
        <p:spPr>
          <a:xfrm>
            <a:off x="11531838" y="2769830"/>
            <a:ext cx="408628" cy="2006353"/>
          </a:xfrm>
          <a:custGeom>
            <a:avLst/>
            <a:gdLst>
              <a:gd name="connsiteX0" fmla="*/ 120292 w 546420"/>
              <a:gd name="connsiteY0" fmla="*/ 0 h 2228500"/>
              <a:gd name="connsiteX1" fmla="*/ 164680 w 546420"/>
              <a:gd name="connsiteY1" fmla="*/ 26633 h 2228500"/>
              <a:gd name="connsiteX2" fmla="*/ 377744 w 546420"/>
              <a:gd name="connsiteY2" fmla="*/ 239697 h 2228500"/>
              <a:gd name="connsiteX3" fmla="*/ 395499 w 546420"/>
              <a:gd name="connsiteY3" fmla="*/ 292963 h 2228500"/>
              <a:gd name="connsiteX4" fmla="*/ 413255 w 546420"/>
              <a:gd name="connsiteY4" fmla="*/ 328474 h 2228500"/>
              <a:gd name="connsiteX5" fmla="*/ 431010 w 546420"/>
              <a:gd name="connsiteY5" fmla="*/ 435006 h 2228500"/>
              <a:gd name="connsiteX6" fmla="*/ 439888 w 546420"/>
              <a:gd name="connsiteY6" fmla="*/ 479394 h 2228500"/>
              <a:gd name="connsiteX7" fmla="*/ 466521 w 546420"/>
              <a:gd name="connsiteY7" fmla="*/ 621437 h 2228500"/>
              <a:gd name="connsiteX8" fmla="*/ 484276 w 546420"/>
              <a:gd name="connsiteY8" fmla="*/ 683581 h 2228500"/>
              <a:gd name="connsiteX9" fmla="*/ 519787 w 546420"/>
              <a:gd name="connsiteY9" fmla="*/ 834501 h 2228500"/>
              <a:gd name="connsiteX10" fmla="*/ 537542 w 546420"/>
              <a:gd name="connsiteY10" fmla="*/ 941033 h 2228500"/>
              <a:gd name="connsiteX11" fmla="*/ 546420 w 546420"/>
              <a:gd name="connsiteY11" fmla="*/ 985421 h 2228500"/>
              <a:gd name="connsiteX12" fmla="*/ 537542 w 546420"/>
              <a:gd name="connsiteY12" fmla="*/ 1464816 h 2228500"/>
              <a:gd name="connsiteX13" fmla="*/ 519787 w 546420"/>
              <a:gd name="connsiteY13" fmla="*/ 1500326 h 2228500"/>
              <a:gd name="connsiteX14" fmla="*/ 502031 w 546420"/>
              <a:gd name="connsiteY14" fmla="*/ 1553592 h 2228500"/>
              <a:gd name="connsiteX15" fmla="*/ 448765 w 546420"/>
              <a:gd name="connsiteY15" fmla="*/ 1660124 h 2228500"/>
              <a:gd name="connsiteX16" fmla="*/ 431010 w 546420"/>
              <a:gd name="connsiteY16" fmla="*/ 1695635 h 2228500"/>
              <a:gd name="connsiteX17" fmla="*/ 413255 w 546420"/>
              <a:gd name="connsiteY17" fmla="*/ 1722268 h 2228500"/>
              <a:gd name="connsiteX18" fmla="*/ 395499 w 546420"/>
              <a:gd name="connsiteY18" fmla="*/ 1766656 h 2228500"/>
              <a:gd name="connsiteX19" fmla="*/ 333356 w 546420"/>
              <a:gd name="connsiteY19" fmla="*/ 1846555 h 2228500"/>
              <a:gd name="connsiteX20" fmla="*/ 271212 w 546420"/>
              <a:gd name="connsiteY20" fmla="*/ 1917577 h 2228500"/>
              <a:gd name="connsiteX21" fmla="*/ 244579 w 546420"/>
              <a:gd name="connsiteY21" fmla="*/ 1935332 h 2228500"/>
              <a:gd name="connsiteX22" fmla="*/ 200191 w 546420"/>
              <a:gd name="connsiteY22" fmla="*/ 1970843 h 2228500"/>
              <a:gd name="connsiteX23" fmla="*/ 129169 w 546420"/>
              <a:gd name="connsiteY23" fmla="*/ 2015231 h 2228500"/>
              <a:gd name="connsiteX24" fmla="*/ 58148 w 546420"/>
              <a:gd name="connsiteY24" fmla="*/ 2086253 h 2228500"/>
              <a:gd name="connsiteX25" fmla="*/ 75903 w 546420"/>
              <a:gd name="connsiteY25" fmla="*/ 1953087 h 2228500"/>
              <a:gd name="connsiteX26" fmla="*/ 84781 w 546420"/>
              <a:gd name="connsiteY26" fmla="*/ 1917577 h 2228500"/>
              <a:gd name="connsiteX27" fmla="*/ 111414 w 546420"/>
              <a:gd name="connsiteY27" fmla="*/ 1864311 h 2228500"/>
              <a:gd name="connsiteX28" fmla="*/ 129169 w 546420"/>
              <a:gd name="connsiteY28" fmla="*/ 1757779 h 2228500"/>
              <a:gd name="connsiteX29" fmla="*/ 75903 w 546420"/>
              <a:gd name="connsiteY29" fmla="*/ 2059619 h 2228500"/>
              <a:gd name="connsiteX30" fmla="*/ 22637 w 546420"/>
              <a:gd name="connsiteY30" fmla="*/ 2183907 h 2228500"/>
              <a:gd name="connsiteX31" fmla="*/ 4882 w 546420"/>
              <a:gd name="connsiteY31" fmla="*/ 2228295 h 2228500"/>
              <a:gd name="connsiteX32" fmla="*/ 200191 w 546420"/>
              <a:gd name="connsiteY32" fmla="*/ 2148396 h 2228500"/>
              <a:gd name="connsiteX33" fmla="*/ 359989 w 546420"/>
              <a:gd name="connsiteY33" fmla="*/ 2112886 h 2228500"/>
              <a:gd name="connsiteX34" fmla="*/ 466521 w 546420"/>
              <a:gd name="connsiteY34" fmla="*/ 2095130 h 222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46420" h="2228500">
                <a:moveTo>
                  <a:pt x="120292" y="0"/>
                </a:moveTo>
                <a:cubicBezTo>
                  <a:pt x="135088" y="8878"/>
                  <a:pt x="152051" y="14875"/>
                  <a:pt x="164680" y="26633"/>
                </a:cubicBezTo>
                <a:cubicBezTo>
                  <a:pt x="238191" y="95074"/>
                  <a:pt x="377744" y="239697"/>
                  <a:pt x="377744" y="239697"/>
                </a:cubicBezTo>
                <a:cubicBezTo>
                  <a:pt x="383662" y="257452"/>
                  <a:pt x="388548" y="275586"/>
                  <a:pt x="395499" y="292963"/>
                </a:cubicBezTo>
                <a:cubicBezTo>
                  <a:pt x="400414" y="305251"/>
                  <a:pt x="409070" y="315919"/>
                  <a:pt x="413255" y="328474"/>
                </a:cubicBezTo>
                <a:cubicBezTo>
                  <a:pt x="420227" y="349389"/>
                  <a:pt x="428331" y="418931"/>
                  <a:pt x="431010" y="435006"/>
                </a:cubicBezTo>
                <a:cubicBezTo>
                  <a:pt x="433491" y="449890"/>
                  <a:pt x="437065" y="464571"/>
                  <a:pt x="439888" y="479394"/>
                </a:cubicBezTo>
                <a:cubicBezTo>
                  <a:pt x="448902" y="526716"/>
                  <a:pt x="453287" y="575118"/>
                  <a:pt x="466521" y="621437"/>
                </a:cubicBezTo>
                <a:cubicBezTo>
                  <a:pt x="472439" y="642152"/>
                  <a:pt x="478725" y="662765"/>
                  <a:pt x="484276" y="683581"/>
                </a:cubicBezTo>
                <a:cubicBezTo>
                  <a:pt x="494275" y="721079"/>
                  <a:pt x="512806" y="797853"/>
                  <a:pt x="519787" y="834501"/>
                </a:cubicBezTo>
                <a:cubicBezTo>
                  <a:pt x="526523" y="869866"/>
                  <a:pt x="531286" y="905580"/>
                  <a:pt x="537542" y="941033"/>
                </a:cubicBezTo>
                <a:cubicBezTo>
                  <a:pt x="540164" y="955892"/>
                  <a:pt x="543461" y="970625"/>
                  <a:pt x="546420" y="985421"/>
                </a:cubicBezTo>
                <a:cubicBezTo>
                  <a:pt x="543461" y="1145219"/>
                  <a:pt x="545798" y="1305204"/>
                  <a:pt x="537542" y="1464816"/>
                </a:cubicBezTo>
                <a:cubicBezTo>
                  <a:pt x="536858" y="1478032"/>
                  <a:pt x="524702" y="1488039"/>
                  <a:pt x="519787" y="1500326"/>
                </a:cubicBezTo>
                <a:cubicBezTo>
                  <a:pt x="512836" y="1517703"/>
                  <a:pt x="509632" y="1536489"/>
                  <a:pt x="502031" y="1553592"/>
                </a:cubicBezTo>
                <a:cubicBezTo>
                  <a:pt x="485906" y="1589872"/>
                  <a:pt x="466520" y="1624613"/>
                  <a:pt x="448765" y="1660124"/>
                </a:cubicBezTo>
                <a:cubicBezTo>
                  <a:pt x="442847" y="1671961"/>
                  <a:pt x="438351" y="1684624"/>
                  <a:pt x="431010" y="1695635"/>
                </a:cubicBezTo>
                <a:cubicBezTo>
                  <a:pt x="425092" y="1704513"/>
                  <a:pt x="418027" y="1712725"/>
                  <a:pt x="413255" y="1722268"/>
                </a:cubicBezTo>
                <a:cubicBezTo>
                  <a:pt x="406128" y="1736521"/>
                  <a:pt x="404116" y="1753251"/>
                  <a:pt x="395499" y="1766656"/>
                </a:cubicBezTo>
                <a:cubicBezTo>
                  <a:pt x="377254" y="1795037"/>
                  <a:pt x="354201" y="1820024"/>
                  <a:pt x="333356" y="1846555"/>
                </a:cubicBezTo>
                <a:cubicBezTo>
                  <a:pt x="315162" y="1869711"/>
                  <a:pt x="294573" y="1898109"/>
                  <a:pt x="271212" y="1917577"/>
                </a:cubicBezTo>
                <a:cubicBezTo>
                  <a:pt x="263015" y="1924407"/>
                  <a:pt x="253115" y="1928930"/>
                  <a:pt x="244579" y="1935332"/>
                </a:cubicBezTo>
                <a:cubicBezTo>
                  <a:pt x="229420" y="1946701"/>
                  <a:pt x="215770" y="1960057"/>
                  <a:pt x="200191" y="1970843"/>
                </a:cubicBezTo>
                <a:cubicBezTo>
                  <a:pt x="177238" y="1986734"/>
                  <a:pt x="150836" y="1997627"/>
                  <a:pt x="129169" y="2015231"/>
                </a:cubicBezTo>
                <a:cubicBezTo>
                  <a:pt x="103185" y="2036343"/>
                  <a:pt x="58148" y="2086253"/>
                  <a:pt x="58148" y="2086253"/>
                </a:cubicBezTo>
                <a:cubicBezTo>
                  <a:pt x="64066" y="2041864"/>
                  <a:pt x="68919" y="1997320"/>
                  <a:pt x="75903" y="1953087"/>
                </a:cubicBezTo>
                <a:cubicBezTo>
                  <a:pt x="77806" y="1941035"/>
                  <a:pt x="79975" y="1928791"/>
                  <a:pt x="84781" y="1917577"/>
                </a:cubicBezTo>
                <a:cubicBezTo>
                  <a:pt x="104419" y="1871755"/>
                  <a:pt x="102063" y="1911067"/>
                  <a:pt x="111414" y="1864311"/>
                </a:cubicBezTo>
                <a:cubicBezTo>
                  <a:pt x="118474" y="1829010"/>
                  <a:pt x="134445" y="1722167"/>
                  <a:pt x="129169" y="1757779"/>
                </a:cubicBezTo>
                <a:cubicBezTo>
                  <a:pt x="103152" y="1933394"/>
                  <a:pt x="112475" y="1942589"/>
                  <a:pt x="75903" y="2059619"/>
                </a:cubicBezTo>
                <a:cubicBezTo>
                  <a:pt x="30594" y="2204606"/>
                  <a:pt x="71839" y="2085503"/>
                  <a:pt x="22637" y="2183907"/>
                </a:cubicBezTo>
                <a:cubicBezTo>
                  <a:pt x="15510" y="2198160"/>
                  <a:pt x="-10744" y="2231420"/>
                  <a:pt x="4882" y="2228295"/>
                </a:cubicBezTo>
                <a:cubicBezTo>
                  <a:pt x="73856" y="2214500"/>
                  <a:pt x="133295" y="2170137"/>
                  <a:pt x="200191" y="2148396"/>
                </a:cubicBezTo>
                <a:cubicBezTo>
                  <a:pt x="252085" y="2131531"/>
                  <a:pt x="306166" y="2121856"/>
                  <a:pt x="359989" y="2112886"/>
                </a:cubicBezTo>
                <a:cubicBezTo>
                  <a:pt x="469470" y="2094639"/>
                  <a:pt x="466521" y="2140399"/>
                  <a:pt x="466521" y="209513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5B637C-0D69-6A9E-CF09-F07E58F25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462" y="283977"/>
            <a:ext cx="2626398" cy="24182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4D2CAA-230E-CD6B-7975-E9412268A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786" y="307750"/>
            <a:ext cx="2633799" cy="24294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8C4A585-B783-C777-6CAC-CD2DD7D98E46}"/>
              </a:ext>
            </a:extLst>
          </p:cNvPr>
          <p:cNvSpPr txBox="1"/>
          <p:nvPr/>
        </p:nvSpPr>
        <p:spPr>
          <a:xfrm>
            <a:off x="6913938" y="21720"/>
            <a:ext cx="44398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[BRDF model taken from Bruegge et al. 2019; 10.3390/rs11222601]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12653F-6F5F-B2EF-1AB0-5BCAE62E0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7681" y="461235"/>
            <a:ext cx="487284" cy="21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14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0F564F-5895-5161-EBC6-3FD9D150F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677" y="980228"/>
            <a:ext cx="5593359" cy="3583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93DB0A-06E5-6C05-6E5E-37BAD414F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4047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Relative Short-term Studies</a:t>
            </a:r>
            <a:br>
              <a:rPr lang="en-US" sz="3600" dirty="0"/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Not using ground truth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A3CD8-13A6-EBE9-E1EE-E739B2758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4257"/>
            <a:ext cx="5540477" cy="4262705"/>
          </a:xfrm>
        </p:spPr>
        <p:txBody>
          <a:bodyPr>
            <a:normAutofit/>
          </a:bodyPr>
          <a:lstStyle/>
          <a:p>
            <a:r>
              <a:rPr lang="en-US" dirty="0"/>
              <a:t>Short-term observations limits the changes in the sensor and the site conditions </a:t>
            </a:r>
          </a:p>
          <a:p>
            <a:pPr lvl="1"/>
            <a:r>
              <a:rPr lang="en-US" dirty="0">
                <a:solidFill>
                  <a:srgbClr val="3232E3"/>
                </a:solidFill>
              </a:rPr>
              <a:t>Isolates BRDF effects</a:t>
            </a:r>
          </a:p>
          <a:p>
            <a:pPr lvl="2"/>
            <a:r>
              <a:rPr lang="en-US" dirty="0">
                <a:solidFill>
                  <a:srgbClr val="C00000"/>
                </a:solidFill>
              </a:rPr>
              <a:t>But also includes atmospheric effects </a:t>
            </a:r>
          </a:p>
          <a:p>
            <a:pPr lvl="1"/>
            <a:r>
              <a:rPr lang="en-US" dirty="0">
                <a:solidFill>
                  <a:srgbClr val="3232E3"/>
                </a:solidFill>
              </a:rPr>
              <a:t>Large solar zenith angle results in the largest difference in this set</a:t>
            </a:r>
          </a:p>
          <a:p>
            <a:pPr lvl="1"/>
            <a:r>
              <a:rPr lang="en-US" dirty="0">
                <a:solidFill>
                  <a:srgbClr val="3232E3"/>
                </a:solidFill>
              </a:rPr>
              <a:t>Consistent scatter angles with values close to 160 degrees show good agreement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28201-B424-F877-33F7-68806D76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D5EC-DFF6-4271-90BC-53A6F7FC1278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798935-2F32-5B8C-8AA9-A8EA3E05B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314" y="4830071"/>
            <a:ext cx="2895600" cy="12594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6228371-7711-C036-591C-C52A8F1B3907}"/>
              </a:ext>
            </a:extLst>
          </p:cNvPr>
          <p:cNvSpPr/>
          <p:nvPr/>
        </p:nvSpPr>
        <p:spPr>
          <a:xfrm>
            <a:off x="9229458" y="5580404"/>
            <a:ext cx="222191" cy="2221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2CC19B-7DF4-9CDC-4F08-E04D794A313C}"/>
              </a:ext>
            </a:extLst>
          </p:cNvPr>
          <p:cNvSpPr/>
          <p:nvPr/>
        </p:nvSpPr>
        <p:spPr>
          <a:xfrm>
            <a:off x="10364625" y="4791808"/>
            <a:ext cx="422289" cy="12977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59F2B-0FA6-66BA-244F-8A153939B650}"/>
              </a:ext>
            </a:extLst>
          </p:cNvPr>
          <p:cNvSpPr txBox="1"/>
          <p:nvPr/>
        </p:nvSpPr>
        <p:spPr>
          <a:xfrm>
            <a:off x="453306" y="6425970"/>
            <a:ext cx="1033360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Tahersima et al. “Characterization of the Railroad Valley Playa Test Site using DESIS Imaging Spectrometer from the Space Station Orbit” (In review)</a:t>
            </a:r>
          </a:p>
        </p:txBody>
      </p:sp>
    </p:spTree>
    <p:extLst>
      <p:ext uri="{BB962C8B-B14F-4D97-AF65-F5344CB8AC3E}">
        <p14:creationId xmlns:p14="http://schemas.microsoft.com/office/powerpoint/2010/main" val="742426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852EF-050C-A132-225A-1990A3A29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1230A8-D6E4-5DB4-C8E7-D3D4F6FE2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31" y="790113"/>
            <a:ext cx="6874878" cy="5140170"/>
          </a:xfrm>
          <a:noFill/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+mj-lt"/>
              </a:rPr>
              <a:t>Conclusions</a:t>
            </a:r>
          </a:p>
          <a:p>
            <a:r>
              <a:rPr lang="en-US" sz="1600" b="0" dirty="0">
                <a:latin typeface="+mn-lt"/>
              </a:rPr>
              <a:t>RadCalNet as a common reference for intercomparison of the radiometric scale of two hyperspectral sensors </a:t>
            </a:r>
          </a:p>
          <a:p>
            <a:r>
              <a:rPr lang="en-US" sz="1600" dirty="0"/>
              <a:t>DESIS and EMIT data was used to characterize BRDF effects of the site   </a:t>
            </a:r>
          </a:p>
          <a:p>
            <a:pPr lvl="1"/>
            <a:r>
              <a:rPr lang="en-US" sz="1600" dirty="0">
                <a:solidFill>
                  <a:srgbClr val="3232E3"/>
                </a:solidFill>
              </a:rPr>
              <a:t>BRDF model based on the on-orbit sensor data</a:t>
            </a:r>
          </a:p>
          <a:p>
            <a:pPr lvl="1"/>
            <a:r>
              <a:rPr lang="en-US" sz="1600" dirty="0">
                <a:solidFill>
                  <a:srgbClr val="3232E3"/>
                </a:solidFill>
              </a:rPr>
              <a:t>2018 goniometric measurements of the site remain valid  </a:t>
            </a:r>
          </a:p>
          <a:p>
            <a:pPr lvl="1"/>
            <a:r>
              <a:rPr lang="en-US" sz="1600" dirty="0">
                <a:solidFill>
                  <a:srgbClr val="3232E3"/>
                </a:solidFill>
              </a:rPr>
              <a:t>Radiometric data is more sensitive in the forward reflection</a:t>
            </a:r>
          </a:p>
          <a:p>
            <a:pPr marL="0" indent="0">
              <a:buNone/>
            </a:pPr>
            <a:endParaRPr lang="en-US" sz="3200" dirty="0">
              <a:latin typeface="+mj-lt"/>
            </a:endParaRPr>
          </a:p>
          <a:p>
            <a:pPr marL="0" indent="0">
              <a:buNone/>
            </a:pPr>
            <a:r>
              <a:rPr lang="en-US" sz="3200" dirty="0">
                <a:latin typeface="+mj-lt"/>
              </a:rPr>
              <a:t>Outlook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Directional UAV collection of RadCaTS site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 In-situ validation using transect ASD collections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 Add data from other imaging spectrometers (e.g., PACE, PRISMA, and EnMAP)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 Similar approach for the radiometric scales of SBG and CHIME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989BD-AE18-748A-38CE-BEC1E1B1088D}"/>
              </a:ext>
            </a:extLst>
          </p:cNvPr>
          <p:cNvSpPr txBox="1"/>
          <p:nvPr/>
        </p:nvSpPr>
        <p:spPr>
          <a:xfrm>
            <a:off x="423230" y="6193958"/>
            <a:ext cx="4614729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Thanks to CSDA, JPL, Teledyne, and RadCalNet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60552-4CE8-3A25-2C0E-27F99AF7D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258" y="807493"/>
            <a:ext cx="4554107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29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39035</TotalTime>
  <Words>1115</Words>
  <Application>Microsoft Office PowerPoint</Application>
  <PresentationFormat>Widescreen</PresentationFormat>
  <Paragraphs>113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Cambria Math</vt:lpstr>
      <vt:lpstr>Open Sans</vt:lpstr>
      <vt:lpstr>Palatino Linotype</vt:lpstr>
      <vt:lpstr>Symbol</vt:lpstr>
      <vt:lpstr>Times New Roman</vt:lpstr>
      <vt:lpstr>Wingdings</vt:lpstr>
      <vt:lpstr>Office Theme</vt:lpstr>
      <vt:lpstr>Mohammad H. Tahersima, Kurtis Thome, Brian N. Wenny, Mehran Yarahmadi, Derrick Lampkin, Norvik Voskanian, Sarah Eftekharzadeh Kay </vt:lpstr>
      <vt:lpstr>Radiometric Calibration Network  (RadCalNet)</vt:lpstr>
      <vt:lpstr>Uncertainty Budget</vt:lpstr>
      <vt:lpstr>DESIS, EMIT, and RadCaTS (‘RVUS’)</vt:lpstr>
      <vt:lpstr>Preprocessing Steps of Each Image  to compare with RadCalNet predicted TOA reflectance</vt:lpstr>
      <vt:lpstr>Absolute Intercomparisons  Statistics of Ratios </vt:lpstr>
      <vt:lpstr>PowerPoint Presentation</vt:lpstr>
      <vt:lpstr>Relative Short-term Studies Not using ground truth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Radiance-Reflectance Data Product Difference for OLI</dc:title>
  <dc:creator>Tahersima, Mohammad H. (GSFC-618.0)[SCIENCE SYSTEMS AND APPLICATIONS INC]</dc:creator>
  <cp:lastModifiedBy>Tahersima, Mohammad H. (GSFC-618.0)[SCIENCE SYSTEMS AND APPLICATIONS INC]</cp:lastModifiedBy>
  <cp:revision>1225</cp:revision>
  <cp:lastPrinted>2024-08-12T14:41:13Z</cp:lastPrinted>
  <dcterms:created xsi:type="dcterms:W3CDTF">2023-02-09T16:10:37Z</dcterms:created>
  <dcterms:modified xsi:type="dcterms:W3CDTF">2024-11-13T11:44:29Z</dcterms:modified>
</cp:coreProperties>
</file>