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29" r:id="rId2"/>
    <p:sldMasterId id="2147483745" r:id="rId3"/>
    <p:sldMasterId id="2147483753" r:id="rId4"/>
  </p:sldMasterIdLst>
  <p:notesMasterIdLst>
    <p:notesMasterId r:id="rId18"/>
  </p:notesMasterIdLst>
  <p:handoutMasterIdLst>
    <p:handoutMasterId r:id="rId19"/>
  </p:handoutMasterIdLst>
  <p:sldIdLst>
    <p:sldId id="391" r:id="rId5"/>
    <p:sldId id="838" r:id="rId6"/>
    <p:sldId id="2350" r:id="rId7"/>
    <p:sldId id="2338" r:id="rId8"/>
    <p:sldId id="398" r:id="rId9"/>
    <p:sldId id="2341" r:id="rId10"/>
    <p:sldId id="2342" r:id="rId11"/>
    <p:sldId id="2343" r:id="rId12"/>
    <p:sldId id="2344" r:id="rId13"/>
    <p:sldId id="2345" r:id="rId14"/>
    <p:sldId id="2346" r:id="rId15"/>
    <p:sldId id="2339" r:id="rId16"/>
    <p:sldId id="297" r:id="rId17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ll" initials="b" lastIdx="3" clrIdx="0">
    <p:extLst>
      <p:ext uri="{19B8F6BF-5375-455C-9EA6-DF929625EA0E}">
        <p15:presenceInfo xmlns:p15="http://schemas.microsoft.com/office/powerpoint/2012/main" userId="br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0B62CB"/>
    <a:srgbClr val="A5FFA5"/>
    <a:srgbClr val="2BA92B"/>
    <a:srgbClr val="996CDC"/>
    <a:srgbClr val="93D493"/>
    <a:srgbClr val="5EFF5E"/>
    <a:srgbClr val="22F505"/>
    <a:srgbClr val="00602B"/>
    <a:srgbClr val="005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1892" autoAdjust="0"/>
  </p:normalViewPr>
  <p:slideViewPr>
    <p:cSldViewPr>
      <p:cViewPr varScale="1">
        <p:scale>
          <a:sx n="103" d="100"/>
          <a:sy n="103" d="100"/>
        </p:scale>
        <p:origin x="725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6E11EAB-2FE2-43CA-B7D8-E6DC313F7CA3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2171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4D95"/>
                </a:solidFill>
                <a:latin typeface="Verdana" panose="020B0604030504040204" pitchFamily="34" charset="0"/>
              </a:defRPr>
            </a:lvl1pPr>
          </a:lstStyle>
          <a:p>
            <a:fld id="{0A463E84-36D0-47AB-AE84-D840C4315E64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72094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4D95"/>
        </a:solidFill>
        <a:latin typeface="Verdana" pitchFamily="96" charset="0"/>
        <a:ea typeface="MS PGothic" panose="020B0600070205080204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dirty="0">
              <a:latin typeface="Verdana" panose="020B0604030504040204" pitchFamily="34" charset="0"/>
            </a:endParaRPr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148176-B939-412E-99EE-385AF7CB1C17}" type="slidenum">
              <a:rPr lang="de-DE" altLang="de-DE" sz="1000">
                <a:solidFill>
                  <a:srgbClr val="004D95"/>
                </a:solidFill>
                <a:latin typeface="Verdana" panose="020B0604030504040204" pitchFamily="34" charset="0"/>
              </a:rPr>
              <a:pPr/>
              <a:t>1</a:t>
            </a:fld>
            <a:endParaRPr lang="de-DE" altLang="de-DE" sz="100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09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21DD6-1DCD-D6B3-FB20-0BAE66253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4419140-7FE7-8A70-9224-974A3C9A2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9B89352-6E3F-B231-FE5C-FA5A98D48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D2D8A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PGE: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Verdana" pitchFamily="96" charset="0"/>
                <a:ea typeface="MS PGothic" panose="020B0600070205080204" pitchFamily="34" charset="-128"/>
                <a:cs typeface="ＭＳ Ｐゴシック"/>
              </a:rPr>
              <a:t>Platinum-group elements (PGE) include Iridium, Palladium, Platinum, Rhodium, Ruthenium, and Osmium.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Verdana" pitchFamily="96" charset="0"/>
                <a:ea typeface="MS PGothic" panose="020B0600070205080204" pitchFamily="34" charset="-128"/>
                <a:cs typeface="ＭＳ Ｐゴシック"/>
              </a:rPr>
              <a:t>Rare earth elements group comprises Cerium, Gadolinium, Lanthanum, Neodymium, Praseodymium, and Samarium.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Verdana" pitchFamily="96" charset="0"/>
              <a:ea typeface="MS PGothic" panose="020B0600070205080204" pitchFamily="34" charset="-128"/>
              <a:cs typeface="ＭＳ Ｐゴシック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52AA32-DC46-EFDC-1A1B-18F168317F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63E84-36D0-47AB-AE84-D840C4315E64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66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5DF3E-15F0-E910-377A-411784D2F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B8B1976-5B01-639E-28D6-3C927CC85F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C38D2EE-7DF2-8CEA-A427-B7D47D799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D2D8A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PGE: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Verdana" pitchFamily="96" charset="0"/>
                <a:ea typeface="MS PGothic" panose="020B0600070205080204" pitchFamily="34" charset="-128"/>
                <a:cs typeface="ＭＳ Ｐゴシック"/>
              </a:rPr>
              <a:t>Platinum-group elements (PGE) include Iridium, Palladium, Platinum, Rhodium, Ruthenium, and Osmium.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Verdana" pitchFamily="96" charset="0"/>
                <a:ea typeface="MS PGothic" panose="020B0600070205080204" pitchFamily="34" charset="-128"/>
                <a:cs typeface="ＭＳ Ｐゴシック"/>
              </a:rPr>
              <a:t>Rare earth elements group comprises Cerium, Gadolinium, Lanthanum, Neodymium, Praseodymium, and Samarium.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Verdana" pitchFamily="96" charset="0"/>
              <a:ea typeface="MS PGothic" panose="020B0600070205080204" pitchFamily="34" charset="-128"/>
              <a:cs typeface="ＭＳ Ｐゴシック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F18CC4-7C34-5F8A-1E73-6DA7AB2A8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63E84-36D0-47AB-AE84-D840C4315E64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8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Verdana" pitchFamily="96" charset="0"/>
              <a:ea typeface="MS PGothic" panose="020B0600070205080204" pitchFamily="34" charset="-128"/>
              <a:cs typeface="ＭＳ Ｐゴシック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3E84-36D0-47AB-AE84-D840C4315E64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9387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68816A-131D-4865-96A1-71D2192CEC9E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D95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4D95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00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Verdana" pitchFamily="96" charset="0"/>
              <a:ea typeface="MS PGothic" panose="020B0600070205080204" pitchFamily="34" charset="-128"/>
              <a:cs typeface="ＭＳ Ｐゴシック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3E84-36D0-47AB-AE84-D840C4315E64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4476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Verdana" pitchFamily="96" charset="0"/>
              <a:ea typeface="MS PGothic" panose="020B0600070205080204" pitchFamily="34" charset="-128"/>
              <a:cs typeface="ＭＳ Ｐゴシック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3E84-36D0-47AB-AE84-D840C4315E64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03608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Verdana" pitchFamily="96" charset="0"/>
              <a:ea typeface="MS PGothic" panose="020B0600070205080204" pitchFamily="34" charset="-128"/>
              <a:cs typeface="ＭＳ Ｐゴシック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63E84-36D0-47AB-AE84-D840C4315E64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010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D2D8A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PGE: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Verdana" pitchFamily="96" charset="0"/>
                <a:ea typeface="MS PGothic" panose="020B0600070205080204" pitchFamily="34" charset="-128"/>
                <a:cs typeface="ＭＳ Ｐゴシック"/>
              </a:rPr>
              <a:t>Platinum-group elements (PGE) include Iridium, Palladium, Platinum, Rhodium, Ruthenium, and Osmium.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Verdana" pitchFamily="96" charset="0"/>
                <a:ea typeface="MS PGothic" panose="020B0600070205080204" pitchFamily="34" charset="-128"/>
                <a:cs typeface="ＭＳ Ｐゴシック"/>
              </a:rPr>
              <a:t>Rare earth elements group comprises Cerium, Gadolinium, Lanthanum, Neodymium, Praseodymium, and Samarium.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Verdana" pitchFamily="96" charset="0"/>
              <a:ea typeface="MS PGothic" panose="020B0600070205080204" pitchFamily="34" charset="-128"/>
              <a:cs typeface="ＭＳ Ｐゴシック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63E84-36D0-47AB-AE84-D840C4315E64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7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B95E4-36B8-FDE9-2AA1-7C34DAFDE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94ED1D5-BA11-1D9B-C161-974C3EFB75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C5CBC7B-7C79-47FD-064B-E563937C9C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D2D8A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PGE: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Verdana" pitchFamily="96" charset="0"/>
                <a:ea typeface="MS PGothic" panose="020B0600070205080204" pitchFamily="34" charset="-128"/>
                <a:cs typeface="ＭＳ Ｐゴシック"/>
              </a:rPr>
              <a:t>Platinum-group elements (PGE) include Iridium, Palladium, Platinum, Rhodium, Ruthenium, and Osmium.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Verdana" pitchFamily="96" charset="0"/>
                <a:ea typeface="MS PGothic" panose="020B0600070205080204" pitchFamily="34" charset="-128"/>
                <a:cs typeface="ＭＳ Ｐゴシック"/>
              </a:rPr>
              <a:t>Rare earth elements group comprises Cerium, Gadolinium, Lanthanum, Neodymium, Praseodymium, and Samarium.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Verdana" pitchFamily="96" charset="0"/>
              <a:ea typeface="MS PGothic" panose="020B0600070205080204" pitchFamily="34" charset="-128"/>
              <a:cs typeface="ＭＳ Ｐゴシック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FBCF4A-431C-F483-EBB1-9E49C4D7B4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63E84-36D0-47AB-AE84-D840C4315E64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20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7F2D5-826A-BA5F-5446-5EC9B11B6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4C98B7C-0A30-51A8-6816-8F4249157E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DB3F6F6-3872-C248-E054-F7F0B8F19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D2D8A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PGE: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Verdana" pitchFamily="96" charset="0"/>
                <a:ea typeface="MS PGothic" panose="020B0600070205080204" pitchFamily="34" charset="-128"/>
                <a:cs typeface="ＭＳ Ｐゴシック"/>
              </a:rPr>
              <a:t>Platinum-group elements (PGE) include Iridium, Palladium, Platinum, Rhodium, Ruthenium, and Osmium.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Verdana" pitchFamily="96" charset="0"/>
                <a:ea typeface="MS PGothic" panose="020B0600070205080204" pitchFamily="34" charset="-128"/>
                <a:cs typeface="ＭＳ Ｐゴシック"/>
              </a:rPr>
              <a:t>Rare earth elements group comprises Cerium, Gadolinium, Lanthanum, Neodymium, Praseodymium, and Samarium.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Verdana" pitchFamily="96" charset="0"/>
              <a:ea typeface="MS PGothic" panose="020B0600070205080204" pitchFamily="34" charset="-128"/>
              <a:cs typeface="ＭＳ Ｐゴシック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0E7E83-1E5D-2C2D-5451-5FD0094670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63E84-36D0-47AB-AE84-D840C4315E64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542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F763E-CCA9-DFB6-B4F3-09EA62627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9AA5F95-19C8-24B1-5253-1F59C0CA1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1DBE79F-C03A-DFFA-A8B5-AE7427733B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D2D8A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PGE: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Verdana" pitchFamily="96" charset="0"/>
                <a:ea typeface="MS PGothic" panose="020B0600070205080204" pitchFamily="34" charset="-128"/>
                <a:cs typeface="ＭＳ Ｐゴシック"/>
              </a:rPr>
              <a:t>Platinum-group elements (PGE) include Iridium, Palladium, Platinum, Rhodium, Ruthenium, and Osmium.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Verdana" pitchFamily="96" charset="0"/>
                <a:ea typeface="MS PGothic" panose="020B0600070205080204" pitchFamily="34" charset="-128"/>
                <a:cs typeface="ＭＳ Ｐゴシック"/>
              </a:rPr>
              <a:t>Rare earth elements group comprises Cerium, Gadolinium, Lanthanum, Neodymium, Praseodymium, and Samarium.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Verdana" pitchFamily="96" charset="0"/>
              <a:ea typeface="MS PGothic" panose="020B0600070205080204" pitchFamily="34" charset="-128"/>
              <a:cs typeface="ＭＳ Ｐゴシック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AE8B87-CACA-2EE8-14D6-587ED5E272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63E84-36D0-47AB-AE84-D840C4315E64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033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E6DD9-CBA1-E149-FF0E-BE37F79E9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775406C-7924-3514-FD1C-DE4D191C8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15437EA-33B6-E3E8-EC56-74177ED4A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D2D8A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PGE: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Verdana" pitchFamily="96" charset="0"/>
                <a:ea typeface="MS PGothic" panose="020B0600070205080204" pitchFamily="34" charset="-128"/>
                <a:cs typeface="ＭＳ Ｐゴシック"/>
              </a:rPr>
              <a:t>Platinum-group elements (PGE) include Iridium, Palladium, Platinum, Rhodium, Ruthenium, and Osmium.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Verdana" pitchFamily="96" charset="0"/>
                <a:ea typeface="MS PGothic" panose="020B0600070205080204" pitchFamily="34" charset="-128"/>
                <a:cs typeface="ＭＳ Ｐゴシック"/>
              </a:rPr>
              <a:t>Rare earth elements group comprises Cerium, Gadolinium, Lanthanum, Neodymium, Praseodymium, and Samarium.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Verdana" pitchFamily="96" charset="0"/>
              <a:ea typeface="MS PGothic" panose="020B0600070205080204" pitchFamily="34" charset="-128"/>
              <a:cs typeface="ＭＳ Ｐゴシック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F7341A-2D26-8DE8-69AB-0E49B08609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63E84-36D0-47AB-AE84-D840C4315E64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30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1588"/>
            <a:ext cx="9144000" cy="5143500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-36513" y="4587875"/>
            <a:ext cx="9288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" name="Bild 11" descr="GFZ-LogoNeu_eng_neg_1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9313"/>
            <a:ext cx="5873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839200" cy="15430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771650"/>
            <a:ext cx="8839200" cy="8001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744832"/>
            <a:ext cx="1331640" cy="2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8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400" y="1257300"/>
            <a:ext cx="4343400" cy="302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4343400" cy="302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2C7EE-0DD2-4C7A-B362-5FAF3A75D56D}" type="slidenum">
              <a:rPr lang="de-DE" altLang="de-DE">
                <a:solidFill>
                  <a:srgbClr val="808080"/>
                </a:solidFill>
              </a:rPr>
              <a:pPr/>
              <a:t>‹#›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8" y="4515966"/>
            <a:ext cx="1198910" cy="6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7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B479F-EF7F-4B2E-A81B-1A7DE36B62D2}" type="slidenum">
              <a:rPr lang="de-DE" altLang="de-DE">
                <a:solidFill>
                  <a:srgbClr val="808080"/>
                </a:solidFill>
              </a:rPr>
              <a:pPr/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8" y="4515966"/>
            <a:ext cx="1198910" cy="6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41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05238-B3BF-498D-8B46-96DFE24180B0}" type="slidenum">
              <a:rPr lang="de-DE" altLang="de-DE">
                <a:solidFill>
                  <a:srgbClr val="808080"/>
                </a:solidFill>
              </a:rPr>
              <a:pPr/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8" y="4515966"/>
            <a:ext cx="1198910" cy="6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57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2CEB1-8695-4710-AD70-0F6B9EB4A9E3}" type="slidenum">
              <a:rPr lang="de-DE" altLang="de-DE">
                <a:solidFill>
                  <a:srgbClr val="808080"/>
                </a:solidFill>
              </a:rPr>
              <a:pPr/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8" y="4515966"/>
            <a:ext cx="1198910" cy="6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00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40D77-E111-40D0-8F47-B615418AF78A}" type="slidenum">
              <a:rPr lang="de-DE" altLang="de-DE">
                <a:solidFill>
                  <a:srgbClr val="808080"/>
                </a:solidFill>
              </a:rPr>
              <a:pPr/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8" y="4515966"/>
            <a:ext cx="1198910" cy="6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8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1588"/>
            <a:ext cx="9144000" cy="5143500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-36512" y="4587875"/>
            <a:ext cx="9288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6" name="Bild 11" descr="GFZ-LogoNeu_eng_neg_1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4659313"/>
            <a:ext cx="5873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839200" cy="15430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771650"/>
            <a:ext cx="8839200" cy="8001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744833"/>
            <a:ext cx="1331640" cy="2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73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156815"/>
            <a:ext cx="8839200" cy="427037"/>
          </a:xfrm>
        </p:spPr>
        <p:txBody>
          <a:bodyPr/>
          <a:lstStyle>
            <a:lvl1pPr>
              <a:defRPr sz="210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797370"/>
            <a:ext cx="8839200" cy="3488881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851920" y="4759510"/>
            <a:ext cx="838200" cy="255587"/>
          </a:xfrm>
          <a:ln/>
        </p:spPr>
        <p:txBody>
          <a:bodyPr/>
          <a:lstStyle>
            <a:lvl1pPr>
              <a:defRPr/>
            </a:lvl1pPr>
          </a:lstStyle>
          <a:p>
            <a:fld id="{48105EDC-34E1-4D80-B051-D0CBD59863B8}" type="slidenum">
              <a:rPr lang="de-DE" altLang="de-DE">
                <a:solidFill>
                  <a:srgbClr val="808080"/>
                </a:solidFill>
              </a:rPr>
              <a:pPr/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6522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400" y="1257300"/>
            <a:ext cx="4343400" cy="302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4343400" cy="302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2C7EE-0DD2-4C7A-B362-5FAF3A75D56D}" type="slidenum">
              <a:rPr lang="de-DE" altLang="de-DE">
                <a:solidFill>
                  <a:srgbClr val="808080"/>
                </a:solidFill>
              </a:rPr>
              <a:pPr/>
              <a:t>‹#›</a:t>
            </a:fld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91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B479F-EF7F-4B2E-A81B-1A7DE36B62D2}" type="slidenum">
              <a:rPr lang="de-DE" altLang="de-DE">
                <a:solidFill>
                  <a:srgbClr val="808080"/>
                </a:solidFill>
              </a:rPr>
              <a:pPr/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64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05238-B3BF-498D-8B46-96DFE24180B0}" type="slidenum">
              <a:rPr lang="de-DE" altLang="de-DE">
                <a:solidFill>
                  <a:srgbClr val="808080"/>
                </a:solidFill>
              </a:rPr>
              <a:pPr/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7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427037"/>
          </a:xfrm>
        </p:spPr>
        <p:txBody>
          <a:bodyPr/>
          <a:lstStyle>
            <a:lvl1pPr>
              <a:defRPr sz="210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797369"/>
            <a:ext cx="8839200" cy="3488881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851920" y="4759509"/>
            <a:ext cx="838200" cy="255587"/>
          </a:xfrm>
          <a:ln/>
        </p:spPr>
        <p:txBody>
          <a:bodyPr/>
          <a:lstStyle>
            <a:lvl1pPr>
              <a:defRPr/>
            </a:lvl1pPr>
          </a:lstStyle>
          <a:p>
            <a:fld id="{48105EDC-34E1-4D80-B051-D0CBD59863B8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617" y="228600"/>
            <a:ext cx="796983" cy="71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614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2CEB1-8695-4710-AD70-0F6B9EB4A9E3}" type="slidenum">
              <a:rPr lang="de-DE" altLang="de-DE">
                <a:solidFill>
                  <a:srgbClr val="808080"/>
                </a:solidFill>
              </a:rPr>
              <a:pPr/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80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40D77-E111-40D0-8F47-B615418AF78A}" type="slidenum">
              <a:rPr lang="de-DE" altLang="de-DE">
                <a:solidFill>
                  <a:srgbClr val="808080"/>
                </a:solidFill>
              </a:rPr>
              <a:pPr/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89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1588"/>
            <a:ext cx="9144000" cy="5143500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-36513" y="4587875"/>
            <a:ext cx="9288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" name="Bild 10" descr="GFZ-LogoNeu_dt_neg_1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9313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12" descr="Helmholtz_Logo_single_weiss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4897438"/>
            <a:ext cx="10541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839200" cy="15430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771650"/>
            <a:ext cx="8839200" cy="8001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97157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A98AD-BCEA-421E-AB44-D2AA3C3B0037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82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400" y="1257300"/>
            <a:ext cx="4343400" cy="302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4343400" cy="302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F42A1-A696-4F80-B964-990A46FE1F68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93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97DFC-D915-4A37-BC5B-877D0B093AA0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9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70F61-DA4C-43D0-8BA4-F284CF6582E4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40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5A4D7-F087-4F8B-80B0-C10CC0C16705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14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2ADB4-9A34-4382-9FE0-2425911FDE3F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5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400" y="1257300"/>
            <a:ext cx="4343400" cy="302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4343400" cy="302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2C7EE-0DD2-4C7A-B362-5FAF3A75D56D}" type="slidenum">
              <a:rPr lang="de-DE" altLang="de-DE"/>
              <a:pPr/>
              <a:t>‹#›</a:t>
            </a:fld>
            <a:endParaRPr lang="de-DE" altLang="de-DE" dirty="0">
              <a:solidFill>
                <a:schemeClr val="tx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8" y="4515966"/>
            <a:ext cx="1198910" cy="6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3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B479F-EF7F-4B2E-A81B-1A7DE36B62D2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8" y="4515966"/>
            <a:ext cx="1198910" cy="6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5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05238-B3BF-498D-8B46-96DFE24180B0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8" y="4515966"/>
            <a:ext cx="1198910" cy="6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1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2CEB1-8695-4710-AD70-0F6B9EB4A9E3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8" y="4515966"/>
            <a:ext cx="1198910" cy="6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2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40D77-E111-40D0-8F47-B615418AF78A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8" y="4515966"/>
            <a:ext cx="1198910" cy="6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4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1588"/>
            <a:ext cx="9144000" cy="5143500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-36513" y="4587875"/>
            <a:ext cx="9288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6" name="Bild 11" descr="GFZ-LogoNeu_eng_neg_1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9313"/>
            <a:ext cx="5873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839200" cy="15430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771650"/>
            <a:ext cx="8839200" cy="8001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744832"/>
            <a:ext cx="1331640" cy="2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1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427037"/>
          </a:xfrm>
        </p:spPr>
        <p:txBody>
          <a:bodyPr/>
          <a:lstStyle>
            <a:lvl1pPr>
              <a:defRPr sz="210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797369"/>
            <a:ext cx="8839200" cy="3488881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851920" y="4759509"/>
            <a:ext cx="838200" cy="255587"/>
          </a:xfrm>
          <a:ln/>
        </p:spPr>
        <p:txBody>
          <a:bodyPr/>
          <a:lstStyle>
            <a:lvl1pPr>
              <a:defRPr/>
            </a:lvl1pPr>
          </a:lstStyle>
          <a:p>
            <a:fld id="{48105EDC-34E1-4D80-B051-D0CBD59863B8}" type="slidenum">
              <a:rPr lang="de-DE" altLang="de-DE">
                <a:solidFill>
                  <a:srgbClr val="808080"/>
                </a:solidFill>
              </a:rPr>
              <a:pPr/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617" y="228600"/>
            <a:ext cx="796983" cy="71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378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8.emf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57300"/>
            <a:ext cx="88392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4887913"/>
            <a:ext cx="5410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4887913"/>
            <a:ext cx="838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fld id="{90D4C99E-7E1A-4B9A-BF08-BD24E44EFC6B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2" name="Line 12"/>
          <p:cNvSpPr>
            <a:spLocks noChangeShapeType="1"/>
          </p:cNvSpPr>
          <p:nvPr/>
        </p:nvSpPr>
        <p:spPr bwMode="auto">
          <a:xfrm>
            <a:off x="0" y="4564063"/>
            <a:ext cx="9144000" cy="0"/>
          </a:xfrm>
          <a:prstGeom prst="line">
            <a:avLst/>
          </a:prstGeom>
          <a:noFill/>
          <a:ln w="6350">
            <a:solidFill>
              <a:srgbClr val="004D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1" name="Bild 10" descr="GFZ-LogoNeu_eng_4c.eps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9313"/>
            <a:ext cx="5762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43" y="4803998"/>
            <a:ext cx="1135070" cy="1587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589C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57300"/>
            <a:ext cx="88392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4887913"/>
            <a:ext cx="5410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4887913"/>
            <a:ext cx="838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fld id="{90D4C99E-7E1A-4B9A-BF08-BD24E44EFC6B}" type="slidenum">
              <a:rPr lang="de-DE" altLang="de-DE">
                <a:solidFill>
                  <a:srgbClr val="808080"/>
                </a:solidFill>
              </a:rPr>
              <a:pPr/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" name="Line 12"/>
          <p:cNvSpPr>
            <a:spLocks noChangeShapeType="1"/>
          </p:cNvSpPr>
          <p:nvPr/>
        </p:nvSpPr>
        <p:spPr bwMode="auto">
          <a:xfrm>
            <a:off x="0" y="4564063"/>
            <a:ext cx="9144000" cy="0"/>
          </a:xfrm>
          <a:prstGeom prst="line">
            <a:avLst/>
          </a:prstGeom>
          <a:noFill/>
          <a:ln w="6350">
            <a:solidFill>
              <a:srgbClr val="004D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1" name="Bild 10" descr="GFZ-LogoNeu_eng_4c.eps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9313"/>
            <a:ext cx="5762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43" y="4803998"/>
            <a:ext cx="1135070" cy="15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7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589C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57300"/>
            <a:ext cx="88392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4887914"/>
            <a:ext cx="5410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4887914"/>
            <a:ext cx="838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fld id="{90D4C99E-7E1A-4B9A-BF08-BD24E44EFC6B}" type="slidenum">
              <a:rPr lang="de-DE" altLang="de-DE">
                <a:solidFill>
                  <a:srgbClr val="808080"/>
                </a:solidFill>
                <a:ea typeface="ＭＳ Ｐゴシック"/>
              </a:rPr>
              <a:pPr/>
              <a:t>‹#›</a:t>
            </a:fld>
            <a:endParaRPr lang="de-DE" altLang="de-DE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" name="Line 12"/>
          <p:cNvSpPr>
            <a:spLocks noChangeShapeType="1"/>
          </p:cNvSpPr>
          <p:nvPr/>
        </p:nvSpPr>
        <p:spPr bwMode="auto">
          <a:xfrm>
            <a:off x="0" y="4564063"/>
            <a:ext cx="9144000" cy="0"/>
          </a:xfrm>
          <a:prstGeom prst="line">
            <a:avLst/>
          </a:prstGeom>
          <a:noFill/>
          <a:ln w="6350">
            <a:solidFill>
              <a:srgbClr val="004D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1031" name="Bild 10" descr="GFZ-LogoNeu_eng_4c.eps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4659314"/>
            <a:ext cx="5762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44" y="4803998"/>
            <a:ext cx="1135070" cy="15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9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9pPr>
    </p:titleStyle>
    <p:bodyStyle>
      <a:lvl1pPr marL="342892" indent="-342892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589C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348" indent="-228594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57300"/>
            <a:ext cx="88392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4887913"/>
            <a:ext cx="5410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4887913"/>
            <a:ext cx="838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fld id="{85D54C1B-C7AE-4BA0-84ED-04E9295D42C2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2" name="Line 12"/>
          <p:cNvSpPr>
            <a:spLocks noChangeShapeType="1"/>
          </p:cNvSpPr>
          <p:nvPr/>
        </p:nvSpPr>
        <p:spPr bwMode="auto">
          <a:xfrm>
            <a:off x="0" y="4564063"/>
            <a:ext cx="9144000" cy="0"/>
          </a:xfrm>
          <a:prstGeom prst="line">
            <a:avLst/>
          </a:prstGeom>
          <a:noFill/>
          <a:ln w="6350">
            <a:solidFill>
              <a:srgbClr val="004D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1" name="Bild 3" descr="GFZ-LogoNeu_dt_4c.eps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9313"/>
            <a:ext cx="6572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Bild 5" descr="Helmholtz_Logo_CMYK_DE.ep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52588"/>
          <a:stretch>
            <a:fillRect/>
          </a:stretch>
        </p:blipFill>
        <p:spPr bwMode="auto">
          <a:xfrm>
            <a:off x="7740650" y="4770438"/>
            <a:ext cx="12842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95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589C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0727"/>
            <a:ext cx="1421790" cy="1267511"/>
          </a:xfrm>
          <a:prstGeom prst="rect">
            <a:avLst/>
          </a:prstGeom>
        </p:spPr>
      </p:pic>
      <p:sp>
        <p:nvSpPr>
          <p:cNvPr id="8" name="AutoShape 2" descr="Dynamik Arktischer Seesysteme - AWI"/>
          <p:cNvSpPr>
            <a:spLocks noChangeAspect="1" noChangeArrowheads="1"/>
          </p:cNvSpPr>
          <p:nvPr/>
        </p:nvSpPr>
        <p:spPr bwMode="auto">
          <a:xfrm>
            <a:off x="251520" y="-714375"/>
            <a:ext cx="3200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1951" y="1538238"/>
            <a:ext cx="7460098" cy="800100"/>
          </a:xfrm>
        </p:spPr>
        <p:txBody>
          <a:bodyPr/>
          <a:lstStyle/>
          <a:p>
            <a:pPr>
              <a:defRPr/>
            </a:pPr>
            <a:r>
              <a:rPr lang="en-US" sz="1800" b="1" dirty="0"/>
              <a:t>Evaluating the performance of machine learning methods for mineral mapping using different spaceborne hyperspectral satellite data</a:t>
            </a:r>
            <a:endParaRPr lang="de-DE" sz="1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837349" y="2643758"/>
            <a:ext cx="824952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>
                <a:solidFill>
                  <a:srgbClr val="FFFFFF"/>
                </a:solidFill>
              </a:rPr>
              <a:t>Saeid Asadzadeh</a:t>
            </a:r>
          </a:p>
          <a:p>
            <a:pPr algn="ctr"/>
            <a:r>
              <a:rPr lang="en-US" sz="1200" i="1" dirty="0">
                <a:solidFill>
                  <a:srgbClr val="FFFFFF"/>
                </a:solidFill>
              </a:rPr>
              <a:t>Anna </a:t>
            </a:r>
            <a:r>
              <a:rPr lang="en-US" sz="1200" i="1" dirty="0" err="1">
                <a:solidFill>
                  <a:srgbClr val="FFFFFF"/>
                </a:solidFill>
              </a:rPr>
              <a:t>Buczyńska</a:t>
            </a:r>
            <a:endParaRPr lang="de-DE" sz="1200" i="1" dirty="0">
              <a:solidFill>
                <a:srgbClr val="FFFFFF"/>
              </a:solidFill>
            </a:endParaRPr>
          </a:p>
          <a:p>
            <a:pPr algn="ctr"/>
            <a:r>
              <a:rPr lang="de-DE" sz="1200" i="1" dirty="0">
                <a:solidFill>
                  <a:srgbClr val="FFFFFF"/>
                </a:solidFill>
              </a:rPr>
              <a:t>Raymond </a:t>
            </a:r>
            <a:r>
              <a:rPr lang="de-DE" sz="1200" i="1" dirty="0" err="1">
                <a:solidFill>
                  <a:srgbClr val="FFFFFF"/>
                </a:solidFill>
              </a:rPr>
              <a:t>Kokaly</a:t>
            </a:r>
            <a:endParaRPr lang="de-DE" sz="1200" i="1" dirty="0">
              <a:solidFill>
                <a:srgbClr val="FFFFFF"/>
              </a:solidFill>
            </a:endParaRPr>
          </a:p>
          <a:p>
            <a:pPr algn="ctr"/>
            <a:r>
              <a:rPr lang="de-DE" sz="1200" i="1" dirty="0">
                <a:solidFill>
                  <a:srgbClr val="FFFFFF"/>
                </a:solidFill>
              </a:rPr>
              <a:t>Sabine </a:t>
            </a:r>
            <a:r>
              <a:rPr lang="de-DE" sz="1200" i="1" dirty="0" err="1">
                <a:solidFill>
                  <a:srgbClr val="FFFFFF"/>
                </a:solidFill>
              </a:rPr>
              <a:t>Chabrillat</a:t>
            </a:r>
            <a:endParaRPr lang="de-DE" sz="1200" i="1" dirty="0">
              <a:solidFill>
                <a:srgbClr val="FFFFFF"/>
              </a:solidFill>
            </a:endParaRPr>
          </a:p>
          <a:p>
            <a:pPr algn="ctr"/>
            <a:endParaRPr lang="de-DE" sz="1200" i="1" dirty="0">
              <a:solidFill>
                <a:srgbClr val="FFFFFF"/>
              </a:solidFill>
            </a:endParaRPr>
          </a:p>
          <a:p>
            <a:pPr algn="ctr"/>
            <a:br>
              <a:rPr lang="de-DE" sz="1200" i="1" dirty="0">
                <a:solidFill>
                  <a:srgbClr val="FFFFFF"/>
                </a:solidFill>
              </a:rPr>
            </a:br>
            <a:endParaRPr lang="en-US" sz="1050" dirty="0">
              <a:solidFill>
                <a:srgbClr val="FFFFFF"/>
              </a:solidFill>
            </a:endParaRPr>
          </a:p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09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83AD1-4962-B51C-7F6E-EE7258365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07C32E3-C755-7E28-FE3E-D53461DD0F8C}"/>
              </a:ext>
            </a:extLst>
          </p:cNvPr>
          <p:cNvSpPr txBox="1">
            <a:spLocks/>
          </p:cNvSpPr>
          <p:nvPr/>
        </p:nvSpPr>
        <p:spPr bwMode="auto">
          <a:xfrm>
            <a:off x="1370787" y="280598"/>
            <a:ext cx="6402426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21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Reflectance refinement</a:t>
            </a:r>
            <a:r>
              <a:rPr lang="pl-PL" altLang="de-DE" sz="21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: VNIR</a:t>
            </a:r>
            <a:endParaRPr kumimoji="0" lang="en-US" altLang="de-DE" sz="2100" b="1" i="0" u="none" strike="noStrike" kern="1200" cap="none" spc="-150" normalizeH="0" baseline="0" noProof="0" dirty="0">
              <a:ln>
                <a:noFill/>
              </a:ln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Arial Unicode MS" pitchFamily="34" charset="-128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A67F63F-837F-E74A-AB68-2338AFBA8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623" y="1"/>
            <a:ext cx="991378" cy="7782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3E3BA8-2BE6-B240-17EC-75BB203994B1}"/>
              </a:ext>
            </a:extLst>
          </p:cNvPr>
          <p:cNvSpPr txBox="1">
            <a:spLocks/>
          </p:cNvSpPr>
          <p:nvPr/>
        </p:nvSpPr>
        <p:spPr bwMode="auto">
          <a:xfrm>
            <a:off x="3851920" y="4759509"/>
            <a:ext cx="838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105EDC-34E1-4D80-B051-D0CBD59863B8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A18BBDD-BDED-5241-B9FD-620A9653E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819596"/>
              </p:ext>
            </p:extLst>
          </p:nvPr>
        </p:nvGraphicFramePr>
        <p:xfrm>
          <a:off x="1089971" y="1203598"/>
          <a:ext cx="6964058" cy="2870835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916898">
                  <a:extLst>
                    <a:ext uri="{9D8B030D-6E8A-4147-A177-3AD203B41FA5}">
                      <a16:colId xmlns:a16="http://schemas.microsoft.com/office/drawing/2014/main" val="3581696869"/>
                    </a:ext>
                  </a:extLst>
                </a:gridCol>
                <a:gridCol w="863450">
                  <a:extLst>
                    <a:ext uri="{9D8B030D-6E8A-4147-A177-3AD203B41FA5}">
                      <a16:colId xmlns:a16="http://schemas.microsoft.com/office/drawing/2014/main" val="385227489"/>
                    </a:ext>
                  </a:extLst>
                </a:gridCol>
                <a:gridCol w="765549">
                  <a:extLst>
                    <a:ext uri="{9D8B030D-6E8A-4147-A177-3AD203B41FA5}">
                      <a16:colId xmlns:a16="http://schemas.microsoft.com/office/drawing/2014/main" val="3247221249"/>
                    </a:ext>
                  </a:extLst>
                </a:gridCol>
                <a:gridCol w="968877">
                  <a:extLst>
                    <a:ext uri="{9D8B030D-6E8A-4147-A177-3AD203B41FA5}">
                      <a16:colId xmlns:a16="http://schemas.microsoft.com/office/drawing/2014/main" val="3099216421"/>
                    </a:ext>
                  </a:extLst>
                </a:gridCol>
                <a:gridCol w="851406">
                  <a:extLst>
                    <a:ext uri="{9D8B030D-6E8A-4147-A177-3AD203B41FA5}">
                      <a16:colId xmlns:a16="http://schemas.microsoft.com/office/drawing/2014/main" val="1942501433"/>
                    </a:ext>
                  </a:extLst>
                </a:gridCol>
                <a:gridCol w="851406">
                  <a:extLst>
                    <a:ext uri="{9D8B030D-6E8A-4147-A177-3AD203B41FA5}">
                      <a16:colId xmlns:a16="http://schemas.microsoft.com/office/drawing/2014/main" val="3572658275"/>
                    </a:ext>
                  </a:extLst>
                </a:gridCol>
                <a:gridCol w="873236">
                  <a:extLst>
                    <a:ext uri="{9D8B030D-6E8A-4147-A177-3AD203B41FA5}">
                      <a16:colId xmlns:a16="http://schemas.microsoft.com/office/drawing/2014/main" val="270366588"/>
                    </a:ext>
                  </a:extLst>
                </a:gridCol>
                <a:gridCol w="873236">
                  <a:extLst>
                    <a:ext uri="{9D8B030D-6E8A-4147-A177-3AD203B41FA5}">
                      <a16:colId xmlns:a16="http://schemas.microsoft.com/office/drawing/2014/main" val="1071321315"/>
                    </a:ext>
                  </a:extLst>
                </a:gridCol>
              </a:tblGrid>
              <a:tr h="180975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US" sz="800" b="1" dirty="0">
                          <a:effectLst/>
                        </a:rPr>
                        <a:t>Sensor </a:t>
                      </a:r>
                      <a:endParaRPr lang="en-US" b="1" i="0" dirty="0">
                        <a:effectLst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US" sz="800" b="1" dirty="0">
                          <a:effectLst/>
                        </a:rPr>
                        <a:t>Reflectance </a:t>
                      </a:r>
                      <a:endParaRPr lang="en-US" b="1" i="0" dirty="0">
                        <a:effectLst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800" b="1">
                          <a:effectLst/>
                        </a:rPr>
                        <a:t>RF </a:t>
                      </a:r>
                      <a:endParaRPr lang="en-US" b="1" i="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800" b="1">
                          <a:effectLst/>
                        </a:rPr>
                        <a:t>RBF SVM </a:t>
                      </a:r>
                      <a:endParaRPr lang="en-US" b="1" i="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800" b="1">
                          <a:effectLst/>
                        </a:rPr>
                        <a:t>Poly SVM </a:t>
                      </a:r>
                      <a:endParaRPr lang="en-US" b="1" i="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586314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1" dirty="0">
                          <a:effectLst/>
                        </a:rPr>
                        <a:t>overall accuracy</a:t>
                      </a:r>
                      <a:r>
                        <a:rPr lang="en-US" sz="800" b="0" dirty="0">
                          <a:effectLst/>
                        </a:rPr>
                        <a:t>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1" dirty="0">
                          <a:effectLst/>
                        </a:rPr>
                        <a:t>Kappa coefficient</a:t>
                      </a:r>
                      <a:r>
                        <a:rPr lang="en-US" sz="800" b="0" dirty="0">
                          <a:effectLst/>
                        </a:rPr>
                        <a:t>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1" dirty="0">
                          <a:effectLst/>
                        </a:rPr>
                        <a:t>overall accuracy</a:t>
                      </a:r>
                      <a:r>
                        <a:rPr lang="en-US" sz="800" b="0" dirty="0">
                          <a:effectLst/>
                        </a:rPr>
                        <a:t>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1" dirty="0">
                          <a:effectLst/>
                        </a:rPr>
                        <a:t>Kappa coefficient</a:t>
                      </a:r>
                      <a:r>
                        <a:rPr lang="en-US" sz="800" b="0" dirty="0">
                          <a:effectLst/>
                        </a:rPr>
                        <a:t>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800" b="1" dirty="0">
                          <a:effectLst/>
                        </a:rPr>
                        <a:t>o</a:t>
                      </a:r>
                      <a:r>
                        <a:rPr lang="en-US" sz="800" b="1" dirty="0" err="1">
                          <a:effectLst/>
                        </a:rPr>
                        <a:t>verall</a:t>
                      </a:r>
                      <a:r>
                        <a:rPr lang="en-US" sz="800" b="1" dirty="0">
                          <a:effectLst/>
                        </a:rPr>
                        <a:t> accuracy</a:t>
                      </a:r>
                      <a:r>
                        <a:rPr lang="en-US" sz="800" b="0" dirty="0">
                          <a:effectLst/>
                        </a:rPr>
                        <a:t>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1" dirty="0">
                          <a:effectLst/>
                        </a:rPr>
                        <a:t>Kappa coefficient</a:t>
                      </a:r>
                      <a:r>
                        <a:rPr lang="en-US" sz="800" b="0" dirty="0">
                          <a:effectLst/>
                        </a:rPr>
                        <a:t>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182692"/>
                  </a:ext>
                </a:extLst>
              </a:tr>
              <a:tr h="180975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EnMAP</a:t>
                      </a:r>
                      <a:r>
                        <a:rPr lang="en-US" sz="800" b="1" dirty="0">
                          <a:effectLst/>
                        </a:rPr>
                        <a:t> </a:t>
                      </a:r>
                      <a:endParaRPr lang="en-US" b="1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standard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83.46 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75.42 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</a:rPr>
                        <a:t>82.80 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74.21 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1" dirty="0">
                          <a:solidFill>
                            <a:srgbClr val="7030A0"/>
                          </a:solidFill>
                          <a:effectLst/>
                        </a:rPr>
                        <a:t>96.25 </a:t>
                      </a:r>
                      <a:endParaRPr lang="en-US" b="1" i="0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1" dirty="0">
                          <a:solidFill>
                            <a:srgbClr val="7030A0"/>
                          </a:solidFill>
                          <a:effectLst/>
                        </a:rPr>
                        <a:t>94.30 </a:t>
                      </a:r>
                      <a:endParaRPr lang="en-US" b="1" i="0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901060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refined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85.42 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79.05 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84.18 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77.05 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1" dirty="0">
                          <a:solidFill>
                            <a:srgbClr val="7030A0"/>
                          </a:solidFill>
                          <a:effectLst/>
                        </a:rPr>
                        <a:t>96.02 </a:t>
                      </a:r>
                      <a:endParaRPr lang="en-US" b="1" i="0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1" dirty="0">
                          <a:solidFill>
                            <a:srgbClr val="7030A0"/>
                          </a:solidFill>
                          <a:effectLst/>
                        </a:rPr>
                        <a:t>93.51 </a:t>
                      </a:r>
                      <a:endParaRPr lang="en-US" b="1" i="0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79579553"/>
                  </a:ext>
                </a:extLst>
              </a:tr>
              <a:tr h="180975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US" sz="800" b="0">
                          <a:effectLst/>
                        </a:rPr>
                        <a:t>PRISMA</a:t>
                      </a:r>
                      <a:r>
                        <a:rPr lang="en-US" sz="800" b="1">
                          <a:effectLst/>
                        </a:rPr>
                        <a:t> </a:t>
                      </a:r>
                      <a:endParaRPr lang="en-US" b="1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standard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</a:rPr>
                        <a:t>80.11 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71.02 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79.75 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70.20 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94.48 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91.73 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860905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refined</a:t>
                      </a:r>
                      <a:r>
                        <a:rPr lang="en-US" sz="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80.47 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71.40 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79.50 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69.80 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94.56 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91.86 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8431248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AVIRIS-NG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b="1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</a:rPr>
                        <a:t>standard </a:t>
                      </a:r>
                      <a:endParaRPr lang="en-US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refined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</a:rPr>
                        <a:t>82.56 </a:t>
                      </a:r>
                      <a:endParaRPr lang="en-US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89.02 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</a:rPr>
                        <a:t>76.34 </a:t>
                      </a:r>
                      <a:endParaRPr lang="en-US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84.84 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</a:rPr>
                        <a:t>82.48 </a:t>
                      </a:r>
                      <a:endParaRPr lang="en-US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89.20</a:t>
                      </a:r>
                      <a:r>
                        <a:rPr lang="en-US" sz="8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</a:rPr>
                        <a:t>76.18 </a:t>
                      </a:r>
                      <a:endParaRPr lang="en-US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85.04 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</a:rPr>
                        <a:t>95.59 </a:t>
                      </a:r>
                      <a:endParaRPr lang="en-US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95.59 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</a:rPr>
                        <a:t>93.85 </a:t>
                      </a:r>
                      <a:endParaRPr lang="en-US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93.85 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62095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HISUI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b="1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</a:rPr>
                        <a:t>standard </a:t>
                      </a:r>
                      <a:endParaRPr lang="en-US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refined</a:t>
                      </a:r>
                      <a:r>
                        <a:rPr lang="en-US" sz="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75.34 </a:t>
                      </a:r>
                      <a:endParaRPr lang="en-US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83.24 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64.07 </a:t>
                      </a:r>
                      <a:endParaRPr lang="en-US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74.89 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75.43 </a:t>
                      </a:r>
                      <a:endParaRPr lang="en-US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82.63</a:t>
                      </a:r>
                      <a:r>
                        <a:rPr lang="en-US" sz="8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63.88 </a:t>
                      </a:r>
                      <a:endParaRPr lang="en-US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73.71</a:t>
                      </a:r>
                      <a:r>
                        <a:rPr lang="en-US" sz="8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93.89 </a:t>
                      </a:r>
                      <a:endParaRPr lang="en-US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94.43</a:t>
                      </a:r>
                      <a:r>
                        <a:rPr lang="en-US" sz="8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90.63 </a:t>
                      </a:r>
                      <a:endParaRPr lang="en-US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91.46 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865982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</a:rPr>
                        <a:t>GaoFen-5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b="1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</a:rPr>
                        <a:t>standard </a:t>
                      </a:r>
                      <a:endParaRPr lang="en-US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refined</a:t>
                      </a:r>
                      <a:r>
                        <a:rPr lang="en-US" sz="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66.73 </a:t>
                      </a:r>
                      <a:endParaRPr lang="en-US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n/a</a:t>
                      </a:r>
                      <a:r>
                        <a:rPr lang="en-US" sz="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54.40 </a:t>
                      </a:r>
                      <a:endParaRPr lang="en-US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n/a</a:t>
                      </a:r>
                      <a:r>
                        <a:rPr lang="en-US" sz="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67.68 </a:t>
                      </a:r>
                      <a:endParaRPr lang="en-US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n/a</a:t>
                      </a:r>
                      <a:r>
                        <a:rPr lang="en-US" sz="8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55.22 </a:t>
                      </a:r>
                      <a:endParaRPr lang="en-US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n/a</a:t>
                      </a:r>
                      <a:r>
                        <a:rPr lang="en-US" sz="8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94.46 </a:t>
                      </a:r>
                      <a:endParaRPr lang="en-US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n/a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91.71 </a:t>
                      </a:r>
                      <a:endParaRPr lang="en-US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n/a</a:t>
                      </a:r>
                      <a:r>
                        <a:rPr lang="en-US" sz="8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8407666"/>
                  </a:ext>
                </a:extLst>
              </a:tr>
              <a:tr h="180975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US" sz="800" b="0">
                          <a:effectLst/>
                        </a:rPr>
                        <a:t>EMIT</a:t>
                      </a:r>
                      <a:r>
                        <a:rPr lang="en-US" sz="800" b="1">
                          <a:effectLst/>
                        </a:rPr>
                        <a:t> </a:t>
                      </a:r>
                      <a:endParaRPr lang="en-US" b="1" i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standard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</a:rPr>
                        <a:t>68.91 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58.43 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68.40 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56.85 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90.99 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87.11 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04457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refined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76.90 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68.02 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76.14 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66.13 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90.99 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87.11 </a:t>
                      </a:r>
                      <a:endParaRPr lang="en-US" b="0" i="0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69689549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73C8AE53-6ACC-B48F-4A25-AA8BC5B5FD9C}"/>
              </a:ext>
            </a:extLst>
          </p:cNvPr>
          <p:cNvSpPr txBox="1"/>
          <p:nvPr/>
        </p:nvSpPr>
        <p:spPr>
          <a:xfrm>
            <a:off x="1043608" y="4082976"/>
            <a:ext cx="240322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alt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Best classification results for spaceborne sensors</a:t>
            </a:r>
          </a:p>
        </p:txBody>
      </p:sp>
    </p:spTree>
    <p:extLst>
      <p:ext uri="{BB962C8B-B14F-4D97-AF65-F5344CB8AC3E}">
        <p14:creationId xmlns:p14="http://schemas.microsoft.com/office/powerpoint/2010/main" val="2862322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5C9FA-22F9-E51F-41C4-CAEB38AA8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6038B54-CB1A-9280-1EC1-C80D904A8BCD}"/>
              </a:ext>
            </a:extLst>
          </p:cNvPr>
          <p:cNvSpPr txBox="1">
            <a:spLocks/>
          </p:cNvSpPr>
          <p:nvPr/>
        </p:nvSpPr>
        <p:spPr bwMode="auto">
          <a:xfrm>
            <a:off x="1370787" y="280598"/>
            <a:ext cx="6402426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21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Reflectance refinement</a:t>
            </a:r>
            <a:r>
              <a:rPr lang="pl-PL" altLang="de-DE" sz="21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: SWIR</a:t>
            </a:r>
            <a:endParaRPr kumimoji="0" lang="en-US" altLang="de-DE" sz="2100" b="1" i="0" u="none" strike="noStrike" kern="1200" cap="none" spc="-150" normalizeH="0" baseline="0" noProof="0" dirty="0">
              <a:ln>
                <a:noFill/>
              </a:ln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Arial Unicode MS" pitchFamily="34" charset="-128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ECC2245-144B-3E73-124F-8EF908F6D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623" y="1"/>
            <a:ext cx="991378" cy="7782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4FEA384-86C8-5835-CB68-9F0551455E0D}"/>
              </a:ext>
            </a:extLst>
          </p:cNvPr>
          <p:cNvSpPr txBox="1">
            <a:spLocks/>
          </p:cNvSpPr>
          <p:nvPr/>
        </p:nvSpPr>
        <p:spPr bwMode="auto">
          <a:xfrm>
            <a:off x="3851920" y="4759509"/>
            <a:ext cx="838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105EDC-34E1-4D80-B051-D0CBD59863B8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523EDFD-0458-2E89-D167-AE0143B63304}"/>
              </a:ext>
            </a:extLst>
          </p:cNvPr>
          <p:cNvSpPr txBox="1"/>
          <p:nvPr/>
        </p:nvSpPr>
        <p:spPr>
          <a:xfrm>
            <a:off x="971600" y="4074433"/>
            <a:ext cx="240322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alt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Best classification results for spaceborne sensors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03238E8C-EF39-1CEA-30AA-6581D0A76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110271"/>
              </p:ext>
            </p:extLst>
          </p:nvPr>
        </p:nvGraphicFramePr>
        <p:xfrm>
          <a:off x="1056664" y="1203598"/>
          <a:ext cx="7030668" cy="287083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14648">
                  <a:extLst>
                    <a:ext uri="{9D8B030D-6E8A-4147-A177-3AD203B41FA5}">
                      <a16:colId xmlns:a16="http://schemas.microsoft.com/office/drawing/2014/main" val="1897388938"/>
                    </a:ext>
                  </a:extLst>
                </a:gridCol>
                <a:gridCol w="892608">
                  <a:extLst>
                    <a:ext uri="{9D8B030D-6E8A-4147-A177-3AD203B41FA5}">
                      <a16:colId xmlns:a16="http://schemas.microsoft.com/office/drawing/2014/main" val="4045592064"/>
                    </a:ext>
                  </a:extLst>
                </a:gridCol>
                <a:gridCol w="870569">
                  <a:extLst>
                    <a:ext uri="{9D8B030D-6E8A-4147-A177-3AD203B41FA5}">
                      <a16:colId xmlns:a16="http://schemas.microsoft.com/office/drawing/2014/main" val="2151894502"/>
                    </a:ext>
                  </a:extLst>
                </a:gridCol>
                <a:gridCol w="870569">
                  <a:extLst>
                    <a:ext uri="{9D8B030D-6E8A-4147-A177-3AD203B41FA5}">
                      <a16:colId xmlns:a16="http://schemas.microsoft.com/office/drawing/2014/main" val="801000506"/>
                    </a:ext>
                  </a:extLst>
                </a:gridCol>
                <a:gridCol w="859549">
                  <a:extLst>
                    <a:ext uri="{9D8B030D-6E8A-4147-A177-3AD203B41FA5}">
                      <a16:colId xmlns:a16="http://schemas.microsoft.com/office/drawing/2014/main" val="4271138183"/>
                    </a:ext>
                  </a:extLst>
                </a:gridCol>
                <a:gridCol w="859549">
                  <a:extLst>
                    <a:ext uri="{9D8B030D-6E8A-4147-A177-3AD203B41FA5}">
                      <a16:colId xmlns:a16="http://schemas.microsoft.com/office/drawing/2014/main" val="3080572649"/>
                    </a:ext>
                  </a:extLst>
                </a:gridCol>
                <a:gridCol w="881588">
                  <a:extLst>
                    <a:ext uri="{9D8B030D-6E8A-4147-A177-3AD203B41FA5}">
                      <a16:colId xmlns:a16="http://schemas.microsoft.com/office/drawing/2014/main" val="4265252062"/>
                    </a:ext>
                  </a:extLst>
                </a:gridCol>
                <a:gridCol w="881588">
                  <a:extLst>
                    <a:ext uri="{9D8B030D-6E8A-4147-A177-3AD203B41FA5}">
                      <a16:colId xmlns:a16="http://schemas.microsoft.com/office/drawing/2014/main" val="4164950599"/>
                    </a:ext>
                  </a:extLst>
                </a:gridCol>
              </a:tblGrid>
              <a:tr h="180975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US" sz="800" b="1" dirty="0">
                          <a:effectLst/>
                        </a:rPr>
                        <a:t>Sensor </a:t>
                      </a:r>
                      <a:endParaRPr lang="en-US" sz="800" b="1" i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US" sz="800" b="1" dirty="0">
                          <a:effectLst/>
                        </a:rPr>
                        <a:t>Reflectance </a:t>
                      </a:r>
                      <a:endParaRPr lang="en-US" sz="800" b="1" i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800" b="1">
                          <a:effectLst/>
                        </a:rPr>
                        <a:t>RF </a:t>
                      </a:r>
                      <a:endParaRPr lang="en-US" sz="800" b="1" i="0"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800" b="1">
                          <a:effectLst/>
                        </a:rPr>
                        <a:t>RBF SVM </a:t>
                      </a:r>
                      <a:endParaRPr lang="en-US" sz="800" b="1" i="0"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800" b="1" dirty="0">
                          <a:effectLst/>
                        </a:rPr>
                        <a:t>Poly SVM </a:t>
                      </a:r>
                      <a:endParaRPr lang="en-US" sz="800" b="1" i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281825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1" dirty="0">
                          <a:effectLst/>
                        </a:rPr>
                        <a:t>overall accuracy</a:t>
                      </a:r>
                      <a:r>
                        <a:rPr lang="en-US" sz="800" b="0" dirty="0">
                          <a:effectLst/>
                        </a:rPr>
                        <a:t>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1">
                          <a:effectLst/>
                        </a:rPr>
                        <a:t>Kappa coefficient</a:t>
                      </a:r>
                      <a:r>
                        <a:rPr lang="en-US" sz="800" b="0">
                          <a:effectLst/>
                        </a:rPr>
                        <a:t> </a:t>
                      </a:r>
                      <a:endParaRPr lang="en-US" sz="800" b="0" i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1">
                          <a:effectLst/>
                        </a:rPr>
                        <a:t>overall accuracy</a:t>
                      </a:r>
                      <a:r>
                        <a:rPr lang="en-US" sz="800" b="0">
                          <a:effectLst/>
                        </a:rPr>
                        <a:t> </a:t>
                      </a:r>
                      <a:endParaRPr lang="en-US" sz="800" b="0" i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1">
                          <a:effectLst/>
                        </a:rPr>
                        <a:t>Kappa coefficient</a:t>
                      </a:r>
                      <a:r>
                        <a:rPr lang="en-US" sz="800" b="0">
                          <a:effectLst/>
                        </a:rPr>
                        <a:t> </a:t>
                      </a:r>
                      <a:endParaRPr lang="en-US" sz="800" b="0" i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1" dirty="0">
                          <a:effectLst/>
                        </a:rPr>
                        <a:t>overall accuracy</a:t>
                      </a:r>
                      <a:r>
                        <a:rPr lang="en-US" sz="800" b="0" dirty="0">
                          <a:effectLst/>
                        </a:rPr>
                        <a:t>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1">
                          <a:effectLst/>
                        </a:rPr>
                        <a:t>Kappa coefficient</a:t>
                      </a:r>
                      <a:r>
                        <a:rPr lang="en-US" sz="800" b="0">
                          <a:effectLst/>
                        </a:rPr>
                        <a:t> </a:t>
                      </a:r>
                      <a:endParaRPr lang="en-US" sz="800" b="0" i="0"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468494"/>
                  </a:ext>
                </a:extLst>
              </a:tr>
              <a:tr h="180975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US" sz="800" b="0">
                          <a:effectLst/>
                        </a:rPr>
                        <a:t>EnMAP</a:t>
                      </a:r>
                      <a:r>
                        <a:rPr lang="en-US" sz="800" b="1">
                          <a:effectLst/>
                        </a:rPr>
                        <a:t> </a:t>
                      </a:r>
                      <a:endParaRPr lang="en-US" sz="800" b="1" i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standard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80.91 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77.86 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</a:rPr>
                        <a:t>81.24 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78.10 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1" dirty="0">
                          <a:solidFill>
                            <a:srgbClr val="7030A0"/>
                          </a:solidFill>
                          <a:effectLst/>
                        </a:rPr>
                        <a:t>92.78 </a:t>
                      </a:r>
                      <a:endParaRPr lang="en-US" sz="800" b="1" i="0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1" dirty="0">
                          <a:solidFill>
                            <a:srgbClr val="7030A0"/>
                          </a:solidFill>
                          <a:effectLst/>
                        </a:rPr>
                        <a:t>91.42 </a:t>
                      </a:r>
                      <a:endParaRPr lang="en-US" sz="800" b="1" i="0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275648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refined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80.98 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77.98 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81.15 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77.87 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1" dirty="0">
                          <a:solidFill>
                            <a:srgbClr val="7030A0"/>
                          </a:solidFill>
                          <a:effectLst/>
                        </a:rPr>
                        <a:t>92.19 </a:t>
                      </a:r>
                      <a:endParaRPr lang="en-US" sz="800" b="1" i="0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1" dirty="0">
                          <a:solidFill>
                            <a:srgbClr val="7030A0"/>
                          </a:solidFill>
                          <a:effectLst/>
                        </a:rPr>
                        <a:t>90.57 </a:t>
                      </a:r>
                      <a:endParaRPr lang="en-US" sz="800" b="1" i="0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2689573"/>
                  </a:ext>
                </a:extLst>
              </a:tr>
              <a:tr h="180975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US" sz="800" b="0">
                          <a:effectLst/>
                        </a:rPr>
                        <a:t>PRISMA</a:t>
                      </a:r>
                      <a:r>
                        <a:rPr lang="en-US" sz="800" b="1">
                          <a:effectLst/>
                        </a:rPr>
                        <a:t> </a:t>
                      </a:r>
                      <a:endParaRPr lang="en-US" sz="800" b="1" i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standard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62.41 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57.82 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62.48 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57.74 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91.98 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90.50 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428842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refined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80.22 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>
                          <a:solidFill>
                            <a:srgbClr val="00B0F0"/>
                          </a:solidFill>
                          <a:effectLst/>
                        </a:rPr>
                        <a:t>76.97 </a:t>
                      </a:r>
                      <a:endParaRPr lang="en-US" sz="800" b="0" i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80.47 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>
                          <a:solidFill>
                            <a:srgbClr val="00B0F0"/>
                          </a:solidFill>
                          <a:effectLst/>
                        </a:rPr>
                        <a:t>77.16 </a:t>
                      </a:r>
                      <a:endParaRPr lang="en-US" sz="800" b="0" i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>
                          <a:solidFill>
                            <a:srgbClr val="00B0F0"/>
                          </a:solidFill>
                          <a:effectLst/>
                        </a:rPr>
                        <a:t>91.94 </a:t>
                      </a:r>
                      <a:endParaRPr lang="en-US" sz="800" b="0" i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90.47 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330486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AVIRIS-NG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1" i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</a:rPr>
                        <a:t>standard </a:t>
                      </a:r>
                      <a:endParaRPr lang="en-US" sz="800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refined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</a:rPr>
                        <a:t>87.67 </a:t>
                      </a:r>
                      <a:endParaRPr lang="en-US" sz="800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87.11</a:t>
                      </a:r>
                      <a:r>
                        <a:rPr lang="en-US" sz="8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</a:rPr>
                        <a:t>85.85 </a:t>
                      </a:r>
                      <a:endParaRPr lang="en-US" sz="800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85.22 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</a:rPr>
                        <a:t>88.57 </a:t>
                      </a:r>
                      <a:endParaRPr lang="en-US" sz="800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88.48</a:t>
                      </a:r>
                      <a:r>
                        <a:rPr lang="en-US" sz="8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</a:rPr>
                        <a:t>86.71 </a:t>
                      </a:r>
                      <a:endParaRPr lang="en-US" sz="800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86.60 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</a:rPr>
                        <a:t>93.13 </a:t>
                      </a:r>
                      <a:endParaRPr lang="en-US" sz="800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93.13</a:t>
                      </a:r>
                      <a:r>
                        <a:rPr lang="en-US" sz="8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</a:rPr>
                        <a:t>92.03 </a:t>
                      </a:r>
                      <a:endParaRPr lang="en-US" sz="800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92.03 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98812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>
                          <a:solidFill>
                            <a:srgbClr val="000000"/>
                          </a:solidFill>
                          <a:effectLst/>
                        </a:rPr>
                        <a:t>HISUI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1" i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</a:rPr>
                        <a:t>standard </a:t>
                      </a:r>
                      <a:endParaRPr lang="en-US" sz="800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refined</a:t>
                      </a:r>
                      <a:r>
                        <a:rPr lang="en-US" sz="8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85.25 </a:t>
                      </a: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85.00</a:t>
                      </a:r>
                      <a:r>
                        <a:rPr lang="en-US" sz="8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82.42 </a:t>
                      </a: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82.12</a:t>
                      </a:r>
                      <a:r>
                        <a:rPr lang="en-US" sz="8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85.22 </a:t>
                      </a: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85.22 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82.24 </a:t>
                      </a: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82.24 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90.09 </a:t>
                      </a: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70C0"/>
                          </a:solidFill>
                          <a:effectLst/>
                        </a:rPr>
                        <a:t>90.09 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88.13 </a:t>
                      </a: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88.13 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63743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</a:rPr>
                        <a:t>GaoFen-5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1" i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</a:rPr>
                        <a:t>standard </a:t>
                      </a:r>
                      <a:endParaRPr lang="en-US" sz="800" b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refined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83.09 </a:t>
                      </a: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n/a</a:t>
                      </a:r>
                      <a:r>
                        <a:rPr lang="en-US" sz="8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80.01 </a:t>
                      </a: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n/a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82.86 </a:t>
                      </a: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n/a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79.59 </a:t>
                      </a: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n/a</a:t>
                      </a:r>
                      <a:r>
                        <a:rPr lang="en-US" sz="8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90.08 </a:t>
                      </a: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n/a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88.15 </a:t>
                      </a:r>
                    </a:p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n/a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7324928"/>
                  </a:ext>
                </a:extLst>
              </a:tr>
              <a:tr h="180975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US" sz="800" b="0">
                          <a:effectLst/>
                        </a:rPr>
                        <a:t>EMIT</a:t>
                      </a:r>
                      <a:r>
                        <a:rPr lang="en-US" sz="800" b="1">
                          <a:effectLst/>
                        </a:rPr>
                        <a:t> </a:t>
                      </a:r>
                      <a:endParaRPr lang="en-US" sz="800" b="1" i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standard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74.02 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70.51 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66.88 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61.98 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86.64 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effectLst/>
                        </a:rPr>
                        <a:t>84.53 </a:t>
                      </a:r>
                      <a:endParaRPr lang="en-US" sz="800" b="0" i="0" dirty="0">
                        <a:effectLst/>
                        <a:latin typeface="+mj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756139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refined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78.05 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74.84 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70.71 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66.04 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86.45 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800" b="0" dirty="0">
                          <a:solidFill>
                            <a:srgbClr val="00B0F0"/>
                          </a:solidFill>
                          <a:effectLst/>
                        </a:rPr>
                        <a:t>84.30 </a:t>
                      </a:r>
                      <a:endParaRPr lang="en-US" sz="800" b="0" i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82007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959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BD575ECB-32D3-4D91-A8BC-58D71E119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427037"/>
          </a:xfrm>
        </p:spPr>
        <p:txBody>
          <a:bodyPr/>
          <a:lstStyle/>
          <a:p>
            <a:pPr>
              <a:defRPr/>
            </a:pP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GB" altLang="de-DE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5E6D6B0-2549-4760-83CA-6EF5A11BA8DA}"/>
              </a:ext>
            </a:extLst>
          </p:cNvPr>
          <p:cNvSpPr txBox="1">
            <a:spLocks/>
          </p:cNvSpPr>
          <p:nvPr/>
        </p:nvSpPr>
        <p:spPr bwMode="auto">
          <a:xfrm>
            <a:off x="3851920" y="4759509"/>
            <a:ext cx="838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48105EDC-34E1-4D80-B051-D0CBD59863B8}" type="slidenum">
              <a:rPr lang="de-DE" altLang="de-DE" smtClean="0"/>
              <a:pPr/>
              <a:t>12</a:t>
            </a:fld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33E6E-21BF-4716-A409-A83D6AD1EE4E}"/>
              </a:ext>
            </a:extLst>
          </p:cNvPr>
          <p:cNvSpPr/>
          <p:nvPr/>
        </p:nvSpPr>
        <p:spPr>
          <a:xfrm>
            <a:off x="323528" y="915566"/>
            <a:ext cx="835292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D2D8A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SVM(polynomial)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D2D8A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Produces results closest to the MICA.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D2D8A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very sensitive to the quality of atmospheric correction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D2D8A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Could be trained with a small training set.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500" dirty="0">
              <a:solidFill>
                <a:srgbClr val="2D2D8A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D2D8A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Mixed classes are challenging to classify.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500" dirty="0">
              <a:solidFill>
                <a:srgbClr val="2D2D8A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D2D8A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1D CNN performs better that 3D CNN, yet it is not superior to SVM method!</a:t>
            </a:r>
          </a:p>
        </p:txBody>
      </p:sp>
    </p:spTree>
    <p:extLst>
      <p:ext uri="{BB962C8B-B14F-4D97-AF65-F5344CB8AC3E}">
        <p14:creationId xmlns:p14="http://schemas.microsoft.com/office/powerpoint/2010/main" val="3580834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20629" y="-20538"/>
            <a:ext cx="8439803" cy="637628"/>
          </a:xfrm>
        </p:spPr>
        <p:txBody>
          <a:bodyPr/>
          <a:lstStyle/>
          <a:p>
            <a:pPr eaLnBrk="1" hangingPunct="1"/>
            <a:r>
              <a:rPr lang="de-DE" altLang="de-DE" sz="2100" b="1" kern="1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ESA CHIME CHEES &amp; L2: Kaolinite </a:t>
            </a:r>
            <a:r>
              <a:rPr lang="de-DE" altLang="de-DE" sz="2100" b="1" kern="1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Abundance</a:t>
            </a:r>
            <a:endParaRPr lang="de-DE" altLang="de-DE" sz="2100" b="1" kern="1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3851920" y="4731990"/>
            <a:ext cx="838200" cy="255587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A98AD-BCEA-421E-AB44-D2AA3C3B0037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r="70584"/>
          <a:stretch/>
        </p:blipFill>
        <p:spPr>
          <a:xfrm>
            <a:off x="1835696" y="4677322"/>
            <a:ext cx="391235" cy="41151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4714371"/>
            <a:ext cx="792088" cy="33875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6F2B473-7500-49F4-A315-581484FE077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27580"/>
            <a:ext cx="9123372" cy="387346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43E5567-699F-4450-8EA0-4CF444A9E4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6" r="17939"/>
          <a:stretch/>
        </p:blipFill>
        <p:spPr>
          <a:xfrm>
            <a:off x="5134807" y="1985820"/>
            <a:ext cx="1902122" cy="109476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750E8DB-93F1-4C9D-A7DA-AE622C85AD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1" r="18854"/>
          <a:stretch/>
        </p:blipFill>
        <p:spPr>
          <a:xfrm>
            <a:off x="7149669" y="1985821"/>
            <a:ext cx="1902123" cy="1094769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4B28252-BB5B-40FF-A7B8-A158E68910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6" r="17939"/>
          <a:stretch/>
        </p:blipFill>
        <p:spPr>
          <a:xfrm>
            <a:off x="5134807" y="785700"/>
            <a:ext cx="1902122" cy="1094769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CC230F03-3658-4A02-B89F-6016D8CE1199}"/>
              </a:ext>
            </a:extLst>
          </p:cNvPr>
          <p:cNvSpPr txBox="1"/>
          <p:nvPr/>
        </p:nvSpPr>
        <p:spPr>
          <a:xfrm>
            <a:off x="5417889" y="1980481"/>
            <a:ext cx="3165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Areal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Abundance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                      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Uncertainty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A15E6AD-DCEE-496F-911F-46059C0E36D7}"/>
              </a:ext>
            </a:extLst>
          </p:cNvPr>
          <p:cNvSpPr txBox="1"/>
          <p:nvPr/>
        </p:nvSpPr>
        <p:spPr>
          <a:xfrm>
            <a:off x="5352875" y="771550"/>
            <a:ext cx="1507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Hirschau, Germany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6B29EF3E-9CCA-43B2-BB9F-3BDF44FDC5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r="19344"/>
          <a:stretch/>
        </p:blipFill>
        <p:spPr>
          <a:xfrm>
            <a:off x="5144346" y="3201315"/>
            <a:ext cx="1892583" cy="109476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A4DB681-394D-4AC6-B5E3-812C372D1EE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r="19727"/>
          <a:stretch/>
        </p:blipFill>
        <p:spPr>
          <a:xfrm>
            <a:off x="7149669" y="3193740"/>
            <a:ext cx="1860963" cy="10947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515E596-EFCF-490D-AA93-16EDBAC931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5574" y="2825812"/>
            <a:ext cx="1415451" cy="2660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A510496-77B0-45D1-B68D-D6AC638AEF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4941" y="4148210"/>
            <a:ext cx="1537888" cy="295748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D047C37F-0942-452A-A605-020D455E1912}"/>
              </a:ext>
            </a:extLst>
          </p:cNvPr>
          <p:cNvSpPr txBox="1"/>
          <p:nvPr/>
        </p:nvSpPr>
        <p:spPr>
          <a:xfrm>
            <a:off x="5238577" y="3224426"/>
            <a:ext cx="3524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Volumetric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Abundance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                   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Uncertainty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02694" y="0"/>
            <a:ext cx="620677" cy="637628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FB2DD728-F32F-4C8B-9858-ADC50D022026}"/>
              </a:ext>
            </a:extLst>
          </p:cNvPr>
          <p:cNvSpPr/>
          <p:nvPr/>
        </p:nvSpPr>
        <p:spPr>
          <a:xfrm>
            <a:off x="219912" y="796318"/>
            <a:ext cx="4897226" cy="2377574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Development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of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L2B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mineral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processor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(V2)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Applies to CHIME L2A BOA reflectance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Pre-select kaolinite-bearing pixels via ANN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Areal abundance: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     </a:t>
            </a:r>
            <a:r>
              <a:rPr lang="en-US" sz="1400" dirty="0">
                <a:solidFill>
                  <a:srgbClr val="000000"/>
                </a:solidFill>
              </a:rPr>
              <a:t>   -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Feature based regression model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        - GPR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Volumetric abundance: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     - locally fitted regression model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94055B5-359D-4FAD-ADAA-08AC17EC16E7}"/>
              </a:ext>
            </a:extLst>
          </p:cNvPr>
          <p:cNvSpPr txBox="1"/>
          <p:nvPr/>
        </p:nvSpPr>
        <p:spPr>
          <a:xfrm>
            <a:off x="5546072" y="1595166"/>
            <a:ext cx="1079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EnMAP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RGB</a:t>
            </a:r>
          </a:p>
        </p:txBody>
      </p:sp>
    </p:spTree>
    <p:extLst>
      <p:ext uri="{BB962C8B-B14F-4D97-AF65-F5344CB8AC3E}">
        <p14:creationId xmlns:p14="http://schemas.microsoft.com/office/powerpoint/2010/main" val="83000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BD575ECB-32D3-4D91-A8BC-58D71E119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427037"/>
          </a:xfrm>
        </p:spPr>
        <p:txBody>
          <a:bodyPr/>
          <a:lstStyle/>
          <a:p>
            <a:pPr>
              <a:defRPr/>
            </a:pP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MICA (Tetracorder) expert system</a:t>
            </a:r>
            <a:endParaRPr lang="en-GB" altLang="de-DE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5E6D6B0-2549-4760-83CA-6EF5A11BA8DA}"/>
              </a:ext>
            </a:extLst>
          </p:cNvPr>
          <p:cNvSpPr txBox="1">
            <a:spLocks/>
          </p:cNvSpPr>
          <p:nvPr/>
        </p:nvSpPr>
        <p:spPr bwMode="auto">
          <a:xfrm>
            <a:off x="3851920" y="4759509"/>
            <a:ext cx="838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48105EDC-34E1-4D80-B051-D0CBD59863B8}" type="slidenum">
              <a:rPr lang="de-DE" altLang="de-DE" smtClean="0"/>
              <a:pPr/>
              <a:t>2</a:t>
            </a:fld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5DFC12-F29D-446F-831D-217CC063945B}"/>
              </a:ext>
            </a:extLst>
          </p:cNvPr>
          <p:cNvSpPr/>
          <p:nvPr/>
        </p:nvSpPr>
        <p:spPr>
          <a:xfrm>
            <a:off x="308988" y="961970"/>
            <a:ext cx="424847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500" b="1" dirty="0">
                <a:solidFill>
                  <a:srgbClr val="2D2D8A">
                    <a:lumMod val="75000"/>
                  </a:srgbClr>
                </a:solidFill>
                <a:ea typeface="Arial Unicode MS" panose="020B0604020202020204" pitchFamily="34" charset="-128"/>
              </a:rPr>
              <a:t>How machine learning methods compare to MICA for mineral mapping using spaceborne sensors? </a:t>
            </a: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CFC311A8-ECAA-4C17-8A7F-AD14F343784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r="7635" b="69618"/>
          <a:stretch/>
        </p:blipFill>
        <p:spPr>
          <a:xfrm>
            <a:off x="4443879" y="961970"/>
            <a:ext cx="4736633" cy="25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BD575ECB-32D3-4D91-A8BC-58D71E119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427037"/>
          </a:xfrm>
        </p:spPr>
        <p:txBody>
          <a:bodyPr/>
          <a:lstStyle/>
          <a:p>
            <a:pPr>
              <a:defRPr/>
            </a:pPr>
            <a:r>
              <a:rPr 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to Cuprite</a:t>
            </a:r>
            <a:endParaRPr lang="en-GB" altLang="de-DE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5E6D6B0-2549-4760-83CA-6EF5A11BA8DA}"/>
              </a:ext>
            </a:extLst>
          </p:cNvPr>
          <p:cNvSpPr txBox="1">
            <a:spLocks/>
          </p:cNvSpPr>
          <p:nvPr/>
        </p:nvSpPr>
        <p:spPr bwMode="auto">
          <a:xfrm>
            <a:off x="3851920" y="4759509"/>
            <a:ext cx="838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48105EDC-34E1-4D80-B051-D0CBD59863B8}" type="slidenum">
              <a:rPr lang="de-DE" altLang="de-DE" smtClean="0"/>
              <a:pPr/>
              <a:t>3</a:t>
            </a:fld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5DFC12-F29D-446F-831D-217CC063945B}"/>
              </a:ext>
            </a:extLst>
          </p:cNvPr>
          <p:cNvSpPr/>
          <p:nvPr/>
        </p:nvSpPr>
        <p:spPr>
          <a:xfrm>
            <a:off x="323527" y="915566"/>
            <a:ext cx="60614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D2D8A">
                    <a:lumMod val="75000"/>
                  </a:srgbClr>
                </a:solidFill>
                <a:ea typeface="Arial Unicode MS" panose="020B0604020202020204" pitchFamily="34" charset="-128"/>
              </a:rPr>
              <a:t>The mineral mapping capability of spaceborne imaging spectroscopic data was compared against AVIRIS-c using MICA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500" dirty="0">
              <a:solidFill>
                <a:srgbClr val="2D2D8A">
                  <a:lumMod val="75000"/>
                </a:srgbClr>
              </a:solidFill>
              <a:ea typeface="Arial Unicode MS" panose="020B0604020202020204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D2D8A">
                    <a:lumMod val="75000"/>
                  </a:srgbClr>
                </a:solidFill>
                <a:ea typeface="Arial Unicode MS" panose="020B0604020202020204" pitchFamily="34" charset="-128"/>
              </a:rPr>
              <a:t>AVIRIS-NG (airborne)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D2D8A">
                    <a:lumMod val="75000"/>
                  </a:srgbClr>
                </a:solidFill>
                <a:ea typeface="Arial Unicode MS" panose="020B0604020202020204" pitchFamily="34" charset="-128"/>
              </a:rPr>
              <a:t>EnMAP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D2D8A">
                    <a:lumMod val="75000"/>
                  </a:srgbClr>
                </a:solidFill>
                <a:ea typeface="Arial Unicode MS" panose="020B0604020202020204" pitchFamily="34" charset="-128"/>
              </a:rPr>
              <a:t>PRISMA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D2D8A">
                    <a:lumMod val="75000"/>
                  </a:srgbClr>
                </a:solidFill>
                <a:ea typeface="Arial Unicode MS" panose="020B0604020202020204" pitchFamily="34" charset="-128"/>
              </a:rPr>
              <a:t>EMIT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D2D8A">
                    <a:lumMod val="75000"/>
                  </a:srgbClr>
                </a:solidFill>
                <a:ea typeface="Arial Unicode MS" panose="020B0604020202020204" pitchFamily="34" charset="-128"/>
              </a:rPr>
              <a:t>HISUI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D2D8A">
                    <a:lumMod val="75000"/>
                  </a:srgbClr>
                </a:solidFill>
                <a:ea typeface="Arial Unicode MS" panose="020B0604020202020204" pitchFamily="34" charset="-128"/>
              </a:rPr>
              <a:t>GaoFen-5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500" dirty="0">
              <a:solidFill>
                <a:srgbClr val="2D2D8A">
                  <a:lumMod val="75000"/>
                </a:srgbClr>
              </a:solidFill>
              <a:ea typeface="Arial Unicode MS" panose="020B0604020202020204" pitchFamily="34" charset="-12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D2D8A">
                    <a:lumMod val="75000"/>
                  </a:srgbClr>
                </a:solidFill>
                <a:ea typeface="Arial Unicode MS" panose="020B0604020202020204" pitchFamily="34" charset="-128"/>
              </a:rPr>
              <a:t>The sensors were compared from different aspects: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D2D8A">
                    <a:lumMod val="75000"/>
                  </a:srgbClr>
                </a:solidFill>
                <a:ea typeface="Arial Unicode MS" panose="020B0604020202020204" pitchFamily="34" charset="-128"/>
              </a:rPr>
              <a:t>Classification accuracy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D2D8A">
                    <a:lumMod val="75000"/>
                  </a:srgbClr>
                </a:solidFill>
                <a:ea typeface="Arial Unicode MS" panose="020B0604020202020204" pitchFamily="34" charset="-128"/>
              </a:rPr>
              <a:t>Image geometry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D2D8A">
                    <a:lumMod val="75000"/>
                  </a:srgbClr>
                </a:solidFill>
                <a:ea typeface="Arial Unicode MS" panose="020B0604020202020204" pitchFamily="34" charset="-128"/>
              </a:rPr>
              <a:t>Spectral shape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D2D8A">
                    <a:lumMod val="75000"/>
                  </a:srgbClr>
                </a:solidFill>
                <a:ea typeface="Arial Unicode MS" panose="020B0604020202020204" pitchFamily="34" charset="-128"/>
              </a:rPr>
              <a:t>Calibration (SNR, atmospheric correction…)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D2D8A">
                    <a:lumMod val="75000"/>
                  </a:srgbClr>
                </a:solidFill>
                <a:ea typeface="Arial Unicode MS" panose="020B0604020202020204" pitchFamily="34" charset="-128"/>
              </a:rPr>
              <a:t>Ground data </a:t>
            </a:r>
          </a:p>
        </p:txBody>
      </p:sp>
      <p:pic>
        <p:nvPicPr>
          <p:cNvPr id="6" name="Picture 5" descr="Application, map&#10;&#10;Description automatically generated">
            <a:extLst>
              <a:ext uri="{FF2B5EF4-FFF2-40B4-BE49-F238E27FC236}">
                <a16:creationId xmlns:a16="http://schemas.microsoft.com/office/drawing/2014/main" id="{03CCB54D-0C2F-44AC-BC0C-A0DEEBF2FD6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3889" b="7912"/>
          <a:stretch/>
        </p:blipFill>
        <p:spPr>
          <a:xfrm>
            <a:off x="6335688" y="678905"/>
            <a:ext cx="2808312" cy="4468962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D3D32DE-EC0F-48C3-8A6F-60E1BA253831}"/>
              </a:ext>
            </a:extLst>
          </p:cNvPr>
          <p:cNvSpPr txBox="1">
            <a:spLocks/>
          </p:cNvSpPr>
          <p:nvPr/>
        </p:nvSpPr>
        <p:spPr bwMode="auto">
          <a:xfrm>
            <a:off x="4730744" y="4583027"/>
            <a:ext cx="1872208" cy="5881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pl-PL" altLang="de-DE" sz="700" b="1" dirty="0">
                <a:solidFill>
                  <a:schemeClr val="tx1"/>
                </a:solidFill>
              </a:rPr>
              <a:t>Fig. 1 </a:t>
            </a:r>
            <a:r>
              <a:rPr lang="pl-PL" altLang="de-DE" sz="700" dirty="0">
                <a:solidFill>
                  <a:schemeClr val="tx1"/>
                </a:solidFill>
              </a:rPr>
              <a:t>MICA </a:t>
            </a:r>
            <a:r>
              <a:rPr lang="pl-PL" altLang="de-DE" sz="700" dirty="0" err="1">
                <a:solidFill>
                  <a:schemeClr val="tx1"/>
                </a:solidFill>
              </a:rPr>
              <a:t>mapping</a:t>
            </a:r>
            <a:r>
              <a:rPr lang="pl-PL" altLang="de-DE" sz="700" dirty="0">
                <a:solidFill>
                  <a:schemeClr val="tx1"/>
                </a:solidFill>
              </a:rPr>
              <a:t> results </a:t>
            </a:r>
          </a:p>
          <a:p>
            <a:pPr algn="ctr"/>
            <a:r>
              <a:rPr lang="pl-PL" altLang="de-DE" sz="700" dirty="0">
                <a:solidFill>
                  <a:schemeClr val="tx1"/>
                </a:solidFill>
              </a:rPr>
              <a:t>(</a:t>
            </a:r>
            <a:r>
              <a:rPr lang="de-DE" altLang="de-DE" sz="700" dirty="0">
                <a:solidFill>
                  <a:schemeClr val="tx1"/>
                </a:solidFill>
              </a:rPr>
              <a:t>Ray </a:t>
            </a:r>
            <a:r>
              <a:rPr lang="de-DE" altLang="de-DE" sz="700" dirty="0" err="1">
                <a:solidFill>
                  <a:schemeClr val="tx1"/>
                </a:solidFill>
              </a:rPr>
              <a:t>Kokaly</a:t>
            </a:r>
            <a:r>
              <a:rPr lang="de-DE" altLang="de-DE" sz="700" dirty="0">
                <a:solidFill>
                  <a:schemeClr val="tx1"/>
                </a:solidFill>
              </a:rPr>
              <a:t> et.al</a:t>
            </a:r>
            <a:r>
              <a:rPr lang="pl-PL" altLang="de-DE" sz="700" dirty="0">
                <a:solidFill>
                  <a:schemeClr val="tx1"/>
                </a:solidFill>
              </a:rPr>
              <a:t>)</a:t>
            </a:r>
            <a:endParaRPr lang="de-DE" altLang="de-DE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0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0505189-7F5E-4E91-8128-37B1A9F35472}"/>
              </a:ext>
            </a:extLst>
          </p:cNvPr>
          <p:cNvSpPr txBox="1">
            <a:spLocks/>
          </p:cNvSpPr>
          <p:nvPr/>
        </p:nvSpPr>
        <p:spPr bwMode="auto">
          <a:xfrm>
            <a:off x="565750" y="104277"/>
            <a:ext cx="7410539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-150" normalizeH="0" baseline="0" noProof="0" dirty="0">
                <a:ln>
                  <a:noFill/>
                </a:ln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Arial Unicode MS" pitchFamily="34" charset="-128"/>
              </a:rPr>
              <a:t>Mineral mapping using ML: VNIR </a:t>
            </a:r>
            <a:r>
              <a:rPr kumimoji="0" lang="en-US" sz="1600" b="1" i="0" u="none" strike="noStrike" kern="1200" cap="none" spc="-150" normalizeH="0" baseline="0" noProof="0" dirty="0">
                <a:ln>
                  <a:noFill/>
                </a:ln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Arial Unicode MS" pitchFamily="34" charset="-128"/>
              </a:rPr>
              <a:t>(420-1320 nm)</a:t>
            </a:r>
            <a:endParaRPr kumimoji="0" lang="en-US" altLang="de-DE" sz="1600" b="1" i="0" u="none" strike="noStrike" kern="1200" cap="none" spc="-150" normalizeH="0" baseline="0" noProof="0" dirty="0">
              <a:ln>
                <a:noFill/>
              </a:ln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Arial Unicode MS" pitchFamily="34" charset="-128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5E8128C-B872-4875-986F-589CF1B7A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623" y="1"/>
            <a:ext cx="991378" cy="7782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0282E24-6574-4617-A6C6-13A5FBB922F7}"/>
              </a:ext>
            </a:extLst>
          </p:cNvPr>
          <p:cNvSpPr txBox="1">
            <a:spLocks/>
          </p:cNvSpPr>
          <p:nvPr/>
        </p:nvSpPr>
        <p:spPr bwMode="auto">
          <a:xfrm>
            <a:off x="3851920" y="4759509"/>
            <a:ext cx="838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105EDC-34E1-4D80-B051-D0CBD59863B8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BB0653F-3201-4C60-AFC5-5A8621BE6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251152"/>
              </p:ext>
            </p:extLst>
          </p:nvPr>
        </p:nvGraphicFramePr>
        <p:xfrm>
          <a:off x="326292" y="1764791"/>
          <a:ext cx="3451541" cy="171437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611999765"/>
                    </a:ext>
                  </a:extLst>
                </a:gridCol>
                <a:gridCol w="1003269">
                  <a:extLst>
                    <a:ext uri="{9D8B030D-6E8A-4147-A177-3AD203B41FA5}">
                      <a16:colId xmlns:a16="http://schemas.microsoft.com/office/drawing/2014/main" val="163420718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007938647"/>
                    </a:ext>
                  </a:extLst>
                </a:gridCol>
              </a:tblGrid>
              <a:tr h="10028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Classification method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VNIR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9085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overall accuracy</a:t>
                      </a:r>
                      <a:r>
                        <a:rPr lang="pl-PL" sz="900" b="1" dirty="0">
                          <a:effectLst/>
                        </a:rPr>
                        <a:t> [%]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Kappa coefficient</a:t>
                      </a:r>
                      <a:r>
                        <a:rPr lang="pl-PL" sz="900" b="1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[%]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33027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Random F</a:t>
                      </a:r>
                      <a:r>
                        <a:rPr lang="pl-PL" sz="900" dirty="0" err="1">
                          <a:effectLst/>
                        </a:rPr>
                        <a:t>orest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83.46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75.42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3650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SVM(RBF)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82.80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74.21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73878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SVM(Poly)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96.25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94.30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5563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K - Neighbours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81.79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73.26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53917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Extra Trees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84.12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76.44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7349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 – Net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87.84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81.05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9962381"/>
                  </a:ext>
                </a:extLst>
              </a:tr>
            </a:tbl>
          </a:graphicData>
        </a:graphic>
      </p:graphicFrame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0CAEC53-8D11-7BC4-AF9C-CDF07B8388BB}"/>
              </a:ext>
            </a:extLst>
          </p:cNvPr>
          <p:cNvSpPr txBox="1">
            <a:spLocks/>
          </p:cNvSpPr>
          <p:nvPr/>
        </p:nvSpPr>
        <p:spPr bwMode="auto">
          <a:xfrm>
            <a:off x="206813" y="1491630"/>
            <a:ext cx="3690498" cy="3057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pl-PL" altLang="de-DE" sz="1000" dirty="0">
                <a:solidFill>
                  <a:schemeClr val="tx1"/>
                </a:solidFill>
              </a:rPr>
              <a:t>Accuracy assessment of classification results</a:t>
            </a:r>
            <a:endParaRPr lang="de-DE" altLang="de-DE" sz="1000" dirty="0">
              <a:solidFill>
                <a:schemeClr val="tx1"/>
              </a:solidFill>
            </a:endParaRPr>
          </a:p>
        </p:txBody>
      </p:sp>
      <p:pic>
        <p:nvPicPr>
          <p:cNvPr id="3" name="Obraz 2" descr="Obraz zawierający tekst, zrzut ekranu, osoba, kolaż&#10;&#10;Opis wygenerowany automatycznie">
            <a:extLst>
              <a:ext uri="{FF2B5EF4-FFF2-40B4-BE49-F238E27FC236}">
                <a16:creationId xmlns:a16="http://schemas.microsoft.com/office/drawing/2014/main" id="{A34FB4D9-15FB-A99C-18E3-FB5973DC1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812" y="609069"/>
            <a:ext cx="4932040" cy="4112993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42245DC-9B20-46C4-9210-F04AE2A4019F}"/>
              </a:ext>
            </a:extLst>
          </p:cNvPr>
          <p:cNvSpPr txBox="1">
            <a:spLocks/>
          </p:cNvSpPr>
          <p:nvPr/>
        </p:nvSpPr>
        <p:spPr bwMode="auto">
          <a:xfrm>
            <a:off x="-468560" y="4542496"/>
            <a:ext cx="3690498" cy="3057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de-DE" sz="1000" dirty="0">
                <a:solidFill>
                  <a:schemeClr val="tx1"/>
                </a:solidFill>
              </a:rPr>
              <a:t>Radial basis function</a:t>
            </a:r>
            <a:endParaRPr lang="de-DE" altLang="de-D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7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0505189-7F5E-4E91-8128-37B1A9F35472}"/>
              </a:ext>
            </a:extLst>
          </p:cNvPr>
          <p:cNvSpPr txBox="1">
            <a:spLocks/>
          </p:cNvSpPr>
          <p:nvPr/>
        </p:nvSpPr>
        <p:spPr bwMode="auto">
          <a:xfrm>
            <a:off x="1187624" y="128404"/>
            <a:ext cx="6703709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-150" normalizeH="0" baseline="0" noProof="0" dirty="0">
                <a:ln>
                  <a:noFill/>
                </a:ln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Arial Unicode MS" pitchFamily="34" charset="-128"/>
              </a:rPr>
              <a:t>Mineral mapping using ML: SWIR </a:t>
            </a:r>
            <a:r>
              <a:rPr lang="en-US" sz="1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(</a:t>
            </a:r>
            <a:r>
              <a:rPr lang="pl-PL" altLang="de-DE" sz="1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146</a:t>
            </a:r>
            <a:r>
              <a:rPr lang="en-US" altLang="de-DE" sz="1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0</a:t>
            </a:r>
            <a:r>
              <a:rPr lang="pl-PL" altLang="de-DE" sz="1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– 2445 nm</a:t>
            </a:r>
            <a:r>
              <a:rPr lang="en-US" sz="1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)</a:t>
            </a:r>
            <a:endParaRPr lang="en-US" altLang="de-DE" sz="1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5E8128C-B872-4875-986F-589CF1B7A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623" y="1"/>
            <a:ext cx="991378" cy="7782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0282E24-6574-4617-A6C6-13A5FBB922F7}"/>
              </a:ext>
            </a:extLst>
          </p:cNvPr>
          <p:cNvSpPr txBox="1">
            <a:spLocks/>
          </p:cNvSpPr>
          <p:nvPr/>
        </p:nvSpPr>
        <p:spPr bwMode="auto">
          <a:xfrm>
            <a:off x="3851920" y="4759509"/>
            <a:ext cx="838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105EDC-34E1-4D80-B051-D0CBD59863B8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58620D8-B699-4803-8EEF-A37339C6E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956522"/>
              </p:ext>
            </p:extLst>
          </p:nvPr>
        </p:nvGraphicFramePr>
        <p:xfrm>
          <a:off x="361192" y="1838927"/>
          <a:ext cx="3456384" cy="176250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37084">
                  <a:extLst>
                    <a:ext uri="{9D8B030D-6E8A-4147-A177-3AD203B41FA5}">
                      <a16:colId xmlns:a16="http://schemas.microsoft.com/office/drawing/2014/main" val="3611999765"/>
                    </a:ext>
                  </a:extLst>
                </a:gridCol>
                <a:gridCol w="1029508">
                  <a:extLst>
                    <a:ext uri="{9D8B030D-6E8A-4147-A177-3AD203B41FA5}">
                      <a16:colId xmlns:a16="http://schemas.microsoft.com/office/drawing/2014/main" val="1634207183"/>
                    </a:ext>
                  </a:extLst>
                </a:gridCol>
                <a:gridCol w="1189792">
                  <a:extLst>
                    <a:ext uri="{9D8B030D-6E8A-4147-A177-3AD203B41FA5}">
                      <a16:colId xmlns:a16="http://schemas.microsoft.com/office/drawing/2014/main" val="4007938647"/>
                    </a:ext>
                  </a:extLst>
                </a:gridCol>
              </a:tblGrid>
              <a:tr h="10028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Classification method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SWIR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9085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overall accuracy</a:t>
                      </a:r>
                      <a:endParaRPr lang="pl-PL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[%]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Kappa coefficient</a:t>
                      </a:r>
                      <a:endParaRPr lang="pl-PL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[%]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33027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Random F</a:t>
                      </a:r>
                      <a:r>
                        <a:rPr lang="pl-PL" sz="900" dirty="0" err="1">
                          <a:effectLst/>
                        </a:rPr>
                        <a:t>orest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80.91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77.86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3650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SVM(RBF)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81.24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78.10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73878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SVM(Poly)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92.78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91.42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5563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K - Neighbours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78.65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81.36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53917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Extra Trees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81.36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78.38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7349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 – Net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87.10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84.73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9962381"/>
                  </a:ext>
                </a:extLst>
              </a:tr>
            </a:tbl>
          </a:graphicData>
        </a:graphic>
      </p:graphicFrame>
      <p:pic>
        <p:nvPicPr>
          <p:cNvPr id="3" name="Obraz 2" descr="Obraz zawierający tekst, zrzut ekranu, projekt graficzny&#10;&#10;Opis wygenerowany automatycznie">
            <a:extLst>
              <a:ext uri="{FF2B5EF4-FFF2-40B4-BE49-F238E27FC236}">
                <a16:creationId xmlns:a16="http://schemas.microsoft.com/office/drawing/2014/main" id="{CA8E5264-F2E5-23F3-D3C0-AC9B2C4FE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661073"/>
            <a:ext cx="4932040" cy="4112992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050D317-30B9-4775-BB03-BCD5BB6B8435}"/>
              </a:ext>
            </a:extLst>
          </p:cNvPr>
          <p:cNvSpPr txBox="1">
            <a:spLocks/>
          </p:cNvSpPr>
          <p:nvPr/>
        </p:nvSpPr>
        <p:spPr bwMode="auto">
          <a:xfrm>
            <a:off x="206813" y="1491630"/>
            <a:ext cx="3690498" cy="3057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pl-PL" altLang="de-DE" sz="1000" dirty="0">
                <a:solidFill>
                  <a:schemeClr val="tx1"/>
                </a:solidFill>
              </a:rPr>
              <a:t>Accuracy assessment of classification results</a:t>
            </a:r>
            <a:endParaRPr lang="de-DE" altLang="de-D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4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78800-AB47-EBC0-EC4C-DDF0AC8BD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8128457-1E33-1F9C-E18E-3916774EB735}"/>
              </a:ext>
            </a:extLst>
          </p:cNvPr>
          <p:cNvSpPr txBox="1">
            <a:spLocks/>
          </p:cNvSpPr>
          <p:nvPr/>
        </p:nvSpPr>
        <p:spPr bwMode="auto">
          <a:xfrm>
            <a:off x="1370787" y="375777"/>
            <a:ext cx="6402426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21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Sensor-wised comparison</a:t>
            </a:r>
            <a:endParaRPr kumimoji="0" lang="en-US" altLang="de-DE" sz="2100" b="1" i="0" u="none" strike="noStrike" kern="1200" cap="none" spc="-150" normalizeH="0" baseline="0" noProof="0" dirty="0">
              <a:ln>
                <a:noFill/>
              </a:ln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Arial Unicode MS" pitchFamily="34" charset="-128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177F035-E6D4-0520-8F20-4FB25E2FB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623" y="1"/>
            <a:ext cx="991378" cy="7782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9EFD9D3-ECE5-B700-DC82-0A22CF602CC5}"/>
              </a:ext>
            </a:extLst>
          </p:cNvPr>
          <p:cNvSpPr txBox="1">
            <a:spLocks/>
          </p:cNvSpPr>
          <p:nvPr/>
        </p:nvSpPr>
        <p:spPr bwMode="auto">
          <a:xfrm>
            <a:off x="3851920" y="4759509"/>
            <a:ext cx="838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105EDC-34E1-4D80-B051-D0CBD59863B8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5DE01E5-D867-04B8-D696-8841E17A50B8}"/>
              </a:ext>
            </a:extLst>
          </p:cNvPr>
          <p:cNvSpPr txBox="1">
            <a:spLocks/>
          </p:cNvSpPr>
          <p:nvPr/>
        </p:nvSpPr>
        <p:spPr bwMode="auto">
          <a:xfrm>
            <a:off x="479515" y="1203598"/>
            <a:ext cx="3690498" cy="5881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pl-PL" altLang="de-DE" sz="1400" dirty="0">
                <a:solidFill>
                  <a:schemeClr val="tx1"/>
                </a:solidFill>
              </a:rPr>
              <a:t>SVM</a:t>
            </a:r>
            <a:r>
              <a:rPr lang="en-US" altLang="de-DE" sz="1400" dirty="0">
                <a:solidFill>
                  <a:schemeClr val="tx1"/>
                </a:solidFill>
              </a:rPr>
              <a:t>(</a:t>
            </a:r>
            <a:r>
              <a:rPr lang="pl-PL" altLang="de-DE" sz="1400" dirty="0">
                <a:solidFill>
                  <a:schemeClr val="tx1"/>
                </a:solidFill>
              </a:rPr>
              <a:t>polynomial</a:t>
            </a:r>
            <a:r>
              <a:rPr lang="en-US" altLang="de-DE" sz="1400" dirty="0">
                <a:solidFill>
                  <a:schemeClr val="tx1"/>
                </a:solidFill>
              </a:rPr>
              <a:t>): VNIR</a:t>
            </a:r>
            <a:endParaRPr lang="de-DE" altLang="de-DE" sz="1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C32EEB1-8F7B-1198-DB3C-8DFFDCF4CDAF}"/>
              </a:ext>
            </a:extLst>
          </p:cNvPr>
          <p:cNvSpPr txBox="1">
            <a:spLocks/>
          </p:cNvSpPr>
          <p:nvPr/>
        </p:nvSpPr>
        <p:spPr bwMode="auto">
          <a:xfrm>
            <a:off x="4690120" y="1203598"/>
            <a:ext cx="3690498" cy="5881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pl-PL" altLang="de-DE" sz="1400" dirty="0">
                <a:solidFill>
                  <a:schemeClr val="tx1"/>
                </a:solidFill>
              </a:rPr>
              <a:t>SVM</a:t>
            </a:r>
            <a:r>
              <a:rPr lang="en-US" altLang="de-DE" sz="1400" dirty="0">
                <a:solidFill>
                  <a:schemeClr val="tx1"/>
                </a:solidFill>
              </a:rPr>
              <a:t>(</a:t>
            </a:r>
            <a:r>
              <a:rPr lang="pl-PL" altLang="de-DE" sz="1400" dirty="0">
                <a:solidFill>
                  <a:schemeClr val="tx1"/>
                </a:solidFill>
              </a:rPr>
              <a:t>polynomial</a:t>
            </a:r>
            <a:r>
              <a:rPr lang="en-US" altLang="de-DE" sz="1400" dirty="0">
                <a:solidFill>
                  <a:schemeClr val="tx1"/>
                </a:solidFill>
              </a:rPr>
              <a:t>): SWIR</a:t>
            </a:r>
            <a:endParaRPr lang="de-DE" altLang="de-DE" sz="14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37EBCDC8-BC50-7601-3E81-63612C134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417965"/>
              </p:ext>
            </p:extLst>
          </p:nvPr>
        </p:nvGraphicFramePr>
        <p:xfrm>
          <a:off x="596572" y="1550401"/>
          <a:ext cx="3456384" cy="192929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37084">
                  <a:extLst>
                    <a:ext uri="{9D8B030D-6E8A-4147-A177-3AD203B41FA5}">
                      <a16:colId xmlns:a16="http://schemas.microsoft.com/office/drawing/2014/main" val="3611999765"/>
                    </a:ext>
                  </a:extLst>
                </a:gridCol>
                <a:gridCol w="1094131">
                  <a:extLst>
                    <a:ext uri="{9D8B030D-6E8A-4147-A177-3AD203B41FA5}">
                      <a16:colId xmlns:a16="http://schemas.microsoft.com/office/drawing/2014/main" val="1634207183"/>
                    </a:ext>
                  </a:extLst>
                </a:gridCol>
                <a:gridCol w="1125169">
                  <a:extLst>
                    <a:ext uri="{9D8B030D-6E8A-4147-A177-3AD203B41FA5}">
                      <a16:colId xmlns:a16="http://schemas.microsoft.com/office/drawing/2014/main" val="4007938647"/>
                    </a:ext>
                  </a:extLst>
                </a:gridCol>
              </a:tblGrid>
              <a:tr h="18738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Sensor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Accuracy measure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90853"/>
                  </a:ext>
                </a:extLst>
              </a:tr>
              <a:tr h="315268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overall accuracy</a:t>
                      </a:r>
                      <a:endParaRPr lang="pl-PL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[%]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Kappa coefficient</a:t>
                      </a:r>
                      <a:endParaRPr lang="pl-PL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[%]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3302711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EnMAP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96.25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94.30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3650650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AVIRIS-NG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95.59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93.85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7387854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EMIT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90.99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87.11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5391781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PRISMA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94.48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91.73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734942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HISUI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93.89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90.63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9962381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GaoFen-5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94.46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91.71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7595803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3FF16D0D-C1FE-6EAD-938B-D77A877D7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20338"/>
              </p:ext>
            </p:extLst>
          </p:nvPr>
        </p:nvGraphicFramePr>
        <p:xfrm>
          <a:off x="4799995" y="1555537"/>
          <a:ext cx="3456384" cy="192929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37084">
                  <a:extLst>
                    <a:ext uri="{9D8B030D-6E8A-4147-A177-3AD203B41FA5}">
                      <a16:colId xmlns:a16="http://schemas.microsoft.com/office/drawing/2014/main" val="3611999765"/>
                    </a:ext>
                  </a:extLst>
                </a:gridCol>
                <a:gridCol w="1094131">
                  <a:extLst>
                    <a:ext uri="{9D8B030D-6E8A-4147-A177-3AD203B41FA5}">
                      <a16:colId xmlns:a16="http://schemas.microsoft.com/office/drawing/2014/main" val="1634207183"/>
                    </a:ext>
                  </a:extLst>
                </a:gridCol>
                <a:gridCol w="1125169">
                  <a:extLst>
                    <a:ext uri="{9D8B030D-6E8A-4147-A177-3AD203B41FA5}">
                      <a16:colId xmlns:a16="http://schemas.microsoft.com/office/drawing/2014/main" val="4007938647"/>
                    </a:ext>
                  </a:extLst>
                </a:gridCol>
              </a:tblGrid>
              <a:tr h="18738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Sensor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Accuracy measure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90853"/>
                  </a:ext>
                </a:extLst>
              </a:tr>
              <a:tr h="315268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overall accuracy</a:t>
                      </a:r>
                      <a:endParaRPr lang="pl-PL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[%]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Kappa coefficient</a:t>
                      </a:r>
                      <a:endParaRPr lang="pl-PL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[%]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3302711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EnMAP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92.78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91.42</a:t>
                      </a:r>
                      <a:endParaRPr lang="en-US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3650650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AVIRIS-NG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93.13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92.03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556325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EMIT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86.64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84.53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5391781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PRISMA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91.98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90.50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734942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HISUI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90.09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88.13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9962381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GaoFen-5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90.08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88.15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7595803"/>
                  </a:ext>
                </a:extLst>
              </a:tr>
            </a:tbl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10AC40-4D55-D099-13C2-6E82B3C3279B}"/>
              </a:ext>
            </a:extLst>
          </p:cNvPr>
          <p:cNvSpPr txBox="1"/>
          <p:nvPr/>
        </p:nvSpPr>
        <p:spPr>
          <a:xfrm>
            <a:off x="560763" y="3492454"/>
            <a:ext cx="240322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de-DE" sz="700" dirty="0">
                <a:solidFill>
                  <a:srgbClr val="00B0F0"/>
                </a:solidFill>
              </a:rPr>
              <a:t>Best classification results for spaceborne sensors</a:t>
            </a:r>
            <a:endParaRPr kumimoji="0" lang="pl-PL" altLang="de-DE" sz="7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207C8E4-C322-3516-FE35-E707FED27B23}"/>
              </a:ext>
            </a:extLst>
          </p:cNvPr>
          <p:cNvSpPr txBox="1"/>
          <p:nvPr/>
        </p:nvSpPr>
        <p:spPr>
          <a:xfrm>
            <a:off x="4731733" y="3479699"/>
            <a:ext cx="240322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de-DE" sz="700" dirty="0">
                <a:solidFill>
                  <a:srgbClr val="00B0F0"/>
                </a:solidFill>
              </a:rPr>
              <a:t>Best classification results for spaceborne sensors</a:t>
            </a:r>
            <a:endParaRPr kumimoji="0" lang="pl-PL" altLang="de-DE" sz="7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00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18223-3326-10EF-B860-093DC48B1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DAA29DA-4F1E-6458-A095-829296A2C58E}"/>
              </a:ext>
            </a:extLst>
          </p:cNvPr>
          <p:cNvSpPr txBox="1">
            <a:spLocks/>
          </p:cNvSpPr>
          <p:nvPr/>
        </p:nvSpPr>
        <p:spPr bwMode="auto">
          <a:xfrm>
            <a:off x="1370787" y="280598"/>
            <a:ext cx="6402426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de-DE" sz="21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Classification results per mineral class</a:t>
            </a:r>
            <a:r>
              <a:rPr lang="en-US" altLang="de-DE" sz="21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: EnMAP</a:t>
            </a:r>
            <a:endParaRPr kumimoji="0" lang="en-US" altLang="de-DE" sz="2100" b="1" i="0" u="none" strike="noStrike" kern="1200" cap="none" spc="-150" normalizeH="0" baseline="0" noProof="0" dirty="0">
              <a:ln>
                <a:noFill/>
              </a:ln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Arial Unicode MS" pitchFamily="34" charset="-128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D0E403F-5BE5-5562-6D6B-4395B8F0E2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623" y="1"/>
            <a:ext cx="991378" cy="7782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F5CC414-4A73-819A-8A43-DF70A75E7868}"/>
              </a:ext>
            </a:extLst>
          </p:cNvPr>
          <p:cNvSpPr txBox="1">
            <a:spLocks/>
          </p:cNvSpPr>
          <p:nvPr/>
        </p:nvSpPr>
        <p:spPr bwMode="auto">
          <a:xfrm>
            <a:off x="3851920" y="4759509"/>
            <a:ext cx="838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105EDC-34E1-4D80-B051-D0CBD59863B8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69AE820-1D2F-4E98-B0D5-0F0314CB27A1}"/>
              </a:ext>
            </a:extLst>
          </p:cNvPr>
          <p:cNvSpPr txBox="1">
            <a:spLocks/>
          </p:cNvSpPr>
          <p:nvPr/>
        </p:nvSpPr>
        <p:spPr bwMode="auto">
          <a:xfrm>
            <a:off x="4483338" y="742665"/>
            <a:ext cx="4117520" cy="2897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de-DE" dirty="0">
                <a:solidFill>
                  <a:schemeClr val="tx1"/>
                </a:solidFill>
              </a:rPr>
              <a:t>SVM(polynomial), EnMAP, VNIR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85F21CC-BA42-E2FE-640E-F49833194DA3}"/>
              </a:ext>
            </a:extLst>
          </p:cNvPr>
          <p:cNvSpPr txBox="1">
            <a:spLocks/>
          </p:cNvSpPr>
          <p:nvPr/>
        </p:nvSpPr>
        <p:spPr bwMode="auto">
          <a:xfrm>
            <a:off x="323528" y="1131485"/>
            <a:ext cx="3690498" cy="5881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de-DE" sz="1400" dirty="0">
                <a:solidFill>
                  <a:schemeClr val="tx1"/>
                </a:solidFill>
              </a:rPr>
              <a:t>SVM(polynomial), EnMAP, VNIR</a:t>
            </a:r>
            <a:endParaRPr lang="de-DE" altLang="de-DE" sz="14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748807-A899-250F-68D9-3F282D624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711896"/>
              </p:ext>
            </p:extLst>
          </p:nvPr>
        </p:nvGraphicFramePr>
        <p:xfrm>
          <a:off x="424927" y="1440596"/>
          <a:ext cx="3456384" cy="206991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37084">
                  <a:extLst>
                    <a:ext uri="{9D8B030D-6E8A-4147-A177-3AD203B41FA5}">
                      <a16:colId xmlns:a16="http://schemas.microsoft.com/office/drawing/2014/main" val="3611999765"/>
                    </a:ext>
                  </a:extLst>
                </a:gridCol>
                <a:gridCol w="1094131">
                  <a:extLst>
                    <a:ext uri="{9D8B030D-6E8A-4147-A177-3AD203B41FA5}">
                      <a16:colId xmlns:a16="http://schemas.microsoft.com/office/drawing/2014/main" val="1634207183"/>
                    </a:ext>
                  </a:extLst>
                </a:gridCol>
                <a:gridCol w="1125169">
                  <a:extLst>
                    <a:ext uri="{9D8B030D-6E8A-4147-A177-3AD203B41FA5}">
                      <a16:colId xmlns:a16="http://schemas.microsoft.com/office/drawing/2014/main" val="4007938647"/>
                    </a:ext>
                  </a:extLst>
                </a:gridCol>
              </a:tblGrid>
              <a:tr h="18738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Mineral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Accuracy measure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90853"/>
                  </a:ext>
                </a:extLst>
              </a:tr>
              <a:tr h="315268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user</a:t>
                      </a:r>
                      <a:r>
                        <a:rPr lang="en-US" sz="900" b="1" dirty="0">
                          <a:effectLst/>
                        </a:rPr>
                        <a:t> </a:t>
                      </a:r>
                      <a:endParaRPr lang="pl-PL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accuracy</a:t>
                      </a:r>
                      <a:endParaRPr lang="pl-PL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[%]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producer accuracy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[%]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3302711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goethite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86.56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95.08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3650650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chlorite + muscovite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95.70</a:t>
                      </a:r>
                      <a:endParaRPr lang="en-US" sz="11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99.55</a:t>
                      </a:r>
                      <a:endParaRPr lang="en-US" sz="11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7387854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magnetite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93.09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80.31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556325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hematite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100.00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95.02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5391781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jarosite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99.26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86.45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734942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epidote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33.33</a:t>
                      </a:r>
                      <a:endParaRPr lang="en-US" sz="11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50.00</a:t>
                      </a:r>
                      <a:endParaRPr lang="en-US" sz="11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9962381"/>
                  </a:ext>
                </a:extLst>
              </a:tr>
            </a:tbl>
          </a:graphicData>
        </a:graphic>
      </p:graphicFrame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41AC7E5-CD54-62E4-FFC7-3D670B205E26}"/>
              </a:ext>
            </a:extLst>
          </p:cNvPr>
          <p:cNvSpPr txBox="1"/>
          <p:nvPr/>
        </p:nvSpPr>
        <p:spPr>
          <a:xfrm>
            <a:off x="532451" y="3510507"/>
            <a:ext cx="334886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alt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Best classified mineral class	</a:t>
            </a:r>
            <a:r>
              <a:rPr lang="pl-PL" altLang="de-DE" sz="700" dirty="0">
                <a:solidFill>
                  <a:srgbClr val="FFC000"/>
                </a:solidFill>
              </a:rPr>
              <a:t>Worst classified mineral class</a:t>
            </a:r>
            <a:endParaRPr kumimoji="0" lang="pl-PL" altLang="de-DE" sz="7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9FC8A0AD-05EE-F0A0-2320-B4788DB32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308093"/>
              </p:ext>
            </p:extLst>
          </p:nvPr>
        </p:nvGraphicFramePr>
        <p:xfrm>
          <a:off x="4204723" y="996806"/>
          <a:ext cx="4460550" cy="346435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951453">
                  <a:extLst>
                    <a:ext uri="{9D8B030D-6E8A-4147-A177-3AD203B41FA5}">
                      <a16:colId xmlns:a16="http://schemas.microsoft.com/office/drawing/2014/main" val="3611999765"/>
                    </a:ext>
                  </a:extLst>
                </a:gridCol>
                <a:gridCol w="1169709">
                  <a:extLst>
                    <a:ext uri="{9D8B030D-6E8A-4147-A177-3AD203B41FA5}">
                      <a16:colId xmlns:a16="http://schemas.microsoft.com/office/drawing/2014/main" val="1634207183"/>
                    </a:ext>
                  </a:extLst>
                </a:gridCol>
                <a:gridCol w="1339388">
                  <a:extLst>
                    <a:ext uri="{9D8B030D-6E8A-4147-A177-3AD203B41FA5}">
                      <a16:colId xmlns:a16="http://schemas.microsoft.com/office/drawing/2014/main" val="4007938647"/>
                    </a:ext>
                  </a:extLst>
                </a:gridCol>
              </a:tblGrid>
              <a:tr h="18738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Mineral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Accuracy measure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90853"/>
                  </a:ext>
                </a:extLst>
              </a:tr>
              <a:tr h="315268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user</a:t>
                      </a:r>
                      <a:r>
                        <a:rPr lang="en-US" sz="900" b="1" dirty="0">
                          <a:effectLst/>
                        </a:rPr>
                        <a:t> accuracy</a:t>
                      </a:r>
                      <a:endParaRPr lang="pl-PL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[%]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Producer accuracy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[%]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3302711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alunite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93.62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89.53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3650650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alunite + kaolinite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80.81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82.90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7387854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buddingtonite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100.00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80.00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556325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calcite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97.88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97.58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5391781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calcite + montmorillonite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46.15</a:t>
                      </a:r>
                      <a:endParaRPr lang="en-US" sz="11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49.48</a:t>
                      </a:r>
                      <a:endParaRPr lang="en-US" sz="11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734942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calcite + muscovite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81.61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82.68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9962381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chlorite + muscovite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100.00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76.36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9243316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hydrated silica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96.71</a:t>
                      </a:r>
                      <a:endParaRPr lang="en-US" sz="11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99.32</a:t>
                      </a:r>
                      <a:endParaRPr lang="en-US" sz="11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0771248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Kaolinite + trace mica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89.44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87.59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9481557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kaolinite/dickite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95.35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96.80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3845194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montmorillonite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93.81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89.33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6330027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muscovite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84.22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94.27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3729819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nontronite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90.48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59.38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3494737"/>
                  </a:ext>
                </a:extLst>
              </a:tr>
              <a:tr h="21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pyrophyllite + kaolinite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68.57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72.73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9411873"/>
                  </a:ext>
                </a:extLst>
              </a:tr>
            </a:tbl>
          </a:graphicData>
        </a:graphic>
      </p:graphicFrame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D768ABF-1AF4-2796-A961-6F05B21E1D39}"/>
              </a:ext>
            </a:extLst>
          </p:cNvPr>
          <p:cNvSpPr txBox="1"/>
          <p:nvPr/>
        </p:nvSpPr>
        <p:spPr>
          <a:xfrm>
            <a:off x="4823520" y="4410277"/>
            <a:ext cx="43204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alt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Best classified mineral class	</a:t>
            </a:r>
            <a:r>
              <a:rPr lang="pl-PL" altLang="de-DE" sz="700" dirty="0">
                <a:solidFill>
                  <a:srgbClr val="FFC000"/>
                </a:solidFill>
              </a:rPr>
              <a:t>Worst classified mineral class</a:t>
            </a:r>
            <a:endParaRPr kumimoji="0" lang="pl-PL" altLang="de-DE" sz="7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3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E5859-35A8-241A-C17C-2D2AECC4B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8C4D5B9-722D-0BCF-5E38-321D9F6BF55F}"/>
              </a:ext>
            </a:extLst>
          </p:cNvPr>
          <p:cNvSpPr txBox="1">
            <a:spLocks/>
          </p:cNvSpPr>
          <p:nvPr/>
        </p:nvSpPr>
        <p:spPr bwMode="auto">
          <a:xfrm>
            <a:off x="1370787" y="280598"/>
            <a:ext cx="6402426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de-DE" sz="21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Sensitivity </a:t>
            </a:r>
            <a:r>
              <a:rPr lang="en-US" altLang="de-DE" sz="21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to training data</a:t>
            </a:r>
            <a:r>
              <a:rPr lang="pl-PL" altLang="de-DE" sz="21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: VNIR</a:t>
            </a:r>
            <a:endParaRPr kumimoji="0" lang="en-US" altLang="de-DE" sz="2100" b="1" i="0" u="none" strike="noStrike" kern="1200" cap="none" spc="-150" normalizeH="0" baseline="0" noProof="0" dirty="0">
              <a:ln>
                <a:noFill/>
              </a:ln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Arial Unicode MS" pitchFamily="34" charset="-128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7B0D8A3-3CDB-19FC-5D91-2216883E5E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623" y="1"/>
            <a:ext cx="991378" cy="7782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D7A816C-A506-5850-7154-82B5882B64EA}"/>
              </a:ext>
            </a:extLst>
          </p:cNvPr>
          <p:cNvSpPr txBox="1">
            <a:spLocks/>
          </p:cNvSpPr>
          <p:nvPr/>
        </p:nvSpPr>
        <p:spPr bwMode="auto">
          <a:xfrm>
            <a:off x="3851920" y="4759509"/>
            <a:ext cx="838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105EDC-34E1-4D80-B051-D0CBD59863B8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9" name="Obraz 8" descr="Obraz zawierający zrzut ekranu, diagram, linia, Wykres&#10;&#10;Opis wygenerowany automatycznie">
            <a:extLst>
              <a:ext uri="{FF2B5EF4-FFF2-40B4-BE49-F238E27FC236}">
                <a16:creationId xmlns:a16="http://schemas.microsoft.com/office/drawing/2014/main" id="{2B14D5E1-186B-2C79-F252-ADDA7A3AA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2" y="1131590"/>
            <a:ext cx="8926735" cy="2592288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2AD27E9-DFFC-AF87-CC58-A404D26B61E6}"/>
              </a:ext>
            </a:extLst>
          </p:cNvPr>
          <p:cNvSpPr txBox="1">
            <a:spLocks/>
          </p:cNvSpPr>
          <p:nvPr/>
        </p:nvSpPr>
        <p:spPr bwMode="auto">
          <a:xfrm>
            <a:off x="755576" y="3783135"/>
            <a:ext cx="7668853" cy="5881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de-DE" sz="1400" dirty="0">
                <a:solidFill>
                  <a:schemeClr val="tx1"/>
                </a:solidFill>
              </a:rPr>
              <a:t>O</a:t>
            </a:r>
            <a:r>
              <a:rPr lang="pl-PL" altLang="de-DE" sz="1400" dirty="0">
                <a:solidFill>
                  <a:schemeClr val="tx1"/>
                </a:solidFill>
              </a:rPr>
              <a:t>verall accuracy</a:t>
            </a:r>
            <a:r>
              <a:rPr lang="en-US" altLang="de-DE" sz="1400" dirty="0">
                <a:solidFill>
                  <a:schemeClr val="tx1"/>
                </a:solidFill>
              </a:rPr>
              <a:t>                                                        </a:t>
            </a:r>
            <a:r>
              <a:rPr lang="pl-PL" altLang="de-DE" sz="1400" dirty="0">
                <a:solidFill>
                  <a:schemeClr val="tx1"/>
                </a:solidFill>
              </a:rPr>
              <a:t>Kappa coefficient</a:t>
            </a:r>
            <a:endParaRPr lang="de-DE" alt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44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4E46D-989D-17EF-909A-344CAB050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3C76140-369B-1EC6-0A00-EA772BA2F814}"/>
              </a:ext>
            </a:extLst>
          </p:cNvPr>
          <p:cNvSpPr txBox="1">
            <a:spLocks/>
          </p:cNvSpPr>
          <p:nvPr/>
        </p:nvSpPr>
        <p:spPr bwMode="auto">
          <a:xfrm>
            <a:off x="1370787" y="280598"/>
            <a:ext cx="6402426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de-DE" sz="21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Sensitivity </a:t>
            </a:r>
            <a:r>
              <a:rPr lang="en-US" altLang="de-DE" sz="21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to training data</a:t>
            </a:r>
            <a:r>
              <a:rPr lang="pl-PL" altLang="de-DE" sz="21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: SWIR</a:t>
            </a:r>
            <a:endParaRPr kumimoji="0" lang="en-US" altLang="de-DE" sz="2100" b="1" i="0" u="none" strike="noStrike" kern="1200" cap="none" spc="-150" normalizeH="0" baseline="0" noProof="0" dirty="0">
              <a:ln>
                <a:noFill/>
              </a:ln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Arial Unicode MS" pitchFamily="34" charset="-128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DE3971C-D9AE-BECD-CB8C-27D0394DBF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623" y="1"/>
            <a:ext cx="991378" cy="7782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77FEA7B-9A29-766C-7FA6-F133F4DDCFCE}"/>
              </a:ext>
            </a:extLst>
          </p:cNvPr>
          <p:cNvSpPr txBox="1">
            <a:spLocks/>
          </p:cNvSpPr>
          <p:nvPr/>
        </p:nvSpPr>
        <p:spPr bwMode="auto">
          <a:xfrm>
            <a:off x="3851920" y="4759509"/>
            <a:ext cx="838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105EDC-34E1-4D80-B051-D0CBD59863B8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Obraz 2" descr="Obraz zawierający zrzut ekranu, tekst, linia, diagram&#10;&#10;Opis wygenerowany automatycznie">
            <a:extLst>
              <a:ext uri="{FF2B5EF4-FFF2-40B4-BE49-F238E27FC236}">
                <a16:creationId xmlns:a16="http://schemas.microsoft.com/office/drawing/2014/main" id="{40F5F9F5-1D57-8796-06AC-9E8F28F94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91169"/>
            <a:ext cx="8784976" cy="2551122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F682B90-B8E4-4AC2-8991-59CD6D9AAAFB}"/>
              </a:ext>
            </a:extLst>
          </p:cNvPr>
          <p:cNvSpPr txBox="1">
            <a:spLocks/>
          </p:cNvSpPr>
          <p:nvPr/>
        </p:nvSpPr>
        <p:spPr bwMode="auto">
          <a:xfrm>
            <a:off x="755576" y="3783135"/>
            <a:ext cx="7668853" cy="5881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de-DE" sz="1400" dirty="0">
                <a:solidFill>
                  <a:schemeClr val="tx1"/>
                </a:solidFill>
              </a:rPr>
              <a:t>O</a:t>
            </a:r>
            <a:r>
              <a:rPr lang="pl-PL" altLang="de-DE" sz="1400" dirty="0">
                <a:solidFill>
                  <a:schemeClr val="tx1"/>
                </a:solidFill>
              </a:rPr>
              <a:t>verall accuracy</a:t>
            </a:r>
            <a:r>
              <a:rPr lang="en-US" altLang="de-DE" sz="1400" dirty="0">
                <a:solidFill>
                  <a:schemeClr val="tx1"/>
                </a:solidFill>
              </a:rPr>
              <a:t>                                                        </a:t>
            </a:r>
            <a:r>
              <a:rPr lang="pl-PL" altLang="de-DE" sz="1400" dirty="0">
                <a:solidFill>
                  <a:schemeClr val="tx1"/>
                </a:solidFill>
              </a:rPr>
              <a:t>Kappa coefficient</a:t>
            </a:r>
            <a:endParaRPr lang="de-DE" alt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11746"/>
      </p:ext>
    </p:extLst>
  </p:cSld>
  <p:clrMapOvr>
    <a:masterClrMapping/>
  </p:clrMapOvr>
</p:sld>
</file>

<file path=ppt/theme/theme1.xml><?xml version="1.0" encoding="utf-8"?>
<a:theme xmlns:a="http://schemas.openxmlformats.org/drawingml/2006/main" name="GFZ_Praesentation_DE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FZ_Praesentation_blanko_eng.16x9 [Kompatibilitätsmodus]" id="{848BB4CB-CB3F-40D7-8280-F70AFA76886F}" vid="{74AA69A1-D48A-4BF3-AC59-BE1D7FD1E45A}"/>
    </a:ext>
  </a:extLst>
</a:theme>
</file>

<file path=ppt/theme/theme2.xml><?xml version="1.0" encoding="utf-8"?>
<a:theme xmlns:a="http://schemas.openxmlformats.org/drawingml/2006/main" name="4_GFZ_Praesentation_DE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FZ_Praesentation_blanko_eng.16x9 [Kompatibilitätsmodus]" id="{848BB4CB-CB3F-40D7-8280-F70AFA76886F}" vid="{74AA69A1-D48A-4BF3-AC59-BE1D7FD1E45A}"/>
    </a:ext>
  </a:extLst>
</a:theme>
</file>

<file path=ppt/theme/theme3.xml><?xml version="1.0" encoding="utf-8"?>
<a:theme xmlns:a="http://schemas.openxmlformats.org/drawingml/2006/main" name="5_GFZ_Praesentation_DE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FZ_Praesentation_blanko_eng.16x9 [Kompatibilitätsmodus]" id="{848BB4CB-CB3F-40D7-8280-F70AFA76886F}" vid="{74AA69A1-D48A-4BF3-AC59-BE1D7FD1E45A}"/>
    </a:ext>
  </a:extLst>
</a:theme>
</file>

<file path=ppt/theme/theme4.xml><?xml version="1.0" encoding="utf-8"?>
<a:theme xmlns:a="http://schemas.openxmlformats.org/drawingml/2006/main" name="1_GFZ_Praesentation_DE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GFZ_Praesentation_ppt2013_16x9_en</Template>
  <TotalTime>0</TotalTime>
  <Words>1135</Words>
  <Application>Microsoft Office PowerPoint</Application>
  <PresentationFormat>On-screen Show (16:9)</PresentationFormat>
  <Paragraphs>485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Unicode MS</vt:lpstr>
      <vt:lpstr>Calibri</vt:lpstr>
      <vt:lpstr>Verdana</vt:lpstr>
      <vt:lpstr>Wingdings</vt:lpstr>
      <vt:lpstr>GFZ_Praesentation_DE</vt:lpstr>
      <vt:lpstr>4_GFZ_Praesentation_DE</vt:lpstr>
      <vt:lpstr>5_GFZ_Praesentation_DE</vt:lpstr>
      <vt:lpstr>1_GFZ_Praesentation_DE</vt:lpstr>
      <vt:lpstr>PowerPoint Presentation</vt:lpstr>
      <vt:lpstr>MICA (Tetracorder) expert system</vt:lpstr>
      <vt:lpstr>Back to Cuprite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ESA CHIME CHEES &amp; L2: Kaolinite Abundance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AV-Medien_G222</dc:creator>
  <cp:lastModifiedBy>Saeid Asadzadeh</cp:lastModifiedBy>
  <cp:revision>1250</cp:revision>
  <cp:lastPrinted>2021-03-19T09:57:43Z</cp:lastPrinted>
  <dcterms:created xsi:type="dcterms:W3CDTF">2018-04-25T15:07:40Z</dcterms:created>
  <dcterms:modified xsi:type="dcterms:W3CDTF">2024-11-13T10:43:09Z</dcterms:modified>
</cp:coreProperties>
</file>