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5"/>
  </p:sldMasterIdLst>
  <p:notesMasterIdLst>
    <p:notesMasterId r:id="rId15"/>
  </p:notesMasterIdLst>
  <p:handoutMasterIdLst>
    <p:handoutMasterId r:id="rId16"/>
  </p:handoutMasterIdLst>
  <p:sldIdLst>
    <p:sldId id="256" r:id="rId6"/>
    <p:sldId id="257" r:id="rId7"/>
    <p:sldId id="290" r:id="rId8"/>
    <p:sldId id="416" r:id="rId9"/>
    <p:sldId id="285" r:id="rId10"/>
    <p:sldId id="294" r:id="rId11"/>
    <p:sldId id="276" r:id="rId12"/>
    <p:sldId id="259" r:id="rId13"/>
    <p:sldId id="417" r:id="rId14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133"/>
    <a:srgbClr val="FF0000"/>
    <a:srgbClr val="C0B812"/>
    <a:srgbClr val="029E73"/>
    <a:srgbClr val="8197A6"/>
    <a:srgbClr val="F1666A"/>
    <a:srgbClr val="D9D9D9"/>
    <a:srgbClr val="053249"/>
    <a:srgbClr val="003249"/>
    <a:srgbClr val="335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9EA77A-CE31-42C9-8FFF-45D1F2098E6B}" v="11" dt="2024-10-24T13:51:39.2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33" autoAdjust="0"/>
  </p:normalViewPr>
  <p:slideViewPr>
    <p:cSldViewPr snapToGrid="0">
      <p:cViewPr varScale="1">
        <p:scale>
          <a:sx n="79" d="100"/>
          <a:sy n="79" d="100"/>
        </p:scale>
        <p:origin x="763" y="149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lla Vayrynen" userId="71e112c1-239a-4c5f-97e5-ae42369c33b4" providerId="ADAL" clId="{1F9EA77A-CE31-42C9-8FFF-45D1F2098E6B}"/>
    <pc:docChg chg="undo custSel addSld delSld modSld modMainMaster">
      <pc:chgData name="Ulla Vayrynen" userId="71e112c1-239a-4c5f-97e5-ae42369c33b4" providerId="ADAL" clId="{1F9EA77A-CE31-42C9-8FFF-45D1F2098E6B}" dt="2024-10-24T13:55:45.244" v="55" actId="20577"/>
      <pc:docMkLst>
        <pc:docMk/>
      </pc:docMkLst>
      <pc:sldChg chg="modAnim">
        <pc:chgData name="Ulla Vayrynen" userId="71e112c1-239a-4c5f-97e5-ae42369c33b4" providerId="ADAL" clId="{1F9EA77A-CE31-42C9-8FFF-45D1F2098E6B}" dt="2024-10-24T13:47:39.055" v="27"/>
        <pc:sldMkLst>
          <pc:docMk/>
          <pc:sldMk cId="0" sldId="256"/>
        </pc:sldMkLst>
      </pc:sldChg>
      <pc:sldChg chg="new del">
        <pc:chgData name="Ulla Vayrynen" userId="71e112c1-239a-4c5f-97e5-ae42369c33b4" providerId="ADAL" clId="{1F9EA77A-CE31-42C9-8FFF-45D1F2098E6B}" dt="2024-10-24T13:46:56.218" v="23" actId="2696"/>
        <pc:sldMkLst>
          <pc:docMk/>
          <pc:sldMk cId="2710672943" sldId="258"/>
        </pc:sldMkLst>
      </pc:sldChg>
      <pc:sldChg chg="new del">
        <pc:chgData name="Ulla Vayrynen" userId="71e112c1-239a-4c5f-97e5-ae42369c33b4" providerId="ADAL" clId="{1F9EA77A-CE31-42C9-8FFF-45D1F2098E6B}" dt="2024-10-24T13:52:22.728" v="33" actId="2696"/>
        <pc:sldMkLst>
          <pc:docMk/>
          <pc:sldMk cId="4231143859" sldId="258"/>
        </pc:sldMkLst>
      </pc:sldChg>
      <pc:sldChg chg="new del">
        <pc:chgData name="Ulla Vayrynen" userId="71e112c1-239a-4c5f-97e5-ae42369c33b4" providerId="ADAL" clId="{1F9EA77A-CE31-42C9-8FFF-45D1F2098E6B}" dt="2024-10-24T13:52:24.453" v="34" actId="2696"/>
        <pc:sldMkLst>
          <pc:docMk/>
          <pc:sldMk cId="939859820" sldId="259"/>
        </pc:sldMkLst>
      </pc:sldChg>
      <pc:sldChg chg="new del">
        <pc:chgData name="Ulla Vayrynen" userId="71e112c1-239a-4c5f-97e5-ae42369c33b4" providerId="ADAL" clId="{1F9EA77A-CE31-42C9-8FFF-45D1F2098E6B}" dt="2024-10-24T13:46:53.275" v="22" actId="2696"/>
        <pc:sldMkLst>
          <pc:docMk/>
          <pc:sldMk cId="3815968109" sldId="259"/>
        </pc:sldMkLst>
      </pc:sldChg>
      <pc:sldChg chg="new del">
        <pc:chgData name="Ulla Vayrynen" userId="71e112c1-239a-4c5f-97e5-ae42369c33b4" providerId="ADAL" clId="{1F9EA77A-CE31-42C9-8FFF-45D1F2098E6B}" dt="2024-10-24T13:46:49.871" v="21" actId="2696"/>
        <pc:sldMkLst>
          <pc:docMk/>
          <pc:sldMk cId="572220536" sldId="260"/>
        </pc:sldMkLst>
      </pc:sldChg>
      <pc:sldChg chg="new del">
        <pc:chgData name="Ulla Vayrynen" userId="71e112c1-239a-4c5f-97e5-ae42369c33b4" providerId="ADAL" clId="{1F9EA77A-CE31-42C9-8FFF-45D1F2098E6B}" dt="2024-10-24T13:52:26.178" v="35" actId="2696"/>
        <pc:sldMkLst>
          <pc:docMk/>
          <pc:sldMk cId="1264209650" sldId="260"/>
        </pc:sldMkLst>
      </pc:sldChg>
      <pc:sldChg chg="new del">
        <pc:chgData name="Ulla Vayrynen" userId="71e112c1-239a-4c5f-97e5-ae42369c33b4" providerId="ADAL" clId="{1F9EA77A-CE31-42C9-8FFF-45D1F2098E6B}" dt="2024-10-24T13:46:47.817" v="20" actId="2696"/>
        <pc:sldMkLst>
          <pc:docMk/>
          <pc:sldMk cId="4080349159" sldId="261"/>
        </pc:sldMkLst>
      </pc:sldChg>
      <pc:sldChg chg="new del">
        <pc:chgData name="Ulla Vayrynen" userId="71e112c1-239a-4c5f-97e5-ae42369c33b4" providerId="ADAL" clId="{1F9EA77A-CE31-42C9-8FFF-45D1F2098E6B}" dt="2024-10-24T13:46:39.614" v="19" actId="2696"/>
        <pc:sldMkLst>
          <pc:docMk/>
          <pc:sldMk cId="1995329849" sldId="262"/>
        </pc:sldMkLst>
      </pc:sldChg>
      <pc:sldMasterChg chg="addSp delSp modSp mod modSldLayout">
        <pc:chgData name="Ulla Vayrynen" userId="71e112c1-239a-4c5f-97e5-ae42369c33b4" providerId="ADAL" clId="{1F9EA77A-CE31-42C9-8FFF-45D1F2098E6B}" dt="2024-10-24T13:55:45.244" v="55" actId="20577"/>
        <pc:sldMasterMkLst>
          <pc:docMk/>
          <pc:sldMasterMk cId="3659391583" sldId="2147483957"/>
        </pc:sldMasterMkLst>
        <pc:spChg chg="mod">
          <ac:chgData name="Ulla Vayrynen" userId="71e112c1-239a-4c5f-97e5-ae42369c33b4" providerId="ADAL" clId="{1F9EA77A-CE31-42C9-8FFF-45D1F2098E6B}" dt="2024-10-24T13:45:57.771" v="13" actId="207"/>
          <ac:spMkLst>
            <pc:docMk/>
            <pc:sldMasterMk cId="3659391583" sldId="2147483957"/>
            <ac:spMk id="10" creationId="{00000000-0000-0000-0000-000000000000}"/>
          </ac:spMkLst>
        </pc:spChg>
        <pc:picChg chg="del">
          <ac:chgData name="Ulla Vayrynen" userId="71e112c1-239a-4c5f-97e5-ae42369c33b4" providerId="ADAL" clId="{1F9EA77A-CE31-42C9-8FFF-45D1F2098E6B}" dt="2024-10-24T13:50:38.685" v="28" actId="478"/>
          <ac:picMkLst>
            <pc:docMk/>
            <pc:sldMasterMk cId="3659391583" sldId="2147483957"/>
            <ac:picMk id="3" creationId="{CA0FF011-CF9B-6668-2F96-63B6C3612DB9}"/>
          </ac:picMkLst>
        </pc:picChg>
        <pc:picChg chg="add mod">
          <ac:chgData name="Ulla Vayrynen" userId="71e112c1-239a-4c5f-97e5-ae42369c33b4" providerId="ADAL" clId="{1F9EA77A-CE31-42C9-8FFF-45D1F2098E6B}" dt="2024-10-24T13:51:21.524" v="29"/>
          <ac:picMkLst>
            <pc:docMk/>
            <pc:sldMasterMk cId="3659391583" sldId="2147483957"/>
            <ac:picMk id="4" creationId="{FB1F2F01-444C-17E6-6BB6-69FEA76B0D42}"/>
          </ac:picMkLst>
        </pc:picChg>
        <pc:sldLayoutChg chg="modSp mod">
          <pc:chgData name="Ulla Vayrynen" userId="71e112c1-239a-4c5f-97e5-ae42369c33b4" providerId="ADAL" clId="{1F9EA77A-CE31-42C9-8FFF-45D1F2098E6B}" dt="2024-10-24T13:45:08.470" v="7" actId="207"/>
          <pc:sldLayoutMkLst>
            <pc:docMk/>
            <pc:sldMasterMk cId="3659391583" sldId="2147483957"/>
            <pc:sldLayoutMk cId="3875518590" sldId="2147483962"/>
          </pc:sldLayoutMkLst>
          <pc:spChg chg="mod">
            <ac:chgData name="Ulla Vayrynen" userId="71e112c1-239a-4c5f-97e5-ae42369c33b4" providerId="ADAL" clId="{1F9EA77A-CE31-42C9-8FFF-45D1F2098E6B}" dt="2024-10-24T13:45:08.470" v="7" actId="207"/>
            <ac:spMkLst>
              <pc:docMk/>
              <pc:sldMasterMk cId="3659391583" sldId="2147483957"/>
              <pc:sldLayoutMk cId="3875518590" sldId="2147483962"/>
              <ac:spMk id="2" creationId="{EC7C0E3E-0D11-4538-8949-D8211CDC6C1D}"/>
            </ac:spMkLst>
          </pc:spChg>
          <pc:spChg chg="mod">
            <ac:chgData name="Ulla Vayrynen" userId="71e112c1-239a-4c5f-97e5-ae42369c33b4" providerId="ADAL" clId="{1F9EA77A-CE31-42C9-8FFF-45D1F2098E6B}" dt="2024-10-24T13:44:58.971" v="5" actId="14100"/>
            <ac:spMkLst>
              <pc:docMk/>
              <pc:sldMasterMk cId="3659391583" sldId="2147483957"/>
              <pc:sldLayoutMk cId="3875518590" sldId="2147483962"/>
              <ac:spMk id="6" creationId="{0E7C54A7-24E4-4E66-907D-44DB138DAC0D}"/>
            </ac:spMkLst>
          </pc:spChg>
        </pc:sldLayoutChg>
        <pc:sldLayoutChg chg="delSp modSp mod">
          <pc:chgData name="Ulla Vayrynen" userId="71e112c1-239a-4c5f-97e5-ae42369c33b4" providerId="ADAL" clId="{1F9EA77A-CE31-42C9-8FFF-45D1F2098E6B}" dt="2024-10-24T13:45:45.294" v="12" actId="14100"/>
          <pc:sldLayoutMkLst>
            <pc:docMk/>
            <pc:sldMasterMk cId="3659391583" sldId="2147483957"/>
            <pc:sldLayoutMk cId="1047351132" sldId="2147483963"/>
          </pc:sldLayoutMkLst>
          <pc:spChg chg="mod">
            <ac:chgData name="Ulla Vayrynen" userId="71e112c1-239a-4c5f-97e5-ae42369c33b4" providerId="ADAL" clId="{1F9EA77A-CE31-42C9-8FFF-45D1F2098E6B}" dt="2024-10-24T13:45:45.294" v="12" actId="14100"/>
            <ac:spMkLst>
              <pc:docMk/>
              <pc:sldMasterMk cId="3659391583" sldId="2147483957"/>
              <pc:sldLayoutMk cId="1047351132" sldId="2147483963"/>
              <ac:spMk id="2" creationId="{EC7C0E3E-0D11-4538-8949-D8211CDC6C1D}"/>
            </ac:spMkLst>
          </pc:spChg>
          <pc:spChg chg="mod">
            <ac:chgData name="Ulla Vayrynen" userId="71e112c1-239a-4c5f-97e5-ae42369c33b4" providerId="ADAL" clId="{1F9EA77A-CE31-42C9-8FFF-45D1F2098E6B}" dt="2024-10-24T13:44:39.280" v="1" actId="14100"/>
            <ac:spMkLst>
              <pc:docMk/>
              <pc:sldMasterMk cId="3659391583" sldId="2147483957"/>
              <pc:sldLayoutMk cId="1047351132" sldId="2147483963"/>
              <ac:spMk id="6" creationId="{0E7C54A7-24E4-4E66-907D-44DB138DAC0D}"/>
            </ac:spMkLst>
          </pc:spChg>
          <pc:cxnChg chg="del mod">
            <ac:chgData name="Ulla Vayrynen" userId="71e112c1-239a-4c5f-97e5-ae42369c33b4" providerId="ADAL" clId="{1F9EA77A-CE31-42C9-8FFF-45D1F2098E6B}" dt="2024-10-24T13:44:44.651" v="2" actId="478"/>
            <ac:cxnSpMkLst>
              <pc:docMk/>
              <pc:sldMasterMk cId="3659391583" sldId="2147483957"/>
              <pc:sldLayoutMk cId="1047351132" sldId="2147483963"/>
              <ac:cxnSpMk id="9" creationId="{C54FC899-091E-48CC-B4A2-B442B733582F}"/>
            </ac:cxnSpMkLst>
          </pc:cxnChg>
        </pc:sldLayoutChg>
        <pc:sldLayoutChg chg="delSp modSp mod">
          <pc:chgData name="Ulla Vayrynen" userId="71e112c1-239a-4c5f-97e5-ae42369c33b4" providerId="ADAL" clId="{1F9EA77A-CE31-42C9-8FFF-45D1F2098E6B}" dt="2024-10-24T13:45:24.239" v="10" actId="14100"/>
          <pc:sldLayoutMkLst>
            <pc:docMk/>
            <pc:sldMasterMk cId="3659391583" sldId="2147483957"/>
            <pc:sldLayoutMk cId="1092925983" sldId="2147483964"/>
          </pc:sldLayoutMkLst>
          <pc:spChg chg="mod">
            <ac:chgData name="Ulla Vayrynen" userId="71e112c1-239a-4c5f-97e5-ae42369c33b4" providerId="ADAL" clId="{1F9EA77A-CE31-42C9-8FFF-45D1F2098E6B}" dt="2024-10-24T13:45:24.239" v="10" actId="14100"/>
            <ac:spMkLst>
              <pc:docMk/>
              <pc:sldMasterMk cId="3659391583" sldId="2147483957"/>
              <pc:sldLayoutMk cId="1092925983" sldId="2147483964"/>
              <ac:spMk id="2" creationId="{EC7C0E3E-0D11-4538-8949-D8211CDC6C1D}"/>
            </ac:spMkLst>
          </pc:spChg>
          <pc:cxnChg chg="del">
            <ac:chgData name="Ulla Vayrynen" userId="71e112c1-239a-4c5f-97e5-ae42369c33b4" providerId="ADAL" clId="{1F9EA77A-CE31-42C9-8FFF-45D1F2098E6B}" dt="2024-10-24T13:45:20.249" v="9" actId="478"/>
            <ac:cxnSpMkLst>
              <pc:docMk/>
              <pc:sldMasterMk cId="3659391583" sldId="2147483957"/>
              <pc:sldLayoutMk cId="1092925983" sldId="2147483964"/>
              <ac:cxnSpMk id="12" creationId="{AA69D56B-45C7-41CE-AF85-CFBD7346FBEF}"/>
            </ac:cxnSpMkLst>
          </pc:cxnChg>
        </pc:sldLayoutChg>
        <pc:sldLayoutChg chg="addSp modSp mod">
          <pc:chgData name="Ulla Vayrynen" userId="71e112c1-239a-4c5f-97e5-ae42369c33b4" providerId="ADAL" clId="{1F9EA77A-CE31-42C9-8FFF-45D1F2098E6B}" dt="2024-10-24T13:55:45.244" v="55" actId="20577"/>
          <pc:sldLayoutMkLst>
            <pc:docMk/>
            <pc:sldMasterMk cId="3659391583" sldId="2147483957"/>
            <pc:sldLayoutMk cId="3139943399" sldId="2147483976"/>
          </pc:sldLayoutMkLst>
          <pc:spChg chg="add mod">
            <ac:chgData name="Ulla Vayrynen" userId="71e112c1-239a-4c5f-97e5-ae42369c33b4" providerId="ADAL" clId="{1F9EA77A-CE31-42C9-8FFF-45D1F2098E6B}" dt="2024-10-24T13:55:45.244" v="55" actId="20577"/>
            <ac:spMkLst>
              <pc:docMk/>
              <pc:sldMasterMk cId="3659391583" sldId="2147483957"/>
              <pc:sldLayoutMk cId="3139943399" sldId="2147483976"/>
              <ac:spMk id="2" creationId="{C9280D25-92EE-3C85-247A-D8B7ED2C5367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11/14/2024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60" y="6465593"/>
            <a:ext cx="9956800" cy="405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280D25-92EE-3C85-247A-D8B7ED2C5367}"/>
              </a:ext>
            </a:extLst>
          </p:cNvPr>
          <p:cNvSpPr txBox="1"/>
          <p:nvPr userDrawn="1"/>
        </p:nvSpPr>
        <p:spPr>
          <a:xfrm>
            <a:off x="1282148" y="1500809"/>
            <a:ext cx="9060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3rd WORKSHOP ON INTERNATIONAL COOPERATION IN SPACEBORNE IMAGING SPECTROSCOPY</a:t>
            </a:r>
            <a:b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</a:b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13-15 November 2024 | ESA-ESTEC | Noordwijk | The </a:t>
            </a:r>
            <a:r>
              <a:rPr lang="nl-NL" b="1" dirty="0" err="1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Netherland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1097914"/>
            <a:ext cx="11764800" cy="5112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232198"/>
            <a:ext cx="10108800" cy="55399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1168399"/>
            <a:ext cx="11764800" cy="504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9600" y="132079"/>
            <a:ext cx="10108800" cy="65639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1209039"/>
            <a:ext cx="11764800" cy="500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799"/>
            <a:ext cx="10108800" cy="71197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/>
              <a:t>Second</a:t>
            </a:r>
            <a:r>
              <a:rPr lang="en-US" noProof="0" dirty="0"/>
              <a:t> 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GB" noProof="0" dirty="0"/>
              <a:t>Fourth</a:t>
            </a:r>
            <a:r>
              <a:rPr lang="en-US" noProof="0" dirty="0"/>
              <a:t> level</a:t>
            </a:r>
          </a:p>
          <a:p>
            <a:pPr lvl="4"/>
            <a:r>
              <a:rPr lang="en-GB" noProof="0" dirty="0"/>
              <a:t>Fifth</a:t>
            </a:r>
            <a:r>
              <a:rPr lang="en-US" noProof="0" dirty="0"/>
              <a:t> 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66FA1-0A28-C848-906C-05E35E111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28C76-28BC-A946-AA54-7DEC5A6B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04-11-2024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0A29A6-CB00-A943-9E1B-523E1742D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OPT-MPC AC WG3 // V. Leroy // Eradiate RTM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E3FBFF-DC16-7F4E-9B55-B90894D4E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BEDC6-B672-E04B-B734-49E8539F4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58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3B299-64D6-3A4A-8677-2E6A02A17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4733"/>
            <a:ext cx="12225338" cy="5539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D8EAC-BD54-8B4C-9971-98C50E1B9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39769-24CB-DC49-A830-C202D2E4D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502CF-99A5-4540-8166-50EE9AB73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C6115-CC3B-1D46-B460-61D9A8406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BEDC6-B672-E04B-B734-49E8539F4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48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1097914"/>
            <a:ext cx="11764800" cy="511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7" y="6455517"/>
            <a:ext cx="9956800" cy="405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1F2F01-444C-17E6-6BB6-69FEA76B0D4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78" r:id="rId6"/>
    <p:sldLayoutId id="2147483979" r:id="rId7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ndfonline.com/doi/full/10.1080/22797254.2024.2389798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radiate.eu/site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5999" y="3606281"/>
            <a:ext cx="11913401" cy="51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Hyperspectral simulation with the Eradiate radiative transfer model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915706" y="5224144"/>
            <a:ext cx="512369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915681" y="5885467"/>
            <a:ext cx="512372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543000-C40C-F915-8835-C931F72BDB3A}"/>
              </a:ext>
            </a:extLst>
          </p:cNvPr>
          <p:cNvSpPr txBox="1"/>
          <p:nvPr/>
        </p:nvSpPr>
        <p:spPr>
          <a:xfrm>
            <a:off x="177083" y="4133728"/>
            <a:ext cx="9434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V. Leroy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S. </a:t>
            </a:r>
            <a:r>
              <a:rPr lang="en-GB" sz="18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Schunke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L. Franceschini*, N. </a:t>
            </a:r>
            <a:r>
              <a:rPr lang="en-GB" sz="18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Misk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M. </a:t>
            </a:r>
            <a:r>
              <a:rPr lang="en-GB" sz="18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Luffarelli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Y. </a:t>
            </a:r>
            <a:r>
              <a:rPr lang="en-GB" sz="18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Govaerts</a:t>
            </a:r>
            <a:endParaRPr lang="en-GB" sz="18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Rayference, Brussels</a:t>
            </a:r>
            <a:b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* Now with OHB</a:t>
            </a:r>
            <a:endParaRPr lang="en-GB" sz="1800" i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00" y="240228"/>
            <a:ext cx="10108800" cy="523220"/>
          </a:xfrm>
        </p:spPr>
        <p:txBody>
          <a:bodyPr/>
          <a:lstStyle/>
          <a:p>
            <a:r>
              <a:rPr lang="en-GB" sz="2800" dirty="0"/>
              <a:t>Standard atmospheric profiles: Convenient but outdated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4C3B99-8C99-BC4E-E3AF-474FF9EC8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24" y="1296228"/>
            <a:ext cx="10424351" cy="44081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AD3762-22D3-2405-BFDC-7A3F64FD0FB0}"/>
              </a:ext>
            </a:extLst>
          </p:cNvPr>
          <p:cNvSpPr txBox="1"/>
          <p:nvPr/>
        </p:nvSpPr>
        <p:spPr>
          <a:xfrm>
            <a:off x="9227773" y="5904855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Now ~1900, ~420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472396F0-8670-4F2E-4B3F-581162CE0C55}"/>
              </a:ext>
            </a:extLst>
          </p:cNvPr>
          <p:cNvSpPr/>
          <p:nvPr/>
        </p:nvSpPr>
        <p:spPr>
          <a:xfrm rot="16200000">
            <a:off x="10087613" y="4995792"/>
            <a:ext cx="285984" cy="153214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81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CAA6D57-053E-90AE-0255-79D17F2DA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0" y="1862684"/>
            <a:ext cx="11849942" cy="34371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415245-4BFB-FA98-B1AB-299AF9344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06755"/>
            <a:ext cx="10108800" cy="565200"/>
          </a:xfrm>
        </p:spPr>
        <p:txBody>
          <a:bodyPr/>
          <a:lstStyle/>
          <a:p>
            <a:r>
              <a:rPr lang="en-GB" dirty="0">
                <a:latin typeface="+mj-lt"/>
              </a:rPr>
              <a:t>HIS spectral domain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27916-AC8C-D5FC-4B8A-47CFF7EFCB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E24BEDC6-B672-E04B-B734-49E8539F43AC}" type="slidenum">
              <a:rPr lang="en-US" smtClean="0">
                <a:latin typeface="+mj-lt"/>
              </a:rPr>
              <a:t>3</a:t>
            </a:fld>
            <a:endParaRPr lang="en-US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962D66-B76A-49F9-1027-F90582159CE3}"/>
              </a:ext>
            </a:extLst>
          </p:cNvPr>
          <p:cNvSpPr txBox="1"/>
          <p:nvPr/>
        </p:nvSpPr>
        <p:spPr>
          <a:xfrm>
            <a:off x="793574" y="1235046"/>
            <a:ext cx="106381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+mj-lt"/>
              </a:rPr>
              <a:t>Example of PRISMA observation acquired over CEOS Libya4 PICS on 20 March 2020 (orange) and molecular transmittance (blue) of the AFGL U.S. standard atmosphere </a:t>
            </a:r>
            <a:endParaRPr lang="en-GB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0BC04F-5574-874B-217E-19A0014740DD}"/>
              </a:ext>
            </a:extLst>
          </p:cNvPr>
          <p:cNvSpPr/>
          <p:nvPr/>
        </p:nvSpPr>
        <p:spPr>
          <a:xfrm>
            <a:off x="789709" y="2044558"/>
            <a:ext cx="1435904" cy="1993187"/>
          </a:xfrm>
          <a:prstGeom prst="rect">
            <a:avLst/>
          </a:prstGeom>
          <a:solidFill>
            <a:schemeClr val="accent1">
              <a:alpha val="3233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391C22-CFF2-CCA0-E751-6D3B8B72A653}"/>
              </a:ext>
            </a:extLst>
          </p:cNvPr>
          <p:cNvSpPr/>
          <p:nvPr/>
        </p:nvSpPr>
        <p:spPr>
          <a:xfrm>
            <a:off x="3125630" y="2044556"/>
            <a:ext cx="190195" cy="2663368"/>
          </a:xfrm>
          <a:prstGeom prst="rect">
            <a:avLst/>
          </a:prstGeom>
          <a:solidFill>
            <a:schemeClr val="accent1">
              <a:alpha val="3233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2FAEBD-6C62-681A-6141-CC361D88668F}"/>
              </a:ext>
            </a:extLst>
          </p:cNvPr>
          <p:cNvSpPr/>
          <p:nvPr/>
        </p:nvSpPr>
        <p:spPr>
          <a:xfrm>
            <a:off x="3914777" y="2044556"/>
            <a:ext cx="395914" cy="2663368"/>
          </a:xfrm>
          <a:prstGeom prst="rect">
            <a:avLst/>
          </a:prstGeom>
          <a:solidFill>
            <a:schemeClr val="accent1">
              <a:alpha val="3233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B17CF6-81BC-8825-0F38-09E92340D6E6}"/>
              </a:ext>
            </a:extLst>
          </p:cNvPr>
          <p:cNvSpPr/>
          <p:nvPr/>
        </p:nvSpPr>
        <p:spPr>
          <a:xfrm>
            <a:off x="6918627" y="2044556"/>
            <a:ext cx="735111" cy="2663368"/>
          </a:xfrm>
          <a:prstGeom prst="rect">
            <a:avLst/>
          </a:prstGeom>
          <a:solidFill>
            <a:schemeClr val="accent1">
              <a:alpha val="3233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1987A4-1638-E114-B2A2-2FE70A4A5DA7}"/>
              </a:ext>
            </a:extLst>
          </p:cNvPr>
          <p:cNvSpPr/>
          <p:nvPr/>
        </p:nvSpPr>
        <p:spPr>
          <a:xfrm>
            <a:off x="9800912" y="2044556"/>
            <a:ext cx="1188557" cy="2663368"/>
          </a:xfrm>
          <a:prstGeom prst="rect">
            <a:avLst/>
          </a:prstGeom>
          <a:solidFill>
            <a:schemeClr val="accent1">
              <a:alpha val="3233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15972D-AC52-849B-4DA1-E48B008734EC}"/>
              </a:ext>
            </a:extLst>
          </p:cNvPr>
          <p:cNvSpPr txBox="1"/>
          <p:nvPr/>
        </p:nvSpPr>
        <p:spPr>
          <a:xfrm>
            <a:off x="2057501" y="5403995"/>
            <a:ext cx="8110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+mj-lt"/>
              </a:rPr>
              <a:t>How good are we outside atmospheric windows?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64F2E-BE85-35CB-C16F-3296740873F5}"/>
              </a:ext>
            </a:extLst>
          </p:cNvPr>
          <p:cNvSpPr txBox="1"/>
          <p:nvPr/>
        </p:nvSpPr>
        <p:spPr>
          <a:xfrm rot="5400000">
            <a:off x="11052650" y="3123590"/>
            <a:ext cx="1719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+mj-lt"/>
              </a:rPr>
              <a:t>Transmittance [-]</a:t>
            </a:r>
          </a:p>
        </p:txBody>
      </p:sp>
    </p:spTree>
    <p:extLst>
      <p:ext uri="{BB962C8B-B14F-4D97-AF65-F5344CB8AC3E}">
        <p14:creationId xmlns:p14="http://schemas.microsoft.com/office/powerpoint/2010/main" val="292679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 animBg="1"/>
      <p:bldP spid="14" grpId="0" animBg="1"/>
      <p:bldP spid="15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71F5AE5-4601-92B6-C740-BA2BB90D9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17146"/>
            <a:ext cx="10108800" cy="565200"/>
          </a:xfrm>
        </p:spPr>
        <p:txBody>
          <a:bodyPr/>
          <a:lstStyle/>
          <a:p>
            <a:r>
              <a:rPr lang="en-GB" dirty="0"/>
              <a:t>Two approaches to build atmospheric profiles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6177D5-1724-9320-FB18-471F7F7369E7}"/>
              </a:ext>
            </a:extLst>
          </p:cNvPr>
          <p:cNvGrpSpPr/>
          <p:nvPr/>
        </p:nvGrpSpPr>
        <p:grpSpPr>
          <a:xfrm>
            <a:off x="1645950" y="2511081"/>
            <a:ext cx="8933438" cy="3722311"/>
            <a:chOff x="1722021" y="2708510"/>
            <a:chExt cx="8933438" cy="37223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D4EECC-C341-F1B7-2516-85D2C09CC415}"/>
                </a:ext>
              </a:extLst>
            </p:cNvPr>
            <p:cNvSpPr txBox="1"/>
            <p:nvPr/>
          </p:nvSpPr>
          <p:spPr>
            <a:xfrm>
              <a:off x="2684213" y="2721601"/>
              <a:ext cx="2037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WATER VAPOUR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2D4DF-3F21-85A8-5058-DE90CBBD8DD8}"/>
                </a:ext>
              </a:extLst>
            </p:cNvPr>
            <p:cNvSpPr txBox="1"/>
            <p:nvPr/>
          </p:nvSpPr>
          <p:spPr>
            <a:xfrm>
              <a:off x="5976655" y="2721601"/>
              <a:ext cx="102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OZONE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60752A-6617-7DA0-2AA9-05A332BC3A86}"/>
                </a:ext>
              </a:extLst>
            </p:cNvPr>
            <p:cNvSpPr txBox="1"/>
            <p:nvPr/>
          </p:nvSpPr>
          <p:spPr>
            <a:xfrm>
              <a:off x="8459052" y="2708510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METHANE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2462CE3-C13B-E1E5-63B3-B125FDD68C3C}"/>
                </a:ext>
              </a:extLst>
            </p:cNvPr>
            <p:cNvGrpSpPr/>
            <p:nvPr/>
          </p:nvGrpSpPr>
          <p:grpSpPr>
            <a:xfrm>
              <a:off x="1722021" y="3064313"/>
              <a:ext cx="8933438" cy="3366508"/>
              <a:chOff x="1260043" y="3039597"/>
              <a:chExt cx="8933438" cy="336650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D40954B-0169-D81F-7618-ADDCAD4EE5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79493" y="3039597"/>
                <a:ext cx="3513988" cy="3350877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188E4F0-2605-7D0F-FB1E-DF51972B68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6937" r="3673"/>
              <a:stretch/>
            </p:blipFill>
            <p:spPr>
              <a:xfrm>
                <a:off x="4549045" y="3057199"/>
                <a:ext cx="2799134" cy="3348411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8534FF5-61AE-677B-74BD-ED6318CEAF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3441"/>
              <a:stretch/>
            </p:blipFill>
            <p:spPr>
              <a:xfrm>
                <a:off x="1260043" y="3066217"/>
                <a:ext cx="3379174" cy="3339888"/>
              </a:xfrm>
              <a:prstGeom prst="rect">
                <a:avLst/>
              </a:prstGeom>
            </p:spPr>
          </p:pic>
        </p:grp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5F7AA4F-5308-C47F-30D3-D6322959F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1097915"/>
            <a:ext cx="11764800" cy="1458249"/>
          </a:xfrm>
        </p:spPr>
        <p:txBody>
          <a:bodyPr anchor="t"/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Conventional</a:t>
            </a:r>
            <a:r>
              <a:rPr lang="en-GB" dirty="0">
                <a:solidFill>
                  <a:schemeClr val="tx1"/>
                </a:solidFill>
              </a:rPr>
              <a:t>: use AFGL US standard profile, rescale total column concentration of H</a:t>
            </a:r>
            <a:r>
              <a:rPr lang="en-GB" baseline="-25000" dirty="0">
                <a:solidFill>
                  <a:schemeClr val="tx1"/>
                </a:solidFill>
              </a:rPr>
              <a:t>2</a:t>
            </a:r>
            <a:r>
              <a:rPr lang="en-GB" dirty="0">
                <a:solidFill>
                  <a:schemeClr val="tx1"/>
                </a:solidFill>
              </a:rPr>
              <a:t>O and O</a:t>
            </a:r>
            <a:r>
              <a:rPr lang="en-GB" baseline="-25000" dirty="0">
                <a:solidFill>
                  <a:schemeClr val="tx1"/>
                </a:solidFill>
              </a:rPr>
              <a:t>3</a:t>
            </a:r>
            <a:endParaRPr lang="en-GB" dirty="0">
              <a:solidFill>
                <a:schemeClr val="tx1"/>
              </a:solidFill>
            </a:endParaRP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Realistic</a:t>
            </a:r>
            <a:r>
              <a:rPr lang="en-GB" dirty="0">
                <a:solidFill>
                  <a:schemeClr val="tx1"/>
                </a:solidFill>
              </a:rPr>
              <a:t>: generate custom profile at the place and time of observation using CAMS reanalysis data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(p, T, x[CO, NO</a:t>
            </a:r>
            <a:r>
              <a:rPr lang="en-GB" baseline="-25000" dirty="0">
                <a:solidFill>
                  <a:schemeClr val="tx1"/>
                </a:solidFill>
              </a:rPr>
              <a:t>2</a:t>
            </a:r>
            <a:r>
              <a:rPr lang="en-GB" dirty="0">
                <a:solidFill>
                  <a:schemeClr val="tx1"/>
                </a:solidFill>
              </a:rPr>
              <a:t>, NO, O</a:t>
            </a:r>
            <a:r>
              <a:rPr lang="en-GB" baseline="-25000" dirty="0">
                <a:solidFill>
                  <a:schemeClr val="tx1"/>
                </a:solidFill>
              </a:rPr>
              <a:t>3</a:t>
            </a:r>
            <a:r>
              <a:rPr lang="en-GB" dirty="0">
                <a:solidFill>
                  <a:schemeClr val="tx1"/>
                </a:solidFill>
              </a:rPr>
              <a:t>, H</a:t>
            </a:r>
            <a:r>
              <a:rPr lang="en-GB" baseline="-25000" dirty="0">
                <a:solidFill>
                  <a:schemeClr val="tx1"/>
                </a:solidFill>
              </a:rPr>
              <a:t>2</a:t>
            </a:r>
            <a:r>
              <a:rPr lang="en-GB" dirty="0">
                <a:solidFill>
                  <a:schemeClr val="tx1"/>
                </a:solidFill>
              </a:rPr>
              <a:t>O, SO</a:t>
            </a:r>
            <a:r>
              <a:rPr lang="en-GB" baseline="-25000" dirty="0">
                <a:solidFill>
                  <a:schemeClr val="tx1"/>
                </a:solidFill>
              </a:rPr>
              <a:t>2</a:t>
            </a:r>
            <a:r>
              <a:rPr lang="en-GB" dirty="0">
                <a:solidFill>
                  <a:schemeClr val="tx1"/>
                </a:solidFill>
              </a:rPr>
              <a:t>, N</a:t>
            </a:r>
            <a:r>
              <a:rPr lang="en-GB" baseline="-25000" dirty="0">
                <a:solidFill>
                  <a:schemeClr val="tx1"/>
                </a:solidFill>
              </a:rPr>
              <a:t>2</a:t>
            </a:r>
            <a:r>
              <a:rPr lang="en-GB" dirty="0">
                <a:solidFill>
                  <a:schemeClr val="tx1"/>
                </a:solidFill>
              </a:rPr>
              <a:t>O, O</a:t>
            </a:r>
            <a:r>
              <a:rPr lang="en-GB" baseline="-25000" dirty="0">
                <a:solidFill>
                  <a:schemeClr val="tx1"/>
                </a:solidFill>
              </a:rPr>
              <a:t>2</a:t>
            </a:r>
            <a:r>
              <a:rPr lang="en-GB" dirty="0">
                <a:solidFill>
                  <a:schemeClr val="tx1"/>
                </a:solidFill>
              </a:rPr>
              <a:t>, CH</a:t>
            </a:r>
            <a:r>
              <a:rPr lang="en-GB" baseline="-25000" dirty="0">
                <a:solidFill>
                  <a:schemeClr val="tx1"/>
                </a:solidFill>
              </a:rPr>
              <a:t>4</a:t>
            </a:r>
            <a:r>
              <a:rPr lang="en-GB" dirty="0">
                <a:solidFill>
                  <a:schemeClr val="tx1"/>
                </a:solidFill>
              </a:rPr>
              <a:t>, CO</a:t>
            </a:r>
            <a:r>
              <a:rPr lang="en-GB" baseline="-25000" dirty="0">
                <a:solidFill>
                  <a:schemeClr val="tx1"/>
                </a:solidFill>
              </a:rPr>
              <a:t>2</a:t>
            </a:r>
            <a:r>
              <a:rPr lang="en-GB" dirty="0">
                <a:solidFill>
                  <a:schemeClr val="tx1"/>
                </a:solidFill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3327516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C0C381E-C285-F734-0DEE-6F01D4822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73" y="1044020"/>
            <a:ext cx="8988540" cy="5295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864CC-30C1-364C-F6CA-6B66CA669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17146"/>
            <a:ext cx="10108800" cy="565200"/>
          </a:xfrm>
        </p:spPr>
        <p:txBody>
          <a:bodyPr/>
          <a:lstStyle/>
          <a:p>
            <a:r>
              <a:rPr lang="en-GB" dirty="0">
                <a:latin typeface="+mj-lt"/>
              </a:rPr>
              <a:t>PRISMA observations over Libya-4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5E88C-858A-08D0-AB3A-FF958C1AA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04-11-2024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68D80-D7E9-D685-AE28-D54D091C4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BEDC6-B672-E04B-B734-49E8539F43AC}" type="slidenum">
              <a:rPr lang="en-US" smtClean="0">
                <a:latin typeface="+mj-lt"/>
              </a:rPr>
              <a:t>5</a:t>
            </a:fld>
            <a:endParaRPr lang="en-US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EA30F3-27E9-89FB-4055-0309C6FE3C23}"/>
              </a:ext>
            </a:extLst>
          </p:cNvPr>
          <p:cNvSpPr txBox="1"/>
          <p:nvPr/>
        </p:nvSpPr>
        <p:spPr>
          <a:xfrm>
            <a:off x="9786015" y="1458182"/>
            <a:ext cx="230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Mean value</a:t>
            </a:r>
            <a:br>
              <a:rPr lang="en-GB" dirty="0">
                <a:latin typeface="+mj-lt"/>
              </a:rPr>
            </a:br>
            <a:r>
              <a:rPr lang="en-GB" dirty="0">
                <a:latin typeface="+mj-lt"/>
              </a:rPr>
              <a:t>27 simulations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C06C0F-9AD4-4E2E-FD1C-3F5B0E97DFFF}"/>
              </a:ext>
            </a:extLst>
          </p:cNvPr>
          <p:cNvSpPr txBox="1"/>
          <p:nvPr/>
        </p:nvSpPr>
        <p:spPr>
          <a:xfrm>
            <a:off x="9786015" y="4866520"/>
            <a:ext cx="230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TRUTHS-like uncertainty range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B6B15-E381-FBB1-2764-2C1AE0A31B2B}"/>
              </a:ext>
            </a:extLst>
          </p:cNvPr>
          <p:cNvSpPr txBox="1"/>
          <p:nvPr/>
        </p:nvSpPr>
        <p:spPr>
          <a:xfrm>
            <a:off x="9786015" y="3221187"/>
            <a:ext cx="230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Mean relative difference</a:t>
            </a:r>
          </a:p>
        </p:txBody>
      </p:sp>
    </p:spTree>
    <p:extLst>
      <p:ext uri="{BB962C8B-B14F-4D97-AF65-F5344CB8AC3E}">
        <p14:creationId xmlns:p14="http://schemas.microsoft.com/office/powerpoint/2010/main" val="1027818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408763-E209-6FD3-DA16-349889822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19" y="1029221"/>
            <a:ext cx="10695669" cy="45975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46A95F-B47D-FD96-466E-BAD9BC39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06755"/>
            <a:ext cx="10108800" cy="565200"/>
          </a:xfrm>
        </p:spPr>
        <p:txBody>
          <a:bodyPr>
            <a:normAutofit/>
          </a:bodyPr>
          <a:lstStyle/>
          <a:p>
            <a:r>
              <a:rPr lang="en-GB" dirty="0"/>
              <a:t>Relative difference versus molecular transmittance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FBC393-DB8F-4CB6-7908-6ECF5864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BEDC6-B672-E04B-B734-49E8539F43AC}" type="slidenum">
              <a:rPr lang="en-US" smtClean="0"/>
              <a:t>6</a:t>
            </a:fld>
            <a:endParaRPr lang="en-US"/>
          </a:p>
        </p:txBody>
      </p:sp>
      <p:sp>
        <p:nvSpPr>
          <p:cNvPr id="20" name="Bent Arrow 19">
            <a:extLst>
              <a:ext uri="{FF2B5EF4-FFF2-40B4-BE49-F238E27FC236}">
                <a16:creationId xmlns:a16="http://schemas.microsoft.com/office/drawing/2014/main" id="{B982B5B7-C5A6-B3A0-6F67-6408F3108025}"/>
              </a:ext>
            </a:extLst>
          </p:cNvPr>
          <p:cNvSpPr/>
          <p:nvPr/>
        </p:nvSpPr>
        <p:spPr>
          <a:xfrm rot="5400000" flipH="1">
            <a:off x="4925693" y="5476896"/>
            <a:ext cx="365125" cy="624613"/>
          </a:xfrm>
          <a:prstGeom prst="bentArrow">
            <a:avLst>
              <a:gd name="adj1" fmla="val 11104"/>
              <a:gd name="adj2" fmla="val 16416"/>
              <a:gd name="adj3" fmla="val 25000"/>
              <a:gd name="adj4" fmla="val 6255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Down Arrow 8">
            <a:extLst>
              <a:ext uri="{FF2B5EF4-FFF2-40B4-BE49-F238E27FC236}">
                <a16:creationId xmlns:a16="http://schemas.microsoft.com/office/drawing/2014/main" id="{429D4AD2-B249-3288-444F-8CC2D1A01F62}"/>
              </a:ext>
            </a:extLst>
          </p:cNvPr>
          <p:cNvSpPr/>
          <p:nvPr/>
        </p:nvSpPr>
        <p:spPr>
          <a:xfrm rot="5400000">
            <a:off x="11398275" y="2488922"/>
            <a:ext cx="109118" cy="47548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9F67DB2-E543-D8C2-53C3-4CD8B77CDE2B}"/>
              </a:ext>
            </a:extLst>
          </p:cNvPr>
          <p:cNvCxnSpPr>
            <a:cxnSpLocks/>
          </p:cNvCxnSpPr>
          <p:nvPr/>
        </p:nvCxnSpPr>
        <p:spPr>
          <a:xfrm>
            <a:off x="10446376" y="1210635"/>
            <a:ext cx="0" cy="379658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own Arrow 14">
            <a:extLst>
              <a:ext uri="{FF2B5EF4-FFF2-40B4-BE49-F238E27FC236}">
                <a16:creationId xmlns:a16="http://schemas.microsoft.com/office/drawing/2014/main" id="{E19B7AF5-DA99-1C4F-2621-A2D6E848D3BF}"/>
              </a:ext>
            </a:extLst>
          </p:cNvPr>
          <p:cNvSpPr/>
          <p:nvPr/>
        </p:nvSpPr>
        <p:spPr>
          <a:xfrm rot="5400000">
            <a:off x="11396215" y="1952464"/>
            <a:ext cx="109118" cy="47548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CA2A0B-AF39-3E85-973D-5D135C2D4696}"/>
              </a:ext>
            </a:extLst>
          </p:cNvPr>
          <p:cNvCxnSpPr>
            <a:cxnSpLocks/>
          </p:cNvCxnSpPr>
          <p:nvPr/>
        </p:nvCxnSpPr>
        <p:spPr>
          <a:xfrm>
            <a:off x="6333252" y="1210635"/>
            <a:ext cx="0" cy="3796589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186D3F9-0AB1-6113-807A-248E987AB72E}"/>
              </a:ext>
            </a:extLst>
          </p:cNvPr>
          <p:cNvSpPr txBox="1"/>
          <p:nvPr/>
        </p:nvSpPr>
        <p:spPr>
          <a:xfrm>
            <a:off x="10123211" y="5043160"/>
            <a:ext cx="7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97%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EF63D7-2ED5-3AD1-6F2F-68D27EC8A3B6}"/>
              </a:ext>
            </a:extLst>
          </p:cNvPr>
          <p:cNvSpPr txBox="1"/>
          <p:nvPr/>
        </p:nvSpPr>
        <p:spPr>
          <a:xfrm>
            <a:off x="6070281" y="5027208"/>
            <a:ext cx="7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75%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A5E89E-32E1-EF5E-E2D0-B8F84DD239CD}"/>
              </a:ext>
            </a:extLst>
          </p:cNvPr>
          <p:cNvSpPr txBox="1"/>
          <p:nvPr/>
        </p:nvSpPr>
        <p:spPr>
          <a:xfrm>
            <a:off x="11667940" y="2536837"/>
            <a:ext cx="58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1%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EAC3DA-AF04-52C4-FF4B-A3BC2B2A33D8}"/>
              </a:ext>
            </a:extLst>
          </p:cNvPr>
          <p:cNvSpPr txBox="1"/>
          <p:nvPr/>
        </p:nvSpPr>
        <p:spPr>
          <a:xfrm>
            <a:off x="11679035" y="2005542"/>
            <a:ext cx="58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5%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F07134-EEB9-1AE2-E935-0A2E2BCA6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293" y="5396545"/>
            <a:ext cx="3426495" cy="99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38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DFDA7-5842-0759-3797-64B6F82C2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96364"/>
            <a:ext cx="10108800" cy="565200"/>
          </a:xfrm>
        </p:spPr>
        <p:txBody>
          <a:bodyPr/>
          <a:lstStyle/>
          <a:p>
            <a:r>
              <a:rPr lang="en-GB" dirty="0"/>
              <a:t>Simulation uncertainty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D7D7B-1BB3-2284-7F74-3B3A56C8C439}"/>
              </a:ext>
            </a:extLst>
          </p:cNvPr>
          <p:cNvSpPr txBox="1"/>
          <p:nvPr/>
        </p:nvSpPr>
        <p:spPr>
          <a:xfrm>
            <a:off x="430115" y="4951567"/>
            <a:ext cx="3555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Mean PRISMA TOA BRF values from the 27 observations acquired over Libya-4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BB0688-0730-EB37-9E1E-C40443FE9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9" y="983103"/>
            <a:ext cx="12192000" cy="348617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812A39-86E7-27F7-CF27-E9CA37FE5C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544793"/>
              </p:ext>
            </p:extLst>
          </p:nvPr>
        </p:nvGraphicFramePr>
        <p:xfrm>
          <a:off x="4334897" y="4615778"/>
          <a:ext cx="3354376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77188">
                  <a:extLst>
                    <a:ext uri="{9D8B030D-6E8A-4147-A177-3AD203B41FA5}">
                      <a16:colId xmlns:a16="http://schemas.microsoft.com/office/drawing/2014/main" val="326152174"/>
                    </a:ext>
                  </a:extLst>
                </a:gridCol>
                <a:gridCol w="1677188">
                  <a:extLst>
                    <a:ext uri="{9D8B030D-6E8A-4147-A177-3AD203B41FA5}">
                      <a16:colId xmlns:a16="http://schemas.microsoft.com/office/drawing/2014/main" val="651038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Uncertainty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Transmittance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55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 1%</a:t>
                      </a:r>
                      <a:endParaRPr lang="en-IE" dirty="0"/>
                    </a:p>
                  </a:txBody>
                  <a:tcPr>
                    <a:solidFill>
                      <a:srgbClr val="029E7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&gt; 97%</a:t>
                      </a:r>
                      <a:endParaRPr lang="en-IE" dirty="0"/>
                    </a:p>
                  </a:txBody>
                  <a:tcPr>
                    <a:solidFill>
                      <a:srgbClr val="029E7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892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 5%</a:t>
                      </a:r>
                      <a:endParaRPr lang="en-IE" dirty="0"/>
                    </a:p>
                  </a:txBody>
                  <a:tcPr>
                    <a:solidFill>
                      <a:srgbClr val="ECE1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[75%, 97%]</a:t>
                      </a:r>
                      <a:endParaRPr lang="en-IE" dirty="0"/>
                    </a:p>
                  </a:txBody>
                  <a:tcPr>
                    <a:solidFill>
                      <a:srgbClr val="ECE1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484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&gt; 5%</a:t>
                      </a:r>
                      <a:endParaRPr lang="en-IE" dirty="0"/>
                    </a:p>
                  </a:txBody>
                  <a:tcPr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 75%</a:t>
                      </a:r>
                      <a:endParaRPr lang="en-IE" dirty="0"/>
                    </a:p>
                  </a:txBody>
                  <a:tcP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92066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55501BF-9F57-05F0-86CA-3D9EA119AB4A}"/>
              </a:ext>
            </a:extLst>
          </p:cNvPr>
          <p:cNvSpPr txBox="1"/>
          <p:nvPr/>
        </p:nvSpPr>
        <p:spPr>
          <a:xfrm>
            <a:off x="8364369" y="4469273"/>
            <a:ext cx="3844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+mj-lt"/>
              </a:rPr>
              <a:t>To secure 1% accuracy, use CAMS profile when total column molecular transmittance &lt; 97%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More in Leroy et al. (2024)</a:t>
            </a:r>
            <a:br>
              <a:rPr lang="en-GB" dirty="0">
                <a:latin typeface="+mj-lt"/>
              </a:rPr>
            </a:br>
            <a:r>
              <a:rPr lang="en-GB" dirty="0">
                <a:latin typeface="+mj-lt"/>
                <a:hlinkClick r:id="rId3"/>
              </a:rPr>
              <a:t>10.1080/22797254.2024.2389798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9075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un setting over a horizon&#10;&#10;Description automatically generated">
            <a:extLst>
              <a:ext uri="{FF2B5EF4-FFF2-40B4-BE49-F238E27FC236}">
                <a16:creationId xmlns:a16="http://schemas.microsoft.com/office/drawing/2014/main" id="{74B6A163-F4EE-4972-EFA9-321C21FAFE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9303" y="4628491"/>
            <a:ext cx="3110295" cy="1555151"/>
          </a:xfrm>
        </p:spPr>
      </p:pic>
      <p:pic>
        <p:nvPicPr>
          <p:cNvPr id="10" name="Picture 9" descr="A field with trees in the background&#10;&#10;Description automatically generated">
            <a:extLst>
              <a:ext uri="{FF2B5EF4-FFF2-40B4-BE49-F238E27FC236}">
                <a16:creationId xmlns:a16="http://schemas.microsoft.com/office/drawing/2014/main" id="{BAC94656-52C9-2880-B015-E970E8DB6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5" y="4628491"/>
            <a:ext cx="2764713" cy="1555151"/>
          </a:xfrm>
          <a:prstGeom prst="rect">
            <a:avLst/>
          </a:prstGeom>
        </p:spPr>
      </p:pic>
      <p:pic>
        <p:nvPicPr>
          <p:cNvPr id="12" name="Picture 11" descr="A wide view of a desert&#10;&#10;Description automatically generated">
            <a:extLst>
              <a:ext uri="{FF2B5EF4-FFF2-40B4-BE49-F238E27FC236}">
                <a16:creationId xmlns:a16="http://schemas.microsoft.com/office/drawing/2014/main" id="{E22463DE-5A4F-7962-C581-634F4E2714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88" b="19444"/>
          <a:stretch/>
        </p:blipFill>
        <p:spPr>
          <a:xfrm>
            <a:off x="2829008" y="4628492"/>
            <a:ext cx="3110295" cy="1555151"/>
          </a:xfrm>
          <a:prstGeom prst="rect">
            <a:avLst/>
          </a:prstGeom>
        </p:spPr>
      </p:pic>
      <p:pic>
        <p:nvPicPr>
          <p:cNvPr id="14" name="Picture 13" descr="A picture containing sky, outdoor, plant, lush&#10;&#10;Description automatically generated">
            <a:extLst>
              <a:ext uri="{FF2B5EF4-FFF2-40B4-BE49-F238E27FC236}">
                <a16:creationId xmlns:a16="http://schemas.microsoft.com/office/drawing/2014/main" id="{9CD73C2D-2696-2B5D-3834-00AE7E0D5A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767" b="13326"/>
          <a:stretch/>
        </p:blipFill>
        <p:spPr>
          <a:xfrm>
            <a:off x="9049598" y="4628490"/>
            <a:ext cx="3110295" cy="1555151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4DA403-81AF-F170-6200-F4F2A6F302E1}"/>
              </a:ext>
            </a:extLst>
          </p:cNvPr>
          <p:cNvSpPr txBox="1"/>
          <p:nvPr/>
        </p:nvSpPr>
        <p:spPr>
          <a:xfrm>
            <a:off x="561615" y="1512022"/>
            <a:ext cx="537768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</a:rPr>
              <a:t>Satellite and in-situ observation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</a:rPr>
              <a:t>State-of-the-art atmospheric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</a:rPr>
              <a:t>Detailed surface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</a:rPr>
              <a:t>Plane-parallel and spherical-shell geometries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</a:rPr>
              <a:t>Monte Carlo ray tracing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F934F6-3527-3817-969C-44023E7D44BC}"/>
              </a:ext>
            </a:extLst>
          </p:cNvPr>
          <p:cNvSpPr txBox="1"/>
          <p:nvPr/>
        </p:nvSpPr>
        <p:spPr>
          <a:xfrm>
            <a:off x="5939302" y="1512021"/>
            <a:ext cx="5791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</a:rPr>
              <a:t>Designed for </a:t>
            </a:r>
            <a:r>
              <a:rPr lang="en-GB" sz="2200" dirty="0" err="1">
                <a:latin typeface="+mj-lt"/>
              </a:rPr>
              <a:t>cal</a:t>
            </a:r>
            <a:r>
              <a:rPr lang="en-GB" sz="2200" dirty="0">
                <a:latin typeface="+mj-lt"/>
              </a:rPr>
              <a:t>/</a:t>
            </a:r>
            <a:r>
              <a:rPr lang="en-GB" sz="2200" dirty="0" err="1">
                <a:latin typeface="+mj-lt"/>
              </a:rPr>
              <a:t>val</a:t>
            </a:r>
            <a:r>
              <a:rPr lang="en-GB" sz="2200" dirty="0">
                <a:latin typeface="+mj-lt"/>
              </a:rPr>
              <a:t> ⇒ highly accurate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</a:rPr>
              <a:t>Python interface &amp; package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</a:rPr>
              <a:t>Detailed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</a:rPr>
              <a:t>Free software (LGPL)</a:t>
            </a:r>
          </a:p>
        </p:txBody>
      </p:sp>
      <p:sp>
        <p:nvSpPr>
          <p:cNvPr id="27" name="Rectangle: Rounded Corners 26">
            <a:hlinkClick r:id="rId6"/>
            <a:extLst>
              <a:ext uri="{FF2B5EF4-FFF2-40B4-BE49-F238E27FC236}">
                <a16:creationId xmlns:a16="http://schemas.microsoft.com/office/drawing/2014/main" id="{4514324B-5432-7233-4B87-DF1097DBFC43}"/>
              </a:ext>
            </a:extLst>
          </p:cNvPr>
          <p:cNvSpPr/>
          <p:nvPr/>
        </p:nvSpPr>
        <p:spPr>
          <a:xfrm>
            <a:off x="6733309" y="3343040"/>
            <a:ext cx="4203186" cy="679092"/>
          </a:xfrm>
          <a:prstGeom prst="roundRect">
            <a:avLst>
              <a:gd name="adj" fmla="val 50000"/>
            </a:avLst>
          </a:prstGeom>
          <a:solidFill>
            <a:srgbClr val="5151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⇒ more on eradiate.eu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A452146E-A4F9-4848-23FE-6D4ACD17C3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579" y="175269"/>
            <a:ext cx="4337962" cy="72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48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EF26B-7A66-EF9D-E751-2C6A6FFDE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7CFDA-DEEC-2D91-8EBB-7A78DA9A0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How close are different projects on implementing FAIR data? What aspect is the most difficult? What projects are implementing standardization?</a:t>
            </a:r>
            <a:br>
              <a:rPr lang="en-IE" dirty="0"/>
            </a:br>
            <a:r>
              <a:rPr lang="en-IE" dirty="0">
                <a:solidFill>
                  <a:schemeClr val="tx2"/>
                </a:solidFill>
              </a:rPr>
              <a:t>—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What are challenges to open science in </a:t>
            </a:r>
            <a:r>
              <a:rPr lang="en-IE" dirty="0" err="1"/>
              <a:t>cal</a:t>
            </a:r>
            <a:r>
              <a:rPr lang="en-IE" dirty="0"/>
              <a:t>/</a:t>
            </a:r>
            <a:r>
              <a:rPr lang="en-IE" dirty="0" err="1"/>
              <a:t>val</a:t>
            </a:r>
            <a:r>
              <a:rPr lang="en-IE" dirty="0"/>
              <a:t>, algorithm development, and science and applications use spaces? What are potential improvements?</a:t>
            </a:r>
            <a:br>
              <a:rPr lang="en-IE" dirty="0"/>
            </a:br>
            <a:r>
              <a:rPr lang="en-IE" dirty="0">
                <a:solidFill>
                  <a:schemeClr val="tx2"/>
                </a:solidFill>
              </a:rPr>
              <a:t>RTM maintenance and availability is an issue (either closed-source, hard to find, unguaranteed maintenance)</a:t>
            </a:r>
          </a:p>
        </p:txBody>
      </p:sp>
    </p:spTree>
    <p:extLst>
      <p:ext uri="{BB962C8B-B14F-4D97-AF65-F5344CB8AC3E}">
        <p14:creationId xmlns:p14="http://schemas.microsoft.com/office/powerpoint/2010/main" val="65672905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 page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FD0E5E75-7717-46C2-B7DD-6B9340E741A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- For ESA Official Use Only</Classification>
    <Issue_x0020_Date xmlns="ddc99d1b-0883-4f2c-a8e6-6d8ebaa0e5d6">2020-08-04T22:00:00+00:00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PKKMWAM5UKCP-1108600927-1303</_dlc_DocId>
    <_dlc_DocIdUrl xmlns="ddc99d1b-0883-4f2c-a8e6-6d8ebaa0e5d6">
      <Url>https://esateamsite.sso.esa.int/support/EOT2018/_layouts/15/DocIdRedir.aspx?ID=PKKMWAM5UKCP-1108600927-1303</Url>
      <Description>PKKMWAM5UKCP-1108600927-1303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2253E4B-BB15-4AC1-82DB-CDDE390D88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22279E-2C4C-4C93-8498-455A58D1433E}">
  <ds:schemaRefs>
    <ds:schemaRef ds:uri="http://purl.org/dc/elements/1.1/"/>
    <ds:schemaRef ds:uri="http://schemas.microsoft.com/office/2006/metadata/properties"/>
    <ds:schemaRef ds:uri="http://schemas.microsoft.com/sharepoint/v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sharepoint/v3/fields"/>
    <ds:schemaRef ds:uri="ddc99d1b-0883-4f2c-a8e6-6d8ebaa0e5d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2B14A63-63A1-4694-A9CB-C52F3967F032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2020_ESA_Presentation</Template>
  <TotalTime>260</TotalTime>
  <Words>379</Words>
  <Application>Microsoft Office PowerPoint</Application>
  <PresentationFormat>Custom</PresentationFormat>
  <Paragraphs>56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Verdana</vt:lpstr>
      <vt:lpstr>Presentation page</vt:lpstr>
      <vt:lpstr>PowerPoint Presentation</vt:lpstr>
      <vt:lpstr>Standard atmospheric profiles: Convenient but outdated</vt:lpstr>
      <vt:lpstr>HIS spectral domain</vt:lpstr>
      <vt:lpstr>Two approaches to build atmospheric profiles</vt:lpstr>
      <vt:lpstr>PRISMA observations over Libya-4 </vt:lpstr>
      <vt:lpstr>Relative difference versus molecular transmittance</vt:lpstr>
      <vt:lpstr>Simulation uncertainty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TITLE OF PRESENTATION</dc:subject>
  <dc:creator>Ulla</dc:creator>
  <cp:keywords/>
  <dc:description/>
  <cp:lastModifiedBy>Vincent Leroy</cp:lastModifiedBy>
  <cp:revision>29</cp:revision>
  <cp:lastPrinted>2008-08-26T16:26:23Z</cp:lastPrinted>
  <dcterms:created xsi:type="dcterms:W3CDTF">2024-10-24T13:38:22Z</dcterms:created>
  <dcterms:modified xsi:type="dcterms:W3CDTF">2024-11-14T09:57:39Z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user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2024-10-23T22:00:00Z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