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4595" r:id="rId5"/>
    <p:sldId id="2142533946" r:id="rId6"/>
    <p:sldId id="2142533952" r:id="rId7"/>
    <p:sldId id="2142533948" r:id="rId8"/>
    <p:sldId id="2142533949" r:id="rId9"/>
    <p:sldId id="2142533953" r:id="rId10"/>
    <p:sldId id="2142533950" r:id="rId11"/>
    <p:sldId id="2142533933" r:id="rId12"/>
    <p:sldId id="2142533944" r:id="rId13"/>
    <p:sldId id="2142533947" r:id="rId14"/>
    <p:sldId id="2142533954" r:id="rId15"/>
    <p:sldId id="2142533955" r:id="rId16"/>
    <p:sldId id="29190" r:id="rId17"/>
    <p:sldId id="263" r:id="rId18"/>
    <p:sldId id="2142533930" r:id="rId19"/>
    <p:sldId id="2142533945" r:id="rId20"/>
    <p:sldId id="214253393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D91"/>
    <a:srgbClr val="0041FF"/>
    <a:srgbClr val="FF4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57"/>
    <p:restoredTop sz="96405"/>
  </p:normalViewPr>
  <p:slideViewPr>
    <p:cSldViewPr snapToGrid="0" snapToObjects="1">
      <p:cViewPr>
        <p:scale>
          <a:sx n="140" d="100"/>
          <a:sy n="140" d="100"/>
        </p:scale>
        <p:origin x="120"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D1AA2901-15F7-614F-B0DB-D2FBDE8D957B}" type="datetimeFigureOut">
              <a:rPr lang="en-US" smtClean="0"/>
              <a:pPr/>
              <a:t>11/13/24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ED93A343-62F0-5C48-AE56-E2A612F7C1D0}" type="slidenum">
              <a:rPr lang="en-US" smtClean="0"/>
              <a:pPr/>
              <a:t>‹#›</a:t>
            </a:fld>
            <a:endParaRPr lang="en-US" dirty="0"/>
          </a:p>
        </p:txBody>
      </p:sp>
    </p:spTree>
    <p:extLst>
      <p:ext uri="{BB962C8B-B14F-4D97-AF65-F5344CB8AC3E}">
        <p14:creationId xmlns:p14="http://schemas.microsoft.com/office/powerpoint/2010/main" val="162230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SBG is good to go and address the next levels of detail.  The team has developed have a feasible solution that would deploy state-of-the-art technology that is however, at TRL 6thanks to past NASA investments.  The community had reviewed and concurs with the level of performance this system can provide, and is strongly behind the envisioned geophysical products.  As you’ll see, some of this system’s deficiencies in revisit can be mitigated by NASA’s leadership in international data harmonization and sharing.</a:t>
            </a:r>
          </a:p>
        </p:txBody>
      </p:sp>
      <p:sp>
        <p:nvSpPr>
          <p:cNvPr id="4" name="Slide Number Placeholder 3"/>
          <p:cNvSpPr>
            <a:spLocks noGrp="1"/>
          </p:cNvSpPr>
          <p:nvPr>
            <p:ph type="sldNum" sz="quarter" idx="5"/>
          </p:nvPr>
        </p:nvSpPr>
        <p:spPr/>
        <p:txBody>
          <a:bodyPr/>
          <a:lstStyle/>
          <a:p>
            <a:fld id="{E5CFB527-7395-3040-AF8A-18775DA3C00C}" type="slidenum">
              <a:rPr lang="en-US" smtClean="0"/>
              <a:t>1</a:t>
            </a:fld>
            <a:endParaRPr lang="en-US"/>
          </a:p>
        </p:txBody>
      </p:sp>
    </p:spTree>
    <p:extLst>
      <p:ext uri="{BB962C8B-B14F-4D97-AF65-F5344CB8AC3E}">
        <p14:creationId xmlns:p14="http://schemas.microsoft.com/office/powerpoint/2010/main" val="4139113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878B-3170-9B48-9C5A-BC2EB939455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89915C94-73BB-7D4A-AEC8-2A76F801F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75DCB63-0CB9-DB42-9097-1A6984ACC11D}"/>
              </a:ext>
            </a:extLst>
          </p:cNvPr>
          <p:cNvSpPr>
            <a:spLocks noGrp="1"/>
          </p:cNvSpPr>
          <p:nvPr>
            <p:ph type="ftr" sz="quarter" idx="11"/>
          </p:nvPr>
        </p:nvSpPr>
        <p:spPr>
          <a:xfrm>
            <a:off x="5197085" y="6553100"/>
            <a:ext cx="4114800" cy="228600"/>
          </a:xfrm>
          <a:prstGeom prst="rect">
            <a:avLst/>
          </a:prstGeom>
        </p:spPr>
        <p:txBody>
          <a:bodyPr/>
          <a:lstStyle>
            <a:lvl1pPr>
              <a:defRPr sz="1000"/>
            </a:lvl1pPr>
          </a:lstStyle>
          <a:p>
            <a:r>
              <a:rPr lang="en-US"/>
              <a:t>david.r.thompson@jpl.nasa.gov</a:t>
            </a:r>
            <a:endParaRPr lang="en-US" dirty="0"/>
          </a:p>
        </p:txBody>
      </p:sp>
      <p:sp>
        <p:nvSpPr>
          <p:cNvPr id="6" name="Slide Number Placeholder 5">
            <a:extLst>
              <a:ext uri="{FF2B5EF4-FFF2-40B4-BE49-F238E27FC236}">
                <a16:creationId xmlns:a16="http://schemas.microsoft.com/office/drawing/2014/main" id="{C3CC0D89-C745-C34B-B4B3-691300046231}"/>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654347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B09BD-4400-5A44-A519-2B6BF087A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17CD1-9D22-C94B-9EA9-CC5586744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13D122-52D7-9245-8EEA-AA6957481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FC4F86-3765-0C4A-952A-CB16E599FE1F}"/>
              </a:ext>
            </a:extLst>
          </p:cNvPr>
          <p:cNvSpPr>
            <a:spLocks noGrp="1"/>
          </p:cNvSpPr>
          <p:nvPr>
            <p:ph type="dt" sz="half" idx="10"/>
          </p:nvPr>
        </p:nvSpPr>
        <p:spPr>
          <a:xfrm>
            <a:off x="847823" y="6575323"/>
            <a:ext cx="2743200" cy="228600"/>
          </a:xfrm>
          <a:prstGeom prst="rect">
            <a:avLst/>
          </a:prstGeom>
        </p:spPr>
        <p:txBody>
          <a:bodyPr/>
          <a:lstStyle/>
          <a:p>
            <a:fld id="{A03B0F4A-3161-834E-982A-6C4C6FB25E91}" type="datetime1">
              <a:rPr lang="en-US" smtClean="0"/>
              <a:t>11/13/24</a:t>
            </a:fld>
            <a:endParaRPr lang="en-US"/>
          </a:p>
        </p:txBody>
      </p:sp>
      <p:sp>
        <p:nvSpPr>
          <p:cNvPr id="6" name="Footer Placeholder 5">
            <a:extLst>
              <a:ext uri="{FF2B5EF4-FFF2-40B4-BE49-F238E27FC236}">
                <a16:creationId xmlns:a16="http://schemas.microsoft.com/office/drawing/2014/main" id="{F2F4EF0F-E8EA-264A-810A-5E2CAB7B85B4}"/>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7" name="Slide Number Placeholder 6">
            <a:extLst>
              <a:ext uri="{FF2B5EF4-FFF2-40B4-BE49-F238E27FC236}">
                <a16:creationId xmlns:a16="http://schemas.microsoft.com/office/drawing/2014/main" id="{4AC74F26-38A0-1F4E-84FE-B99F53BECB4E}"/>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3888658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D69B-BC23-6D48-A105-D2D8C62169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1D5E9B-6E79-3F47-AA31-783EB5C06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767D8-27CE-9B4C-A4A8-A21FD67A4235}"/>
              </a:ext>
            </a:extLst>
          </p:cNvPr>
          <p:cNvSpPr>
            <a:spLocks noGrp="1"/>
          </p:cNvSpPr>
          <p:nvPr>
            <p:ph type="dt" sz="half" idx="10"/>
          </p:nvPr>
        </p:nvSpPr>
        <p:spPr>
          <a:xfrm>
            <a:off x="847823" y="6575323"/>
            <a:ext cx="2743200" cy="228600"/>
          </a:xfrm>
          <a:prstGeom prst="rect">
            <a:avLst/>
          </a:prstGeom>
        </p:spPr>
        <p:txBody>
          <a:bodyPr/>
          <a:lstStyle/>
          <a:p>
            <a:fld id="{17504E87-9884-DD4C-91F9-6BF0BFCD080B}" type="datetime1">
              <a:rPr lang="en-US" smtClean="0"/>
              <a:t>11/13/24</a:t>
            </a:fld>
            <a:endParaRPr lang="en-US"/>
          </a:p>
        </p:txBody>
      </p:sp>
      <p:sp>
        <p:nvSpPr>
          <p:cNvPr id="5" name="Footer Placeholder 4">
            <a:extLst>
              <a:ext uri="{FF2B5EF4-FFF2-40B4-BE49-F238E27FC236}">
                <a16:creationId xmlns:a16="http://schemas.microsoft.com/office/drawing/2014/main" id="{352D311C-53F8-204C-B37A-24DEB7750AA0}"/>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6" name="Slide Number Placeholder 5">
            <a:extLst>
              <a:ext uri="{FF2B5EF4-FFF2-40B4-BE49-F238E27FC236}">
                <a16:creationId xmlns:a16="http://schemas.microsoft.com/office/drawing/2014/main" id="{BC86CE58-3E1D-8B4F-A5EA-F537DB425452}"/>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894321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D9D78B-A3C6-8840-A583-44FCFD4778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C4577-7537-6145-BA53-97B023D86A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7B625-70A4-2D4C-9DEC-50C80D8CE15E}"/>
              </a:ext>
            </a:extLst>
          </p:cNvPr>
          <p:cNvSpPr>
            <a:spLocks noGrp="1"/>
          </p:cNvSpPr>
          <p:nvPr>
            <p:ph type="dt" sz="half" idx="10"/>
          </p:nvPr>
        </p:nvSpPr>
        <p:spPr>
          <a:xfrm>
            <a:off x="847823" y="6575323"/>
            <a:ext cx="2743200" cy="228600"/>
          </a:xfrm>
          <a:prstGeom prst="rect">
            <a:avLst/>
          </a:prstGeom>
        </p:spPr>
        <p:txBody>
          <a:bodyPr/>
          <a:lstStyle/>
          <a:p>
            <a:fld id="{A1182988-26EB-2140-A1D4-3088E222D921}" type="datetime1">
              <a:rPr lang="en-US" smtClean="0"/>
              <a:t>11/13/24</a:t>
            </a:fld>
            <a:endParaRPr lang="en-US"/>
          </a:p>
        </p:txBody>
      </p:sp>
      <p:sp>
        <p:nvSpPr>
          <p:cNvPr id="5" name="Footer Placeholder 4">
            <a:extLst>
              <a:ext uri="{FF2B5EF4-FFF2-40B4-BE49-F238E27FC236}">
                <a16:creationId xmlns:a16="http://schemas.microsoft.com/office/drawing/2014/main" id="{B9EF3516-1BB5-C04D-B6B7-876726CBB848}"/>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6" name="Slide Number Placeholder 5">
            <a:extLst>
              <a:ext uri="{FF2B5EF4-FFF2-40B4-BE49-F238E27FC236}">
                <a16:creationId xmlns:a16="http://schemas.microsoft.com/office/drawing/2014/main" id="{F5C75D5A-5DA0-F840-847B-6FE130ECC884}"/>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6393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71520" y="4953136"/>
            <a:ext cx="6880655" cy="978729"/>
          </a:xfrm>
        </p:spPr>
        <p:txBody>
          <a:bodyPr wrap="square" anchor="t">
            <a:spAutoFit/>
          </a:bodyPr>
          <a:lstStyle>
            <a:lvl1pPr>
              <a:defRPr sz="3200" baseline="0">
                <a:solidFill>
                  <a:schemeClr val="bg1"/>
                </a:solidFill>
              </a:defRPr>
            </a:lvl1pPr>
          </a:lstStyle>
          <a:p>
            <a:r>
              <a:rPr lang="en-US" dirty="0"/>
              <a:t>The New Static Science Mission</a:t>
            </a:r>
            <a:br>
              <a:rPr lang="en-US" dirty="0"/>
            </a:br>
            <a:r>
              <a:rPr lang="en-US" dirty="0"/>
              <a:t>Directorate Template</a:t>
            </a:r>
          </a:p>
        </p:txBody>
      </p:sp>
      <p:sp>
        <p:nvSpPr>
          <p:cNvPr id="6" name="Rectangle 5"/>
          <p:cNvSpPr/>
          <p:nvPr userDrawn="1"/>
        </p:nvSpPr>
        <p:spPr>
          <a:xfrm>
            <a:off x="0" y="2429445"/>
            <a:ext cx="2990088" cy="196060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b="0" i="0" dirty="0">
                <a:latin typeface="Helvetica" pitchFamily="2" charset="0"/>
              </a:rPr>
              <a:t> </a:t>
            </a:r>
          </a:p>
        </p:txBody>
      </p:sp>
      <p:sp>
        <p:nvSpPr>
          <p:cNvPr id="7" name="Rectangle 6"/>
          <p:cNvSpPr/>
          <p:nvPr userDrawn="1"/>
        </p:nvSpPr>
        <p:spPr>
          <a:xfrm>
            <a:off x="3067304" y="2429445"/>
            <a:ext cx="2990088" cy="196060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b="0" i="0" dirty="0">
                <a:latin typeface="Helvetica" pitchFamily="2" charset="0"/>
              </a:rPr>
              <a:t> </a:t>
            </a:r>
          </a:p>
        </p:txBody>
      </p:sp>
      <p:sp>
        <p:nvSpPr>
          <p:cNvPr id="11" name="Rectangle 10"/>
          <p:cNvSpPr/>
          <p:nvPr userDrawn="1"/>
        </p:nvSpPr>
        <p:spPr>
          <a:xfrm>
            <a:off x="6134608" y="2429445"/>
            <a:ext cx="2990088" cy="1960607"/>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b="0" i="0" dirty="0">
                <a:latin typeface="Helvetica" pitchFamily="2" charset="0"/>
              </a:rPr>
              <a:t> </a:t>
            </a:r>
          </a:p>
        </p:txBody>
      </p:sp>
      <p:sp>
        <p:nvSpPr>
          <p:cNvPr id="12" name="Rectangle 11"/>
          <p:cNvSpPr/>
          <p:nvPr userDrawn="1"/>
        </p:nvSpPr>
        <p:spPr>
          <a:xfrm>
            <a:off x="9201912" y="2429445"/>
            <a:ext cx="2990088" cy="196060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2075">
            <a:noFill/>
          </a:ln>
        </p:spPr>
        <p:style>
          <a:lnRef idx="2">
            <a:schemeClr val="accent1">
              <a:shade val="50000"/>
            </a:schemeClr>
          </a:lnRef>
          <a:fillRef idx="1">
            <a:schemeClr val="accent1"/>
          </a:fillRef>
          <a:effectRef idx="0">
            <a:schemeClr val="accent1"/>
          </a:effectRef>
          <a:fontRef idx="minor">
            <a:schemeClr val="lt1"/>
          </a:fontRef>
        </p:style>
        <p:txBody>
          <a:bodyPr lIns="91236" tIns="45718" rIns="91236" bIns="45718" rtlCol="0" anchor="ctr"/>
          <a:lstStyle/>
          <a:p>
            <a:pPr algn="ctr"/>
            <a:r>
              <a:rPr lang="en-US" b="0" i="0" dirty="0">
                <a:latin typeface="Helvetica" pitchFamily="2" charset="0"/>
              </a:rPr>
              <a:t> </a:t>
            </a:r>
          </a:p>
        </p:txBody>
      </p:sp>
      <p:sp>
        <p:nvSpPr>
          <p:cNvPr id="13" name="Text Placeholder 4"/>
          <p:cNvSpPr>
            <a:spLocks noGrp="1"/>
          </p:cNvSpPr>
          <p:nvPr>
            <p:ph type="body" sz="quarter" idx="10" hasCustomPrompt="1"/>
          </p:nvPr>
        </p:nvSpPr>
        <p:spPr>
          <a:xfrm>
            <a:off x="7668832" y="4928616"/>
            <a:ext cx="4048125" cy="313944"/>
          </a:xfrm>
        </p:spPr>
        <p:txBody>
          <a:bodyPr>
            <a:normAutofit/>
          </a:bodyPr>
          <a:lstStyle>
            <a:lvl1pPr marL="0" indent="0" algn="r">
              <a:buNone/>
              <a:defRPr sz="1900" b="1" baseline="0">
                <a:solidFill>
                  <a:schemeClr val="accent1">
                    <a:lumMod val="50000"/>
                  </a:schemeClr>
                </a:solidFill>
              </a:defRPr>
            </a:lvl1pPr>
            <a:lvl2pPr algn="r">
              <a:defRPr/>
            </a:lvl2pPr>
            <a:lvl3pPr algn="r">
              <a:defRPr/>
            </a:lvl3pPr>
            <a:lvl4pPr algn="r">
              <a:defRPr/>
            </a:lvl4pPr>
            <a:lvl5pPr algn="r">
              <a:defRPr/>
            </a:lvl5pPr>
          </a:lstStyle>
          <a:p>
            <a:pPr marL="228056" marR="0" lvl="0" indent="-228056" algn="r" defTabSz="912088" rtl="0" eaLnBrk="1" fontAlgn="auto" latinLnBrk="0" hangingPunct="1">
              <a:lnSpc>
                <a:spcPct val="90000"/>
              </a:lnSpc>
              <a:spcBef>
                <a:spcPts val="1000"/>
              </a:spcBef>
              <a:spcAft>
                <a:spcPts val="0"/>
              </a:spcAft>
              <a:buClrTx/>
              <a:buSzTx/>
              <a:tabLst/>
              <a:defRPr/>
            </a:pPr>
            <a:r>
              <a:rPr lang="en-US" dirty="0"/>
              <a:t>Presenter Name</a:t>
            </a:r>
          </a:p>
        </p:txBody>
      </p:sp>
      <p:sp>
        <p:nvSpPr>
          <p:cNvPr id="14" name="Text Placeholder 3"/>
          <p:cNvSpPr>
            <a:spLocks noGrp="1"/>
          </p:cNvSpPr>
          <p:nvPr>
            <p:ph type="body" sz="quarter" idx="11" hasCustomPrompt="1"/>
          </p:nvPr>
        </p:nvSpPr>
        <p:spPr>
          <a:xfrm>
            <a:off x="7644765" y="5254572"/>
            <a:ext cx="4071939" cy="1012825"/>
          </a:xfrm>
        </p:spPr>
        <p:txBody>
          <a:bodyPr>
            <a:noAutofit/>
          </a:bodyPr>
          <a:lstStyle>
            <a:lvl1pPr marL="0" indent="0" algn="r">
              <a:spcBef>
                <a:spcPts val="400"/>
              </a:spcBef>
              <a:buFont typeface="Arial" charset="0"/>
              <a:buNone/>
              <a:defRPr sz="1900" baseline="0">
                <a:solidFill>
                  <a:schemeClr val="accent1">
                    <a:lumMod val="50000"/>
                  </a:schemeClr>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Title</a:t>
            </a:r>
          </a:p>
          <a:p>
            <a:pPr lvl="0"/>
            <a:r>
              <a:rPr lang="en-US" dirty="0"/>
              <a:t>Organization</a:t>
            </a:r>
          </a:p>
          <a:p>
            <a:pPr lvl="0"/>
            <a:r>
              <a:rPr lang="en-US" dirty="0"/>
              <a:t>Contact</a:t>
            </a:r>
          </a:p>
        </p:txBody>
      </p:sp>
      <p:sp>
        <p:nvSpPr>
          <p:cNvPr id="16" name="Text Placeholder 3"/>
          <p:cNvSpPr>
            <a:spLocks noGrp="1"/>
          </p:cNvSpPr>
          <p:nvPr>
            <p:ph type="body" sz="quarter" idx="12" hasCustomPrompt="1"/>
          </p:nvPr>
        </p:nvSpPr>
        <p:spPr>
          <a:xfrm>
            <a:off x="7644765" y="6339396"/>
            <a:ext cx="4071939" cy="317437"/>
          </a:xfrm>
        </p:spPr>
        <p:txBody>
          <a:bodyPr>
            <a:noAutofit/>
          </a:bodyPr>
          <a:lstStyle>
            <a:lvl1pPr marL="0" indent="0" algn="r">
              <a:spcBef>
                <a:spcPts val="400"/>
              </a:spcBef>
              <a:buFont typeface="Arial" charset="0"/>
              <a:buNone/>
              <a:defRPr sz="1500" baseline="0">
                <a:solidFill>
                  <a:schemeClr val="accent1">
                    <a:lumMod val="50000"/>
                  </a:schemeClr>
                </a:solidFill>
              </a:defRPr>
            </a:lvl1pPr>
            <a:lvl2pPr marL="455979" indent="0" algn="r">
              <a:buFont typeface="Arial" charset="0"/>
              <a:buNone/>
              <a:defRPr sz="1900">
                <a:solidFill>
                  <a:srgbClr val="244D60"/>
                </a:solidFill>
              </a:defRPr>
            </a:lvl2pPr>
            <a:lvl3pPr marL="912088" indent="0" algn="r">
              <a:buFont typeface="Arial" charset="0"/>
              <a:buNone/>
              <a:defRPr sz="1900">
                <a:solidFill>
                  <a:srgbClr val="244D60"/>
                </a:solidFill>
              </a:defRPr>
            </a:lvl3pPr>
            <a:lvl4pPr marL="1368132" indent="0" algn="r">
              <a:buFont typeface="Arial" charset="0"/>
              <a:buNone/>
              <a:defRPr sz="1900">
                <a:solidFill>
                  <a:srgbClr val="244D60"/>
                </a:solidFill>
              </a:defRPr>
            </a:lvl4pPr>
            <a:lvl5pPr marL="1824176" indent="0" algn="r">
              <a:buFont typeface="Arial" charset="0"/>
              <a:buNone/>
              <a:defRPr sz="1900">
                <a:solidFill>
                  <a:srgbClr val="244D60"/>
                </a:solidFill>
              </a:defRPr>
            </a:lvl5pPr>
          </a:lstStyle>
          <a:p>
            <a:pPr lvl="0"/>
            <a:r>
              <a:rPr lang="en-US" dirty="0"/>
              <a:t>MONTH YEAR</a:t>
            </a:r>
          </a:p>
        </p:txBody>
      </p:sp>
    </p:spTree>
    <p:extLst>
      <p:ext uri="{BB962C8B-B14F-4D97-AF65-F5344CB8AC3E}">
        <p14:creationId xmlns:p14="http://schemas.microsoft.com/office/powerpoint/2010/main" val="1989348794"/>
      </p:ext>
    </p:extLst>
  </p:cSld>
  <p:clrMapOvr>
    <a:masterClrMapping/>
  </p:clrMapOvr>
  <p:extLst>
    <p:ext uri="{DCECCB84-F9BA-43D5-87BE-67443E8EF086}">
      <p15:sldGuideLst xmlns:p15="http://schemas.microsoft.com/office/powerpoint/2012/main">
        <p15:guide id="1" orient="horz" pos="3120">
          <p15:clr>
            <a:srgbClr val="FBAE40"/>
          </p15:clr>
        </p15:guide>
        <p15:guide id="2" pos="3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Box">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09601" y="6492876"/>
            <a:ext cx="1803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fld id="{08E3C083-DF43-6446-9DA5-99CA2022596F}" type="datetime1">
              <a:rPr lang="en-US" smtClean="0"/>
              <a:t>11/13/24</a:t>
            </a:fld>
            <a:endParaRPr lang="en-US" dirty="0"/>
          </a:p>
        </p:txBody>
      </p:sp>
      <p:sp>
        <p:nvSpPr>
          <p:cNvPr id="11" name="Footer Placeholder 4"/>
          <p:cNvSpPr>
            <a:spLocks noGrp="1"/>
          </p:cNvSpPr>
          <p:nvPr>
            <p:ph type="ftr" sz="quarter" idx="3"/>
          </p:nvPr>
        </p:nvSpPr>
        <p:spPr>
          <a:xfrm>
            <a:off x="2511778" y="6492876"/>
            <a:ext cx="7281333"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Imaging spectroscopy tutorial - David R. Thompson, david.r.thompson@jpl.nasa.gov</a:t>
            </a:r>
            <a:endParaRPr lang="en-US" dirty="0"/>
          </a:p>
        </p:txBody>
      </p:sp>
      <p:sp>
        <p:nvSpPr>
          <p:cNvPr id="12" name="Slide Number Placeholder 5"/>
          <p:cNvSpPr>
            <a:spLocks noGrp="1"/>
          </p:cNvSpPr>
          <p:nvPr>
            <p:ph type="sldNum" sz="quarter" idx="4"/>
          </p:nvPr>
        </p:nvSpPr>
        <p:spPr>
          <a:xfrm>
            <a:off x="9891890" y="6492876"/>
            <a:ext cx="1690511"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BB0B505-5A34-8746-A5A9-793D5E51FFCB}" type="slidenum">
              <a:rPr lang="en-US" smtClean="0"/>
              <a:pPr/>
              <a:t>‹#›</a:t>
            </a:fld>
            <a:endParaRPr lang="en-US" dirty="0"/>
          </a:p>
        </p:txBody>
      </p:sp>
      <p:sp>
        <p:nvSpPr>
          <p:cNvPr id="15" name="Text Placeholder 13"/>
          <p:cNvSpPr>
            <a:spLocks noGrp="1"/>
          </p:cNvSpPr>
          <p:nvPr>
            <p:ph type="body" sz="quarter" idx="16" hasCustomPrompt="1"/>
          </p:nvPr>
        </p:nvSpPr>
        <p:spPr>
          <a:xfrm>
            <a:off x="632180" y="917223"/>
            <a:ext cx="10974917"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Click to Edit Subhead</a:t>
            </a:r>
          </a:p>
        </p:txBody>
      </p:sp>
      <p:sp>
        <p:nvSpPr>
          <p:cNvPr id="16" name="Title 1"/>
          <p:cNvSpPr>
            <a:spLocks noGrp="1"/>
          </p:cNvSpPr>
          <p:nvPr>
            <p:ph type="ctrTitle" hasCustomPrompt="1"/>
          </p:nvPr>
        </p:nvSpPr>
        <p:spPr>
          <a:xfrm>
            <a:off x="605368" y="454026"/>
            <a:ext cx="10977032" cy="436031"/>
          </a:xfrm>
          <a:prstGeom prst="rect">
            <a:avLst/>
          </a:prstGeom>
        </p:spPr>
        <p:txBody>
          <a:bodyPr anchor="t">
            <a:noAutofit/>
          </a:bodyPr>
          <a:lstStyle>
            <a:lvl1pPr algn="l">
              <a:defRPr sz="2800" b="0" i="0" cap="none">
                <a:solidFill>
                  <a:srgbClr val="000000"/>
                </a:solidFill>
                <a:latin typeface="Helvetica" pitchFamily="2" charset="0"/>
                <a:cs typeface="Arial"/>
              </a:defRPr>
            </a:lvl1pPr>
          </a:lstStyle>
          <a:p>
            <a:r>
              <a:rPr lang="en-US" dirty="0"/>
              <a:t>Click to Edit Header</a:t>
            </a:r>
          </a:p>
        </p:txBody>
      </p:sp>
      <p:sp>
        <p:nvSpPr>
          <p:cNvPr id="3" name="Text Placeholder 2"/>
          <p:cNvSpPr>
            <a:spLocks noGrp="1"/>
          </p:cNvSpPr>
          <p:nvPr>
            <p:ph type="body" sz="quarter" idx="17"/>
          </p:nvPr>
        </p:nvSpPr>
        <p:spPr>
          <a:xfrm>
            <a:off x="609600" y="1476964"/>
            <a:ext cx="10998200" cy="4815887"/>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716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56DB-E827-0647-5907-B4B8CDD40F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16AA18-2122-38D7-DB5A-24BEC2920747}"/>
              </a:ext>
            </a:extLst>
          </p:cNvPr>
          <p:cNvSpPr>
            <a:spLocks noGrp="1"/>
          </p:cNvSpPr>
          <p:nvPr>
            <p:ph type="dt" sz="half" idx="10"/>
          </p:nvPr>
        </p:nvSpPr>
        <p:spPr>
          <a:xfrm>
            <a:off x="847823" y="6575323"/>
            <a:ext cx="2743200" cy="228600"/>
          </a:xfrm>
          <a:prstGeom prst="rect">
            <a:avLst/>
          </a:prstGeom>
        </p:spPr>
        <p:txBody>
          <a:bodyPr/>
          <a:lstStyle/>
          <a:p>
            <a:fld id="{8840A55C-6F8B-8F42-8CF9-B04A39646DC1}" type="datetime1">
              <a:rPr lang="en-US" smtClean="0"/>
              <a:pPr/>
              <a:t>11/13/24</a:t>
            </a:fld>
            <a:endParaRPr lang="en-US" dirty="0"/>
          </a:p>
        </p:txBody>
      </p:sp>
      <p:sp>
        <p:nvSpPr>
          <p:cNvPr id="4" name="Footer Placeholder 3">
            <a:extLst>
              <a:ext uri="{FF2B5EF4-FFF2-40B4-BE49-F238E27FC236}">
                <a16:creationId xmlns:a16="http://schemas.microsoft.com/office/drawing/2014/main" id="{FD144A20-3973-F06D-C9F7-24E493B382F7}"/>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endParaRPr lang="en-US" dirty="0"/>
          </a:p>
        </p:txBody>
      </p:sp>
      <p:sp>
        <p:nvSpPr>
          <p:cNvPr id="5" name="Slide Number Placeholder 4">
            <a:extLst>
              <a:ext uri="{FF2B5EF4-FFF2-40B4-BE49-F238E27FC236}">
                <a16:creationId xmlns:a16="http://schemas.microsoft.com/office/drawing/2014/main" id="{6605AC25-E191-C0F7-A62B-6610BB2BFC1D}"/>
              </a:ext>
            </a:extLst>
          </p:cNvPr>
          <p:cNvSpPr>
            <a:spLocks noGrp="1"/>
          </p:cNvSpPr>
          <p:nvPr>
            <p:ph type="sldNum" sz="quarter" idx="12"/>
          </p:nvPr>
        </p:nvSpPr>
        <p:spPr/>
        <p:txBody>
          <a:bodyPr/>
          <a:lstStyle/>
          <a:p>
            <a:fld id="{2C94A563-8DFE-4845-80F4-C8D165B70187}" type="slidenum">
              <a:rPr lang="en-US" smtClean="0"/>
              <a:pPr/>
              <a:t>‹#›</a:t>
            </a:fld>
            <a:endParaRPr lang="en-US" dirty="0"/>
          </a:p>
        </p:txBody>
      </p:sp>
    </p:spTree>
    <p:extLst>
      <p:ext uri="{BB962C8B-B14F-4D97-AF65-F5344CB8AC3E}">
        <p14:creationId xmlns:p14="http://schemas.microsoft.com/office/powerpoint/2010/main" val="416851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7241-65B3-D54E-BAA5-C577DE4DF3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28A1C-3F67-154A-A987-3260FEF9AF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13935-C416-1B46-84CE-85413AA9C2F8}"/>
              </a:ext>
            </a:extLst>
          </p:cNvPr>
          <p:cNvSpPr>
            <a:spLocks noGrp="1"/>
          </p:cNvSpPr>
          <p:nvPr>
            <p:ph type="dt" sz="half" idx="10"/>
          </p:nvPr>
        </p:nvSpPr>
        <p:spPr>
          <a:xfrm>
            <a:off x="847823" y="6575323"/>
            <a:ext cx="2743200" cy="228600"/>
          </a:xfrm>
          <a:prstGeom prst="rect">
            <a:avLst/>
          </a:prstGeom>
        </p:spPr>
        <p:txBody>
          <a:bodyPr/>
          <a:lstStyle/>
          <a:p>
            <a:fld id="{E3BDB968-4DEC-A34D-8D42-99DAF8C1BDEB}" type="datetime1">
              <a:rPr lang="en-US" smtClean="0"/>
              <a:t>11/13/24</a:t>
            </a:fld>
            <a:endParaRPr lang="en-US"/>
          </a:p>
        </p:txBody>
      </p:sp>
      <p:sp>
        <p:nvSpPr>
          <p:cNvPr id="5" name="Footer Placeholder 4">
            <a:extLst>
              <a:ext uri="{FF2B5EF4-FFF2-40B4-BE49-F238E27FC236}">
                <a16:creationId xmlns:a16="http://schemas.microsoft.com/office/drawing/2014/main" id="{13F5501B-0997-A94E-A9D4-1E0D107AC058}"/>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6" name="Slide Number Placeholder 5">
            <a:extLst>
              <a:ext uri="{FF2B5EF4-FFF2-40B4-BE49-F238E27FC236}">
                <a16:creationId xmlns:a16="http://schemas.microsoft.com/office/drawing/2014/main" id="{CE44B878-70A4-9043-8235-7DF0FF7B686B}"/>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398709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1AB4-8C31-7742-BEE5-53D4F8D735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418043-CD5D-5249-875F-03869B2B07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A0EB74-B716-274C-A513-C06B631EB0A4}"/>
              </a:ext>
            </a:extLst>
          </p:cNvPr>
          <p:cNvSpPr>
            <a:spLocks noGrp="1"/>
          </p:cNvSpPr>
          <p:nvPr>
            <p:ph type="dt" sz="half" idx="10"/>
          </p:nvPr>
        </p:nvSpPr>
        <p:spPr>
          <a:xfrm>
            <a:off x="847823" y="6575323"/>
            <a:ext cx="2743200" cy="228600"/>
          </a:xfrm>
          <a:prstGeom prst="rect">
            <a:avLst/>
          </a:prstGeom>
        </p:spPr>
        <p:txBody>
          <a:bodyPr/>
          <a:lstStyle/>
          <a:p>
            <a:fld id="{CB1BD1EC-E3C3-254A-BF6A-A5E028FB2F9D}" type="datetime1">
              <a:rPr lang="en-US" smtClean="0"/>
              <a:t>11/13/24</a:t>
            </a:fld>
            <a:endParaRPr lang="en-US"/>
          </a:p>
        </p:txBody>
      </p:sp>
      <p:sp>
        <p:nvSpPr>
          <p:cNvPr id="5" name="Footer Placeholder 4">
            <a:extLst>
              <a:ext uri="{FF2B5EF4-FFF2-40B4-BE49-F238E27FC236}">
                <a16:creationId xmlns:a16="http://schemas.microsoft.com/office/drawing/2014/main" id="{9449382A-8AEA-5A45-B0AE-0F81781F1018}"/>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6" name="Slide Number Placeholder 5">
            <a:extLst>
              <a:ext uri="{FF2B5EF4-FFF2-40B4-BE49-F238E27FC236}">
                <a16:creationId xmlns:a16="http://schemas.microsoft.com/office/drawing/2014/main" id="{511383F5-A9D7-4849-95F1-E7112FBE7F22}"/>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138746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D5B5-964A-2B4D-8CA6-90A2B0161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D75B00-7D21-2746-9187-A00E5DA0A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892147-C10F-4F4E-AC21-FFA61066E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002D1C-A45C-3C47-B7FC-D463EFF64762}"/>
              </a:ext>
            </a:extLst>
          </p:cNvPr>
          <p:cNvSpPr>
            <a:spLocks noGrp="1"/>
          </p:cNvSpPr>
          <p:nvPr>
            <p:ph type="dt" sz="half" idx="10"/>
          </p:nvPr>
        </p:nvSpPr>
        <p:spPr>
          <a:xfrm>
            <a:off x="847823" y="6575323"/>
            <a:ext cx="2743200" cy="228600"/>
          </a:xfrm>
          <a:prstGeom prst="rect">
            <a:avLst/>
          </a:prstGeom>
        </p:spPr>
        <p:txBody>
          <a:bodyPr/>
          <a:lstStyle/>
          <a:p>
            <a:fld id="{DF7DA2A3-0980-6148-A99B-B625AE206837}" type="datetime1">
              <a:rPr lang="en-US" smtClean="0"/>
              <a:t>11/13/24</a:t>
            </a:fld>
            <a:endParaRPr lang="en-US"/>
          </a:p>
        </p:txBody>
      </p:sp>
      <p:sp>
        <p:nvSpPr>
          <p:cNvPr id="6" name="Footer Placeholder 5">
            <a:extLst>
              <a:ext uri="{FF2B5EF4-FFF2-40B4-BE49-F238E27FC236}">
                <a16:creationId xmlns:a16="http://schemas.microsoft.com/office/drawing/2014/main" id="{C95D3D95-F4BD-C845-AEFF-1501C4B9AD2A}"/>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7" name="Slide Number Placeholder 6">
            <a:extLst>
              <a:ext uri="{FF2B5EF4-FFF2-40B4-BE49-F238E27FC236}">
                <a16:creationId xmlns:a16="http://schemas.microsoft.com/office/drawing/2014/main" id="{B5A54356-4CB5-634C-B743-CD408F4116A5}"/>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2487090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AF81D-7CBB-6849-8FE1-7488857D87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67BEF-CFA7-D24F-A962-38FF61FF9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3C69DA-99EA-1E44-A972-5972350FB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7A7E2E-F333-A043-A477-6E58A8AA80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6AAA49-7854-5749-AE3D-BCDF1DE245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DF910B-9379-0241-8C82-BF7E36B86E7D}"/>
              </a:ext>
            </a:extLst>
          </p:cNvPr>
          <p:cNvSpPr>
            <a:spLocks noGrp="1"/>
          </p:cNvSpPr>
          <p:nvPr>
            <p:ph type="dt" sz="half" idx="10"/>
          </p:nvPr>
        </p:nvSpPr>
        <p:spPr>
          <a:xfrm>
            <a:off x="847823" y="6575323"/>
            <a:ext cx="2743200" cy="228600"/>
          </a:xfrm>
          <a:prstGeom prst="rect">
            <a:avLst/>
          </a:prstGeom>
        </p:spPr>
        <p:txBody>
          <a:bodyPr/>
          <a:lstStyle/>
          <a:p>
            <a:fld id="{5E711364-4884-0442-AAAA-90093B30E920}" type="datetime1">
              <a:rPr lang="en-US" smtClean="0"/>
              <a:t>11/13/24</a:t>
            </a:fld>
            <a:endParaRPr lang="en-US"/>
          </a:p>
        </p:txBody>
      </p:sp>
      <p:sp>
        <p:nvSpPr>
          <p:cNvPr id="8" name="Footer Placeholder 7">
            <a:extLst>
              <a:ext uri="{FF2B5EF4-FFF2-40B4-BE49-F238E27FC236}">
                <a16:creationId xmlns:a16="http://schemas.microsoft.com/office/drawing/2014/main" id="{410CEF73-F618-C04B-B915-939373925BDB}"/>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9" name="Slide Number Placeholder 8">
            <a:extLst>
              <a:ext uri="{FF2B5EF4-FFF2-40B4-BE49-F238E27FC236}">
                <a16:creationId xmlns:a16="http://schemas.microsoft.com/office/drawing/2014/main" id="{AEF798E3-11C0-F541-BABE-F2E156DA3824}"/>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389524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58052-E9CA-3140-A955-18515D172F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D101C3-197E-E043-810F-166A45636385}"/>
              </a:ext>
            </a:extLst>
          </p:cNvPr>
          <p:cNvSpPr>
            <a:spLocks noGrp="1"/>
          </p:cNvSpPr>
          <p:nvPr>
            <p:ph type="dt" sz="half" idx="10"/>
          </p:nvPr>
        </p:nvSpPr>
        <p:spPr>
          <a:xfrm>
            <a:off x="847823" y="6575323"/>
            <a:ext cx="2743200" cy="228600"/>
          </a:xfrm>
          <a:prstGeom prst="rect">
            <a:avLst/>
          </a:prstGeom>
        </p:spPr>
        <p:txBody>
          <a:bodyPr/>
          <a:lstStyle/>
          <a:p>
            <a:fld id="{73D2C6FC-7B9E-B24B-B113-80E64B42D083}" type="datetime1">
              <a:rPr lang="en-US" smtClean="0"/>
              <a:t>11/13/24</a:t>
            </a:fld>
            <a:endParaRPr lang="en-US"/>
          </a:p>
        </p:txBody>
      </p:sp>
      <p:sp>
        <p:nvSpPr>
          <p:cNvPr id="4" name="Footer Placeholder 3">
            <a:extLst>
              <a:ext uri="{FF2B5EF4-FFF2-40B4-BE49-F238E27FC236}">
                <a16:creationId xmlns:a16="http://schemas.microsoft.com/office/drawing/2014/main" id="{BBB8BF31-A374-EE4B-B9F8-FCE0C16D1200}"/>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5" name="Slide Number Placeholder 4">
            <a:extLst>
              <a:ext uri="{FF2B5EF4-FFF2-40B4-BE49-F238E27FC236}">
                <a16:creationId xmlns:a16="http://schemas.microsoft.com/office/drawing/2014/main" id="{0B9F8D3F-11E6-5E43-93A4-BF95C6CB64FD}"/>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144755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62C72F-189D-4048-9C92-34D09BAEA689}"/>
              </a:ext>
            </a:extLst>
          </p:cNvPr>
          <p:cNvSpPr>
            <a:spLocks noGrp="1"/>
          </p:cNvSpPr>
          <p:nvPr>
            <p:ph type="dt" sz="half" idx="10"/>
          </p:nvPr>
        </p:nvSpPr>
        <p:spPr>
          <a:xfrm>
            <a:off x="847823" y="6575323"/>
            <a:ext cx="2743200" cy="228600"/>
          </a:xfrm>
          <a:prstGeom prst="rect">
            <a:avLst/>
          </a:prstGeom>
        </p:spPr>
        <p:txBody>
          <a:bodyPr/>
          <a:lstStyle/>
          <a:p>
            <a:fld id="{BB562E94-C4AA-6448-A61F-F2D40B61B0F0}" type="datetime1">
              <a:rPr lang="en-US" smtClean="0"/>
              <a:t>11/13/24</a:t>
            </a:fld>
            <a:endParaRPr lang="en-US"/>
          </a:p>
        </p:txBody>
      </p:sp>
      <p:sp>
        <p:nvSpPr>
          <p:cNvPr id="3" name="Footer Placeholder 2">
            <a:extLst>
              <a:ext uri="{FF2B5EF4-FFF2-40B4-BE49-F238E27FC236}">
                <a16:creationId xmlns:a16="http://schemas.microsoft.com/office/drawing/2014/main" id="{E1784955-B1E4-F74C-8B26-6D8B4702587D}"/>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4" name="Slide Number Placeholder 3">
            <a:extLst>
              <a:ext uri="{FF2B5EF4-FFF2-40B4-BE49-F238E27FC236}">
                <a16:creationId xmlns:a16="http://schemas.microsoft.com/office/drawing/2014/main" id="{044F82CF-DB3E-3848-91D7-A7CFBE27F109}"/>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1946928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5FF0-0A03-5B46-92F2-CC4E1A39C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6148B2-1FED-694E-95C2-CEAC2B707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48F8D-7BF5-8B41-A83E-D7CE34F49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DCDAEE-BF31-2744-96E2-6400147F7D25}"/>
              </a:ext>
            </a:extLst>
          </p:cNvPr>
          <p:cNvSpPr>
            <a:spLocks noGrp="1"/>
          </p:cNvSpPr>
          <p:nvPr>
            <p:ph type="dt" sz="half" idx="10"/>
          </p:nvPr>
        </p:nvSpPr>
        <p:spPr>
          <a:xfrm>
            <a:off x="847823" y="6575323"/>
            <a:ext cx="2743200" cy="228600"/>
          </a:xfrm>
          <a:prstGeom prst="rect">
            <a:avLst/>
          </a:prstGeom>
        </p:spPr>
        <p:txBody>
          <a:bodyPr/>
          <a:lstStyle/>
          <a:p>
            <a:fld id="{72994289-22F8-5D4D-B65B-F9498E81011D}" type="datetime1">
              <a:rPr lang="en-US" smtClean="0"/>
              <a:t>11/13/24</a:t>
            </a:fld>
            <a:endParaRPr lang="en-US"/>
          </a:p>
        </p:txBody>
      </p:sp>
      <p:sp>
        <p:nvSpPr>
          <p:cNvPr id="6" name="Footer Placeholder 5">
            <a:extLst>
              <a:ext uri="{FF2B5EF4-FFF2-40B4-BE49-F238E27FC236}">
                <a16:creationId xmlns:a16="http://schemas.microsoft.com/office/drawing/2014/main" id="{F71AA10E-1EB7-0C4D-A8B1-6F254CFF83B4}"/>
              </a:ext>
            </a:extLst>
          </p:cNvPr>
          <p:cNvSpPr>
            <a:spLocks noGrp="1"/>
          </p:cNvSpPr>
          <p:nvPr>
            <p:ph type="ftr" sz="quarter" idx="11"/>
          </p:nvPr>
        </p:nvSpPr>
        <p:spPr>
          <a:xfrm>
            <a:off x="6029423" y="6553100"/>
            <a:ext cx="4114800" cy="228600"/>
          </a:xfrm>
          <a:prstGeom prst="rect">
            <a:avLst/>
          </a:prstGeom>
        </p:spPr>
        <p:txBody>
          <a:bodyPr/>
          <a:lstStyle/>
          <a:p>
            <a:r>
              <a:rPr lang="en-US"/>
              <a:t>david.r.thompson@jpl.nasa.gov</a:t>
            </a:r>
          </a:p>
        </p:txBody>
      </p:sp>
      <p:sp>
        <p:nvSpPr>
          <p:cNvPr id="7" name="Slide Number Placeholder 6">
            <a:extLst>
              <a:ext uri="{FF2B5EF4-FFF2-40B4-BE49-F238E27FC236}">
                <a16:creationId xmlns:a16="http://schemas.microsoft.com/office/drawing/2014/main" id="{E548D8E7-C06B-0448-9638-8AA3274E3862}"/>
              </a:ext>
            </a:extLst>
          </p:cNvPr>
          <p:cNvSpPr>
            <a:spLocks noGrp="1"/>
          </p:cNvSpPr>
          <p:nvPr>
            <p:ph type="sldNum" sz="quarter" idx="12"/>
          </p:nvPr>
        </p:nvSpPr>
        <p:spPr/>
        <p:txBody>
          <a:bodyPr/>
          <a:lstStyle/>
          <a:p>
            <a:fld id="{2C94A563-8DFE-4845-80F4-C8D165B70187}" type="slidenum">
              <a:rPr lang="en-US" smtClean="0"/>
              <a:t>‹#›</a:t>
            </a:fld>
            <a:endParaRPr lang="en-US"/>
          </a:p>
        </p:txBody>
      </p:sp>
    </p:spTree>
    <p:extLst>
      <p:ext uri="{BB962C8B-B14F-4D97-AF65-F5344CB8AC3E}">
        <p14:creationId xmlns:p14="http://schemas.microsoft.com/office/powerpoint/2010/main" val="3142430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D4C59-8AC9-AF48-956B-C5FF02DB5E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1C7DA00-040B-D546-960C-DFD90499A3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FF0C9E84-B52F-EC4C-9E1E-85C0C40949BA}"/>
              </a:ext>
            </a:extLst>
          </p:cNvPr>
          <p:cNvSpPr>
            <a:spLocks noGrp="1"/>
          </p:cNvSpPr>
          <p:nvPr>
            <p:ph type="sldNum" sz="quarter" idx="4"/>
          </p:nvPr>
        </p:nvSpPr>
        <p:spPr>
          <a:xfrm>
            <a:off x="9068307" y="6553100"/>
            <a:ext cx="2743200" cy="228600"/>
          </a:xfrm>
          <a:prstGeom prst="rect">
            <a:avLst/>
          </a:prstGeom>
        </p:spPr>
        <p:txBody>
          <a:bodyPr vert="horz" lIns="91440" tIns="45720" rIns="91440" bIns="45720" rtlCol="0" anchor="ctr"/>
          <a:lstStyle>
            <a:lvl1pPr algn="r">
              <a:defRPr sz="1200" b="0" i="0">
                <a:solidFill>
                  <a:schemeClr val="tx1">
                    <a:tint val="75000"/>
                  </a:schemeClr>
                </a:solidFill>
                <a:latin typeface="Helvetica" pitchFamily="2" charset="0"/>
              </a:defRPr>
            </a:lvl1pPr>
          </a:lstStyle>
          <a:p>
            <a:fld id="{2C94A563-8DFE-4845-80F4-C8D165B70187}" type="slidenum">
              <a:rPr lang="en-US" smtClean="0"/>
              <a:pPr/>
              <a:t>‹#›</a:t>
            </a:fld>
            <a:endParaRPr lang="en-US" dirty="0"/>
          </a:p>
        </p:txBody>
      </p:sp>
      <p:cxnSp>
        <p:nvCxnSpPr>
          <p:cNvPr id="8" name="Straight Connector 7">
            <a:extLst>
              <a:ext uri="{FF2B5EF4-FFF2-40B4-BE49-F238E27FC236}">
                <a16:creationId xmlns:a16="http://schemas.microsoft.com/office/drawing/2014/main" id="{652286C1-788B-0339-03EA-AC4BCE3A3B8B}"/>
              </a:ext>
            </a:extLst>
          </p:cNvPr>
          <p:cNvCxnSpPr>
            <a:cxnSpLocks/>
          </p:cNvCxnSpPr>
          <p:nvPr userDrawn="1"/>
        </p:nvCxnSpPr>
        <p:spPr>
          <a:xfrm>
            <a:off x="398585" y="6465680"/>
            <a:ext cx="11367429" cy="44856"/>
          </a:xfrm>
          <a:prstGeom prst="line">
            <a:avLst/>
          </a:prstGeom>
          <a:ln w="762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865259"/>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5" r:id="rId14"/>
  </p:sldLayoutIdLst>
  <p:hf hdr="0"/>
  <p:txStyles>
    <p:titleStyle>
      <a:lvl1pPr algn="l" defTabSz="914400" rtl="0" eaLnBrk="1" latinLnBrk="0" hangingPunct="1">
        <a:lnSpc>
          <a:spcPct val="90000"/>
        </a:lnSpc>
        <a:spcBef>
          <a:spcPct val="0"/>
        </a:spcBef>
        <a:buNone/>
        <a:defRPr sz="4400" b="0"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4.emf"/><Relationship Id="rId7"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8B566B-A9FD-FE40-29D5-DCFAC68ED482}"/>
              </a:ext>
            </a:extLst>
          </p:cNvPr>
          <p:cNvSpPr>
            <a:spLocks noGrp="1"/>
          </p:cNvSpPr>
          <p:nvPr>
            <p:ph type="ctrTitle"/>
          </p:nvPr>
        </p:nvSpPr>
        <p:spPr>
          <a:xfrm>
            <a:off x="702798" y="76300"/>
            <a:ext cx="9563772" cy="1301504"/>
          </a:xfrm>
        </p:spPr>
        <p:txBody>
          <a:bodyPr>
            <a:noAutofit/>
          </a:bodyPr>
          <a:lstStyle/>
          <a:p>
            <a:pPr marL="0" marR="0" algn="l"/>
            <a:r>
              <a:rPr lang="en-US" sz="3200" b="1" dirty="0">
                <a:effectLst/>
                <a:ea typeface="Aptos" panose="020B0004020202020204" pitchFamily="34" charset="0"/>
                <a:cs typeface="Times New Roman" panose="02020603050405020304" pitchFamily="18" charset="0"/>
              </a:rPr>
              <a:t>Coordinating Level-2 Reflectance Products Across Imaging Spectroscopy Missions</a:t>
            </a:r>
          </a:p>
        </p:txBody>
      </p:sp>
      <p:sp>
        <p:nvSpPr>
          <p:cNvPr id="5" name="Subtitle 4">
            <a:extLst>
              <a:ext uri="{FF2B5EF4-FFF2-40B4-BE49-F238E27FC236}">
                <a16:creationId xmlns:a16="http://schemas.microsoft.com/office/drawing/2014/main" id="{A39471DB-BA47-D2BA-9C8B-FAB4F61CF1B1}"/>
              </a:ext>
            </a:extLst>
          </p:cNvPr>
          <p:cNvSpPr>
            <a:spLocks noGrp="1"/>
          </p:cNvSpPr>
          <p:nvPr>
            <p:ph type="subTitle" idx="1"/>
          </p:nvPr>
        </p:nvSpPr>
        <p:spPr>
          <a:xfrm>
            <a:off x="710385" y="1537817"/>
            <a:ext cx="5510638" cy="1655762"/>
          </a:xfrm>
        </p:spPr>
        <p:txBody>
          <a:bodyPr>
            <a:noAutofit/>
          </a:bodyPr>
          <a:lstStyle/>
          <a:p>
            <a:pPr marL="0" marR="0" algn="just">
              <a:lnSpc>
                <a:spcPct val="100000"/>
              </a:lnSpc>
            </a:pPr>
            <a:r>
              <a:rPr lang="en-US" sz="1800" dirty="0">
                <a:effectLst/>
                <a:latin typeface="Aptos" panose="020B0004020202020204" pitchFamily="34" charset="0"/>
                <a:ea typeface="Aptos" panose="020B0004020202020204" pitchFamily="34" charset="0"/>
                <a:cs typeface="Times New Roman" panose="02020603050405020304" pitchFamily="18" charset="0"/>
              </a:rPr>
              <a:t>David R. Thompson</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Valentina Boccia</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Luigi Agrimano</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dirty="0">
                <a:effectLst/>
                <a:latin typeface="Aptos" panose="020B0004020202020204" pitchFamily="34" charset="0"/>
                <a:ea typeface="Aptos" panose="020B0004020202020204" pitchFamily="34" charset="0"/>
                <a:cs typeface="Times New Roman" panose="02020603050405020304" pitchFamily="18" charset="0"/>
              </a:rPr>
              <a:t>, Kevin Alonso</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a:t>
            </a:r>
            <a:r>
              <a:rPr lang="en-US" sz="1800" dirty="0" err="1">
                <a:effectLst/>
                <a:latin typeface="Aptos" panose="020B0004020202020204" pitchFamily="34" charset="0"/>
                <a:ea typeface="Aptos" panose="020B0004020202020204" pitchFamily="34" charset="0"/>
                <a:cs typeface="Times New Roman" panose="02020603050405020304" pitchFamily="18" charset="0"/>
              </a:rPr>
              <a:t>Urs</a:t>
            </a:r>
            <a:r>
              <a:rPr lang="en-US" sz="1800" dirty="0">
                <a:effectLst/>
                <a:latin typeface="Aptos" panose="020B0004020202020204" pitchFamily="34" charset="0"/>
                <a:ea typeface="Aptos" panose="020B0004020202020204" pitchFamily="34" charset="0"/>
                <a:cs typeface="Times New Roman" panose="02020603050405020304" pitchFamily="18" charset="0"/>
              </a:rPr>
              <a:t> Niklas Bohn</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Philip G. Brodrick</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Marco Celesti</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Raquel De Los Reyes</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4</a:t>
            </a:r>
            <a:r>
              <a:rPr lang="en-US" sz="1800" dirty="0">
                <a:effectLst/>
                <a:latin typeface="Aptos" panose="020B0004020202020204" pitchFamily="34" charset="0"/>
                <a:ea typeface="Aptos" panose="020B0004020202020204" pitchFamily="34" charset="0"/>
                <a:cs typeface="Times New Roman" panose="02020603050405020304" pitchFamily="18" charset="0"/>
              </a:rPr>
              <a:t>, Vito De Pasquale</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dirty="0">
                <a:effectLst/>
                <a:latin typeface="Aptos" panose="020B0004020202020204" pitchFamily="34" charset="0"/>
                <a:ea typeface="Aptos" panose="020B0004020202020204" pitchFamily="34" charset="0"/>
                <a:cs typeface="Times New Roman" panose="02020603050405020304" pitchFamily="18" charset="0"/>
              </a:rPr>
              <a:t>, Regina Eckert</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800" dirty="0">
                <a:effectLst/>
                <a:latin typeface="Aptos" panose="020B0004020202020204" pitchFamily="34" charset="0"/>
                <a:ea typeface="Aptos" panose="020B0004020202020204" pitchFamily="34" charset="0"/>
                <a:cs typeface="Times New Roman" panose="02020603050405020304" pitchFamily="18" charset="0"/>
              </a:rPr>
              <a:t>, Ferran Gascon</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800" dirty="0">
                <a:effectLst/>
                <a:latin typeface="Aptos" panose="020B0004020202020204" pitchFamily="34" charset="0"/>
                <a:ea typeface="Aptos" panose="020B0004020202020204" pitchFamily="34" charset="0"/>
                <a:cs typeface="Times New Roman" panose="02020603050405020304" pitchFamily="18" charset="0"/>
              </a:rPr>
              <a:t>, Andreas Hüni</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5</a:t>
            </a:r>
            <a:r>
              <a:rPr lang="en-US" sz="1800" dirty="0">
                <a:effectLst/>
                <a:latin typeface="Aptos" panose="020B0004020202020204" pitchFamily="34" charset="0"/>
                <a:ea typeface="Aptos" panose="020B0004020202020204" pitchFamily="34" charset="0"/>
                <a:cs typeface="Times New Roman" panose="02020603050405020304" pitchFamily="18" charset="0"/>
              </a:rPr>
              <a:t>, Ray Kokaly</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6</a:t>
            </a:r>
            <a:r>
              <a:rPr lang="en-US" sz="1800" dirty="0">
                <a:effectLst/>
                <a:latin typeface="Aptos" panose="020B0004020202020204" pitchFamily="34" charset="0"/>
                <a:ea typeface="Aptos" panose="020B0004020202020204" pitchFamily="34" charset="0"/>
                <a:cs typeface="Times New Roman" panose="02020603050405020304" pitchFamily="18" charset="0"/>
              </a:rPr>
              <a:t>, Jerome Louis</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7</a:t>
            </a:r>
            <a:r>
              <a:rPr lang="en-US" sz="1800" dirty="0">
                <a:effectLst/>
                <a:latin typeface="Aptos" panose="020B0004020202020204" pitchFamily="34" charset="0"/>
                <a:ea typeface="Aptos" panose="020B0004020202020204" pitchFamily="34" charset="0"/>
                <a:cs typeface="Times New Roman" panose="02020603050405020304" pitchFamily="18" charset="0"/>
              </a:rPr>
              <a:t>, Francesca Santoro</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800" dirty="0">
                <a:effectLst/>
                <a:latin typeface="Aptos" panose="020B0004020202020204" pitchFamily="34" charset="0"/>
                <a:ea typeface="Aptos" panose="020B0004020202020204" pitchFamily="34" charset="0"/>
                <a:cs typeface="Times New Roman" panose="02020603050405020304" pitchFamily="18" charset="0"/>
              </a:rPr>
              <a:t>, Kurtis Thome</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8</a:t>
            </a:r>
            <a:r>
              <a:rPr lang="en-US" sz="1800" dirty="0">
                <a:effectLst/>
                <a:latin typeface="Aptos" panose="020B0004020202020204" pitchFamily="34" charset="0"/>
                <a:ea typeface="Aptos" panose="020B0004020202020204" pitchFamily="34" charset="0"/>
                <a:cs typeface="Times New Roman" panose="02020603050405020304" pitchFamily="18" charset="0"/>
              </a:rPr>
              <a:t>, Philip Townsend</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9</a:t>
            </a:r>
            <a:r>
              <a:rPr lang="en-US" sz="1800" dirty="0">
                <a:effectLst/>
                <a:latin typeface="Aptos" panose="020B0004020202020204" pitchFamily="34" charset="0"/>
                <a:ea typeface="Aptos" panose="020B0004020202020204" pitchFamily="34" charset="0"/>
                <a:cs typeface="Times New Roman" panose="02020603050405020304" pitchFamily="18" charset="0"/>
              </a:rPr>
              <a:t>, Michael Werfeli</a:t>
            </a:r>
            <a:r>
              <a:rPr lang="en-US" sz="1800" baseline="30000" dirty="0">
                <a:effectLst/>
                <a:latin typeface="Aptos" panose="020B0004020202020204" pitchFamily="34" charset="0"/>
                <a:ea typeface="Aptos" panose="020B0004020202020204" pitchFamily="34" charset="0"/>
                <a:cs typeface="Times New Roman" panose="02020603050405020304" pitchFamily="18" charset="0"/>
              </a:rPr>
              <a:t>5</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0000"/>
              </a:lnSpc>
              <a:spcBef>
                <a:spcPts val="0"/>
              </a:spcBef>
            </a:pPr>
            <a:endParaRPr lang="en-US" sz="1400" baseline="30000" dirty="0">
              <a:effectLs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1</a:t>
            </a:r>
            <a:r>
              <a:rPr lang="en-US" sz="1400" dirty="0">
                <a:effectLst/>
                <a:latin typeface="Aptos" panose="020B0004020202020204" pitchFamily="34" charset="0"/>
                <a:ea typeface="Aptos" panose="020B0004020202020204" pitchFamily="34" charset="0"/>
                <a:cs typeface="Times New Roman" panose="02020603050405020304" pitchFamily="18" charset="0"/>
              </a:rPr>
              <a:t> Jet Propulsion Laboratory, California Institute of Technology</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2</a:t>
            </a:r>
            <a:r>
              <a:rPr lang="en-US" sz="1400" dirty="0">
                <a:effectLst/>
                <a:latin typeface="Aptos" panose="020B0004020202020204" pitchFamily="34" charset="0"/>
                <a:ea typeface="Aptos" panose="020B0004020202020204" pitchFamily="34" charset="0"/>
                <a:cs typeface="Times New Roman" panose="02020603050405020304" pitchFamily="18" charset="0"/>
              </a:rPr>
              <a:t> European Space Agency</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3</a:t>
            </a:r>
            <a:r>
              <a:rPr lang="en-US" sz="1400" dirty="0">
                <a:effectLst/>
                <a:latin typeface="Aptos" panose="020B0004020202020204" pitchFamily="34" charset="0"/>
                <a:ea typeface="Aptos" panose="020B0004020202020204" pitchFamily="34" charset="0"/>
                <a:cs typeface="Times New Roman" panose="02020603050405020304" pitchFamily="18" charset="0"/>
              </a:rPr>
              <a:t> </a:t>
            </a:r>
            <a:r>
              <a:rPr lang="en-US" sz="1400" dirty="0" err="1">
                <a:effectLst/>
                <a:latin typeface="Aptos" panose="020B0004020202020204" pitchFamily="34" charset="0"/>
                <a:ea typeface="Aptos" panose="020B0004020202020204" pitchFamily="34" charset="0"/>
                <a:cs typeface="Times New Roman" panose="02020603050405020304" pitchFamily="18" charset="0"/>
              </a:rPr>
              <a:t>Planetek</a:t>
            </a:r>
            <a:r>
              <a:rPr lang="en-US" sz="1400" dirty="0">
                <a:effectLst/>
                <a:latin typeface="Aptos" panose="020B0004020202020204" pitchFamily="34" charset="0"/>
                <a:ea typeface="Aptos" panose="020B0004020202020204" pitchFamily="34" charset="0"/>
                <a:cs typeface="Times New Roman" panose="02020603050405020304" pitchFamily="18" charset="0"/>
              </a:rPr>
              <a:t> Italia</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4 </a:t>
            </a:r>
            <a:r>
              <a:rPr lang="en-US" sz="1400" dirty="0">
                <a:effectLst/>
                <a:latin typeface="Aptos" panose="020B0004020202020204" pitchFamily="34" charset="0"/>
                <a:ea typeface="Aptos" panose="020B0004020202020204" pitchFamily="34" charset="0"/>
                <a:cs typeface="Times New Roman" panose="02020603050405020304" pitchFamily="18" charset="0"/>
              </a:rPr>
              <a:t>DLR Earth Observation Center</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5</a:t>
            </a:r>
            <a:r>
              <a:rPr lang="en-US" sz="1400" dirty="0">
                <a:effectLst/>
                <a:latin typeface="Aptos" panose="020B0004020202020204" pitchFamily="34" charset="0"/>
                <a:ea typeface="Aptos" panose="020B0004020202020204" pitchFamily="34" charset="0"/>
                <a:cs typeface="Times New Roman" panose="02020603050405020304" pitchFamily="18" charset="0"/>
              </a:rPr>
              <a:t> University of Zurich</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6</a:t>
            </a:r>
            <a:r>
              <a:rPr lang="en-US" sz="1400" dirty="0">
                <a:effectLst/>
                <a:latin typeface="Aptos" panose="020B0004020202020204" pitchFamily="34" charset="0"/>
                <a:ea typeface="Aptos" panose="020B0004020202020204" pitchFamily="34" charset="0"/>
                <a:cs typeface="Times New Roman" panose="02020603050405020304" pitchFamily="18" charset="0"/>
              </a:rPr>
              <a:t> United States Geological Survey</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7 </a:t>
            </a:r>
            <a:r>
              <a:rPr lang="en-US" sz="1400" dirty="0">
                <a:effectLst/>
                <a:latin typeface="Aptos" panose="020B0004020202020204" pitchFamily="34" charset="0"/>
                <a:ea typeface="Aptos" panose="020B0004020202020204" pitchFamily="34" charset="0"/>
                <a:cs typeface="Times New Roman" panose="02020603050405020304" pitchFamily="18" charset="0"/>
              </a:rPr>
              <a:t>Telespazio, France</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8</a:t>
            </a:r>
            <a:r>
              <a:rPr lang="en-US" sz="1400" dirty="0">
                <a:effectLst/>
                <a:latin typeface="Aptos" panose="020B0004020202020204" pitchFamily="34" charset="0"/>
                <a:ea typeface="Aptos" panose="020B0004020202020204" pitchFamily="34" charset="0"/>
                <a:cs typeface="Times New Roman" panose="02020603050405020304" pitchFamily="18" charset="0"/>
              </a:rPr>
              <a:t> NASA Goddard Space Flight Center</a:t>
            </a:r>
          </a:p>
          <a:p>
            <a:pPr marL="0" marR="0" algn="just">
              <a:lnSpc>
                <a:spcPct val="100000"/>
              </a:lnSpc>
              <a:spcBef>
                <a:spcPts val="0"/>
              </a:spcBef>
            </a:pPr>
            <a:r>
              <a:rPr lang="en-US" sz="1400" baseline="30000" dirty="0">
                <a:effectLst/>
                <a:latin typeface="Aptos" panose="020B0004020202020204" pitchFamily="34" charset="0"/>
                <a:ea typeface="Aptos" panose="020B0004020202020204" pitchFamily="34" charset="0"/>
                <a:cs typeface="Times New Roman" panose="02020603050405020304" pitchFamily="18" charset="0"/>
              </a:rPr>
              <a:t>9 </a:t>
            </a:r>
            <a:r>
              <a:rPr lang="en-US" sz="1400" dirty="0">
                <a:effectLst/>
                <a:latin typeface="Aptos" panose="020B0004020202020204" pitchFamily="34" charset="0"/>
                <a:ea typeface="Aptos" panose="020B0004020202020204" pitchFamily="34" charset="0"/>
                <a:cs typeface="Times New Roman" panose="02020603050405020304" pitchFamily="18" charset="0"/>
              </a:rPr>
              <a:t>University of Wisconsin, Madison</a:t>
            </a:r>
          </a:p>
        </p:txBody>
      </p:sp>
      <p:sp>
        <p:nvSpPr>
          <p:cNvPr id="7" name="Slide Number Placeholder 6">
            <a:extLst>
              <a:ext uri="{FF2B5EF4-FFF2-40B4-BE49-F238E27FC236}">
                <a16:creationId xmlns:a16="http://schemas.microsoft.com/office/drawing/2014/main" id="{43144D97-579C-498E-403F-13ED3050265F}"/>
              </a:ext>
            </a:extLst>
          </p:cNvPr>
          <p:cNvSpPr>
            <a:spLocks noGrp="1"/>
          </p:cNvSpPr>
          <p:nvPr>
            <p:ph type="sldNum" sz="quarter" idx="12"/>
          </p:nvPr>
        </p:nvSpPr>
        <p:spPr/>
        <p:txBody>
          <a:bodyPr/>
          <a:lstStyle/>
          <a:p>
            <a:fld id="{2C94A563-8DFE-4845-80F4-C8D165B70187}" type="slidenum">
              <a:rPr lang="en-US" smtClean="0">
                <a:cs typeface="Calibri" panose="020F0502020204030204" pitchFamily="34" charset="0"/>
              </a:rPr>
              <a:t>1</a:t>
            </a:fld>
            <a:endParaRPr lang="en-US" dirty="0">
              <a:cs typeface="Calibri" panose="020F0502020204030204" pitchFamily="34" charset="0"/>
            </a:endParaRPr>
          </a:p>
        </p:txBody>
      </p:sp>
      <p:grpSp>
        <p:nvGrpSpPr>
          <p:cNvPr id="10" name="Group 9">
            <a:extLst>
              <a:ext uri="{FF2B5EF4-FFF2-40B4-BE49-F238E27FC236}">
                <a16:creationId xmlns:a16="http://schemas.microsoft.com/office/drawing/2014/main" id="{050123DE-6CC8-5FAD-F30C-AF6BD602F357}"/>
              </a:ext>
            </a:extLst>
          </p:cNvPr>
          <p:cNvGrpSpPr/>
          <p:nvPr/>
        </p:nvGrpSpPr>
        <p:grpSpPr>
          <a:xfrm>
            <a:off x="6552149" y="1110886"/>
            <a:ext cx="5327699" cy="5131409"/>
            <a:chOff x="6397083" y="857851"/>
            <a:chExt cx="5327699" cy="5131409"/>
          </a:xfrm>
        </p:grpSpPr>
        <p:pic>
          <p:nvPicPr>
            <p:cNvPr id="11" name="Picture 10">
              <a:extLst>
                <a:ext uri="{FF2B5EF4-FFF2-40B4-BE49-F238E27FC236}">
                  <a16:creationId xmlns:a16="http://schemas.microsoft.com/office/drawing/2014/main" id="{74A62942-5CFE-D9FF-0788-F384F08218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6090" y="857851"/>
              <a:ext cx="1622220" cy="1254812"/>
            </a:xfrm>
            <a:prstGeom prst="rect">
              <a:avLst/>
            </a:prstGeom>
          </p:spPr>
        </p:pic>
        <p:grpSp>
          <p:nvGrpSpPr>
            <p:cNvPr id="12" name="Group 11">
              <a:extLst>
                <a:ext uri="{FF2B5EF4-FFF2-40B4-BE49-F238E27FC236}">
                  <a16:creationId xmlns:a16="http://schemas.microsoft.com/office/drawing/2014/main" id="{D7013A82-9E81-6B31-1EFC-5010845BCAA6}"/>
                </a:ext>
              </a:extLst>
            </p:cNvPr>
            <p:cNvGrpSpPr/>
            <p:nvPr/>
          </p:nvGrpSpPr>
          <p:grpSpPr>
            <a:xfrm>
              <a:off x="6397083" y="1850130"/>
              <a:ext cx="5327699" cy="4139130"/>
              <a:chOff x="244728" y="2709123"/>
              <a:chExt cx="5413513" cy="3275393"/>
            </a:xfrm>
          </p:grpSpPr>
          <p:grpSp>
            <p:nvGrpSpPr>
              <p:cNvPr id="13" name="Group 12">
                <a:extLst>
                  <a:ext uri="{FF2B5EF4-FFF2-40B4-BE49-F238E27FC236}">
                    <a16:creationId xmlns:a16="http://schemas.microsoft.com/office/drawing/2014/main" id="{6B0B0778-B21E-BC7D-C852-F56CF8230CA1}"/>
                  </a:ext>
                </a:extLst>
              </p:cNvPr>
              <p:cNvGrpSpPr/>
              <p:nvPr/>
            </p:nvGrpSpPr>
            <p:grpSpPr>
              <a:xfrm>
                <a:off x="244728" y="2709123"/>
                <a:ext cx="5413513" cy="3275393"/>
                <a:chOff x="244728" y="2709123"/>
                <a:chExt cx="5413513" cy="3275393"/>
              </a:xfrm>
            </p:grpSpPr>
            <p:sp>
              <p:nvSpPr>
                <p:cNvPr id="17" name="Freeform 16">
                  <a:extLst>
                    <a:ext uri="{FF2B5EF4-FFF2-40B4-BE49-F238E27FC236}">
                      <a16:creationId xmlns:a16="http://schemas.microsoft.com/office/drawing/2014/main" id="{923F0C98-F855-779D-B7CA-4A7C2513A710}"/>
                    </a:ext>
                  </a:extLst>
                </p:cNvPr>
                <p:cNvSpPr/>
                <p:nvPr/>
              </p:nvSpPr>
              <p:spPr>
                <a:xfrm>
                  <a:off x="1165127" y="5534818"/>
                  <a:ext cx="3870699" cy="449698"/>
                </a:xfrm>
                <a:custGeom>
                  <a:avLst/>
                  <a:gdLst>
                    <a:gd name="connsiteX0" fmla="*/ 0 w 4060516"/>
                    <a:gd name="connsiteY0" fmla="*/ 437339 h 437339"/>
                    <a:gd name="connsiteX1" fmla="*/ 1458023 w 4060516"/>
                    <a:gd name="connsiteY1" fmla="*/ 13982 h 437339"/>
                    <a:gd name="connsiteX2" fmla="*/ 2367328 w 4060516"/>
                    <a:gd name="connsiteY2" fmla="*/ 123741 h 437339"/>
                    <a:gd name="connsiteX3" fmla="*/ 2947401 w 4060516"/>
                    <a:gd name="connsiteY3" fmla="*/ 343260 h 437339"/>
                    <a:gd name="connsiteX4" fmla="*/ 3323665 w 4060516"/>
                    <a:gd name="connsiteY4" fmla="*/ 139421 h 437339"/>
                    <a:gd name="connsiteX5" fmla="*/ 4060516 w 4060516"/>
                    <a:gd name="connsiteY5" fmla="*/ 437339 h 437339"/>
                    <a:gd name="connsiteX6" fmla="*/ 4060516 w 4060516"/>
                    <a:gd name="connsiteY6" fmla="*/ 437339 h 437339"/>
                    <a:gd name="connsiteX0" fmla="*/ 0 w 4060516"/>
                    <a:gd name="connsiteY0" fmla="*/ 436487 h 436487"/>
                    <a:gd name="connsiteX1" fmla="*/ 1458023 w 4060516"/>
                    <a:gd name="connsiteY1" fmla="*/ 13130 h 436487"/>
                    <a:gd name="connsiteX2" fmla="*/ 2367328 w 4060516"/>
                    <a:gd name="connsiteY2" fmla="*/ 122889 h 436487"/>
                    <a:gd name="connsiteX3" fmla="*/ 2866110 w 4060516"/>
                    <a:gd name="connsiteY3" fmla="*/ 279150 h 436487"/>
                    <a:gd name="connsiteX4" fmla="*/ 3323665 w 4060516"/>
                    <a:gd name="connsiteY4" fmla="*/ 138569 h 436487"/>
                    <a:gd name="connsiteX5" fmla="*/ 4060516 w 4060516"/>
                    <a:gd name="connsiteY5" fmla="*/ 436487 h 436487"/>
                    <a:gd name="connsiteX6" fmla="*/ 4060516 w 4060516"/>
                    <a:gd name="connsiteY6" fmla="*/ 436487 h 43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516" h="436487">
                      <a:moveTo>
                        <a:pt x="0" y="436487"/>
                      </a:moveTo>
                      <a:cubicBezTo>
                        <a:pt x="531734" y="250941"/>
                        <a:pt x="1063468" y="65396"/>
                        <a:pt x="1458023" y="13130"/>
                      </a:cubicBezTo>
                      <a:cubicBezTo>
                        <a:pt x="1852578" y="-39136"/>
                        <a:pt x="2132647" y="78552"/>
                        <a:pt x="2367328" y="122889"/>
                      </a:cubicBezTo>
                      <a:cubicBezTo>
                        <a:pt x="2602009" y="167226"/>
                        <a:pt x="2706721" y="276537"/>
                        <a:pt x="2866110" y="279150"/>
                      </a:cubicBezTo>
                      <a:cubicBezTo>
                        <a:pt x="3025499" y="281763"/>
                        <a:pt x="3124597" y="112346"/>
                        <a:pt x="3323665" y="138569"/>
                      </a:cubicBezTo>
                      <a:cubicBezTo>
                        <a:pt x="3522733" y="164792"/>
                        <a:pt x="4060516" y="436487"/>
                        <a:pt x="4060516" y="436487"/>
                      </a:cubicBezTo>
                      <a:lnTo>
                        <a:pt x="4060516" y="436487"/>
                      </a:lnTo>
                    </a:path>
                  </a:pathLst>
                </a:custGeom>
                <a:solidFill>
                  <a:schemeClr val="bg2">
                    <a:lumMod val="50000"/>
                    <a:alpha val="59000"/>
                  </a:schemeClr>
                </a:solidFill>
                <a:ln w="28575">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2000" dirty="0">
                    <a:latin typeface="Helvetica" pitchFamily="2" charset="0"/>
                  </a:endParaRPr>
                </a:p>
              </p:txBody>
            </p:sp>
            <p:cxnSp>
              <p:nvCxnSpPr>
                <p:cNvPr id="18" name="Straight Arrow Connector 17">
                  <a:extLst>
                    <a:ext uri="{FF2B5EF4-FFF2-40B4-BE49-F238E27FC236}">
                      <a16:creationId xmlns:a16="http://schemas.microsoft.com/office/drawing/2014/main" id="{4EDED344-6951-8DB7-A2C5-294510E420E9}"/>
                    </a:ext>
                  </a:extLst>
                </p:cNvPr>
                <p:cNvCxnSpPr>
                  <a:cxnSpLocks/>
                </p:cNvCxnSpPr>
                <p:nvPr/>
              </p:nvCxnSpPr>
              <p:spPr>
                <a:xfrm flipH="1" flipV="1">
                  <a:off x="1141977" y="3500992"/>
                  <a:ext cx="1759234" cy="218264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D75F1B5-86B7-7BF6-6E73-8E954AEBD6AE}"/>
                    </a:ext>
                  </a:extLst>
                </p:cNvPr>
                <p:cNvCxnSpPr>
                  <a:cxnSpLocks/>
                </p:cNvCxnSpPr>
                <p:nvPr/>
              </p:nvCxnSpPr>
              <p:spPr>
                <a:xfrm flipH="1">
                  <a:off x="2945857" y="2882779"/>
                  <a:ext cx="1330375" cy="2800854"/>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948B8710-7867-3382-7E21-6A470B22DAD4}"/>
                    </a:ext>
                  </a:extLst>
                </p:cNvPr>
                <p:cNvCxnSpPr>
                  <a:cxnSpLocks/>
                </p:cNvCxnSpPr>
                <p:nvPr/>
              </p:nvCxnSpPr>
              <p:spPr>
                <a:xfrm flipH="1">
                  <a:off x="3421636" y="2892131"/>
                  <a:ext cx="695097" cy="1330308"/>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41039D67-55A9-4797-3260-57BE3E492E1A}"/>
                    </a:ext>
                  </a:extLst>
                </p:cNvPr>
                <p:cNvCxnSpPr>
                  <a:cxnSpLocks/>
                </p:cNvCxnSpPr>
                <p:nvPr/>
              </p:nvCxnSpPr>
              <p:spPr>
                <a:xfrm flipH="1" flipV="1">
                  <a:off x="1203186" y="3410965"/>
                  <a:ext cx="2218449" cy="81147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7EF314B-4C6F-D6D6-CFFA-0CD7683CDE6B}"/>
                    </a:ext>
                  </a:extLst>
                </p:cNvPr>
                <p:cNvCxnSpPr>
                  <a:cxnSpLocks/>
                </p:cNvCxnSpPr>
                <p:nvPr/>
              </p:nvCxnSpPr>
              <p:spPr>
                <a:xfrm flipH="1" flipV="1">
                  <a:off x="1141976" y="3455523"/>
                  <a:ext cx="1803881" cy="1363474"/>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E0E48B2D-25E9-9513-2B6A-F42EB353D659}"/>
                    </a:ext>
                  </a:extLst>
                </p:cNvPr>
                <p:cNvSpPr txBox="1"/>
                <p:nvPr/>
              </p:nvSpPr>
              <p:spPr>
                <a:xfrm>
                  <a:off x="4242468" y="2920947"/>
                  <a:ext cx="1415773" cy="316617"/>
                </a:xfrm>
                <a:prstGeom prst="rect">
                  <a:avLst/>
                </a:prstGeom>
                <a:noFill/>
              </p:spPr>
              <p:txBody>
                <a:bodyPr wrap="none" rtlCol="0">
                  <a:spAutoFit/>
                </a:bodyPr>
                <a:lstStyle/>
                <a:p>
                  <a:r>
                    <a:rPr lang="en-US" sz="2000" dirty="0">
                      <a:latin typeface="Helvetica" pitchFamily="2" charset="0"/>
                    </a:rPr>
                    <a:t>Instrument</a:t>
                  </a:r>
                </a:p>
              </p:txBody>
            </p:sp>
            <p:sp>
              <p:nvSpPr>
                <p:cNvPr id="24" name="TextBox 23">
                  <a:extLst>
                    <a:ext uri="{FF2B5EF4-FFF2-40B4-BE49-F238E27FC236}">
                      <a16:creationId xmlns:a16="http://schemas.microsoft.com/office/drawing/2014/main" id="{E7337975-F99C-847A-D5C5-46037DB03178}"/>
                    </a:ext>
                  </a:extLst>
                </p:cNvPr>
                <p:cNvSpPr txBox="1"/>
                <p:nvPr/>
              </p:nvSpPr>
              <p:spPr>
                <a:xfrm>
                  <a:off x="3766040" y="4013512"/>
                  <a:ext cx="1591685" cy="316617"/>
                </a:xfrm>
                <a:prstGeom prst="rect">
                  <a:avLst/>
                </a:prstGeom>
                <a:noFill/>
              </p:spPr>
              <p:txBody>
                <a:bodyPr wrap="none" rtlCol="0">
                  <a:spAutoFit/>
                </a:bodyPr>
                <a:lstStyle/>
                <a:p>
                  <a:r>
                    <a:rPr lang="en-US" sz="2000" dirty="0">
                      <a:latin typeface="Helvetica" pitchFamily="2" charset="0"/>
                    </a:rPr>
                    <a:t>Atmosphere</a:t>
                  </a:r>
                </a:p>
              </p:txBody>
            </p:sp>
            <p:sp>
              <p:nvSpPr>
                <p:cNvPr id="25" name="TextBox 24">
                  <a:extLst>
                    <a:ext uri="{FF2B5EF4-FFF2-40B4-BE49-F238E27FC236}">
                      <a16:creationId xmlns:a16="http://schemas.microsoft.com/office/drawing/2014/main" id="{61DDD647-A7E7-C06B-44D9-9628CE6802BB}"/>
                    </a:ext>
                  </a:extLst>
                </p:cNvPr>
                <p:cNvSpPr txBox="1"/>
                <p:nvPr/>
              </p:nvSpPr>
              <p:spPr>
                <a:xfrm>
                  <a:off x="3282087" y="5190889"/>
                  <a:ext cx="1085122" cy="316617"/>
                </a:xfrm>
                <a:prstGeom prst="rect">
                  <a:avLst/>
                </a:prstGeom>
                <a:noFill/>
              </p:spPr>
              <p:txBody>
                <a:bodyPr wrap="none" rtlCol="0">
                  <a:spAutoFit/>
                </a:bodyPr>
                <a:lstStyle/>
                <a:p>
                  <a:r>
                    <a:rPr lang="en-US" sz="2000" dirty="0">
                      <a:latin typeface="Helvetica" pitchFamily="2" charset="0"/>
                    </a:rPr>
                    <a:t>Surface</a:t>
                  </a:r>
                </a:p>
              </p:txBody>
            </p:sp>
            <p:sp>
              <p:nvSpPr>
                <p:cNvPr id="26" name="Sun 25">
                  <a:extLst>
                    <a:ext uri="{FF2B5EF4-FFF2-40B4-BE49-F238E27FC236}">
                      <a16:creationId xmlns:a16="http://schemas.microsoft.com/office/drawing/2014/main" id="{915617D2-4628-5DB0-7FC5-544865438DA4}"/>
                    </a:ext>
                  </a:extLst>
                </p:cNvPr>
                <p:cNvSpPr/>
                <p:nvPr/>
              </p:nvSpPr>
              <p:spPr>
                <a:xfrm>
                  <a:off x="244728" y="2709123"/>
                  <a:ext cx="1048485" cy="797496"/>
                </a:xfrm>
                <a:prstGeom prst="sun">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Helvetica" pitchFamily="2" charset="0"/>
                  </a:endParaRPr>
                </a:p>
              </p:txBody>
            </p:sp>
          </p:grpSp>
          <p:sp>
            <p:nvSpPr>
              <p:cNvPr id="14" name="TextBox 13">
                <a:extLst>
                  <a:ext uri="{FF2B5EF4-FFF2-40B4-BE49-F238E27FC236}">
                    <a16:creationId xmlns:a16="http://schemas.microsoft.com/office/drawing/2014/main" id="{F945368D-A537-5746-2F03-8ED42A0036D4}"/>
                  </a:ext>
                </a:extLst>
              </p:cNvPr>
              <p:cNvSpPr txBox="1"/>
              <p:nvPr/>
            </p:nvSpPr>
            <p:spPr>
              <a:xfrm rot="2614806">
                <a:off x="1782482" y="4378346"/>
                <a:ext cx="1973909" cy="316617"/>
              </a:xfrm>
              <a:prstGeom prst="rect">
                <a:avLst/>
              </a:prstGeom>
              <a:noFill/>
            </p:spPr>
            <p:txBody>
              <a:bodyPr wrap="square" rtlCol="0">
                <a:spAutoFit/>
              </a:bodyPr>
              <a:lstStyle/>
              <a:p>
                <a:r>
                  <a:rPr lang="en-US" sz="2000" dirty="0">
                    <a:latin typeface="Helvetica" pitchFamily="2" charset="0"/>
                  </a:rPr>
                  <a:t>Absorption</a:t>
                </a:r>
              </a:p>
            </p:txBody>
          </p:sp>
          <p:sp>
            <p:nvSpPr>
              <p:cNvPr id="15" name="TextBox 14">
                <a:extLst>
                  <a:ext uri="{FF2B5EF4-FFF2-40B4-BE49-F238E27FC236}">
                    <a16:creationId xmlns:a16="http://schemas.microsoft.com/office/drawing/2014/main" id="{1AC7B3F9-D04D-7066-F912-2BA78F73A57C}"/>
                  </a:ext>
                </a:extLst>
              </p:cNvPr>
              <p:cNvSpPr txBox="1"/>
              <p:nvPr/>
            </p:nvSpPr>
            <p:spPr>
              <a:xfrm rot="1623084">
                <a:off x="2063672" y="3687320"/>
                <a:ext cx="1360393" cy="316617"/>
              </a:xfrm>
              <a:prstGeom prst="rect">
                <a:avLst/>
              </a:prstGeom>
              <a:noFill/>
            </p:spPr>
            <p:txBody>
              <a:bodyPr wrap="none" rtlCol="0">
                <a:spAutoFit/>
              </a:bodyPr>
              <a:lstStyle/>
              <a:p>
                <a:r>
                  <a:rPr lang="en-US" sz="2000" dirty="0">
                    <a:latin typeface="Helvetica" pitchFamily="2" charset="0"/>
                  </a:rPr>
                  <a:t>Scattering</a:t>
                </a:r>
              </a:p>
            </p:txBody>
          </p:sp>
          <p:sp>
            <p:nvSpPr>
              <p:cNvPr id="16" name="TextBox 15">
                <a:extLst>
                  <a:ext uri="{FF2B5EF4-FFF2-40B4-BE49-F238E27FC236}">
                    <a16:creationId xmlns:a16="http://schemas.microsoft.com/office/drawing/2014/main" id="{F2E1284E-3F10-C95A-2F45-7CE130BC49F8}"/>
                  </a:ext>
                </a:extLst>
              </p:cNvPr>
              <p:cNvSpPr txBox="1"/>
              <p:nvPr/>
            </p:nvSpPr>
            <p:spPr>
              <a:xfrm rot="3372542">
                <a:off x="1824387" y="4928248"/>
                <a:ext cx="1584281" cy="406555"/>
              </a:xfrm>
              <a:prstGeom prst="rect">
                <a:avLst/>
              </a:prstGeom>
              <a:noFill/>
            </p:spPr>
            <p:txBody>
              <a:bodyPr wrap="square" rtlCol="0">
                <a:spAutoFit/>
              </a:bodyPr>
              <a:lstStyle/>
              <a:p>
                <a:r>
                  <a:rPr lang="en-US" sz="2000" dirty="0">
                    <a:latin typeface="Helvetica" pitchFamily="2" charset="0"/>
                  </a:rPr>
                  <a:t>Reflection</a:t>
                </a:r>
              </a:p>
            </p:txBody>
          </p:sp>
        </p:grpSp>
      </p:grpSp>
      <p:pic>
        <p:nvPicPr>
          <p:cNvPr id="6" name="Picture 2" descr="The NASA logo is having a moment">
            <a:extLst>
              <a:ext uri="{FF2B5EF4-FFF2-40B4-BE49-F238E27FC236}">
                <a16:creationId xmlns:a16="http://schemas.microsoft.com/office/drawing/2014/main" id="{BC153AC9-6BCC-B32F-46AA-3F9053AF546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798" y="5751918"/>
            <a:ext cx="700608" cy="586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967F91-650E-E613-F22C-2E7D632C4474}"/>
              </a:ext>
            </a:extLst>
          </p:cNvPr>
          <p:cNvPicPr>
            <a:picLocks noChangeAspect="1"/>
          </p:cNvPicPr>
          <p:nvPr/>
        </p:nvPicPr>
        <p:blipFill>
          <a:blip r:embed="rId5"/>
          <a:stretch>
            <a:fillRect/>
          </a:stretch>
        </p:blipFill>
        <p:spPr>
          <a:xfrm>
            <a:off x="1422652" y="5689509"/>
            <a:ext cx="904270" cy="626960"/>
          </a:xfrm>
          <a:prstGeom prst="rect">
            <a:avLst/>
          </a:prstGeom>
        </p:spPr>
      </p:pic>
      <p:pic>
        <p:nvPicPr>
          <p:cNvPr id="27" name="Graphic 26">
            <a:extLst>
              <a:ext uri="{FF2B5EF4-FFF2-40B4-BE49-F238E27FC236}">
                <a16:creationId xmlns:a16="http://schemas.microsoft.com/office/drawing/2014/main" id="{41DB1A3C-9DED-84F8-8D2A-CCB6AFD022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6922" y="5682795"/>
            <a:ext cx="810633" cy="676980"/>
          </a:xfrm>
          <a:prstGeom prst="rect">
            <a:avLst/>
          </a:prstGeom>
        </p:spPr>
      </p:pic>
      <p:pic>
        <p:nvPicPr>
          <p:cNvPr id="28" name="Picture 27" descr="A picture containing text, clipart&#10;&#10;Description automatically generated">
            <a:extLst>
              <a:ext uri="{FF2B5EF4-FFF2-40B4-BE49-F238E27FC236}">
                <a16:creationId xmlns:a16="http://schemas.microsoft.com/office/drawing/2014/main" id="{8A8A5BD5-E856-E707-4AFE-E130CFA3870B}"/>
              </a:ext>
            </a:extLst>
          </p:cNvPr>
          <p:cNvPicPr>
            <a:picLocks noChangeAspect="1"/>
          </p:cNvPicPr>
          <p:nvPr/>
        </p:nvPicPr>
        <p:blipFill>
          <a:blip r:embed="rId8"/>
          <a:stretch>
            <a:fillRect/>
          </a:stretch>
        </p:blipFill>
        <p:spPr>
          <a:xfrm>
            <a:off x="3148516" y="5733749"/>
            <a:ext cx="1288451" cy="604943"/>
          </a:xfrm>
          <a:prstGeom prst="rect">
            <a:avLst/>
          </a:prstGeom>
        </p:spPr>
      </p:pic>
      <p:pic>
        <p:nvPicPr>
          <p:cNvPr id="29" name="Graphic 28">
            <a:extLst>
              <a:ext uri="{FF2B5EF4-FFF2-40B4-BE49-F238E27FC236}">
                <a16:creationId xmlns:a16="http://schemas.microsoft.com/office/drawing/2014/main" id="{1AB572EE-C184-0713-882D-37777F32E3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0860" y="5733749"/>
            <a:ext cx="1589669" cy="576255"/>
          </a:xfrm>
          <a:prstGeom prst="rect">
            <a:avLst/>
          </a:prstGeom>
        </p:spPr>
      </p:pic>
    </p:spTree>
    <p:extLst>
      <p:ext uri="{BB962C8B-B14F-4D97-AF65-F5344CB8AC3E}">
        <p14:creationId xmlns:p14="http://schemas.microsoft.com/office/powerpoint/2010/main" val="31863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D48EE-2459-29F0-640E-C3E5456F24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75222-C37A-3E73-FEF3-4EA4C336B016}"/>
              </a:ext>
            </a:extLst>
          </p:cNvPr>
          <p:cNvSpPr>
            <a:spLocks noGrp="1"/>
          </p:cNvSpPr>
          <p:nvPr>
            <p:ph type="title"/>
          </p:nvPr>
        </p:nvSpPr>
        <p:spPr>
          <a:xfrm>
            <a:off x="362369" y="139093"/>
            <a:ext cx="11486508" cy="1325563"/>
          </a:xfrm>
        </p:spPr>
        <p:txBody>
          <a:bodyPr>
            <a:normAutofit/>
          </a:bodyPr>
          <a:lstStyle/>
          <a:p>
            <a:r>
              <a:rPr lang="en-US" sz="3600" b="1" dirty="0"/>
              <a:t>Provisional parameters for CHIME and SBG-VSWIR</a:t>
            </a:r>
          </a:p>
        </p:txBody>
      </p:sp>
      <p:sp>
        <p:nvSpPr>
          <p:cNvPr id="6" name="Slide Number Placeholder 5">
            <a:extLst>
              <a:ext uri="{FF2B5EF4-FFF2-40B4-BE49-F238E27FC236}">
                <a16:creationId xmlns:a16="http://schemas.microsoft.com/office/drawing/2014/main" id="{21963A59-C157-BD79-39C2-BB8E00C22D1C}"/>
              </a:ext>
            </a:extLst>
          </p:cNvPr>
          <p:cNvSpPr>
            <a:spLocks noGrp="1"/>
          </p:cNvSpPr>
          <p:nvPr>
            <p:ph type="sldNum" sz="quarter" idx="12"/>
          </p:nvPr>
        </p:nvSpPr>
        <p:spPr/>
        <p:txBody>
          <a:bodyPr/>
          <a:lstStyle/>
          <a:p>
            <a:fld id="{2C94A563-8DFE-4845-80F4-C8D165B70187}" type="slidenum">
              <a:rPr lang="en-US" smtClean="0"/>
              <a:t>10</a:t>
            </a:fld>
            <a:endParaRPr lang="en-US"/>
          </a:p>
        </p:txBody>
      </p:sp>
      <p:graphicFrame>
        <p:nvGraphicFramePr>
          <p:cNvPr id="9" name="Table 8">
            <a:extLst>
              <a:ext uri="{FF2B5EF4-FFF2-40B4-BE49-F238E27FC236}">
                <a16:creationId xmlns:a16="http://schemas.microsoft.com/office/drawing/2014/main" id="{05BB45A2-E790-4B10-867D-A0F545AA5C25}"/>
              </a:ext>
            </a:extLst>
          </p:cNvPr>
          <p:cNvGraphicFramePr>
            <a:graphicFrameLocks noGrp="1"/>
          </p:cNvGraphicFramePr>
          <p:nvPr>
            <p:extLst>
              <p:ext uri="{D42A27DB-BD31-4B8C-83A1-F6EECF244321}">
                <p14:modId xmlns:p14="http://schemas.microsoft.com/office/powerpoint/2010/main" val="2539368073"/>
              </p:ext>
            </p:extLst>
          </p:nvPr>
        </p:nvGraphicFramePr>
        <p:xfrm>
          <a:off x="362369" y="1310437"/>
          <a:ext cx="11486508" cy="4267200"/>
        </p:xfrm>
        <a:graphic>
          <a:graphicData uri="http://schemas.openxmlformats.org/drawingml/2006/table">
            <a:tbl>
              <a:tblPr firstRow="1" bandRow="1">
                <a:tableStyleId>{5C22544A-7EE6-4342-B048-85BDC9FD1C3A}</a:tableStyleId>
              </a:tblPr>
              <a:tblGrid>
                <a:gridCol w="2822182">
                  <a:extLst>
                    <a:ext uri="{9D8B030D-6E8A-4147-A177-3AD203B41FA5}">
                      <a16:colId xmlns:a16="http://schemas.microsoft.com/office/drawing/2014/main" val="3430982430"/>
                    </a:ext>
                  </a:extLst>
                </a:gridCol>
                <a:gridCol w="3064910">
                  <a:extLst>
                    <a:ext uri="{9D8B030D-6E8A-4147-A177-3AD203B41FA5}">
                      <a16:colId xmlns:a16="http://schemas.microsoft.com/office/drawing/2014/main" val="4260246032"/>
                    </a:ext>
                  </a:extLst>
                </a:gridCol>
                <a:gridCol w="5599416">
                  <a:extLst>
                    <a:ext uri="{9D8B030D-6E8A-4147-A177-3AD203B41FA5}">
                      <a16:colId xmlns:a16="http://schemas.microsoft.com/office/drawing/2014/main" val="3421049492"/>
                    </a:ext>
                  </a:extLst>
                </a:gridCol>
              </a:tblGrid>
              <a:tr h="0">
                <a:tc>
                  <a:txBody>
                    <a:bodyPr/>
                    <a:lstStyle/>
                    <a:p>
                      <a:pPr marL="0" marR="0" algn="just"/>
                      <a:r>
                        <a:rPr lang="en-US" sz="2000">
                          <a:effectLst/>
                        </a:rPr>
                        <a:t>Parameter</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dirty="0">
                          <a:effectLst/>
                        </a:rPr>
                        <a:t>CHIME</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dirty="0">
                          <a:effectLst/>
                        </a:rPr>
                        <a:t>SBG-VSWIR</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3625729989"/>
                  </a:ext>
                </a:extLst>
              </a:tr>
              <a:tr h="0">
                <a:tc>
                  <a:txBody>
                    <a:bodyPr/>
                    <a:lstStyle/>
                    <a:p>
                      <a:pPr marL="0" marR="0" algn="just"/>
                      <a:r>
                        <a:rPr lang="en-US" sz="2000" b="1" dirty="0">
                          <a:effectLst/>
                        </a:rPr>
                        <a:t>Surface definition</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a:effectLst/>
                        </a:rPr>
                        <a:t>Topography-relative </a:t>
                      </a:r>
                      <a:endParaRPr lang="en-US" sz="2000" b="1">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dirty="0">
                          <a:effectLst/>
                        </a:rPr>
                        <a:t>Topography-relative</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509634035"/>
                  </a:ext>
                </a:extLst>
              </a:tr>
              <a:tr h="0">
                <a:tc>
                  <a:txBody>
                    <a:bodyPr/>
                    <a:lstStyle/>
                    <a:p>
                      <a:pPr marL="0" marR="0" algn="just"/>
                      <a:r>
                        <a:rPr lang="en-US" sz="2000" b="1">
                          <a:effectLst/>
                        </a:rPr>
                        <a:t>Digital Elevation Model</a:t>
                      </a:r>
                      <a:endParaRPr lang="en-US" sz="2000" b="1">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a:effectLst/>
                        </a:rPr>
                        <a:t>Copernicus DEM*</a:t>
                      </a:r>
                      <a:endParaRPr lang="en-US" sz="2000" b="1">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dirty="0">
                          <a:effectLst/>
                        </a:rPr>
                        <a:t>Copernicus DEM*</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815585136"/>
                  </a:ext>
                </a:extLst>
              </a:tr>
              <a:tr h="0">
                <a:tc>
                  <a:txBody>
                    <a:bodyPr/>
                    <a:lstStyle/>
                    <a:p>
                      <a:pPr marL="0" marR="0" algn="just"/>
                      <a:r>
                        <a:rPr lang="en-US" sz="2000" b="1">
                          <a:effectLst/>
                        </a:rPr>
                        <a:t>Ortho basemap</a:t>
                      </a:r>
                      <a:endParaRPr lang="en-US" sz="2000" b="1">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a:effectLst/>
                        </a:rPr>
                        <a:t>Sentinel-2 GRI</a:t>
                      </a:r>
                      <a:endParaRPr lang="en-US" sz="2000" b="1">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dirty="0">
                          <a:effectLst/>
                        </a:rPr>
                        <a:t>Sentinel-2 GRI</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3871714054"/>
                  </a:ext>
                </a:extLst>
              </a:tr>
              <a:tr h="0">
                <a:tc>
                  <a:txBody>
                    <a:bodyPr/>
                    <a:lstStyle/>
                    <a:p>
                      <a:pPr marL="0" marR="0" algn="just"/>
                      <a:r>
                        <a:rPr lang="en-US" sz="2000" b="1" dirty="0">
                          <a:effectLst/>
                        </a:rPr>
                        <a:t>BRDF Correction Applied</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dirty="0">
                          <a:effectLst/>
                        </a:rPr>
                        <a:t>Capability will exist</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1" dirty="0">
                          <a:effectLst/>
                        </a:rPr>
                        <a:t>In higher level (L2B+) products</a:t>
                      </a:r>
                      <a:endParaRPr lang="en-US" sz="2000" b="1"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2502854999"/>
                  </a:ext>
                </a:extLst>
              </a:tr>
              <a:tr h="0">
                <a:tc>
                  <a:txBody>
                    <a:bodyPr/>
                    <a:lstStyle/>
                    <a:p>
                      <a:pPr marL="0" marR="0" algn="just"/>
                      <a:r>
                        <a:rPr lang="en-US" sz="2000">
                          <a:effectLst/>
                        </a:rPr>
                        <a:t>Radiative Transfer Model</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a:effectLst/>
                        </a:rPr>
                        <a:t>LibRadTran*, ERADIATE*</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dirty="0">
                          <a:effectLst/>
                        </a:rPr>
                        <a:t>MODTRAN 6.0*, PCRTM, </a:t>
                      </a:r>
                      <a:r>
                        <a:rPr lang="en-US" sz="2000" dirty="0" err="1">
                          <a:effectLst/>
                        </a:rPr>
                        <a:t>vSmartMOM</a:t>
                      </a:r>
                      <a:r>
                        <a:rPr lang="en-US" sz="2000" dirty="0">
                          <a:effectLst/>
                        </a:rPr>
                        <a:t>, or </a:t>
                      </a:r>
                      <a:r>
                        <a:rPr lang="en-US" sz="2000" dirty="0" err="1">
                          <a:effectLst/>
                        </a:rPr>
                        <a:t>sRTMNet</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609523731"/>
                  </a:ext>
                </a:extLst>
              </a:tr>
              <a:tr h="0">
                <a:tc>
                  <a:txBody>
                    <a:bodyPr/>
                    <a:lstStyle/>
                    <a:p>
                      <a:pPr marL="0" marR="0" algn="just"/>
                      <a:r>
                        <a:rPr lang="en-US" sz="2000" b="0">
                          <a:effectLst/>
                        </a:rPr>
                        <a:t>Glint model</a:t>
                      </a:r>
                      <a:endParaRPr lang="en-US" sz="2000" b="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a:effectLst/>
                        </a:rPr>
                        <a:t>Gege variant*</a:t>
                      </a:r>
                      <a:endParaRPr lang="en-US" sz="2000" b="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dirty="0">
                          <a:effectLst/>
                        </a:rPr>
                        <a:t>Gege variant*</a:t>
                      </a:r>
                      <a:endParaRPr lang="en-US" sz="2000" b="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818214055"/>
                  </a:ext>
                </a:extLst>
              </a:tr>
              <a:tr h="0">
                <a:tc>
                  <a:txBody>
                    <a:bodyPr/>
                    <a:lstStyle/>
                    <a:p>
                      <a:pPr marL="0" marR="0" algn="just"/>
                      <a:r>
                        <a:rPr lang="en-US" sz="2000" b="0">
                          <a:effectLst/>
                        </a:rPr>
                        <a:t>Solar Irradiance Model</a:t>
                      </a:r>
                      <a:endParaRPr lang="en-US" sz="2000" b="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a:effectLst/>
                        </a:rPr>
                        <a:t>TSIS* </a:t>
                      </a:r>
                      <a:endParaRPr lang="en-US" sz="2000" b="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dirty="0">
                          <a:effectLst/>
                        </a:rPr>
                        <a:t>TSIS*</a:t>
                      </a:r>
                      <a:endParaRPr lang="en-US" sz="2000" b="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3794361672"/>
                  </a:ext>
                </a:extLst>
              </a:tr>
              <a:tr h="0">
                <a:tc>
                  <a:txBody>
                    <a:bodyPr/>
                    <a:lstStyle/>
                    <a:p>
                      <a:pPr marL="0" marR="0" algn="just"/>
                      <a:r>
                        <a:rPr lang="en-US" sz="2000" b="0" dirty="0">
                          <a:effectLst/>
                        </a:rPr>
                        <a:t>Aerosol Parameters</a:t>
                      </a:r>
                      <a:endParaRPr lang="en-US" sz="2000" b="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dirty="0">
                          <a:effectLst/>
                        </a:rPr>
                        <a:t>AOD, Angstrom Exponent*</a:t>
                      </a:r>
                      <a:endParaRPr lang="en-US" sz="2000" b="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b="0" dirty="0">
                          <a:effectLst/>
                        </a:rPr>
                        <a:t>AOD, Angstrom Exponent*</a:t>
                      </a:r>
                      <a:endParaRPr lang="en-US" sz="2000" b="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3201072935"/>
                  </a:ext>
                </a:extLst>
              </a:tr>
              <a:tr h="0">
                <a:tc>
                  <a:txBody>
                    <a:bodyPr/>
                    <a:lstStyle/>
                    <a:p>
                      <a:pPr marL="0" marR="0" algn="just"/>
                      <a:r>
                        <a:rPr lang="en-US" sz="2000" dirty="0">
                          <a:effectLst/>
                        </a:rPr>
                        <a:t>Masks</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a:effectLst/>
                        </a:rPr>
                        <a:t>CEOS ARD &amp; Sentinel-2 list</a:t>
                      </a:r>
                      <a:endParaRPr lang="en-US" sz="2000">
                        <a:effectLst/>
                        <a:latin typeface="Aptos" panose="020B0004020202020204" pitchFamily="34" charset="0"/>
                        <a:ea typeface="Aptos" panose="020B0004020202020204" pitchFamily="34" charset="0"/>
                        <a:cs typeface="Times New Roman" panose="02020603050405020304" pitchFamily="18" charset="0"/>
                      </a:endParaRPr>
                    </a:p>
                  </a:txBody>
                  <a:tcPr anchor="ctr"/>
                </a:tc>
                <a:tc>
                  <a:txBody>
                    <a:bodyPr/>
                    <a:lstStyle/>
                    <a:p>
                      <a:pPr marL="0" marR="0" algn="just"/>
                      <a:r>
                        <a:rPr lang="en-US" sz="2000" dirty="0">
                          <a:effectLst/>
                        </a:rPr>
                        <a:t>Water, Cloud, Cloud shadow, cloud adjacency.  Snow, vegetation, soil, etc. at L2B+</a:t>
                      </a:r>
                      <a:endParaRPr lang="en-US" sz="2000" dirty="0">
                        <a:effectLst/>
                        <a:latin typeface="Aptos" panose="020B0004020202020204" pitchFamily="34" charset="0"/>
                        <a:ea typeface="Aptos" panose="020B0004020202020204" pitchFamily="34" charset="0"/>
                        <a:cs typeface="Times New Roman" panose="02020603050405020304" pitchFamily="18" charset="0"/>
                      </a:endParaRPr>
                    </a:p>
                  </a:txBody>
                  <a:tcPr anchor="ctr"/>
                </a:tc>
                <a:extLst>
                  <a:ext uri="{0D108BD9-81ED-4DB2-BD59-A6C34878D82A}">
                    <a16:rowId xmlns:a16="http://schemas.microsoft.com/office/drawing/2014/main" val="1324257389"/>
                  </a:ext>
                </a:extLst>
              </a:tr>
            </a:tbl>
          </a:graphicData>
        </a:graphic>
      </p:graphicFrame>
      <p:sp>
        <p:nvSpPr>
          <p:cNvPr id="10" name="Rectangle 1">
            <a:extLst>
              <a:ext uri="{FF2B5EF4-FFF2-40B4-BE49-F238E27FC236}">
                <a16:creationId xmlns:a16="http://schemas.microsoft.com/office/drawing/2014/main" id="{D7A1AF2E-76E0-1185-0CD6-BBCA2D50EEE9}"/>
              </a:ext>
            </a:extLst>
          </p:cNvPr>
          <p:cNvSpPr>
            <a:spLocks noChangeArrowheads="1"/>
          </p:cNvSpPr>
          <p:nvPr/>
        </p:nvSpPr>
        <p:spPr bwMode="auto">
          <a:xfrm>
            <a:off x="493366" y="5776829"/>
            <a:ext cx="110034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Table 1: Table of reflectance algorithm parameters.  Items in </a:t>
            </a:r>
            <a:r>
              <a:rPr kumimoji="0" lang="en-US" altLang="en-US" sz="10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bold</a:t>
            </a:r>
            <a:r>
              <a:rPr kumimoji="0" lang="en-US" altLang="en-US" sz="10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affect the definition of the target physical quantity being measured, making them the most important areas for coordination.  Asterisks (*) indicate answers still to be confirmed.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Date Placeholder 3">
            <a:extLst>
              <a:ext uri="{FF2B5EF4-FFF2-40B4-BE49-F238E27FC236}">
                <a16:creationId xmlns:a16="http://schemas.microsoft.com/office/drawing/2014/main" id="{3A871CA4-C2E3-17D2-DF2C-8A0CB91E1636}"/>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3007481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5BFE15-7E93-1914-BF47-58115DCB7446}"/>
              </a:ext>
            </a:extLst>
          </p:cNvPr>
          <p:cNvSpPr>
            <a:spLocks noGrp="1"/>
          </p:cNvSpPr>
          <p:nvPr>
            <p:ph idx="1"/>
          </p:nvPr>
        </p:nvSpPr>
        <p:spPr>
          <a:xfrm>
            <a:off x="817857" y="1350427"/>
            <a:ext cx="10987150" cy="4351338"/>
          </a:xfrm>
        </p:spPr>
        <p:txBody>
          <a:bodyPr>
            <a:noAutofit/>
          </a:bodyPr>
          <a:lstStyle/>
          <a:p>
            <a:r>
              <a:rPr lang="en-US" sz="2400" b="0" i="0" u="none" strike="noStrike" dirty="0">
                <a:solidFill>
                  <a:srgbClr val="000000"/>
                </a:solidFill>
                <a:effectLst/>
                <a:latin typeface="Arial" panose="020B0604020202020204" pitchFamily="34" charset="0"/>
              </a:rPr>
              <a:t>How does your work contribute to improving harmonization?  </a:t>
            </a:r>
            <a:r>
              <a:rPr lang="en-US" sz="2400" dirty="0">
                <a:solidFill>
                  <a:schemeClr val="accent1"/>
                </a:solidFill>
                <a:latin typeface="Arial" panose="020B0604020202020204" pitchFamily="34" charset="0"/>
              </a:rPr>
              <a:t>Aligning key product definitions, and to the extent possible forward model assumptions.</a:t>
            </a:r>
            <a:endParaRPr lang="en-US" sz="2400" b="0" i="0" u="none" strike="noStrike" dirty="0">
              <a:solidFill>
                <a:srgbClr val="000000"/>
              </a:solidFill>
              <a:effectLst/>
              <a:latin typeface="Arial" panose="020B0604020202020204" pitchFamily="34" charset="0"/>
            </a:endParaRPr>
          </a:p>
          <a:p>
            <a:r>
              <a:rPr lang="en-US" sz="2400" b="0" i="0" u="none" strike="noStrike" dirty="0">
                <a:solidFill>
                  <a:srgbClr val="000000"/>
                </a:solidFill>
                <a:effectLst/>
                <a:latin typeface="Arial" panose="020B0604020202020204" pitchFamily="34" charset="0"/>
              </a:rPr>
              <a:t>What aspect of harmonization can most benefit users?  </a:t>
            </a:r>
            <a:r>
              <a:rPr lang="en-US" sz="2400" dirty="0">
                <a:solidFill>
                  <a:schemeClr val="accent1"/>
                </a:solidFill>
                <a:latin typeface="Arial" panose="020B0604020202020204" pitchFamily="34" charset="0"/>
              </a:rPr>
              <a:t>Definitions are critical.  Rigorous uncertainty quantification is needed to combine </a:t>
            </a:r>
            <a:r>
              <a:rPr lang="en-US" sz="2400" dirty="0" err="1">
                <a:solidFill>
                  <a:schemeClr val="accent1"/>
                </a:solidFill>
                <a:latin typeface="Arial" panose="020B0604020202020204" pitchFamily="34" charset="0"/>
              </a:rPr>
              <a:t>multimission</a:t>
            </a:r>
            <a:r>
              <a:rPr lang="en-US" sz="2400" dirty="0">
                <a:solidFill>
                  <a:schemeClr val="accent1"/>
                </a:solidFill>
                <a:latin typeface="Arial" panose="020B0604020202020204" pitchFamily="34" charset="0"/>
              </a:rPr>
              <a:t> data products in a principled way.</a:t>
            </a:r>
            <a:endParaRPr lang="en-US" sz="2400" b="0" i="0" u="none" strike="noStrike" dirty="0">
              <a:solidFill>
                <a:srgbClr val="000000"/>
              </a:solidFill>
              <a:effectLst/>
              <a:latin typeface="Arial" panose="020B0604020202020204" pitchFamily="34" charset="0"/>
            </a:endParaRPr>
          </a:p>
          <a:p>
            <a:r>
              <a:rPr lang="en-US" sz="2400" b="0" i="0" u="none" strike="noStrike" dirty="0">
                <a:solidFill>
                  <a:srgbClr val="000000"/>
                </a:solidFill>
                <a:effectLst/>
                <a:latin typeface="Arial" panose="020B0604020202020204" pitchFamily="34" charset="0"/>
              </a:rPr>
              <a:t>At what level of processing is harmonization most necessary (L1B, L1C, L2A, L2B+, L3/L4)?  </a:t>
            </a:r>
            <a:r>
              <a:rPr lang="en-US" sz="2400" b="0" i="0" u="none" strike="noStrike" dirty="0">
                <a:solidFill>
                  <a:schemeClr val="accent1"/>
                </a:solidFill>
                <a:effectLst/>
                <a:latin typeface="Arial" panose="020B0604020202020204" pitchFamily="34" charset="0"/>
              </a:rPr>
              <a:t>Lower level products, but L2A may be the most challenging from a practical perspective because of the plurality of approaches and definitions.</a:t>
            </a:r>
            <a:endParaRPr lang="en-US" sz="2400" b="0" i="0" u="none" strike="noStrike" dirty="0">
              <a:solidFill>
                <a:srgbClr val="000000"/>
              </a:solidFill>
              <a:effectLst/>
              <a:latin typeface="Arial" panose="020B0604020202020204" pitchFamily="34" charset="0"/>
            </a:endParaRPr>
          </a:p>
          <a:p>
            <a:r>
              <a:rPr lang="en-US" sz="2400" b="0" i="0" u="none" strike="noStrike" dirty="0">
                <a:solidFill>
                  <a:srgbClr val="000000"/>
                </a:solidFill>
                <a:effectLst/>
                <a:latin typeface="Arial" panose="020B0604020202020204" pitchFamily="34" charset="0"/>
              </a:rPr>
              <a:t>What is more important, the harmonization on data formats or the harmonization on information content of the products? </a:t>
            </a:r>
            <a:r>
              <a:rPr lang="en-US" sz="2400" dirty="0">
                <a:solidFill>
                  <a:schemeClr val="accent1"/>
                </a:solidFill>
                <a:latin typeface="Arial" panose="020B0604020202020204" pitchFamily="34" charset="0"/>
              </a:rPr>
              <a:t>Information content is most important, since formatting is relatively easy to change on the user side.</a:t>
            </a:r>
            <a:endParaRPr lang="en-US" sz="2400" dirty="0">
              <a:solidFill>
                <a:schemeClr val="accent1"/>
              </a:solidFill>
            </a:endParaRPr>
          </a:p>
        </p:txBody>
      </p:sp>
      <p:sp>
        <p:nvSpPr>
          <p:cNvPr id="6" name="Slide Number Placeholder 5">
            <a:extLst>
              <a:ext uri="{FF2B5EF4-FFF2-40B4-BE49-F238E27FC236}">
                <a16:creationId xmlns:a16="http://schemas.microsoft.com/office/drawing/2014/main" id="{BD941501-27C4-71A5-78F6-95FA79D15EC2}"/>
              </a:ext>
            </a:extLst>
          </p:cNvPr>
          <p:cNvSpPr>
            <a:spLocks noGrp="1"/>
          </p:cNvSpPr>
          <p:nvPr>
            <p:ph type="sldNum" sz="quarter" idx="12"/>
          </p:nvPr>
        </p:nvSpPr>
        <p:spPr/>
        <p:txBody>
          <a:bodyPr/>
          <a:lstStyle/>
          <a:p>
            <a:fld id="{2C94A563-8DFE-4845-80F4-C8D165B70187}" type="slidenum">
              <a:rPr lang="en-US" smtClean="0"/>
              <a:t>11</a:t>
            </a:fld>
            <a:endParaRPr lang="en-US"/>
          </a:p>
        </p:txBody>
      </p:sp>
      <p:sp>
        <p:nvSpPr>
          <p:cNvPr id="8" name="Title 7">
            <a:extLst>
              <a:ext uri="{FF2B5EF4-FFF2-40B4-BE49-F238E27FC236}">
                <a16:creationId xmlns:a16="http://schemas.microsoft.com/office/drawing/2014/main" id="{8210EB33-71D3-6F3C-BDCB-8A3158494E85}"/>
              </a:ext>
            </a:extLst>
          </p:cNvPr>
          <p:cNvSpPr>
            <a:spLocks noGrp="1"/>
          </p:cNvSpPr>
          <p:nvPr>
            <p:ph type="title"/>
          </p:nvPr>
        </p:nvSpPr>
        <p:spPr>
          <a:xfrm>
            <a:off x="847823" y="178949"/>
            <a:ext cx="10515600" cy="1325563"/>
          </a:xfrm>
        </p:spPr>
        <p:txBody>
          <a:bodyPr/>
          <a:lstStyle/>
          <a:p>
            <a:r>
              <a:rPr lang="en-US" b="1" dirty="0"/>
              <a:t>Seed questions</a:t>
            </a:r>
          </a:p>
        </p:txBody>
      </p:sp>
      <p:sp>
        <p:nvSpPr>
          <p:cNvPr id="2" name="Date Placeholder 3">
            <a:extLst>
              <a:ext uri="{FF2B5EF4-FFF2-40B4-BE49-F238E27FC236}">
                <a16:creationId xmlns:a16="http://schemas.microsoft.com/office/drawing/2014/main" id="{1FDFEC7F-F6F0-5917-2276-4DDEB51E6F93}"/>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3134809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3582-F3D3-85DE-9C25-5EA924D92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07D269-0032-6ADF-CE98-E8013B549636}"/>
              </a:ext>
            </a:extLst>
          </p:cNvPr>
          <p:cNvSpPr>
            <a:spLocks noGrp="1"/>
          </p:cNvSpPr>
          <p:nvPr>
            <p:ph type="title"/>
          </p:nvPr>
        </p:nvSpPr>
        <p:spPr/>
        <p:txBody>
          <a:bodyPr/>
          <a:lstStyle/>
          <a:p>
            <a:r>
              <a:rPr lang="en-US" b="1" dirty="0"/>
              <a:t>Backup</a:t>
            </a:r>
          </a:p>
        </p:txBody>
      </p:sp>
      <p:sp>
        <p:nvSpPr>
          <p:cNvPr id="3" name="Content Placeholder 2">
            <a:extLst>
              <a:ext uri="{FF2B5EF4-FFF2-40B4-BE49-F238E27FC236}">
                <a16:creationId xmlns:a16="http://schemas.microsoft.com/office/drawing/2014/main" id="{E825A21F-AEFB-8963-B196-2242A031FC72}"/>
              </a:ext>
            </a:extLst>
          </p:cNvPr>
          <p:cNvSpPr>
            <a:spLocks noGrp="1"/>
          </p:cNvSpPr>
          <p:nvPr>
            <p:ph idx="1"/>
          </p:nvPr>
        </p:nvSpPr>
        <p:spPr/>
        <p:txBody>
          <a:bodyPr/>
          <a:lstStyle/>
          <a:p>
            <a:endParaRPr lang="en-US" dirty="0"/>
          </a:p>
        </p:txBody>
      </p:sp>
      <p:sp>
        <p:nvSpPr>
          <p:cNvPr id="6" name="Slide Number Placeholder 5">
            <a:extLst>
              <a:ext uri="{FF2B5EF4-FFF2-40B4-BE49-F238E27FC236}">
                <a16:creationId xmlns:a16="http://schemas.microsoft.com/office/drawing/2014/main" id="{E285EC44-ADA4-F9E2-A422-FDAB8091C679}"/>
              </a:ext>
            </a:extLst>
          </p:cNvPr>
          <p:cNvSpPr>
            <a:spLocks noGrp="1"/>
          </p:cNvSpPr>
          <p:nvPr>
            <p:ph type="sldNum" sz="quarter" idx="12"/>
          </p:nvPr>
        </p:nvSpPr>
        <p:spPr/>
        <p:txBody>
          <a:bodyPr/>
          <a:lstStyle/>
          <a:p>
            <a:fld id="{2C94A563-8DFE-4845-80F4-C8D165B70187}" type="slidenum">
              <a:rPr lang="en-US" smtClean="0"/>
              <a:t>12</a:t>
            </a:fld>
            <a:endParaRPr lang="en-US"/>
          </a:p>
        </p:txBody>
      </p:sp>
      <p:sp>
        <p:nvSpPr>
          <p:cNvPr id="7" name="Date Placeholder 3">
            <a:extLst>
              <a:ext uri="{FF2B5EF4-FFF2-40B4-BE49-F238E27FC236}">
                <a16:creationId xmlns:a16="http://schemas.microsoft.com/office/drawing/2014/main" id="{541257B7-E727-2634-03F4-A2CD6A979E20}"/>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2629760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0529A-AA47-F105-5C2B-3DE67A0710B5}"/>
              </a:ext>
            </a:extLst>
          </p:cNvPr>
          <p:cNvSpPr>
            <a:spLocks noGrp="1"/>
          </p:cNvSpPr>
          <p:nvPr>
            <p:ph type="dt" sz="half" idx="2"/>
          </p:nvPr>
        </p:nvSpPr>
        <p:spPr/>
        <p:txBody>
          <a:bodyPr/>
          <a:lstStyle/>
          <a:p>
            <a:fld id="{08E3C083-DF43-6446-9DA5-99CA2022596F}" type="datetime1">
              <a:rPr lang="en-US" smtClean="0"/>
              <a:t>11/13/24</a:t>
            </a:fld>
            <a:endParaRPr lang="en-US" dirty="0"/>
          </a:p>
        </p:txBody>
      </p:sp>
      <p:sp>
        <p:nvSpPr>
          <p:cNvPr id="3" name="Footer Placeholder 2">
            <a:extLst>
              <a:ext uri="{FF2B5EF4-FFF2-40B4-BE49-F238E27FC236}">
                <a16:creationId xmlns:a16="http://schemas.microsoft.com/office/drawing/2014/main" id="{573D39D7-523D-5A6F-5D11-7FCCA7B0C449}"/>
              </a:ext>
            </a:extLst>
          </p:cNvPr>
          <p:cNvSpPr>
            <a:spLocks noGrp="1"/>
          </p:cNvSpPr>
          <p:nvPr>
            <p:ph type="ftr" sz="quarter" idx="3"/>
          </p:nvPr>
        </p:nvSpPr>
        <p:spPr/>
        <p:txBody>
          <a:bodyPr/>
          <a:lstStyle/>
          <a:p>
            <a:r>
              <a:rPr lang="en-US"/>
              <a:t>Imaging spectroscopy tutorial - David R. Thompson, david.r.thompson@jpl.nasa.gov</a:t>
            </a:r>
            <a:endParaRPr lang="en-US" dirty="0"/>
          </a:p>
        </p:txBody>
      </p:sp>
      <p:sp>
        <p:nvSpPr>
          <p:cNvPr id="4" name="Slide Number Placeholder 3">
            <a:extLst>
              <a:ext uri="{FF2B5EF4-FFF2-40B4-BE49-F238E27FC236}">
                <a16:creationId xmlns:a16="http://schemas.microsoft.com/office/drawing/2014/main" id="{3C994222-9244-4E48-0F8B-6AFD2761DBAF}"/>
              </a:ext>
            </a:extLst>
          </p:cNvPr>
          <p:cNvSpPr>
            <a:spLocks noGrp="1"/>
          </p:cNvSpPr>
          <p:nvPr>
            <p:ph type="sldNum" sz="quarter" idx="4"/>
          </p:nvPr>
        </p:nvSpPr>
        <p:spPr/>
        <p:txBody>
          <a:bodyPr/>
          <a:lstStyle/>
          <a:p>
            <a:fld id="{1BB0B505-5A34-8746-A5A9-793D5E51FFCB}" type="slidenum">
              <a:rPr lang="en-US" smtClean="0"/>
              <a:pPr/>
              <a:t>13</a:t>
            </a:fld>
            <a:endParaRPr lang="en-US" dirty="0"/>
          </a:p>
        </p:txBody>
      </p:sp>
      <p:sp>
        <p:nvSpPr>
          <p:cNvPr id="6" name="Title 5">
            <a:extLst>
              <a:ext uri="{FF2B5EF4-FFF2-40B4-BE49-F238E27FC236}">
                <a16:creationId xmlns:a16="http://schemas.microsoft.com/office/drawing/2014/main" id="{23A3FABE-FEE0-BD27-AE02-B863D904A08F}"/>
              </a:ext>
            </a:extLst>
          </p:cNvPr>
          <p:cNvSpPr>
            <a:spLocks noGrp="1"/>
          </p:cNvSpPr>
          <p:nvPr>
            <p:ph type="ctrTitle"/>
          </p:nvPr>
        </p:nvSpPr>
        <p:spPr>
          <a:xfrm>
            <a:off x="605368" y="454026"/>
            <a:ext cx="4439243" cy="2466170"/>
          </a:xfrm>
        </p:spPr>
        <p:txBody>
          <a:bodyPr/>
          <a:lstStyle/>
          <a:p>
            <a:r>
              <a:rPr lang="en-US" sz="3600" b="1" dirty="0"/>
              <a:t>New </a:t>
            </a:r>
            <a:r>
              <a:rPr lang="en-US" sz="3600" b="1" dirty="0" err="1"/>
              <a:t>sunglint</a:t>
            </a:r>
            <a:r>
              <a:rPr lang="en-US" sz="3600" b="1" dirty="0"/>
              <a:t> &amp; </a:t>
            </a:r>
            <a:r>
              <a:rPr lang="en-US" sz="3600" b="1" dirty="0" err="1"/>
              <a:t>skyglint</a:t>
            </a:r>
            <a:r>
              <a:rPr lang="en-US" sz="3600" b="1" dirty="0"/>
              <a:t> model</a:t>
            </a:r>
          </a:p>
        </p:txBody>
      </p:sp>
      <p:pic>
        <p:nvPicPr>
          <p:cNvPr id="8" name="Picture 7">
            <a:extLst>
              <a:ext uri="{FF2B5EF4-FFF2-40B4-BE49-F238E27FC236}">
                <a16:creationId xmlns:a16="http://schemas.microsoft.com/office/drawing/2014/main" id="{A3228F56-0F3F-3259-0D45-AEC24992228C}"/>
              </a:ext>
            </a:extLst>
          </p:cNvPr>
          <p:cNvPicPr>
            <a:picLocks noChangeAspect="1"/>
          </p:cNvPicPr>
          <p:nvPr/>
        </p:nvPicPr>
        <p:blipFill rotWithShape="1">
          <a:blip r:embed="rId2"/>
          <a:srcRect t="49778" r="51836"/>
          <a:stretch/>
        </p:blipFill>
        <p:spPr>
          <a:xfrm>
            <a:off x="7201672" y="454026"/>
            <a:ext cx="4116916" cy="2794245"/>
          </a:xfrm>
          <a:prstGeom prst="rect">
            <a:avLst/>
          </a:prstGeom>
        </p:spPr>
      </p:pic>
      <p:pic>
        <p:nvPicPr>
          <p:cNvPr id="9" name="Picture 8">
            <a:extLst>
              <a:ext uri="{FF2B5EF4-FFF2-40B4-BE49-F238E27FC236}">
                <a16:creationId xmlns:a16="http://schemas.microsoft.com/office/drawing/2014/main" id="{E243D3D2-B2CB-AF22-EC59-4B566CC318D9}"/>
              </a:ext>
            </a:extLst>
          </p:cNvPr>
          <p:cNvPicPr>
            <a:picLocks noChangeAspect="1"/>
          </p:cNvPicPr>
          <p:nvPr/>
        </p:nvPicPr>
        <p:blipFill rotWithShape="1">
          <a:blip r:embed="rId3"/>
          <a:srcRect r="50277" b="49956"/>
          <a:stretch/>
        </p:blipFill>
        <p:spPr>
          <a:xfrm>
            <a:off x="7118408" y="3422627"/>
            <a:ext cx="4541253" cy="2974974"/>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455E626D-F97C-D09E-14AF-9643E3A1BB02}"/>
                  </a:ext>
                </a:extLst>
              </p:cNvPr>
              <p:cNvSpPr txBox="1">
                <a:spLocks/>
              </p:cNvSpPr>
              <p:nvPr/>
            </p:nvSpPr>
            <p:spPr>
              <a:xfrm>
                <a:off x="519159" y="2264955"/>
                <a:ext cx="8230999" cy="928706"/>
              </a:xfrm>
              <a:prstGeom prst="rect">
                <a:avLst/>
              </a:prstGeom>
            </p:spPr>
            <p:txBody>
              <a:bodyPr/>
              <a:lstStyle>
                <a:lvl1pPr marL="45720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800" kern="1200">
                    <a:solidFill>
                      <a:schemeClr val="tx1"/>
                    </a:solidFill>
                    <a:latin typeface="+mn-lt"/>
                    <a:ea typeface="+mn-ea"/>
                    <a:cs typeface="+mn-cs"/>
                  </a:defRPr>
                </a:lvl1pPr>
                <a:lvl2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2pPr>
                <a:lvl3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3pPr>
                <a:lvl4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5pPr>
                <a:lvl6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6pPr>
                <a:lvl7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7pPr>
                <a:lvl8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8pPr>
                <a:lvl9pPr marL="1097280" indent="-457200" algn="l" defTabSz="4389120" rtl="0" eaLnBrk="1" latinLnBrk="0" hangingPunct="1">
                  <a:lnSpc>
                    <a:spcPct val="100000"/>
                  </a:lnSpc>
                  <a:spcBef>
                    <a:spcPts val="1200"/>
                  </a:spcBef>
                  <a:buClr>
                    <a:schemeClr val="bg1">
                      <a:lumMod val="65000"/>
                    </a:schemeClr>
                  </a:buClr>
                  <a:buFont typeface="Arial" panose="020B0604020202020204" pitchFamily="34" charset="0"/>
                  <a:buChar char="•"/>
                  <a:defRPr sz="2400" kern="1200">
                    <a:solidFill>
                      <a:schemeClr val="tx1"/>
                    </a:solidFill>
                    <a:latin typeface="+mn-lt"/>
                    <a:ea typeface="+mn-ea"/>
                    <a:cs typeface="+mn-cs"/>
                  </a:defRPr>
                </a:lvl9pPr>
              </a:lstStyle>
              <a:p>
                <a:pPr marL="0" indent="0">
                  <a:buNone/>
                </a:pPr>
                <a14:m>
                  <m:oMathPara xmlns:m="http://schemas.openxmlformats.org/officeDocument/2006/math">
                    <m:oMathParaPr>
                      <m:jc m:val="left"/>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𝐋</m:t>
                          </m:r>
                        </m:e>
                        <m:sub>
                          <m:r>
                            <a:rPr lang="en-US" sz="2400" b="1">
                              <a:solidFill>
                                <a:schemeClr val="tx1"/>
                              </a:solidFill>
                              <a:latin typeface="Cambria Math" panose="02040503050406030204" pitchFamily="18" charset="0"/>
                            </a:rPr>
                            <m:t>𝐓𝐎𝐀</m:t>
                          </m:r>
                        </m:sub>
                      </m:sSub>
                      <m:r>
                        <a:rPr lang="en-US" sz="2400" b="1" i="1">
                          <a:solidFill>
                            <a:schemeClr val="tx1"/>
                          </a:solidFill>
                          <a:latin typeface="Cambria Math" panose="02040503050406030204" pitchFamily="18" charset="0"/>
                        </a:rPr>
                        <m:t> =</m:t>
                      </m:r>
                      <m:sSub>
                        <m:sSubPr>
                          <m:ctrlPr>
                            <a:rPr lang="en-US" sz="2400" b="1"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𝐋</m:t>
                          </m:r>
                        </m:e>
                        <m:sub>
                          <m:r>
                            <a:rPr lang="en-US" sz="2400" b="1" i="1">
                              <a:solidFill>
                                <a:schemeClr val="tx1"/>
                              </a:solidFill>
                              <a:latin typeface="Cambria Math" panose="02040503050406030204" pitchFamily="18" charset="0"/>
                            </a:rPr>
                            <m:t>𝟎</m:t>
                          </m:r>
                        </m:sub>
                      </m:sSub>
                      <m:r>
                        <a:rPr lang="en-US" sz="2400" i="1">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rPr>
                          </m:ctrlPr>
                        </m:fPr>
                        <m:num>
                          <m:f>
                            <m:fPr>
                              <m:ctrlPr>
                                <a:rPr lang="en-US" sz="2400" i="1">
                                  <a:solidFill>
                                    <a:schemeClr val="tx1"/>
                                  </a:solidFill>
                                  <a:latin typeface="Cambria Math" panose="02040503050406030204" pitchFamily="18" charset="0"/>
                                </a:rPr>
                              </m:ctrlPr>
                            </m:fPr>
                            <m:num>
                              <m:sSub>
                                <m:sSubPr>
                                  <m:ctrlPr>
                                    <a:rPr lang="en-US" sz="2400"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𝐄</m:t>
                                  </m:r>
                                </m:e>
                                <m:sub>
                                  <m:r>
                                    <a:rPr lang="en-US" sz="2400">
                                      <a:solidFill>
                                        <a:schemeClr val="tx1"/>
                                      </a:solidFill>
                                      <a:latin typeface="Cambria Math" panose="02040503050406030204" pitchFamily="18" charset="0"/>
                                    </a:rPr>
                                    <m:t>0</m:t>
                                  </m:r>
                                </m:sub>
                              </m:sSub>
                            </m:num>
                            <m:den>
                              <m:r>
                                <m:rPr>
                                  <m:sty m:val="p"/>
                                </m:rPr>
                                <a:rPr lang="en-US" sz="2400">
                                  <a:solidFill>
                                    <a:schemeClr val="tx1"/>
                                  </a:solidFill>
                                  <a:latin typeface="Cambria Math" panose="02040503050406030204" pitchFamily="18" charset="0"/>
                                  <a:ea typeface="Cambria Math" panose="02040503050406030204" pitchFamily="18" charset="0"/>
                                </a:rPr>
                                <m:t>π</m:t>
                              </m:r>
                            </m:den>
                          </m:f>
                          <m:r>
                            <a:rPr lang="en-US" sz="2400">
                              <a:solidFill>
                                <a:schemeClr val="tx1"/>
                              </a:solidFill>
                              <a:latin typeface="Cambria Math" panose="02040503050406030204" pitchFamily="18" charset="0"/>
                            </a:rPr>
                            <m:t>⋅</m:t>
                          </m:r>
                          <m:r>
                            <m:rPr>
                              <m:sty m:val="p"/>
                            </m:rPr>
                            <a:rPr lang="en-US" sz="2400">
                              <a:solidFill>
                                <a:schemeClr val="tx1"/>
                              </a:solidFill>
                              <a:latin typeface="Cambria Math" panose="02040503050406030204" pitchFamily="18" charset="0"/>
                            </a:rPr>
                            <m:t>cos</m:t>
                          </m:r>
                          <m:r>
                            <a:rPr lang="en-US" sz="2400">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m:rPr>
                                  <m:sty m:val="p"/>
                                </m:rPr>
                                <a:rPr lang="en-US" sz="2400">
                                  <a:solidFill>
                                    <a:schemeClr val="tx1"/>
                                  </a:solidFill>
                                  <a:latin typeface="Cambria Math" panose="02040503050406030204" pitchFamily="18" charset="0"/>
                                  <a:ea typeface="Cambria Math" panose="02040503050406030204" pitchFamily="18" charset="0"/>
                                </a:rPr>
                                <m:t>θ</m:t>
                              </m:r>
                            </m:e>
                            <m:sub>
                              <m:r>
                                <a:rPr lang="en-US" sz="2400">
                                  <a:solidFill>
                                    <a:schemeClr val="tx1"/>
                                  </a:solidFill>
                                  <a:latin typeface="Cambria Math" panose="02040503050406030204" pitchFamily="18" charset="0"/>
                                  <a:ea typeface="Cambria Math" panose="02040503050406030204" pitchFamily="18" charset="0"/>
                                </a:rPr>
                                <m:t>0</m:t>
                              </m:r>
                            </m:sub>
                          </m:sSub>
                          <m:r>
                            <a:rPr lang="en-US" sz="2400">
                              <a:solidFill>
                                <a:schemeClr val="tx1"/>
                              </a:solidFill>
                              <a:latin typeface="Cambria Math" panose="02040503050406030204" pitchFamily="18" charset="0"/>
                            </a:rPr>
                            <m:t>)⋅</m:t>
                          </m:r>
                          <m:sSup>
                            <m:sSupPr>
                              <m:ctrlPr>
                                <a:rPr lang="en-US" sz="2400" b="1" i="1" smtClean="0">
                                  <a:solidFill>
                                    <a:schemeClr val="tx1"/>
                                  </a:solidFill>
                                  <a:latin typeface="Cambria Math" panose="02040503050406030204" pitchFamily="18" charset="0"/>
                                </a:rPr>
                              </m:ctrlPr>
                            </m:sSupPr>
                            <m:e>
                              <m:r>
                                <a:rPr lang="en-US" sz="2400" b="1">
                                  <a:solidFill>
                                    <a:schemeClr val="tx1"/>
                                  </a:solidFill>
                                  <a:latin typeface="Cambria Math" panose="02040503050406030204" pitchFamily="18" charset="0"/>
                                </a:rPr>
                                <m:t>𝐓</m:t>
                              </m:r>
                            </m:e>
                            <m:sup>
                              <m:r>
                                <a:rPr lang="en-US" sz="2400" b="1" i="1">
                                  <a:solidFill>
                                    <a:schemeClr val="tx1"/>
                                  </a:solidFill>
                                  <a:latin typeface="Cambria Math" panose="02040503050406030204" pitchFamily="18" charset="0"/>
                                  <a:ea typeface="Cambria Math" panose="02040503050406030204" pitchFamily="18" charset="0"/>
                                </a:rPr>
                                <m:t>↓</m:t>
                              </m:r>
                            </m:sup>
                          </m:sSup>
                        </m:num>
                        <m:den>
                          <m:r>
                            <a:rPr lang="en-US" sz="2400" i="1">
                              <a:solidFill>
                                <a:schemeClr val="tx1"/>
                              </a:solidFill>
                              <a:latin typeface="Cambria Math" panose="02040503050406030204" pitchFamily="18" charset="0"/>
                            </a:rPr>
                            <m:t>1</m:t>
                          </m:r>
                          <m:r>
                            <a:rPr lang="en-US" sz="2400" b="1" i="1">
                              <a:solidFill>
                                <a:schemeClr val="tx1"/>
                              </a:solidFill>
                              <a:latin typeface="Cambria Math" panose="02040503050406030204" pitchFamily="18" charset="0"/>
                            </a:rPr>
                            <m:t>−</m:t>
                          </m:r>
                          <m:r>
                            <a:rPr lang="en-US" sz="2400" b="1" smtClean="0">
                              <a:solidFill>
                                <a:schemeClr val="tx1"/>
                              </a:solidFill>
                              <a:latin typeface="Cambria Math" panose="02040503050406030204" pitchFamily="18" charset="0"/>
                            </a:rPr>
                            <m:t>𝐒</m:t>
                          </m:r>
                          <m:r>
                            <a:rPr lang="en-US" sz="240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0" smtClean="0">
                                  <a:solidFill>
                                    <a:schemeClr val="tx1"/>
                                  </a:solidFill>
                                  <a:latin typeface="Cambria Math" panose="02040503050406030204" pitchFamily="18" charset="0"/>
                                </a:rPr>
                                <m:t>(</m:t>
                              </m:r>
                              <m:r>
                                <a:rPr lang="en-US" sz="2400" b="1">
                                  <a:solidFill>
                                    <a:schemeClr val="tx1"/>
                                  </a:solidFill>
                                  <a:latin typeface="Cambria Math" panose="02040503050406030204" pitchFamily="18" charset="0"/>
                                </a:rPr>
                                <m:t>𝛒</m:t>
                              </m:r>
                            </m:e>
                            <m:sub>
                              <m:r>
                                <a:rPr lang="en-US" sz="2400" b="1">
                                  <a:solidFill>
                                    <a:schemeClr val="tx1"/>
                                  </a:solidFill>
                                  <a:latin typeface="Cambria Math" panose="02040503050406030204" pitchFamily="18" charset="0"/>
                                </a:rPr>
                                <m:t>𝐬</m:t>
                              </m:r>
                            </m:sub>
                          </m:sSub>
                          <m:r>
                            <a:rPr lang="en-US" sz="2400" b="1" i="1" smtClean="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𝛒</m:t>
                              </m:r>
                            </m:e>
                            <m:sub>
                              <m:r>
                                <a:rPr lang="en-US" sz="2400" b="1" i="0" smtClean="0">
                                  <a:solidFill>
                                    <a:schemeClr val="tx1"/>
                                  </a:solidFill>
                                  <a:latin typeface="Cambria Math" panose="02040503050406030204" pitchFamily="18" charset="0"/>
                                </a:rPr>
                                <m:t>𝐠</m:t>
                              </m:r>
                            </m:sub>
                          </m:sSub>
                          <m:r>
                            <a:rPr lang="en-US" sz="2400" b="1" i="1" smtClean="0">
                              <a:solidFill>
                                <a:schemeClr val="tx1"/>
                              </a:solidFill>
                              <a:latin typeface="Cambria Math" panose="02040503050406030204" pitchFamily="18" charset="0"/>
                            </a:rPr>
                            <m:t>)</m:t>
                          </m:r>
                        </m:den>
                      </m:f>
                      <m:r>
                        <a:rPr lang="en-US" sz="240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1" smtClean="0">
                              <a:solidFill>
                                <a:schemeClr val="tx1"/>
                              </a:solidFill>
                              <a:latin typeface="Cambria Math" panose="02040503050406030204" pitchFamily="18" charset="0"/>
                            </a:rPr>
                            <m:t>(</m:t>
                          </m:r>
                          <m:r>
                            <a:rPr lang="en-US" sz="2400" b="1">
                              <a:solidFill>
                                <a:schemeClr val="tx1"/>
                              </a:solidFill>
                              <a:latin typeface="Cambria Math" panose="02040503050406030204" pitchFamily="18" charset="0"/>
                            </a:rPr>
                            <m:t>𝛒</m:t>
                          </m:r>
                        </m:e>
                        <m:sub>
                          <m:r>
                            <a:rPr lang="en-US" sz="2400" b="1">
                              <a:solidFill>
                                <a:schemeClr val="tx1"/>
                              </a:solidFill>
                              <a:latin typeface="Cambria Math" panose="02040503050406030204" pitchFamily="18" charset="0"/>
                            </a:rPr>
                            <m:t>𝐬</m:t>
                          </m:r>
                        </m:sub>
                      </m:sSub>
                      <m:r>
                        <a:rPr lang="en-US" sz="2400" b="1" i="1" smtClean="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0">
                              <a:solidFill>
                                <a:schemeClr val="tx1"/>
                              </a:solidFill>
                              <a:latin typeface="Cambria Math" panose="02040503050406030204" pitchFamily="18" charset="0"/>
                            </a:rPr>
                            <m:t>𝛒</m:t>
                          </m:r>
                        </m:e>
                        <m:sub>
                          <m:r>
                            <a:rPr lang="en-US" sz="2400" b="1" i="0" smtClean="0">
                              <a:solidFill>
                                <a:schemeClr val="tx1"/>
                              </a:solidFill>
                              <a:latin typeface="Cambria Math" panose="02040503050406030204" pitchFamily="18" charset="0"/>
                            </a:rPr>
                            <m:t>𝐠</m:t>
                          </m:r>
                        </m:sub>
                      </m:sSub>
                      <m:r>
                        <a:rPr lang="en-US" sz="2400" b="1" i="1" smtClean="0">
                          <a:solidFill>
                            <a:schemeClr val="tx1"/>
                          </a:solidFill>
                          <a:latin typeface="Cambria Math" panose="02040503050406030204" pitchFamily="18" charset="0"/>
                        </a:rPr>
                        <m:t>)</m:t>
                      </m:r>
                      <m:r>
                        <a:rPr lang="en-US" sz="2400">
                          <a:solidFill>
                            <a:schemeClr val="tx1"/>
                          </a:solidFill>
                          <a:latin typeface="Cambria Math" panose="02040503050406030204" pitchFamily="18" charset="0"/>
                        </a:rPr>
                        <m:t>⋅</m:t>
                      </m:r>
                      <m:sSup>
                        <m:sSupPr>
                          <m:ctrlPr>
                            <a:rPr lang="en-US" sz="2400" b="1" i="1" smtClean="0">
                              <a:solidFill>
                                <a:schemeClr val="tx1"/>
                              </a:solidFill>
                              <a:latin typeface="Cambria Math" panose="02040503050406030204" pitchFamily="18" charset="0"/>
                            </a:rPr>
                          </m:ctrlPr>
                        </m:sSupPr>
                        <m:e>
                          <m:r>
                            <a:rPr lang="en-US" sz="2400" b="1">
                              <a:solidFill>
                                <a:schemeClr val="tx1"/>
                              </a:solidFill>
                              <a:latin typeface="Cambria Math" panose="02040503050406030204" pitchFamily="18" charset="0"/>
                            </a:rPr>
                            <m:t>𝐓</m:t>
                          </m:r>
                        </m:e>
                        <m:sup>
                          <m:r>
                            <a:rPr lang="en-US" sz="2400" b="1">
                              <a:solidFill>
                                <a:schemeClr val="tx1"/>
                              </a:solidFill>
                              <a:latin typeface="Cambria Math" panose="02040503050406030204" pitchFamily="18" charset="0"/>
                              <a:ea typeface="Cambria Math" panose="02040503050406030204" pitchFamily="18" charset="0"/>
                            </a:rPr>
                            <m:t>↑</m:t>
                          </m:r>
                        </m:sup>
                      </m:sSup>
                    </m:oMath>
                  </m:oMathPara>
                </a14:m>
                <a:endParaRPr lang="en-US" sz="2400" dirty="0">
                  <a:latin typeface="Helvetica" pitchFamily="2" charset="0"/>
                </a:endParaRPr>
              </a:p>
              <a:p>
                <a:pPr marL="0" indent="0">
                  <a:buNone/>
                </a:pPr>
                <a:endParaRPr lang="en-US" sz="2400" dirty="0">
                  <a:solidFill>
                    <a:schemeClr val="tx1"/>
                  </a:solidFill>
                  <a:latin typeface="Helvetica" pitchFamily="2" charset="0"/>
                </a:endParaRPr>
              </a:p>
              <a:p>
                <a:pPr marL="0" indent="0">
                  <a:spcBef>
                    <a:spcPts val="0"/>
                  </a:spcBef>
                  <a:buNone/>
                </a:pPr>
                <a14:m>
                  <m:oMathPara xmlns:m="http://schemas.openxmlformats.org/officeDocument/2006/math">
                    <m:oMathParaPr>
                      <m:jc m:val="left"/>
                    </m:oMathParaPr>
                    <m:oMath xmlns:m="http://schemas.openxmlformats.org/officeDocument/2006/math">
                      <m:sSub>
                        <m:sSubPr>
                          <m:ctrlPr>
                            <a:rPr lang="en-US" sz="2400" b="1"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𝛒</m:t>
                          </m:r>
                        </m:e>
                        <m:sub>
                          <m:r>
                            <a:rPr lang="en-US" sz="2400" b="1">
                              <a:solidFill>
                                <a:schemeClr val="tx1"/>
                              </a:solidFill>
                              <a:latin typeface="Cambria Math" panose="02040503050406030204" pitchFamily="18" charset="0"/>
                            </a:rPr>
                            <m:t>𝐠</m:t>
                          </m:r>
                        </m:sub>
                      </m:sSub>
                      <m:r>
                        <a:rPr lang="en-US" sz="2400" b="0" i="1" smtClean="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0">
                              <a:solidFill>
                                <a:schemeClr val="tx1"/>
                              </a:solidFill>
                              <a:latin typeface="Cambria Math" panose="02040503050406030204" pitchFamily="18" charset="0"/>
                            </a:rPr>
                            <m:t>𝛒</m:t>
                          </m:r>
                        </m:e>
                        <m:sub>
                          <m:r>
                            <a:rPr lang="en-US" sz="2400" b="1" i="0" smtClean="0">
                              <a:solidFill>
                                <a:schemeClr val="tx1"/>
                              </a:solidFill>
                              <a:latin typeface="Cambria Math" panose="02040503050406030204" pitchFamily="18" charset="0"/>
                            </a:rPr>
                            <m:t>𝐋𝐬</m:t>
                          </m:r>
                        </m:sub>
                      </m:sSub>
                      <m:r>
                        <a:rPr lang="en-US" sz="2400">
                          <a:solidFill>
                            <a:schemeClr val="tx1"/>
                          </a:solidFill>
                          <a:latin typeface="Cambria Math" panose="02040503050406030204" pitchFamily="18" charset="0"/>
                        </a:rPr>
                        <m:t>⋅</m:t>
                      </m:r>
                      <m:f>
                        <m:fPr>
                          <m:ctrlPr>
                            <a:rPr lang="en-US" sz="2400" b="1" i="1" smtClean="0">
                              <a:solidFill>
                                <a:schemeClr val="tx1"/>
                              </a:solidFill>
                              <a:latin typeface="Cambria Math" panose="02040503050406030204" pitchFamily="18" charset="0"/>
                            </a:rPr>
                          </m:ctrlPr>
                        </m:fPr>
                        <m:num>
                          <m:sSub>
                            <m:sSubPr>
                              <m:ctrlPr>
                                <a:rPr lang="en-US" sz="2400" b="1" i="1" smtClean="0">
                                  <a:solidFill>
                                    <a:schemeClr val="tx1"/>
                                  </a:solidFill>
                                  <a:latin typeface="Cambria Math" panose="02040503050406030204" pitchFamily="18" charset="0"/>
                                </a:rPr>
                              </m:ctrlPr>
                            </m:sSubPr>
                            <m:e>
                              <m:r>
                                <a:rPr lang="en-US" sz="2400" b="1">
                                  <a:solidFill>
                                    <a:schemeClr val="tx1"/>
                                  </a:solidFill>
                                  <a:latin typeface="Cambria Math" panose="02040503050406030204" pitchFamily="18" charset="0"/>
                                </a:rPr>
                                <m:t>𝐋</m:t>
                              </m:r>
                            </m:e>
                            <m:sub>
                              <m:r>
                                <a:rPr lang="en-US" sz="2400" b="1">
                                  <a:solidFill>
                                    <a:schemeClr val="tx1"/>
                                  </a:solidFill>
                                  <a:latin typeface="Cambria Math" panose="02040503050406030204" pitchFamily="18" charset="0"/>
                                </a:rPr>
                                <m:t>𝐬</m:t>
                              </m:r>
                            </m:sub>
                          </m:sSub>
                        </m:num>
                        <m:den>
                          <m:sSub>
                            <m:sSubPr>
                              <m:ctrlPr>
                                <a:rPr lang="en-US" sz="2400" b="1" i="1" smtClean="0">
                                  <a:solidFill>
                                    <a:schemeClr val="tx1"/>
                                  </a:solidFill>
                                  <a:latin typeface="Cambria Math" panose="02040503050406030204" pitchFamily="18" charset="0"/>
                                </a:rPr>
                              </m:ctrlPr>
                            </m:sSubPr>
                            <m:e>
                              <m:r>
                                <a:rPr lang="en-US" sz="2400" b="1" i="0" smtClean="0">
                                  <a:solidFill>
                                    <a:schemeClr val="tx1"/>
                                  </a:solidFill>
                                  <a:latin typeface="Cambria Math" panose="02040503050406030204" pitchFamily="18" charset="0"/>
                                </a:rPr>
                                <m:t>𝐄</m:t>
                              </m:r>
                            </m:e>
                            <m:sub>
                              <m:r>
                                <a:rPr lang="en-US" sz="2400" b="1" i="0" smtClean="0">
                                  <a:solidFill>
                                    <a:schemeClr val="tx1"/>
                                  </a:solidFill>
                                  <a:latin typeface="Cambria Math" panose="02040503050406030204" pitchFamily="18" charset="0"/>
                                </a:rPr>
                                <m:t>𝐝</m:t>
                              </m:r>
                            </m:sub>
                          </m:sSub>
                        </m:den>
                      </m:f>
                      <m:r>
                        <a:rPr lang="en-US" sz="2400" b="0" i="1" smtClean="0">
                          <a:solidFill>
                            <a:schemeClr val="tx1"/>
                          </a:solidFill>
                          <a:latin typeface="Cambria Math" panose="02040503050406030204" pitchFamily="18" charset="0"/>
                        </a:rPr>
                        <m:t>. </m:t>
                      </m:r>
                      <m:r>
                        <a:rPr lang="en-US" sz="2400" b="1" i="1" smtClean="0">
                          <a:solidFill>
                            <a:schemeClr val="tx1"/>
                          </a:solidFill>
                          <a:latin typeface="Cambria Math" panose="02040503050406030204" pitchFamily="18" charset="0"/>
                        </a:rPr>
                        <m:t>           </m:t>
                      </m:r>
                    </m:oMath>
                  </m:oMathPara>
                </a14:m>
                <a:endParaRPr lang="en-US" sz="2400" b="1" i="1" dirty="0">
                  <a:solidFill>
                    <a:schemeClr val="tx1"/>
                  </a:solidFill>
                  <a:latin typeface="Cambria Math" panose="02040503050406030204" pitchFamily="18" charset="0"/>
                </a:endParaRPr>
              </a:p>
              <a:p>
                <a:pPr marL="0" indent="0">
                  <a:spcBef>
                    <a:spcPts val="0"/>
                  </a:spcBef>
                  <a:buNone/>
                </a:pPr>
                <a:endParaRPr lang="en-US" sz="2400" b="1" i="1" dirty="0">
                  <a:solidFill>
                    <a:schemeClr val="tx1"/>
                  </a:solidFill>
                  <a:latin typeface="Cambria Math" panose="02040503050406030204" pitchFamily="18" charset="0"/>
                </a:endParaRPr>
              </a:p>
              <a:p>
                <a:pPr marL="0" indent="0">
                  <a:spcBef>
                    <a:spcPts val="0"/>
                  </a:spcBef>
                  <a:buNone/>
                </a:pPr>
                <a:endParaRPr lang="en-US" sz="2400" b="1" i="1" dirty="0">
                  <a:solidFill>
                    <a:schemeClr val="tx1"/>
                  </a:solidFill>
                  <a:latin typeface="Cambria Math" panose="02040503050406030204" pitchFamily="18" charset="0"/>
                </a:endParaRPr>
              </a:p>
              <a:p>
                <a:pPr marL="0" indent="0">
                  <a:spcBef>
                    <a:spcPts val="0"/>
                  </a:spcBef>
                  <a:buNone/>
                </a:pPr>
                <a14:m>
                  <m:oMathPara xmlns:m="http://schemas.openxmlformats.org/officeDocument/2006/math">
                    <m:oMathParaPr>
                      <m:jc m:val="left"/>
                    </m:oMathParaPr>
                    <m:oMath xmlns:m="http://schemas.openxmlformats.org/officeDocument/2006/math">
                      <m:r>
                        <a:rPr lang="en-US" sz="2400" b="1" i="1" smtClean="0">
                          <a:solidFill>
                            <a:schemeClr val="tx1"/>
                          </a:solidFill>
                          <a:latin typeface="Cambria Math" panose="02040503050406030204" pitchFamily="18" charset="0"/>
                        </a:rPr>
                        <m:t> </m:t>
                      </m:r>
                      <m:sSub>
                        <m:sSubPr>
                          <m:ctrlPr>
                            <a:rPr lang="en-US" sz="2400" b="1" i="1" smtClean="0">
                              <a:solidFill>
                                <a:schemeClr val="tx1"/>
                              </a:solidFill>
                              <a:latin typeface="Cambria Math" panose="02040503050406030204" pitchFamily="18" charset="0"/>
                            </a:rPr>
                          </m:ctrlPr>
                        </m:sSubPr>
                        <m:e>
                          <m:r>
                            <a:rPr lang="en-US" sz="2400" b="1" i="0">
                              <a:solidFill>
                                <a:schemeClr val="tx1"/>
                              </a:solidFill>
                              <a:latin typeface="Cambria Math" panose="02040503050406030204" pitchFamily="18" charset="0"/>
                            </a:rPr>
                            <m:t>𝐋</m:t>
                          </m:r>
                        </m:e>
                        <m:sub>
                          <m:r>
                            <a:rPr lang="en-US" sz="2400" b="1" i="0">
                              <a:solidFill>
                                <a:schemeClr val="tx1"/>
                              </a:solidFill>
                              <a:latin typeface="Cambria Math" panose="02040503050406030204" pitchFamily="18" charset="0"/>
                            </a:rPr>
                            <m:t>𝐬</m:t>
                          </m:r>
                        </m:sub>
                      </m:sSub>
                      <m:r>
                        <a:rPr lang="en-US" sz="2400" b="0" i="0" smtClean="0">
                          <a:solidFill>
                            <a:schemeClr val="tx1"/>
                          </a:solidFill>
                          <a:latin typeface="Cambria Math" panose="02040503050406030204" pitchFamily="18" charset="0"/>
                        </a:rPr>
                        <m:t>=</m:t>
                      </m:r>
                      <m:sSub>
                        <m:sSubPr>
                          <m:ctrlPr>
                            <a:rPr lang="en-US" sz="2400" b="0" i="1" smtClean="0">
                              <a:solidFill>
                                <a:schemeClr val="tx1"/>
                              </a:solidFill>
                              <a:latin typeface="Cambria Math" panose="02040503050406030204" pitchFamily="18" charset="0"/>
                            </a:rPr>
                          </m:ctrlPr>
                        </m:sSubPr>
                        <m:e>
                          <m:r>
                            <m:rPr>
                              <m:sty m:val="p"/>
                            </m:rPr>
                            <a:rPr lang="en-US" sz="2400" b="0" i="0" smtClean="0">
                              <a:solidFill>
                                <a:schemeClr val="tx1"/>
                              </a:solidFill>
                              <a:latin typeface="Cambria Math" panose="02040503050406030204" pitchFamily="18" charset="0"/>
                            </a:rPr>
                            <m:t>g</m:t>
                          </m:r>
                        </m:e>
                        <m:sub>
                          <m:r>
                            <m:rPr>
                              <m:sty m:val="p"/>
                            </m:rPr>
                            <a:rPr lang="en-US" sz="2400" b="0" i="0" smtClean="0">
                              <a:solidFill>
                                <a:schemeClr val="tx1"/>
                              </a:solidFill>
                              <a:latin typeface="Cambria Math" panose="02040503050406030204" pitchFamily="18" charset="0"/>
                            </a:rPr>
                            <m:t>dd</m:t>
                          </m:r>
                        </m:sub>
                      </m:sSub>
                      <m:r>
                        <a:rPr lang="en-US" sz="2400" i="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0">
                              <a:solidFill>
                                <a:schemeClr val="tx1"/>
                              </a:solidFill>
                              <a:latin typeface="Cambria Math" panose="02040503050406030204" pitchFamily="18" charset="0"/>
                            </a:rPr>
                            <m:t>𝐄</m:t>
                          </m:r>
                        </m:e>
                        <m:sub>
                          <m:r>
                            <a:rPr lang="en-US" sz="2400" b="1" i="0">
                              <a:solidFill>
                                <a:schemeClr val="tx1"/>
                              </a:solidFill>
                              <a:latin typeface="Cambria Math" panose="02040503050406030204" pitchFamily="18" charset="0"/>
                            </a:rPr>
                            <m:t>𝐝</m:t>
                          </m:r>
                          <m:r>
                            <a:rPr lang="en-US" sz="2400" b="1" i="0" smtClean="0">
                              <a:solidFill>
                                <a:schemeClr val="tx1"/>
                              </a:solidFill>
                              <a:latin typeface="Cambria Math" panose="02040503050406030204" pitchFamily="18" charset="0"/>
                            </a:rPr>
                            <m:t>𝐝</m:t>
                          </m:r>
                        </m:sub>
                      </m:sSub>
                      <m:r>
                        <a:rPr lang="en-US" sz="2400" b="1" i="0" smtClean="0">
                          <a:solidFill>
                            <a:schemeClr val="tx1"/>
                          </a:solidFill>
                          <a:latin typeface="Cambria Math" panose="02040503050406030204" pitchFamily="18" charset="0"/>
                        </a:rPr>
                        <m:t>+</m:t>
                      </m:r>
                      <m:sSub>
                        <m:sSubPr>
                          <m:ctrlPr>
                            <a:rPr lang="en-US" sz="2400" i="1" smtClean="0">
                              <a:solidFill>
                                <a:schemeClr val="tx1"/>
                              </a:solidFill>
                              <a:latin typeface="Cambria Math" panose="02040503050406030204" pitchFamily="18" charset="0"/>
                            </a:rPr>
                          </m:ctrlPr>
                        </m:sSubPr>
                        <m:e>
                          <m:r>
                            <m:rPr>
                              <m:sty m:val="p"/>
                            </m:rPr>
                            <a:rPr lang="en-US" sz="2400" i="0">
                              <a:solidFill>
                                <a:schemeClr val="tx1"/>
                              </a:solidFill>
                              <a:latin typeface="Cambria Math" panose="02040503050406030204" pitchFamily="18" charset="0"/>
                            </a:rPr>
                            <m:t>g</m:t>
                          </m:r>
                        </m:e>
                        <m:sub>
                          <m:r>
                            <m:rPr>
                              <m:sty m:val="p"/>
                            </m:rPr>
                            <a:rPr lang="en-US" sz="2400" i="0">
                              <a:solidFill>
                                <a:schemeClr val="tx1"/>
                              </a:solidFill>
                              <a:latin typeface="Cambria Math" panose="02040503050406030204" pitchFamily="18" charset="0"/>
                            </a:rPr>
                            <m:t>d</m:t>
                          </m:r>
                          <m:r>
                            <m:rPr>
                              <m:sty m:val="p"/>
                            </m:rPr>
                            <a:rPr lang="en-US" sz="2400" b="0" i="0" smtClean="0">
                              <a:solidFill>
                                <a:schemeClr val="tx1"/>
                              </a:solidFill>
                              <a:latin typeface="Cambria Math" panose="02040503050406030204" pitchFamily="18" charset="0"/>
                            </a:rPr>
                            <m:t>sf</m:t>
                          </m:r>
                        </m:sub>
                      </m:sSub>
                      <m:r>
                        <a:rPr lang="en-US" sz="2400" i="0">
                          <a:solidFill>
                            <a:schemeClr val="tx1"/>
                          </a:solidFill>
                          <a:latin typeface="Cambria Math" panose="02040503050406030204" pitchFamily="18" charset="0"/>
                        </a:rPr>
                        <m:t>⋅</m:t>
                      </m:r>
                      <m:sSub>
                        <m:sSubPr>
                          <m:ctrlPr>
                            <a:rPr lang="en-US" sz="2400" b="1" i="1" smtClean="0">
                              <a:solidFill>
                                <a:schemeClr val="tx1"/>
                              </a:solidFill>
                              <a:latin typeface="Cambria Math" panose="02040503050406030204" pitchFamily="18" charset="0"/>
                            </a:rPr>
                          </m:ctrlPr>
                        </m:sSubPr>
                        <m:e>
                          <m:r>
                            <a:rPr lang="en-US" sz="2400" b="1" i="0">
                              <a:solidFill>
                                <a:schemeClr val="tx1"/>
                              </a:solidFill>
                              <a:latin typeface="Cambria Math" panose="02040503050406030204" pitchFamily="18" charset="0"/>
                            </a:rPr>
                            <m:t>𝐄</m:t>
                          </m:r>
                        </m:e>
                        <m:sub>
                          <m:r>
                            <a:rPr lang="en-US" sz="2400" b="1" i="0">
                              <a:solidFill>
                                <a:schemeClr val="tx1"/>
                              </a:solidFill>
                              <a:latin typeface="Cambria Math" panose="02040503050406030204" pitchFamily="18" charset="0"/>
                            </a:rPr>
                            <m:t>𝐝</m:t>
                          </m:r>
                          <m:r>
                            <a:rPr lang="en-US" sz="2400" b="1" i="0" smtClean="0">
                              <a:solidFill>
                                <a:schemeClr val="tx1"/>
                              </a:solidFill>
                              <a:latin typeface="Cambria Math" panose="02040503050406030204" pitchFamily="18" charset="0"/>
                            </a:rPr>
                            <m:t>𝐬𝐟</m:t>
                          </m:r>
                        </m:sub>
                      </m:sSub>
                    </m:oMath>
                  </m:oMathPara>
                </a14:m>
                <a:endParaRPr lang="en-US" sz="2400" dirty="0">
                  <a:solidFill>
                    <a:schemeClr val="tx1"/>
                  </a:solidFill>
                  <a:latin typeface="Helvetica" pitchFamily="2" charset="0"/>
                </a:endParaRPr>
              </a:p>
              <a:p>
                <a:pPr marL="0" indent="0">
                  <a:spcBef>
                    <a:spcPts val="0"/>
                  </a:spcBef>
                  <a:buNone/>
                </a:pPr>
                <a:endParaRPr lang="en-US" sz="2400" dirty="0">
                  <a:latin typeface="Helvetica" pitchFamily="2" charset="0"/>
                </a:endParaRPr>
              </a:p>
              <a:p>
                <a:pPr marL="0" indent="0">
                  <a:buNone/>
                </a:pPr>
                <a:endParaRPr lang="en-US" sz="2400" dirty="0">
                  <a:latin typeface="Helvetica" pitchFamily="2" charset="0"/>
                </a:endParaRPr>
              </a:p>
              <a:p>
                <a:pPr marL="0" indent="0">
                  <a:buNone/>
                </a:pPr>
                <a:endParaRPr lang="en-US" sz="2400" dirty="0">
                  <a:latin typeface="Helvetica" pitchFamily="2" charset="0"/>
                </a:endParaRPr>
              </a:p>
            </p:txBody>
          </p:sp>
        </mc:Choice>
        <mc:Fallback xmlns="">
          <p:sp>
            <p:nvSpPr>
              <p:cNvPr id="10" name="Content Placeholder 2">
                <a:extLst>
                  <a:ext uri="{FF2B5EF4-FFF2-40B4-BE49-F238E27FC236}">
                    <a16:creationId xmlns:a16="http://schemas.microsoft.com/office/drawing/2014/main" id="{455E626D-F97C-D09E-14AF-9643E3A1BB02}"/>
                  </a:ext>
                </a:extLst>
              </p:cNvPr>
              <p:cNvSpPr txBox="1">
                <a:spLocks noRot="1" noChangeAspect="1" noMove="1" noResize="1" noEditPoints="1" noAdjustHandles="1" noChangeArrowheads="1" noChangeShapeType="1" noTextEdit="1"/>
              </p:cNvSpPr>
              <p:nvPr/>
            </p:nvSpPr>
            <p:spPr>
              <a:xfrm>
                <a:off x="519159" y="2264955"/>
                <a:ext cx="8230999" cy="928706"/>
              </a:xfrm>
              <a:prstGeom prst="rect">
                <a:avLst/>
              </a:prstGeom>
              <a:blipFill>
                <a:blip r:embed="rId4"/>
                <a:stretch>
                  <a:fillRect l="-616" b="-28243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4FD04B7-2F92-7002-DF4C-9DDD3962657A}"/>
              </a:ext>
            </a:extLst>
          </p:cNvPr>
          <p:cNvSpPr txBox="1"/>
          <p:nvPr/>
        </p:nvSpPr>
        <p:spPr>
          <a:xfrm>
            <a:off x="605368" y="1669955"/>
            <a:ext cx="6523565" cy="307777"/>
          </a:xfrm>
          <a:prstGeom prst="rect">
            <a:avLst/>
          </a:prstGeom>
          <a:noFill/>
        </p:spPr>
        <p:txBody>
          <a:bodyPr wrap="square" rtlCol="0">
            <a:spAutoFit/>
          </a:bodyPr>
          <a:lstStyle/>
          <a:p>
            <a:r>
              <a:rPr lang="en-US" sz="1400" dirty="0">
                <a:latin typeface="Helvetica" pitchFamily="2" charset="0"/>
                <a:cs typeface="Calibri" panose="020F0502020204030204" pitchFamily="34" charset="0"/>
              </a:rPr>
              <a:t>Courtesy </a:t>
            </a:r>
            <a:r>
              <a:rPr lang="en-US" sz="1400" dirty="0" err="1">
                <a:latin typeface="Helvetica" pitchFamily="2" charset="0"/>
                <a:cs typeface="Calibri" panose="020F0502020204030204" pitchFamily="34" charset="0"/>
              </a:rPr>
              <a:t>Niklas</a:t>
            </a:r>
            <a:r>
              <a:rPr lang="en-US" sz="1400" dirty="0">
                <a:latin typeface="Helvetica" pitchFamily="2" charset="0"/>
                <a:cs typeface="Calibri" panose="020F0502020204030204" pitchFamily="34" charset="0"/>
              </a:rPr>
              <a:t> Bohn, Marcel König, and others</a:t>
            </a:r>
          </a:p>
        </p:txBody>
      </p:sp>
    </p:spTree>
    <p:extLst>
      <p:ext uri="{BB962C8B-B14F-4D97-AF65-F5344CB8AC3E}">
        <p14:creationId xmlns:p14="http://schemas.microsoft.com/office/powerpoint/2010/main" val="325348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1BF21C4-6A45-AE96-7B98-243705A81152}"/>
              </a:ext>
            </a:extLst>
          </p:cNvPr>
          <p:cNvSpPr txBox="1"/>
          <p:nvPr/>
        </p:nvSpPr>
        <p:spPr>
          <a:xfrm>
            <a:off x="544600" y="669366"/>
            <a:ext cx="2896660" cy="923330"/>
          </a:xfrm>
          <a:prstGeom prst="rect">
            <a:avLst/>
          </a:prstGeom>
          <a:noFill/>
        </p:spPr>
        <p:txBody>
          <a:bodyPr wrap="square" rtlCol="0">
            <a:spAutoFit/>
          </a:bodyPr>
          <a:lstStyle/>
          <a:p>
            <a:r>
              <a:rPr lang="en-US" dirty="0">
                <a:latin typeface="Helvetica" pitchFamily="2" charset="0"/>
              </a:rPr>
              <a:t>prm20221026t191156_rfl – NIR reflectance @ 801 nm (no glint correction)</a:t>
            </a:r>
          </a:p>
        </p:txBody>
      </p:sp>
      <p:sp>
        <p:nvSpPr>
          <p:cNvPr id="8" name="TextBox 7">
            <a:extLst>
              <a:ext uri="{FF2B5EF4-FFF2-40B4-BE49-F238E27FC236}">
                <a16:creationId xmlns:a16="http://schemas.microsoft.com/office/drawing/2014/main" id="{8C04531E-24F7-56ED-739C-8D2217C6E541}"/>
              </a:ext>
            </a:extLst>
          </p:cNvPr>
          <p:cNvSpPr txBox="1"/>
          <p:nvPr/>
        </p:nvSpPr>
        <p:spPr>
          <a:xfrm>
            <a:off x="544601" y="2800317"/>
            <a:ext cx="2857501" cy="923330"/>
          </a:xfrm>
          <a:prstGeom prst="rect">
            <a:avLst/>
          </a:prstGeom>
          <a:noFill/>
        </p:spPr>
        <p:txBody>
          <a:bodyPr wrap="square" rtlCol="0">
            <a:spAutoFit/>
          </a:bodyPr>
          <a:lstStyle/>
          <a:p>
            <a:r>
              <a:rPr lang="en-US" dirty="0">
                <a:latin typeface="Helvetica" pitchFamily="2" charset="0"/>
              </a:rPr>
              <a:t>prm20221026t191156_rfl – NIR reflectance @ 801 nm (glint correction)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1C86B73-9A12-F2B0-D84A-F4E3FCFE1E7D}"/>
                  </a:ext>
                </a:extLst>
              </p:cNvPr>
              <p:cNvSpPr txBox="1"/>
              <p:nvPr/>
            </p:nvSpPr>
            <p:spPr>
              <a:xfrm>
                <a:off x="544603" y="4919544"/>
                <a:ext cx="2749926" cy="923330"/>
              </a:xfrm>
              <a:prstGeom prst="rect">
                <a:avLst/>
              </a:prstGeom>
              <a:noFill/>
            </p:spPr>
            <p:txBody>
              <a:bodyPr wrap="square" rtlCol="0">
                <a:spAutoFit/>
              </a:bodyPr>
              <a:lstStyle/>
              <a:p>
                <a:r>
                  <a:rPr lang="en-US" dirty="0">
                    <a:latin typeface="Helvetica" pitchFamily="2" charset="0"/>
                  </a:rPr>
                  <a:t>prm20221026t191156_rdn – MODIS OC3M </a:t>
                </a:r>
                <a:r>
                  <a:rPr lang="en-US" dirty="0" err="1">
                    <a:latin typeface="Helvetica" pitchFamily="2" charset="0"/>
                  </a:rPr>
                  <a:t>Chl</a:t>
                </a:r>
                <a:r>
                  <a:rPr lang="en-US" dirty="0">
                    <a:latin typeface="Helvetica" pitchFamily="2" charset="0"/>
                  </a:rPr>
                  <a:t>-a (</a:t>
                </a:r>
                <a14:m>
                  <m:oMath xmlns:m="http://schemas.openxmlformats.org/officeDocument/2006/math">
                    <m:r>
                      <a:rPr lang="en-US" b="1" i="1" dirty="0" smtClean="0">
                        <a:latin typeface="Cambria Math" panose="02040503050406030204" pitchFamily="18" charset="0"/>
                      </a:rPr>
                      <m:t>𝒎𝒈</m:t>
                    </m:r>
                    <m:r>
                      <a:rPr lang="en-US" b="1" i="1" dirty="0" smtClean="0">
                        <a:latin typeface="Cambria Math" panose="02040503050406030204" pitchFamily="18" charset="0"/>
                      </a:rPr>
                      <m:t>/</m:t>
                    </m:r>
                    <m:sSup>
                      <m:sSupPr>
                        <m:ctrlPr>
                          <a:rPr lang="en-US" b="1" i="1" dirty="0" smtClean="0">
                            <a:latin typeface="Cambria Math" panose="02040503050406030204" pitchFamily="18" charset="0"/>
                          </a:rPr>
                        </m:ctrlPr>
                      </m:sSupPr>
                      <m:e>
                        <m:r>
                          <a:rPr lang="en-US" b="1" i="1" dirty="0" smtClean="0">
                            <a:latin typeface="Cambria Math" panose="02040503050406030204" pitchFamily="18" charset="0"/>
                          </a:rPr>
                          <m:t>𝒎</m:t>
                        </m:r>
                      </m:e>
                      <m:sup>
                        <m:r>
                          <a:rPr lang="en-US" b="1" i="1" dirty="0" smtClean="0">
                            <a:latin typeface="Cambria Math" panose="02040503050406030204" pitchFamily="18" charset="0"/>
                          </a:rPr>
                          <m:t>𝟑</m:t>
                        </m:r>
                      </m:sup>
                    </m:sSup>
                  </m:oMath>
                </a14:m>
                <a:r>
                  <a:rPr lang="en-US" dirty="0">
                    <a:latin typeface="Helvetica" pitchFamily="2" charset="0"/>
                  </a:rPr>
                  <a:t>)</a:t>
                </a:r>
              </a:p>
            </p:txBody>
          </p:sp>
        </mc:Choice>
        <mc:Fallback xmlns="">
          <p:sp>
            <p:nvSpPr>
              <p:cNvPr id="10" name="TextBox 9">
                <a:extLst>
                  <a:ext uri="{FF2B5EF4-FFF2-40B4-BE49-F238E27FC236}">
                    <a16:creationId xmlns:a16="http://schemas.microsoft.com/office/drawing/2014/main" id="{61C86B73-9A12-F2B0-D84A-F4E3FCFE1E7D}"/>
                  </a:ext>
                </a:extLst>
              </p:cNvPr>
              <p:cNvSpPr txBox="1">
                <a:spLocks noRot="1" noChangeAspect="1" noMove="1" noResize="1" noEditPoints="1" noAdjustHandles="1" noChangeArrowheads="1" noChangeShapeType="1" noTextEdit="1"/>
              </p:cNvSpPr>
              <p:nvPr/>
            </p:nvSpPr>
            <p:spPr>
              <a:xfrm>
                <a:off x="544603" y="4919544"/>
                <a:ext cx="2749926" cy="923330"/>
              </a:xfrm>
              <a:prstGeom prst="rect">
                <a:avLst/>
              </a:prstGeom>
              <a:blipFill>
                <a:blip r:embed="rId2"/>
                <a:stretch>
                  <a:fillRect l="-1835" t="-2740" r="-1376" b="-12329"/>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938A1C0B-1F53-905E-51A4-18891F048398}"/>
              </a:ext>
            </a:extLst>
          </p:cNvPr>
          <p:cNvGrpSpPr/>
          <p:nvPr/>
        </p:nvGrpSpPr>
        <p:grpSpPr>
          <a:xfrm>
            <a:off x="3402104" y="400205"/>
            <a:ext cx="8250878" cy="6457795"/>
            <a:chOff x="5687878" y="2077102"/>
            <a:chExt cx="5435803" cy="4254493"/>
          </a:xfrm>
        </p:grpSpPr>
        <p:pic>
          <p:nvPicPr>
            <p:cNvPr id="4" name="Picture 3">
              <a:extLst>
                <a:ext uri="{FF2B5EF4-FFF2-40B4-BE49-F238E27FC236}">
                  <a16:creationId xmlns:a16="http://schemas.microsoft.com/office/drawing/2014/main" id="{9B942FA0-6707-0F74-C591-D2A79CEF40B6}"/>
                </a:ext>
              </a:extLst>
            </p:cNvPr>
            <p:cNvPicPr>
              <a:picLocks/>
            </p:cNvPicPr>
            <p:nvPr/>
          </p:nvPicPr>
          <p:blipFill rotWithShape="1">
            <a:blip r:embed="rId3"/>
            <a:srcRect t="39188" b="11715"/>
            <a:stretch/>
          </p:blipFill>
          <p:spPr>
            <a:xfrm rot="16200000">
              <a:off x="7914737" y="-149756"/>
              <a:ext cx="978408" cy="5432124"/>
            </a:xfrm>
            <a:prstGeom prst="rect">
              <a:avLst/>
            </a:prstGeom>
          </p:spPr>
        </p:pic>
        <p:pic>
          <p:nvPicPr>
            <p:cNvPr id="6" name="Picture 5">
              <a:extLst>
                <a:ext uri="{FF2B5EF4-FFF2-40B4-BE49-F238E27FC236}">
                  <a16:creationId xmlns:a16="http://schemas.microsoft.com/office/drawing/2014/main" id="{14B3235B-A4E8-F556-7979-FEEA3DE9820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58788" y="3103677"/>
              <a:ext cx="2864893" cy="291311"/>
            </a:xfrm>
            <a:prstGeom prst="rect">
              <a:avLst/>
            </a:prstGeom>
          </p:spPr>
        </p:pic>
        <p:pic>
          <p:nvPicPr>
            <p:cNvPr id="7" name="Picture 6">
              <a:extLst>
                <a:ext uri="{FF2B5EF4-FFF2-40B4-BE49-F238E27FC236}">
                  <a16:creationId xmlns:a16="http://schemas.microsoft.com/office/drawing/2014/main" id="{731FBB5B-55E5-772F-734E-AB7F6ADA274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39188" b="11715"/>
            <a:stretch/>
          </p:blipFill>
          <p:spPr>
            <a:xfrm rot="16200000">
              <a:off x="7917966" y="1287348"/>
              <a:ext cx="971950" cy="5432124"/>
            </a:xfrm>
            <a:prstGeom prst="rect">
              <a:avLst/>
            </a:prstGeom>
          </p:spPr>
        </p:pic>
        <p:pic>
          <p:nvPicPr>
            <p:cNvPr id="9" name="Picture 8">
              <a:extLst>
                <a:ext uri="{FF2B5EF4-FFF2-40B4-BE49-F238E27FC236}">
                  <a16:creationId xmlns:a16="http://schemas.microsoft.com/office/drawing/2014/main" id="{0D43C550-BA1D-3A80-B0D6-F6F5A7295A3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8908" b="11994"/>
            <a:stretch/>
          </p:blipFill>
          <p:spPr>
            <a:xfrm rot="16200000">
              <a:off x="7893792" y="2637289"/>
              <a:ext cx="1020295" cy="5432124"/>
            </a:xfrm>
            <a:prstGeom prst="rect">
              <a:avLst/>
            </a:prstGeom>
          </p:spPr>
        </p:pic>
        <p:pic>
          <p:nvPicPr>
            <p:cNvPr id="11" name="Picture 10">
              <a:extLst>
                <a:ext uri="{FF2B5EF4-FFF2-40B4-BE49-F238E27FC236}">
                  <a16:creationId xmlns:a16="http://schemas.microsoft.com/office/drawing/2014/main" id="{07EFA7EC-3ACD-982E-124A-98C17BF34318}"/>
                </a:ext>
              </a:extLst>
            </p:cNvPr>
            <p:cNvPicPr>
              <a:picLocks noChangeAspect="1"/>
            </p:cNvPicPr>
            <p:nvPr/>
          </p:nvPicPr>
          <p:blipFill>
            <a:blip r:embed="rId7"/>
            <a:stretch>
              <a:fillRect/>
            </a:stretch>
          </p:blipFill>
          <p:spPr>
            <a:xfrm>
              <a:off x="7897048" y="5898367"/>
              <a:ext cx="3222954" cy="433228"/>
            </a:xfrm>
            <a:prstGeom prst="rect">
              <a:avLst/>
            </a:prstGeom>
          </p:spPr>
        </p:pic>
        <p:pic>
          <p:nvPicPr>
            <p:cNvPr id="12" name="Picture 11">
              <a:extLst>
                <a:ext uri="{FF2B5EF4-FFF2-40B4-BE49-F238E27FC236}">
                  <a16:creationId xmlns:a16="http://schemas.microsoft.com/office/drawing/2014/main" id="{A6441736-4560-4A48-C337-25B18AA983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255109" y="4499375"/>
              <a:ext cx="2864893" cy="291311"/>
            </a:xfrm>
            <a:prstGeom prst="rect">
              <a:avLst/>
            </a:prstGeom>
          </p:spPr>
        </p:pic>
      </p:grpSp>
    </p:spTree>
    <p:extLst>
      <p:ext uri="{BB962C8B-B14F-4D97-AF65-F5344CB8AC3E}">
        <p14:creationId xmlns:p14="http://schemas.microsoft.com/office/powerpoint/2010/main" val="3843900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4C10D-6CC3-17E0-950E-A7A875CB5258}"/>
              </a:ext>
            </a:extLst>
          </p:cNvPr>
          <p:cNvSpPr>
            <a:spLocks noGrp="1"/>
          </p:cNvSpPr>
          <p:nvPr>
            <p:ph type="dt" sz="half" idx="2"/>
          </p:nvPr>
        </p:nvSpPr>
        <p:spPr/>
        <p:txBody>
          <a:bodyPr/>
          <a:lstStyle/>
          <a:p>
            <a:fld id="{08E3C083-DF43-6446-9DA5-99CA2022596F}" type="datetime1">
              <a:rPr lang="en-US" smtClean="0"/>
              <a:t>11/13/24</a:t>
            </a:fld>
            <a:endParaRPr lang="en-US" dirty="0"/>
          </a:p>
        </p:txBody>
      </p:sp>
      <p:sp>
        <p:nvSpPr>
          <p:cNvPr id="3" name="Footer Placeholder 2">
            <a:extLst>
              <a:ext uri="{FF2B5EF4-FFF2-40B4-BE49-F238E27FC236}">
                <a16:creationId xmlns:a16="http://schemas.microsoft.com/office/drawing/2014/main" id="{47EDCAFB-63C5-6F9F-566D-60F109E1EB2C}"/>
              </a:ext>
            </a:extLst>
          </p:cNvPr>
          <p:cNvSpPr>
            <a:spLocks noGrp="1"/>
          </p:cNvSpPr>
          <p:nvPr>
            <p:ph type="ftr" sz="quarter" idx="3"/>
          </p:nvPr>
        </p:nvSpPr>
        <p:spPr/>
        <p:txBody>
          <a:bodyPr/>
          <a:lstStyle/>
          <a:p>
            <a:r>
              <a:rPr lang="en-US"/>
              <a:t>Imaging spectroscopy tutorial - David R. Thompson, david.r.thompson@jpl.nasa.gov</a:t>
            </a:r>
            <a:endParaRPr lang="en-US" dirty="0"/>
          </a:p>
        </p:txBody>
      </p:sp>
      <p:sp>
        <p:nvSpPr>
          <p:cNvPr id="4" name="Slide Number Placeholder 3">
            <a:extLst>
              <a:ext uri="{FF2B5EF4-FFF2-40B4-BE49-F238E27FC236}">
                <a16:creationId xmlns:a16="http://schemas.microsoft.com/office/drawing/2014/main" id="{1E651F08-F404-71F1-DA92-07B6EFC3ED6B}"/>
              </a:ext>
            </a:extLst>
          </p:cNvPr>
          <p:cNvSpPr>
            <a:spLocks noGrp="1"/>
          </p:cNvSpPr>
          <p:nvPr>
            <p:ph type="sldNum" sz="quarter" idx="4"/>
          </p:nvPr>
        </p:nvSpPr>
        <p:spPr/>
        <p:txBody>
          <a:bodyPr/>
          <a:lstStyle/>
          <a:p>
            <a:fld id="{1BB0B505-5A34-8746-A5A9-793D5E51FFCB}" type="slidenum">
              <a:rPr lang="en-US" smtClean="0"/>
              <a:pPr/>
              <a:t>15</a:t>
            </a:fld>
            <a:endParaRPr lang="en-US" dirty="0"/>
          </a:p>
        </p:txBody>
      </p:sp>
      <p:sp>
        <p:nvSpPr>
          <p:cNvPr id="5" name="Text Placeholder 4">
            <a:extLst>
              <a:ext uri="{FF2B5EF4-FFF2-40B4-BE49-F238E27FC236}">
                <a16:creationId xmlns:a16="http://schemas.microsoft.com/office/drawing/2014/main" id="{EC9FD02A-FC2F-03D1-9B18-8482FDCA55BE}"/>
              </a:ext>
            </a:extLst>
          </p:cNvPr>
          <p:cNvSpPr>
            <a:spLocks noGrp="1"/>
          </p:cNvSpPr>
          <p:nvPr>
            <p:ph type="body" sz="quarter" idx="16"/>
          </p:nvPr>
        </p:nvSpPr>
        <p:spPr>
          <a:xfrm>
            <a:off x="605368" y="1141417"/>
            <a:ext cx="10974917" cy="327905"/>
          </a:xfrm>
        </p:spPr>
        <p:txBody>
          <a:bodyPr>
            <a:normAutofit fontScale="92500" lnSpcReduction="20000"/>
          </a:bodyPr>
          <a:lstStyle/>
          <a:p>
            <a:r>
              <a:rPr lang="en-US" dirty="0"/>
              <a:t>Bohn et al., in review</a:t>
            </a:r>
          </a:p>
        </p:txBody>
      </p:sp>
      <p:sp>
        <p:nvSpPr>
          <p:cNvPr id="6" name="Title 5">
            <a:extLst>
              <a:ext uri="{FF2B5EF4-FFF2-40B4-BE49-F238E27FC236}">
                <a16:creationId xmlns:a16="http://schemas.microsoft.com/office/drawing/2014/main" id="{49757A03-CDC9-D328-E20E-0B0413B8BA63}"/>
              </a:ext>
            </a:extLst>
          </p:cNvPr>
          <p:cNvSpPr>
            <a:spLocks noGrp="1"/>
          </p:cNvSpPr>
          <p:nvPr>
            <p:ph type="ctrTitle"/>
          </p:nvPr>
        </p:nvSpPr>
        <p:spPr/>
        <p:txBody>
          <a:bodyPr/>
          <a:lstStyle/>
          <a:p>
            <a:r>
              <a:rPr lang="en-US" sz="3600" b="1" dirty="0"/>
              <a:t>Impact of topography on snow observations</a:t>
            </a:r>
          </a:p>
        </p:txBody>
      </p:sp>
      <p:pic>
        <p:nvPicPr>
          <p:cNvPr id="8" name="Picture 7" descr="A graph of different types of data&#10;&#10;Description automatically generated with medium confidence">
            <a:extLst>
              <a:ext uri="{FF2B5EF4-FFF2-40B4-BE49-F238E27FC236}">
                <a16:creationId xmlns:a16="http://schemas.microsoft.com/office/drawing/2014/main" id="{C8341B87-271A-3AEA-E605-814B132A403A}"/>
              </a:ext>
            </a:extLst>
          </p:cNvPr>
          <p:cNvPicPr>
            <a:picLocks noChangeAspect="1"/>
          </p:cNvPicPr>
          <p:nvPr/>
        </p:nvPicPr>
        <p:blipFill rotWithShape="1">
          <a:blip r:embed="rId2"/>
          <a:srcRect b="33460"/>
          <a:stretch/>
        </p:blipFill>
        <p:spPr>
          <a:xfrm>
            <a:off x="1066716" y="1469322"/>
            <a:ext cx="10323596" cy="4668483"/>
          </a:xfrm>
          <a:prstGeom prst="rect">
            <a:avLst/>
          </a:prstGeom>
        </p:spPr>
      </p:pic>
    </p:spTree>
    <p:extLst>
      <p:ext uri="{BB962C8B-B14F-4D97-AF65-F5344CB8AC3E}">
        <p14:creationId xmlns:p14="http://schemas.microsoft.com/office/powerpoint/2010/main" val="314975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76EA6-E3A9-9487-DE0C-979F0EA950BD}"/>
              </a:ext>
            </a:extLst>
          </p:cNvPr>
          <p:cNvSpPr>
            <a:spLocks noGrp="1"/>
          </p:cNvSpPr>
          <p:nvPr>
            <p:ph type="dt" sz="half" idx="2"/>
          </p:nvPr>
        </p:nvSpPr>
        <p:spPr/>
        <p:txBody>
          <a:bodyPr/>
          <a:lstStyle/>
          <a:p>
            <a:fld id="{08E3C083-DF43-6446-9DA5-99CA2022596F}" type="datetime1">
              <a:rPr lang="en-US" smtClean="0"/>
              <a:t>11/13/24</a:t>
            </a:fld>
            <a:endParaRPr lang="en-US" dirty="0"/>
          </a:p>
        </p:txBody>
      </p:sp>
      <p:sp>
        <p:nvSpPr>
          <p:cNvPr id="3" name="Footer Placeholder 2">
            <a:extLst>
              <a:ext uri="{FF2B5EF4-FFF2-40B4-BE49-F238E27FC236}">
                <a16:creationId xmlns:a16="http://schemas.microsoft.com/office/drawing/2014/main" id="{EB339FDF-7C4A-5EF8-E229-A32F8F95B5C2}"/>
              </a:ext>
            </a:extLst>
          </p:cNvPr>
          <p:cNvSpPr>
            <a:spLocks noGrp="1"/>
          </p:cNvSpPr>
          <p:nvPr>
            <p:ph type="ftr" sz="quarter" idx="3"/>
          </p:nvPr>
        </p:nvSpPr>
        <p:spPr/>
        <p:txBody>
          <a:bodyPr/>
          <a:lstStyle/>
          <a:p>
            <a:r>
              <a:rPr lang="en-US"/>
              <a:t>Imaging spectroscopy tutorial - David R. Thompson, david.r.thompson@jpl.nasa.gov</a:t>
            </a:r>
            <a:endParaRPr lang="en-US" dirty="0"/>
          </a:p>
        </p:txBody>
      </p:sp>
      <p:sp>
        <p:nvSpPr>
          <p:cNvPr id="4" name="Slide Number Placeholder 3">
            <a:extLst>
              <a:ext uri="{FF2B5EF4-FFF2-40B4-BE49-F238E27FC236}">
                <a16:creationId xmlns:a16="http://schemas.microsoft.com/office/drawing/2014/main" id="{CCFA5A0F-5AE6-976B-03D1-3382AA012A21}"/>
              </a:ext>
            </a:extLst>
          </p:cNvPr>
          <p:cNvSpPr>
            <a:spLocks noGrp="1"/>
          </p:cNvSpPr>
          <p:nvPr>
            <p:ph type="sldNum" sz="quarter" idx="4"/>
          </p:nvPr>
        </p:nvSpPr>
        <p:spPr/>
        <p:txBody>
          <a:bodyPr/>
          <a:lstStyle/>
          <a:p>
            <a:fld id="{1BB0B505-5A34-8746-A5A9-793D5E51FFCB}" type="slidenum">
              <a:rPr lang="en-US" smtClean="0"/>
              <a:pPr/>
              <a:t>16</a:t>
            </a:fld>
            <a:endParaRPr lang="en-US" dirty="0"/>
          </a:p>
        </p:txBody>
      </p:sp>
      <p:sp>
        <p:nvSpPr>
          <p:cNvPr id="5" name="Text Placeholder 4">
            <a:extLst>
              <a:ext uri="{FF2B5EF4-FFF2-40B4-BE49-F238E27FC236}">
                <a16:creationId xmlns:a16="http://schemas.microsoft.com/office/drawing/2014/main" id="{7612DDFA-C99D-8486-688D-EC90EFF1B861}"/>
              </a:ext>
            </a:extLst>
          </p:cNvPr>
          <p:cNvSpPr>
            <a:spLocks noGrp="1"/>
          </p:cNvSpPr>
          <p:nvPr>
            <p:ph type="body" sz="quarter" idx="16"/>
          </p:nvPr>
        </p:nvSpPr>
        <p:spPr>
          <a:xfrm>
            <a:off x="603465" y="2523438"/>
            <a:ext cx="1803400" cy="1402726"/>
          </a:xfrm>
        </p:spPr>
        <p:txBody>
          <a:bodyPr>
            <a:normAutofit/>
          </a:bodyPr>
          <a:lstStyle/>
          <a:p>
            <a:r>
              <a:rPr lang="en-US" dirty="0"/>
              <a:t>Carmon et al., RSE 2023</a:t>
            </a:r>
          </a:p>
        </p:txBody>
      </p:sp>
      <p:sp>
        <p:nvSpPr>
          <p:cNvPr id="6" name="Title 5">
            <a:extLst>
              <a:ext uri="{FF2B5EF4-FFF2-40B4-BE49-F238E27FC236}">
                <a16:creationId xmlns:a16="http://schemas.microsoft.com/office/drawing/2014/main" id="{22FD9845-EB2F-26F2-6385-00F4CEFE4A0A}"/>
              </a:ext>
            </a:extLst>
          </p:cNvPr>
          <p:cNvSpPr>
            <a:spLocks noGrp="1"/>
          </p:cNvSpPr>
          <p:nvPr>
            <p:ph type="ctrTitle"/>
          </p:nvPr>
        </p:nvSpPr>
        <p:spPr>
          <a:xfrm>
            <a:off x="534514" y="630937"/>
            <a:ext cx="2846749" cy="2443286"/>
          </a:xfrm>
        </p:spPr>
        <p:txBody>
          <a:bodyPr/>
          <a:lstStyle/>
          <a:p>
            <a:r>
              <a:rPr lang="en-US" sz="3600" b="1" dirty="0"/>
              <a:t>Retrieval of topography</a:t>
            </a:r>
            <a:br>
              <a:rPr lang="en-US" sz="3600" b="1" dirty="0"/>
            </a:br>
            <a:r>
              <a:rPr lang="en-US" sz="3600" b="1" dirty="0"/>
              <a:t>parameters</a:t>
            </a:r>
          </a:p>
        </p:txBody>
      </p:sp>
      <p:grpSp>
        <p:nvGrpSpPr>
          <p:cNvPr id="14" name="Group 13">
            <a:extLst>
              <a:ext uri="{FF2B5EF4-FFF2-40B4-BE49-F238E27FC236}">
                <a16:creationId xmlns:a16="http://schemas.microsoft.com/office/drawing/2014/main" id="{65FEA5CC-FFE5-C7EF-DB4D-16F9B95F7BFF}"/>
              </a:ext>
            </a:extLst>
          </p:cNvPr>
          <p:cNvGrpSpPr/>
          <p:nvPr/>
        </p:nvGrpSpPr>
        <p:grpSpPr>
          <a:xfrm>
            <a:off x="3852809" y="428048"/>
            <a:ext cx="8068454" cy="5561785"/>
            <a:chOff x="2022045" y="163220"/>
            <a:chExt cx="9074323" cy="6255156"/>
          </a:xfrm>
        </p:grpSpPr>
        <p:pic>
          <p:nvPicPr>
            <p:cNvPr id="8" name="Picture 7" descr="A collage of images of a person's face&#10;&#10;Description automatically generated">
              <a:extLst>
                <a:ext uri="{FF2B5EF4-FFF2-40B4-BE49-F238E27FC236}">
                  <a16:creationId xmlns:a16="http://schemas.microsoft.com/office/drawing/2014/main" id="{763AC66E-5390-DDA9-EE69-46D25359EA12}"/>
                </a:ext>
              </a:extLst>
            </p:cNvPr>
            <p:cNvPicPr>
              <a:picLocks noChangeAspect="1"/>
            </p:cNvPicPr>
            <p:nvPr/>
          </p:nvPicPr>
          <p:blipFill>
            <a:blip r:embed="rId2"/>
            <a:stretch>
              <a:fillRect/>
            </a:stretch>
          </p:blipFill>
          <p:spPr>
            <a:xfrm>
              <a:off x="2022045" y="243541"/>
              <a:ext cx="9074323" cy="6174835"/>
            </a:xfrm>
            <a:prstGeom prst="rect">
              <a:avLst/>
            </a:prstGeom>
          </p:spPr>
        </p:pic>
        <p:sp>
          <p:nvSpPr>
            <p:cNvPr id="9" name="TextBox 8">
              <a:extLst>
                <a:ext uri="{FF2B5EF4-FFF2-40B4-BE49-F238E27FC236}">
                  <a16:creationId xmlns:a16="http://schemas.microsoft.com/office/drawing/2014/main" id="{11A3220C-A2EF-B4F6-4AA6-A614D8FA5358}"/>
                </a:ext>
              </a:extLst>
            </p:cNvPr>
            <p:cNvSpPr txBox="1"/>
            <p:nvPr/>
          </p:nvSpPr>
          <p:spPr>
            <a:xfrm>
              <a:off x="6058929" y="218576"/>
              <a:ext cx="1146468" cy="369332"/>
            </a:xfrm>
            <a:prstGeom prst="rect">
              <a:avLst/>
            </a:prstGeom>
            <a:noFill/>
          </p:spPr>
          <p:txBody>
            <a:bodyPr wrap="none" rtlCol="0">
              <a:spAutoFit/>
            </a:bodyPr>
            <a:lstStyle/>
            <a:p>
              <a:r>
                <a:rPr lang="en-US" dirty="0"/>
                <a:t>Lidar DSM</a:t>
              </a:r>
            </a:p>
          </p:txBody>
        </p:sp>
        <p:sp>
          <p:nvSpPr>
            <p:cNvPr id="10" name="TextBox 9">
              <a:extLst>
                <a:ext uri="{FF2B5EF4-FFF2-40B4-BE49-F238E27FC236}">
                  <a16:creationId xmlns:a16="http://schemas.microsoft.com/office/drawing/2014/main" id="{4B3AD5B2-DE2B-2536-6517-CE5B79CD73DA}"/>
                </a:ext>
              </a:extLst>
            </p:cNvPr>
            <p:cNvSpPr txBox="1"/>
            <p:nvPr/>
          </p:nvSpPr>
          <p:spPr>
            <a:xfrm>
              <a:off x="2331307" y="3306244"/>
              <a:ext cx="1152880" cy="369332"/>
            </a:xfrm>
            <a:prstGeom prst="rect">
              <a:avLst/>
            </a:prstGeom>
            <a:noFill/>
          </p:spPr>
          <p:txBody>
            <a:bodyPr wrap="none" rtlCol="0">
              <a:spAutoFit/>
            </a:bodyPr>
            <a:lstStyle/>
            <a:p>
              <a:r>
                <a:rPr lang="en-US" dirty="0"/>
                <a:t>Lidar DEM</a:t>
              </a:r>
            </a:p>
          </p:txBody>
        </p:sp>
        <p:sp>
          <p:nvSpPr>
            <p:cNvPr id="11" name="TextBox 10">
              <a:extLst>
                <a:ext uri="{FF2B5EF4-FFF2-40B4-BE49-F238E27FC236}">
                  <a16:creationId xmlns:a16="http://schemas.microsoft.com/office/drawing/2014/main" id="{A5E4CF9C-748A-3025-A3E4-424790EB2828}"/>
                </a:ext>
              </a:extLst>
            </p:cNvPr>
            <p:cNvSpPr txBox="1"/>
            <p:nvPr/>
          </p:nvSpPr>
          <p:spPr>
            <a:xfrm>
              <a:off x="6096000" y="3312423"/>
              <a:ext cx="1208921" cy="369332"/>
            </a:xfrm>
            <a:prstGeom prst="rect">
              <a:avLst/>
            </a:prstGeom>
            <a:noFill/>
          </p:spPr>
          <p:txBody>
            <a:bodyPr wrap="none" rtlCol="0">
              <a:spAutoFit/>
            </a:bodyPr>
            <a:lstStyle/>
            <a:p>
              <a:r>
                <a:rPr lang="en-US" dirty="0"/>
                <a:t>NASA DEM</a:t>
              </a:r>
            </a:p>
          </p:txBody>
        </p:sp>
        <p:sp>
          <p:nvSpPr>
            <p:cNvPr id="12" name="TextBox 11">
              <a:extLst>
                <a:ext uri="{FF2B5EF4-FFF2-40B4-BE49-F238E27FC236}">
                  <a16:creationId xmlns:a16="http://schemas.microsoft.com/office/drawing/2014/main" id="{6D5647E9-EF7D-7CF3-CC5A-CEEAFB1CE0CE}"/>
                </a:ext>
              </a:extLst>
            </p:cNvPr>
            <p:cNvSpPr txBox="1"/>
            <p:nvPr/>
          </p:nvSpPr>
          <p:spPr>
            <a:xfrm>
              <a:off x="2331307" y="163220"/>
              <a:ext cx="1820691" cy="369332"/>
            </a:xfrm>
            <a:prstGeom prst="rect">
              <a:avLst/>
            </a:prstGeom>
            <a:noFill/>
          </p:spPr>
          <p:txBody>
            <a:bodyPr wrap="none" rtlCol="0">
              <a:spAutoFit/>
            </a:bodyPr>
            <a:lstStyle/>
            <a:p>
              <a:r>
                <a:rPr lang="en-US" dirty="0"/>
                <a:t>Radiance-derived</a:t>
              </a:r>
            </a:p>
          </p:txBody>
        </p:sp>
      </p:grpSp>
    </p:spTree>
    <p:extLst>
      <p:ext uri="{BB962C8B-B14F-4D97-AF65-F5344CB8AC3E}">
        <p14:creationId xmlns:p14="http://schemas.microsoft.com/office/powerpoint/2010/main" val="1647445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64C10D-6CC3-17E0-950E-A7A875CB5258}"/>
              </a:ext>
            </a:extLst>
          </p:cNvPr>
          <p:cNvSpPr>
            <a:spLocks noGrp="1"/>
          </p:cNvSpPr>
          <p:nvPr>
            <p:ph type="dt" sz="half" idx="2"/>
          </p:nvPr>
        </p:nvSpPr>
        <p:spPr/>
        <p:txBody>
          <a:bodyPr/>
          <a:lstStyle/>
          <a:p>
            <a:fld id="{08E3C083-DF43-6446-9DA5-99CA2022596F}" type="datetime1">
              <a:rPr lang="en-US" smtClean="0"/>
              <a:t>11/13/24</a:t>
            </a:fld>
            <a:endParaRPr lang="en-US" dirty="0"/>
          </a:p>
        </p:txBody>
      </p:sp>
      <p:sp>
        <p:nvSpPr>
          <p:cNvPr id="3" name="Footer Placeholder 2">
            <a:extLst>
              <a:ext uri="{FF2B5EF4-FFF2-40B4-BE49-F238E27FC236}">
                <a16:creationId xmlns:a16="http://schemas.microsoft.com/office/drawing/2014/main" id="{47EDCAFB-63C5-6F9F-566D-60F109E1EB2C}"/>
              </a:ext>
            </a:extLst>
          </p:cNvPr>
          <p:cNvSpPr>
            <a:spLocks noGrp="1"/>
          </p:cNvSpPr>
          <p:nvPr>
            <p:ph type="ftr" sz="quarter" idx="3"/>
          </p:nvPr>
        </p:nvSpPr>
        <p:spPr/>
        <p:txBody>
          <a:bodyPr/>
          <a:lstStyle/>
          <a:p>
            <a:r>
              <a:rPr lang="en-US"/>
              <a:t>Imaging spectroscopy tutorial - David R. Thompson, david.r.thompson@jpl.nasa.gov</a:t>
            </a:r>
            <a:endParaRPr lang="en-US" dirty="0"/>
          </a:p>
        </p:txBody>
      </p:sp>
      <p:sp>
        <p:nvSpPr>
          <p:cNvPr id="4" name="Slide Number Placeholder 3">
            <a:extLst>
              <a:ext uri="{FF2B5EF4-FFF2-40B4-BE49-F238E27FC236}">
                <a16:creationId xmlns:a16="http://schemas.microsoft.com/office/drawing/2014/main" id="{1E651F08-F404-71F1-DA92-07B6EFC3ED6B}"/>
              </a:ext>
            </a:extLst>
          </p:cNvPr>
          <p:cNvSpPr>
            <a:spLocks noGrp="1"/>
          </p:cNvSpPr>
          <p:nvPr>
            <p:ph type="sldNum" sz="quarter" idx="4"/>
          </p:nvPr>
        </p:nvSpPr>
        <p:spPr/>
        <p:txBody>
          <a:bodyPr/>
          <a:lstStyle/>
          <a:p>
            <a:fld id="{1BB0B505-5A34-8746-A5A9-793D5E51FFCB}" type="slidenum">
              <a:rPr lang="en-US" smtClean="0"/>
              <a:pPr/>
              <a:t>17</a:t>
            </a:fld>
            <a:endParaRPr lang="en-US" dirty="0"/>
          </a:p>
        </p:txBody>
      </p:sp>
      <p:sp>
        <p:nvSpPr>
          <p:cNvPr id="5" name="Text Placeholder 4">
            <a:extLst>
              <a:ext uri="{FF2B5EF4-FFF2-40B4-BE49-F238E27FC236}">
                <a16:creationId xmlns:a16="http://schemas.microsoft.com/office/drawing/2014/main" id="{EC9FD02A-FC2F-03D1-9B18-8482FDCA55BE}"/>
              </a:ext>
            </a:extLst>
          </p:cNvPr>
          <p:cNvSpPr>
            <a:spLocks noGrp="1"/>
          </p:cNvSpPr>
          <p:nvPr>
            <p:ph type="body" sz="quarter" idx="16"/>
          </p:nvPr>
        </p:nvSpPr>
        <p:spPr>
          <a:xfrm>
            <a:off x="608541" y="1113675"/>
            <a:ext cx="10974917" cy="327905"/>
          </a:xfrm>
        </p:spPr>
        <p:txBody>
          <a:bodyPr>
            <a:normAutofit fontScale="92500" lnSpcReduction="20000"/>
          </a:bodyPr>
          <a:lstStyle/>
          <a:p>
            <a:r>
              <a:rPr lang="en-US" dirty="0"/>
              <a:t>Bohn et al., in review</a:t>
            </a:r>
          </a:p>
        </p:txBody>
      </p:sp>
      <p:sp>
        <p:nvSpPr>
          <p:cNvPr id="6" name="Title 5">
            <a:extLst>
              <a:ext uri="{FF2B5EF4-FFF2-40B4-BE49-F238E27FC236}">
                <a16:creationId xmlns:a16="http://schemas.microsoft.com/office/drawing/2014/main" id="{49757A03-CDC9-D328-E20E-0B0413B8BA63}"/>
              </a:ext>
            </a:extLst>
          </p:cNvPr>
          <p:cNvSpPr>
            <a:spLocks noGrp="1"/>
          </p:cNvSpPr>
          <p:nvPr>
            <p:ph type="ctrTitle"/>
          </p:nvPr>
        </p:nvSpPr>
        <p:spPr/>
        <p:txBody>
          <a:bodyPr/>
          <a:lstStyle/>
          <a:p>
            <a:r>
              <a:rPr lang="en-US" sz="3600" b="1" dirty="0"/>
              <a:t>Topography aware snow retrievals</a:t>
            </a:r>
          </a:p>
        </p:txBody>
      </p:sp>
      <p:pic>
        <p:nvPicPr>
          <p:cNvPr id="9" name="Picture 8"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E52F6E89-4726-FA9D-DDF7-4FBFEDDB9544}"/>
              </a:ext>
            </a:extLst>
          </p:cNvPr>
          <p:cNvPicPr>
            <a:picLocks noChangeAspect="1"/>
          </p:cNvPicPr>
          <p:nvPr/>
        </p:nvPicPr>
        <p:blipFill>
          <a:blip r:embed="rId2"/>
          <a:stretch>
            <a:fillRect/>
          </a:stretch>
        </p:blipFill>
        <p:spPr>
          <a:xfrm>
            <a:off x="611553" y="1866468"/>
            <a:ext cx="10953187" cy="4005068"/>
          </a:xfrm>
          <a:prstGeom prst="rect">
            <a:avLst/>
          </a:prstGeom>
        </p:spPr>
      </p:pic>
      <p:sp>
        <p:nvSpPr>
          <p:cNvPr id="10" name="Rectangle 9">
            <a:extLst>
              <a:ext uri="{FF2B5EF4-FFF2-40B4-BE49-F238E27FC236}">
                <a16:creationId xmlns:a16="http://schemas.microsoft.com/office/drawing/2014/main" id="{CD9A31A8-96DE-079B-0F10-393A6A5DC294}"/>
              </a:ext>
            </a:extLst>
          </p:cNvPr>
          <p:cNvSpPr/>
          <p:nvPr/>
        </p:nvSpPr>
        <p:spPr>
          <a:xfrm>
            <a:off x="3376246" y="1735015"/>
            <a:ext cx="281354" cy="2930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11" name="Rectangle 10">
            <a:extLst>
              <a:ext uri="{FF2B5EF4-FFF2-40B4-BE49-F238E27FC236}">
                <a16:creationId xmlns:a16="http://schemas.microsoft.com/office/drawing/2014/main" id="{D2D64514-E9B3-9255-86EB-B4995A4070F2}"/>
              </a:ext>
            </a:extLst>
          </p:cNvPr>
          <p:cNvSpPr/>
          <p:nvPr/>
        </p:nvSpPr>
        <p:spPr>
          <a:xfrm>
            <a:off x="8323384" y="1735015"/>
            <a:ext cx="468923" cy="4454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Tree>
    <p:extLst>
      <p:ext uri="{BB962C8B-B14F-4D97-AF65-F5344CB8AC3E}">
        <p14:creationId xmlns:p14="http://schemas.microsoft.com/office/powerpoint/2010/main" val="280700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4D693BC-3E88-3731-4B66-81776CEBBC1E}"/>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
        <p:nvSpPr>
          <p:cNvPr id="6" name="Slide Number Placeholder 5">
            <a:extLst>
              <a:ext uri="{FF2B5EF4-FFF2-40B4-BE49-F238E27FC236}">
                <a16:creationId xmlns:a16="http://schemas.microsoft.com/office/drawing/2014/main" id="{2D5981ED-BE23-C286-19F5-730F189E5109}"/>
              </a:ext>
            </a:extLst>
          </p:cNvPr>
          <p:cNvSpPr>
            <a:spLocks noGrp="1"/>
          </p:cNvSpPr>
          <p:nvPr>
            <p:ph type="sldNum" sz="quarter" idx="12"/>
          </p:nvPr>
        </p:nvSpPr>
        <p:spPr/>
        <p:txBody>
          <a:bodyPr/>
          <a:lstStyle/>
          <a:p>
            <a:fld id="{2C94A563-8DFE-4845-80F4-C8D165B70187}" type="slidenum">
              <a:rPr lang="en-US" smtClean="0"/>
              <a:t>2</a:t>
            </a:fld>
            <a:endParaRPr lang="en-US"/>
          </a:p>
        </p:txBody>
      </p:sp>
      <p:pic>
        <p:nvPicPr>
          <p:cNvPr id="13" name="Picture 20" descr="ang20140612t202943_reflectance.pdf">
            <a:extLst>
              <a:ext uri="{FF2B5EF4-FFF2-40B4-BE49-F238E27FC236}">
                <a16:creationId xmlns:a16="http://schemas.microsoft.com/office/drawing/2014/main" id="{C744CE7C-192D-BDBF-0061-2CA8F7ECC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297" y="2864065"/>
            <a:ext cx="4949490" cy="3825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ang20140612t202943_radiance.pdf">
            <a:extLst>
              <a:ext uri="{FF2B5EF4-FFF2-40B4-BE49-F238E27FC236}">
                <a16:creationId xmlns:a16="http://schemas.microsoft.com/office/drawing/2014/main" id="{676BE535-182C-66ED-E6B8-ADAC2A388D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298" y="9179"/>
            <a:ext cx="4882657" cy="37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E46CFEF6-D496-A245-7F37-FFEF58822808}"/>
              </a:ext>
            </a:extLst>
          </p:cNvPr>
          <p:cNvGrpSpPr/>
          <p:nvPr/>
        </p:nvGrpSpPr>
        <p:grpSpPr>
          <a:xfrm>
            <a:off x="6552149" y="1110886"/>
            <a:ext cx="5327699" cy="5131409"/>
            <a:chOff x="6397083" y="857851"/>
            <a:chExt cx="5327699" cy="5131409"/>
          </a:xfrm>
        </p:grpSpPr>
        <p:pic>
          <p:nvPicPr>
            <p:cNvPr id="16" name="Picture 15">
              <a:extLst>
                <a:ext uri="{FF2B5EF4-FFF2-40B4-BE49-F238E27FC236}">
                  <a16:creationId xmlns:a16="http://schemas.microsoft.com/office/drawing/2014/main" id="{AD5B59E0-093F-A4C9-5E95-AA7BEB7DB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6090" y="857851"/>
              <a:ext cx="1622220" cy="1254812"/>
            </a:xfrm>
            <a:prstGeom prst="rect">
              <a:avLst/>
            </a:prstGeom>
          </p:spPr>
        </p:pic>
        <p:grpSp>
          <p:nvGrpSpPr>
            <p:cNvPr id="17" name="Group 16">
              <a:extLst>
                <a:ext uri="{FF2B5EF4-FFF2-40B4-BE49-F238E27FC236}">
                  <a16:creationId xmlns:a16="http://schemas.microsoft.com/office/drawing/2014/main" id="{72C5420D-D42E-0792-70C1-53B2DB22B146}"/>
                </a:ext>
              </a:extLst>
            </p:cNvPr>
            <p:cNvGrpSpPr/>
            <p:nvPr/>
          </p:nvGrpSpPr>
          <p:grpSpPr>
            <a:xfrm>
              <a:off x="6397083" y="1850130"/>
              <a:ext cx="5327699" cy="4139130"/>
              <a:chOff x="244728" y="2709123"/>
              <a:chExt cx="5413513" cy="3275393"/>
            </a:xfrm>
          </p:grpSpPr>
          <p:grpSp>
            <p:nvGrpSpPr>
              <p:cNvPr id="18" name="Group 17">
                <a:extLst>
                  <a:ext uri="{FF2B5EF4-FFF2-40B4-BE49-F238E27FC236}">
                    <a16:creationId xmlns:a16="http://schemas.microsoft.com/office/drawing/2014/main" id="{700970A5-13C1-9AD0-972E-F5BE0BFE9692}"/>
                  </a:ext>
                </a:extLst>
              </p:cNvPr>
              <p:cNvGrpSpPr/>
              <p:nvPr/>
            </p:nvGrpSpPr>
            <p:grpSpPr>
              <a:xfrm>
                <a:off x="244728" y="2709123"/>
                <a:ext cx="5413513" cy="3275393"/>
                <a:chOff x="244728" y="2709123"/>
                <a:chExt cx="5413513" cy="3275393"/>
              </a:xfrm>
            </p:grpSpPr>
            <p:sp>
              <p:nvSpPr>
                <p:cNvPr id="22" name="Freeform 21">
                  <a:extLst>
                    <a:ext uri="{FF2B5EF4-FFF2-40B4-BE49-F238E27FC236}">
                      <a16:creationId xmlns:a16="http://schemas.microsoft.com/office/drawing/2014/main" id="{37A20AA7-84EB-7D33-6846-C0125BE26AAE}"/>
                    </a:ext>
                  </a:extLst>
                </p:cNvPr>
                <p:cNvSpPr/>
                <p:nvPr/>
              </p:nvSpPr>
              <p:spPr>
                <a:xfrm>
                  <a:off x="1165127" y="5534818"/>
                  <a:ext cx="3870699" cy="449698"/>
                </a:xfrm>
                <a:custGeom>
                  <a:avLst/>
                  <a:gdLst>
                    <a:gd name="connsiteX0" fmla="*/ 0 w 4060516"/>
                    <a:gd name="connsiteY0" fmla="*/ 437339 h 437339"/>
                    <a:gd name="connsiteX1" fmla="*/ 1458023 w 4060516"/>
                    <a:gd name="connsiteY1" fmla="*/ 13982 h 437339"/>
                    <a:gd name="connsiteX2" fmla="*/ 2367328 w 4060516"/>
                    <a:gd name="connsiteY2" fmla="*/ 123741 h 437339"/>
                    <a:gd name="connsiteX3" fmla="*/ 2947401 w 4060516"/>
                    <a:gd name="connsiteY3" fmla="*/ 343260 h 437339"/>
                    <a:gd name="connsiteX4" fmla="*/ 3323665 w 4060516"/>
                    <a:gd name="connsiteY4" fmla="*/ 139421 h 437339"/>
                    <a:gd name="connsiteX5" fmla="*/ 4060516 w 4060516"/>
                    <a:gd name="connsiteY5" fmla="*/ 437339 h 437339"/>
                    <a:gd name="connsiteX6" fmla="*/ 4060516 w 4060516"/>
                    <a:gd name="connsiteY6" fmla="*/ 437339 h 437339"/>
                    <a:gd name="connsiteX0" fmla="*/ 0 w 4060516"/>
                    <a:gd name="connsiteY0" fmla="*/ 436487 h 436487"/>
                    <a:gd name="connsiteX1" fmla="*/ 1458023 w 4060516"/>
                    <a:gd name="connsiteY1" fmla="*/ 13130 h 436487"/>
                    <a:gd name="connsiteX2" fmla="*/ 2367328 w 4060516"/>
                    <a:gd name="connsiteY2" fmla="*/ 122889 h 436487"/>
                    <a:gd name="connsiteX3" fmla="*/ 2866110 w 4060516"/>
                    <a:gd name="connsiteY3" fmla="*/ 279150 h 436487"/>
                    <a:gd name="connsiteX4" fmla="*/ 3323665 w 4060516"/>
                    <a:gd name="connsiteY4" fmla="*/ 138569 h 436487"/>
                    <a:gd name="connsiteX5" fmla="*/ 4060516 w 4060516"/>
                    <a:gd name="connsiteY5" fmla="*/ 436487 h 436487"/>
                    <a:gd name="connsiteX6" fmla="*/ 4060516 w 4060516"/>
                    <a:gd name="connsiteY6" fmla="*/ 436487 h 43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0516" h="436487">
                      <a:moveTo>
                        <a:pt x="0" y="436487"/>
                      </a:moveTo>
                      <a:cubicBezTo>
                        <a:pt x="531734" y="250941"/>
                        <a:pt x="1063468" y="65396"/>
                        <a:pt x="1458023" y="13130"/>
                      </a:cubicBezTo>
                      <a:cubicBezTo>
                        <a:pt x="1852578" y="-39136"/>
                        <a:pt x="2132647" y="78552"/>
                        <a:pt x="2367328" y="122889"/>
                      </a:cubicBezTo>
                      <a:cubicBezTo>
                        <a:pt x="2602009" y="167226"/>
                        <a:pt x="2706721" y="276537"/>
                        <a:pt x="2866110" y="279150"/>
                      </a:cubicBezTo>
                      <a:cubicBezTo>
                        <a:pt x="3025499" y="281763"/>
                        <a:pt x="3124597" y="112346"/>
                        <a:pt x="3323665" y="138569"/>
                      </a:cubicBezTo>
                      <a:cubicBezTo>
                        <a:pt x="3522733" y="164792"/>
                        <a:pt x="4060516" y="436487"/>
                        <a:pt x="4060516" y="436487"/>
                      </a:cubicBezTo>
                      <a:lnTo>
                        <a:pt x="4060516" y="436487"/>
                      </a:lnTo>
                    </a:path>
                  </a:pathLst>
                </a:custGeom>
                <a:solidFill>
                  <a:schemeClr val="bg2">
                    <a:lumMod val="50000"/>
                    <a:alpha val="59000"/>
                  </a:schemeClr>
                </a:solidFill>
                <a:ln w="28575">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2000" dirty="0">
                    <a:latin typeface="Helvetica" pitchFamily="2" charset="0"/>
                  </a:endParaRPr>
                </a:p>
              </p:txBody>
            </p:sp>
            <p:cxnSp>
              <p:nvCxnSpPr>
                <p:cNvPr id="23" name="Straight Arrow Connector 22">
                  <a:extLst>
                    <a:ext uri="{FF2B5EF4-FFF2-40B4-BE49-F238E27FC236}">
                      <a16:creationId xmlns:a16="http://schemas.microsoft.com/office/drawing/2014/main" id="{21229FC1-B5EA-53C6-7551-059A46130A67}"/>
                    </a:ext>
                  </a:extLst>
                </p:cNvPr>
                <p:cNvCxnSpPr>
                  <a:cxnSpLocks/>
                </p:cNvCxnSpPr>
                <p:nvPr/>
              </p:nvCxnSpPr>
              <p:spPr>
                <a:xfrm flipH="1" flipV="1">
                  <a:off x="1141977" y="3500992"/>
                  <a:ext cx="1759234" cy="218264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14C2BB3-5DC4-57E9-EA3C-627C9CE95244}"/>
                    </a:ext>
                  </a:extLst>
                </p:cNvPr>
                <p:cNvCxnSpPr>
                  <a:cxnSpLocks/>
                </p:cNvCxnSpPr>
                <p:nvPr/>
              </p:nvCxnSpPr>
              <p:spPr>
                <a:xfrm flipH="1">
                  <a:off x="2945857" y="2882779"/>
                  <a:ext cx="1330375" cy="2800854"/>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7096EFF-6C17-8023-E38D-290E89DDB724}"/>
                    </a:ext>
                  </a:extLst>
                </p:cNvPr>
                <p:cNvCxnSpPr>
                  <a:cxnSpLocks/>
                </p:cNvCxnSpPr>
                <p:nvPr/>
              </p:nvCxnSpPr>
              <p:spPr>
                <a:xfrm flipH="1">
                  <a:off x="3421636" y="2892131"/>
                  <a:ext cx="695097" cy="1330308"/>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F44573E2-1306-149F-6B11-589670907589}"/>
                    </a:ext>
                  </a:extLst>
                </p:cNvPr>
                <p:cNvCxnSpPr>
                  <a:cxnSpLocks/>
                </p:cNvCxnSpPr>
                <p:nvPr/>
              </p:nvCxnSpPr>
              <p:spPr>
                <a:xfrm flipH="1" flipV="1">
                  <a:off x="1203186" y="3410965"/>
                  <a:ext cx="2218449" cy="811474"/>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439895DF-0E3E-C6AC-9345-4293B0DAFF24}"/>
                    </a:ext>
                  </a:extLst>
                </p:cNvPr>
                <p:cNvCxnSpPr>
                  <a:cxnSpLocks/>
                </p:cNvCxnSpPr>
                <p:nvPr/>
              </p:nvCxnSpPr>
              <p:spPr>
                <a:xfrm flipH="1" flipV="1">
                  <a:off x="1141976" y="3455523"/>
                  <a:ext cx="1803881" cy="1363474"/>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F3CB59BC-643E-6BD4-0E8E-5C145ECF56E5}"/>
                    </a:ext>
                  </a:extLst>
                </p:cNvPr>
                <p:cNvSpPr txBox="1"/>
                <p:nvPr/>
              </p:nvSpPr>
              <p:spPr>
                <a:xfrm>
                  <a:off x="4242468" y="2920947"/>
                  <a:ext cx="1415773" cy="316617"/>
                </a:xfrm>
                <a:prstGeom prst="rect">
                  <a:avLst/>
                </a:prstGeom>
                <a:noFill/>
              </p:spPr>
              <p:txBody>
                <a:bodyPr wrap="none" rtlCol="0">
                  <a:spAutoFit/>
                </a:bodyPr>
                <a:lstStyle/>
                <a:p>
                  <a:r>
                    <a:rPr lang="en-US" sz="2000" dirty="0">
                      <a:latin typeface="Helvetica" pitchFamily="2" charset="0"/>
                    </a:rPr>
                    <a:t>Instrument</a:t>
                  </a:r>
                </a:p>
              </p:txBody>
            </p:sp>
            <p:sp>
              <p:nvSpPr>
                <p:cNvPr id="29" name="TextBox 28">
                  <a:extLst>
                    <a:ext uri="{FF2B5EF4-FFF2-40B4-BE49-F238E27FC236}">
                      <a16:creationId xmlns:a16="http://schemas.microsoft.com/office/drawing/2014/main" id="{8924A0C0-7337-0002-ACD9-5D13B165C300}"/>
                    </a:ext>
                  </a:extLst>
                </p:cNvPr>
                <p:cNvSpPr txBox="1"/>
                <p:nvPr/>
              </p:nvSpPr>
              <p:spPr>
                <a:xfrm>
                  <a:off x="3766040" y="4013512"/>
                  <a:ext cx="1591685" cy="316617"/>
                </a:xfrm>
                <a:prstGeom prst="rect">
                  <a:avLst/>
                </a:prstGeom>
                <a:noFill/>
              </p:spPr>
              <p:txBody>
                <a:bodyPr wrap="none" rtlCol="0">
                  <a:spAutoFit/>
                </a:bodyPr>
                <a:lstStyle/>
                <a:p>
                  <a:r>
                    <a:rPr lang="en-US" sz="2000" dirty="0">
                      <a:latin typeface="Helvetica" pitchFamily="2" charset="0"/>
                    </a:rPr>
                    <a:t>Atmosphere</a:t>
                  </a:r>
                </a:p>
              </p:txBody>
            </p:sp>
            <p:sp>
              <p:nvSpPr>
                <p:cNvPr id="30" name="TextBox 29">
                  <a:extLst>
                    <a:ext uri="{FF2B5EF4-FFF2-40B4-BE49-F238E27FC236}">
                      <a16:creationId xmlns:a16="http://schemas.microsoft.com/office/drawing/2014/main" id="{023E5B8D-07A8-63D0-2989-DF812F394586}"/>
                    </a:ext>
                  </a:extLst>
                </p:cNvPr>
                <p:cNvSpPr txBox="1"/>
                <p:nvPr/>
              </p:nvSpPr>
              <p:spPr>
                <a:xfrm>
                  <a:off x="3282087" y="5190889"/>
                  <a:ext cx="1085122" cy="316617"/>
                </a:xfrm>
                <a:prstGeom prst="rect">
                  <a:avLst/>
                </a:prstGeom>
                <a:noFill/>
              </p:spPr>
              <p:txBody>
                <a:bodyPr wrap="none" rtlCol="0">
                  <a:spAutoFit/>
                </a:bodyPr>
                <a:lstStyle/>
                <a:p>
                  <a:r>
                    <a:rPr lang="en-US" sz="2000" dirty="0">
                      <a:latin typeface="Helvetica" pitchFamily="2" charset="0"/>
                    </a:rPr>
                    <a:t>Surface</a:t>
                  </a:r>
                </a:p>
              </p:txBody>
            </p:sp>
            <p:sp>
              <p:nvSpPr>
                <p:cNvPr id="31" name="Sun 30">
                  <a:extLst>
                    <a:ext uri="{FF2B5EF4-FFF2-40B4-BE49-F238E27FC236}">
                      <a16:creationId xmlns:a16="http://schemas.microsoft.com/office/drawing/2014/main" id="{EE2F138D-DB24-4096-97A1-473C31339A8C}"/>
                    </a:ext>
                  </a:extLst>
                </p:cNvPr>
                <p:cNvSpPr/>
                <p:nvPr/>
              </p:nvSpPr>
              <p:spPr>
                <a:xfrm>
                  <a:off x="244728" y="2709123"/>
                  <a:ext cx="1048485" cy="797496"/>
                </a:xfrm>
                <a:prstGeom prst="sun">
                  <a:avLst/>
                </a:prstGeom>
                <a:solidFill>
                  <a:srgbClr val="FFC000"/>
                </a:solidFill>
                <a:ln>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Helvetica" pitchFamily="2" charset="0"/>
                  </a:endParaRPr>
                </a:p>
              </p:txBody>
            </p:sp>
          </p:grpSp>
          <p:sp>
            <p:nvSpPr>
              <p:cNvPr id="19" name="TextBox 18">
                <a:extLst>
                  <a:ext uri="{FF2B5EF4-FFF2-40B4-BE49-F238E27FC236}">
                    <a16:creationId xmlns:a16="http://schemas.microsoft.com/office/drawing/2014/main" id="{423769AD-7316-4D64-B9AF-A415DF1F40FA}"/>
                  </a:ext>
                </a:extLst>
              </p:cNvPr>
              <p:cNvSpPr txBox="1"/>
              <p:nvPr/>
            </p:nvSpPr>
            <p:spPr>
              <a:xfrm rot="2614806">
                <a:off x="1782482" y="4378346"/>
                <a:ext cx="1973909" cy="316617"/>
              </a:xfrm>
              <a:prstGeom prst="rect">
                <a:avLst/>
              </a:prstGeom>
              <a:noFill/>
            </p:spPr>
            <p:txBody>
              <a:bodyPr wrap="square" rtlCol="0">
                <a:spAutoFit/>
              </a:bodyPr>
              <a:lstStyle/>
              <a:p>
                <a:r>
                  <a:rPr lang="en-US" sz="2000" dirty="0">
                    <a:latin typeface="Helvetica" pitchFamily="2" charset="0"/>
                  </a:rPr>
                  <a:t>Absorption</a:t>
                </a:r>
              </a:p>
            </p:txBody>
          </p:sp>
          <p:sp>
            <p:nvSpPr>
              <p:cNvPr id="20" name="TextBox 19">
                <a:extLst>
                  <a:ext uri="{FF2B5EF4-FFF2-40B4-BE49-F238E27FC236}">
                    <a16:creationId xmlns:a16="http://schemas.microsoft.com/office/drawing/2014/main" id="{29A82A02-9E71-9A94-82DB-688231F1834F}"/>
                  </a:ext>
                </a:extLst>
              </p:cNvPr>
              <p:cNvSpPr txBox="1"/>
              <p:nvPr/>
            </p:nvSpPr>
            <p:spPr>
              <a:xfrm rot="1623084">
                <a:off x="2063672" y="3687320"/>
                <a:ext cx="1360393" cy="316617"/>
              </a:xfrm>
              <a:prstGeom prst="rect">
                <a:avLst/>
              </a:prstGeom>
              <a:noFill/>
            </p:spPr>
            <p:txBody>
              <a:bodyPr wrap="none" rtlCol="0">
                <a:spAutoFit/>
              </a:bodyPr>
              <a:lstStyle/>
              <a:p>
                <a:r>
                  <a:rPr lang="en-US" sz="2000" dirty="0">
                    <a:latin typeface="Helvetica" pitchFamily="2" charset="0"/>
                  </a:rPr>
                  <a:t>Scattering</a:t>
                </a:r>
              </a:p>
            </p:txBody>
          </p:sp>
          <p:sp>
            <p:nvSpPr>
              <p:cNvPr id="21" name="TextBox 20">
                <a:extLst>
                  <a:ext uri="{FF2B5EF4-FFF2-40B4-BE49-F238E27FC236}">
                    <a16:creationId xmlns:a16="http://schemas.microsoft.com/office/drawing/2014/main" id="{B77A7E4B-5FE5-2368-F30B-E310D97145C7}"/>
                  </a:ext>
                </a:extLst>
              </p:cNvPr>
              <p:cNvSpPr txBox="1"/>
              <p:nvPr/>
            </p:nvSpPr>
            <p:spPr>
              <a:xfrm rot="3372542">
                <a:off x="1824387" y="4928248"/>
                <a:ext cx="1584281" cy="406555"/>
              </a:xfrm>
              <a:prstGeom prst="rect">
                <a:avLst/>
              </a:prstGeom>
              <a:noFill/>
            </p:spPr>
            <p:txBody>
              <a:bodyPr wrap="square" rtlCol="0">
                <a:spAutoFit/>
              </a:bodyPr>
              <a:lstStyle/>
              <a:p>
                <a:r>
                  <a:rPr lang="en-US" sz="2000" dirty="0">
                    <a:latin typeface="Helvetica" pitchFamily="2" charset="0"/>
                  </a:rPr>
                  <a:t>Reflection</a:t>
                </a:r>
              </a:p>
            </p:txBody>
          </p:sp>
        </p:grpSp>
      </p:grpSp>
      <p:sp>
        <p:nvSpPr>
          <p:cNvPr id="32" name="Title 1">
            <a:extLst>
              <a:ext uri="{FF2B5EF4-FFF2-40B4-BE49-F238E27FC236}">
                <a16:creationId xmlns:a16="http://schemas.microsoft.com/office/drawing/2014/main" id="{642A7C56-47AA-0F54-E112-EF419F2BF1F5}"/>
              </a:ext>
            </a:extLst>
          </p:cNvPr>
          <p:cNvSpPr>
            <a:spLocks noGrp="1"/>
          </p:cNvSpPr>
          <p:nvPr>
            <p:ph type="title"/>
          </p:nvPr>
        </p:nvSpPr>
        <p:spPr>
          <a:xfrm>
            <a:off x="6122924" y="540607"/>
            <a:ext cx="3755452" cy="1325563"/>
          </a:xfrm>
        </p:spPr>
        <p:txBody>
          <a:bodyPr>
            <a:normAutofit/>
          </a:bodyPr>
          <a:lstStyle/>
          <a:p>
            <a:r>
              <a:rPr lang="en-US" b="1" dirty="0">
                <a:cs typeface="Calibri" panose="020F0502020204030204" pitchFamily="34" charset="0"/>
              </a:rPr>
              <a:t>The challenge</a:t>
            </a:r>
          </a:p>
        </p:txBody>
      </p:sp>
    </p:spTree>
    <p:extLst>
      <p:ext uri="{BB962C8B-B14F-4D97-AF65-F5344CB8AC3E}">
        <p14:creationId xmlns:p14="http://schemas.microsoft.com/office/powerpoint/2010/main" val="6869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FD9B-E741-CE03-F126-DD261028F728}"/>
              </a:ext>
            </a:extLst>
          </p:cNvPr>
          <p:cNvSpPr>
            <a:spLocks noGrp="1"/>
          </p:cNvSpPr>
          <p:nvPr>
            <p:ph type="title"/>
          </p:nvPr>
        </p:nvSpPr>
        <p:spPr/>
        <p:txBody>
          <a:bodyPr/>
          <a:lstStyle/>
          <a:p>
            <a:r>
              <a:rPr lang="en-US" b="1" dirty="0"/>
              <a:t>The importance of L2a harmonization</a:t>
            </a:r>
          </a:p>
        </p:txBody>
      </p:sp>
      <p:sp>
        <p:nvSpPr>
          <p:cNvPr id="3" name="Content Placeholder 2">
            <a:extLst>
              <a:ext uri="{FF2B5EF4-FFF2-40B4-BE49-F238E27FC236}">
                <a16:creationId xmlns:a16="http://schemas.microsoft.com/office/drawing/2014/main" id="{AC88C3E1-E64C-239C-9F86-91A8C2A64656}"/>
              </a:ext>
            </a:extLst>
          </p:cNvPr>
          <p:cNvSpPr>
            <a:spLocks noGrp="1"/>
          </p:cNvSpPr>
          <p:nvPr>
            <p:ph idx="1"/>
          </p:nvPr>
        </p:nvSpPr>
        <p:spPr/>
        <p:txBody>
          <a:bodyPr>
            <a:normAutofit lnSpcReduction="10000"/>
          </a:bodyPr>
          <a:lstStyle/>
          <a:p>
            <a:r>
              <a:rPr lang="en-US" b="1" dirty="0"/>
              <a:t>L2a is foundational</a:t>
            </a:r>
            <a:r>
              <a:rPr lang="en-US" dirty="0"/>
              <a:t>: It is necessary for downstream processing attempting to measure Earth surface properties.</a:t>
            </a:r>
          </a:p>
          <a:p>
            <a:r>
              <a:rPr lang="en-US" b="1" dirty="0"/>
              <a:t>Harmonization is useful for CHIME/SBG-VSWIR</a:t>
            </a:r>
            <a:r>
              <a:rPr lang="en-US" dirty="0"/>
              <a:t>: One can improve the sampling frequency by combining data from both missions.</a:t>
            </a:r>
          </a:p>
          <a:p>
            <a:r>
              <a:rPr lang="en-US" b="1" dirty="0"/>
              <a:t>There is no single gold standard solution: </a:t>
            </a:r>
            <a:r>
              <a:rPr lang="en-US" dirty="0"/>
              <a:t>There are lots of reasonable options, so we must balance consistency with a need to experiment.</a:t>
            </a:r>
            <a:endParaRPr lang="en-US" b="1" dirty="0"/>
          </a:p>
          <a:p>
            <a:r>
              <a:rPr lang="en-US" b="1" dirty="0"/>
              <a:t>Results can be sensitive to changes</a:t>
            </a:r>
            <a:r>
              <a:rPr lang="en-US" dirty="0"/>
              <a:t>: Different modeling assumptions can create differences far in excess of instrument noise.</a:t>
            </a:r>
          </a:p>
          <a:p>
            <a:endParaRPr lang="en-US" dirty="0"/>
          </a:p>
        </p:txBody>
      </p:sp>
      <p:sp>
        <p:nvSpPr>
          <p:cNvPr id="6" name="Slide Number Placeholder 5">
            <a:extLst>
              <a:ext uri="{FF2B5EF4-FFF2-40B4-BE49-F238E27FC236}">
                <a16:creationId xmlns:a16="http://schemas.microsoft.com/office/drawing/2014/main" id="{51363217-BB3B-3900-7534-75519AA03E1A}"/>
              </a:ext>
            </a:extLst>
          </p:cNvPr>
          <p:cNvSpPr>
            <a:spLocks noGrp="1"/>
          </p:cNvSpPr>
          <p:nvPr>
            <p:ph type="sldNum" sz="quarter" idx="12"/>
          </p:nvPr>
        </p:nvSpPr>
        <p:spPr/>
        <p:txBody>
          <a:bodyPr/>
          <a:lstStyle/>
          <a:p>
            <a:fld id="{2C94A563-8DFE-4845-80F4-C8D165B70187}" type="slidenum">
              <a:rPr lang="en-US" smtClean="0"/>
              <a:t>3</a:t>
            </a:fld>
            <a:endParaRPr lang="en-US"/>
          </a:p>
        </p:txBody>
      </p:sp>
      <p:sp>
        <p:nvSpPr>
          <p:cNvPr id="5" name="Date Placeholder 3">
            <a:extLst>
              <a:ext uri="{FF2B5EF4-FFF2-40B4-BE49-F238E27FC236}">
                <a16:creationId xmlns:a16="http://schemas.microsoft.com/office/drawing/2014/main" id="{309303F9-3324-7311-8D23-F2ABA0E1F8A2}"/>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217341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D54302-5677-4C41-BA0C-489A2D856242}" type="slidenum">
              <a:rPr lang="en-US" smtClean="0">
                <a:cs typeface="Calibri" panose="020F0502020204030204" pitchFamily="34" charset="0"/>
              </a:rPr>
              <a:t>4</a:t>
            </a:fld>
            <a:endParaRPr lang="en-US" dirty="0">
              <a:cs typeface="Calibri" panose="020F0502020204030204" pitchFamily="34" charset="0"/>
            </a:endParaRPr>
          </a:p>
        </p:txBody>
      </p:sp>
      <p:sp>
        <p:nvSpPr>
          <p:cNvPr id="8" name="Slide Number Placeholder 5"/>
          <p:cNvSpPr txBox="1">
            <a:spLocks/>
          </p:cNvSpPr>
          <p:nvPr/>
        </p:nvSpPr>
        <p:spPr>
          <a:xfrm>
            <a:off x="9753600" y="6356351"/>
            <a:ext cx="457200" cy="27305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821F291-CD20-B647-9D22-95806DF01F08}" type="slidenum">
              <a:rPr lang="en-US">
                <a:latin typeface="Helvetica" pitchFamily="2" charset="0"/>
                <a:cs typeface="Calibri" panose="020F0502020204030204" pitchFamily="34" charset="0"/>
              </a:rPr>
              <a:pPr/>
              <a:t>4</a:t>
            </a:fld>
            <a:endParaRPr lang="en-US" dirty="0">
              <a:latin typeface="Helvetica" pitchFamily="2" charset="0"/>
              <a:cs typeface="Calibri" panose="020F0502020204030204" pitchFamily="34" charset="0"/>
            </a:endParaRPr>
          </a:p>
        </p:txBody>
      </p:sp>
      <p:grpSp>
        <p:nvGrpSpPr>
          <p:cNvPr id="2" name="Group 1">
            <a:extLst>
              <a:ext uri="{FF2B5EF4-FFF2-40B4-BE49-F238E27FC236}">
                <a16:creationId xmlns:a16="http://schemas.microsoft.com/office/drawing/2014/main" id="{1D000004-A470-E736-1FB0-F1DB64A24D81}"/>
              </a:ext>
            </a:extLst>
          </p:cNvPr>
          <p:cNvGrpSpPr/>
          <p:nvPr/>
        </p:nvGrpSpPr>
        <p:grpSpPr>
          <a:xfrm>
            <a:off x="878555" y="548458"/>
            <a:ext cx="10434890" cy="5808579"/>
            <a:chOff x="2057400" y="1447429"/>
            <a:chExt cx="8077201" cy="4496172"/>
          </a:xfrm>
        </p:grpSpPr>
        <p:sp>
          <p:nvSpPr>
            <p:cNvPr id="36" name="Rounded Rectangle 35"/>
            <p:cNvSpPr/>
            <p:nvPr/>
          </p:nvSpPr>
          <p:spPr>
            <a:xfrm>
              <a:off x="7236994" y="1447429"/>
              <a:ext cx="2897607" cy="4372189"/>
            </a:xfrm>
            <a:prstGeom prst="roundRect">
              <a:avLst/>
            </a:prstGeom>
            <a:solidFill>
              <a:schemeClr val="accent3">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Helvetica" pitchFamily="2" charset="0"/>
                <a:cs typeface="Calibri" panose="020F0502020204030204" pitchFamily="34" charset="0"/>
              </a:endParaRPr>
            </a:p>
          </p:txBody>
        </p:sp>
        <p:sp>
          <p:nvSpPr>
            <p:cNvPr id="35" name="Rounded Rectangle 34"/>
            <p:cNvSpPr/>
            <p:nvPr/>
          </p:nvSpPr>
          <p:spPr>
            <a:xfrm>
              <a:off x="2057400" y="1447430"/>
              <a:ext cx="2950898" cy="4376790"/>
            </a:xfrm>
            <a:prstGeom prst="roundRect">
              <a:avLst/>
            </a:prstGeom>
            <a:solidFill>
              <a:schemeClr val="accent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Helvetica" pitchFamily="2" charset="0"/>
                <a:cs typeface="Calibri" panose="020F0502020204030204" pitchFamily="34" charset="0"/>
              </a:endParaRPr>
            </a:p>
          </p:txBody>
        </p:sp>
        <p:sp>
          <p:nvSpPr>
            <p:cNvPr id="31" name="Right Arrow 30"/>
            <p:cNvSpPr/>
            <p:nvPr/>
          </p:nvSpPr>
          <p:spPr>
            <a:xfrm>
              <a:off x="5727537" y="3042922"/>
              <a:ext cx="997036" cy="1459745"/>
            </a:xfrm>
            <a:prstGeom prst="rightArrow">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pitchFamily="2" charset="0"/>
                <a:cs typeface="Calibri" panose="020F0502020204030204" pitchFamily="34" charset="0"/>
              </a:endParaRPr>
            </a:p>
          </p:txBody>
        </p:sp>
        <p:pic>
          <p:nvPicPr>
            <p:cNvPr id="20" name="Picture 17" descr="ang20140612t202943_radiance.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11185" y="3755114"/>
              <a:ext cx="2830284" cy="218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ang20140612t202943_reflectance.pdf"/>
            <p:cNvPicPr>
              <a:picLocks noChangeAspect="1"/>
            </p:cNvPicPr>
            <p:nvPr/>
          </p:nvPicPr>
          <p:blipFill rotWithShape="1">
            <a:blip r:embed="rId3" cstate="print">
              <a:extLst>
                <a:ext uri="{28A0092B-C50C-407E-A947-70E740481C1C}">
                  <a14:useLocalDpi xmlns:a14="http://schemas.microsoft.com/office/drawing/2010/main"/>
                </a:ext>
              </a:extLst>
            </a:blip>
            <a:srcRect t="12782" b="12887"/>
            <a:stretch/>
          </p:blipFill>
          <p:spPr bwMode="auto">
            <a:xfrm>
              <a:off x="2125887" y="3979099"/>
              <a:ext cx="2698697" cy="155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2710148" y="1543387"/>
              <a:ext cx="1693962" cy="381179"/>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State vector </a:t>
              </a:r>
            </a:p>
          </p:txBody>
        </p:sp>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56477" y="2484583"/>
              <a:ext cx="2437516" cy="1383455"/>
            </a:xfrm>
            <a:prstGeom prst="rect">
              <a:avLst/>
            </a:prstGeom>
            <a:noFill/>
          </p:spPr>
        </p:pic>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22169" y="1921568"/>
              <a:ext cx="841530" cy="478142"/>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87526" y="1891039"/>
              <a:ext cx="996542" cy="597925"/>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09902" y="2856699"/>
              <a:ext cx="2432850" cy="600103"/>
            </a:xfrm>
            <a:prstGeom prst="rect">
              <a:avLst/>
            </a:prstGeom>
          </p:spPr>
        </p:pic>
        <p:sp>
          <p:nvSpPr>
            <p:cNvPr id="30" name="TextBox 29"/>
            <p:cNvSpPr txBox="1"/>
            <p:nvPr/>
          </p:nvSpPr>
          <p:spPr>
            <a:xfrm>
              <a:off x="7790377" y="1525363"/>
              <a:ext cx="1808117" cy="381179"/>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Measurement</a:t>
              </a:r>
            </a:p>
          </p:txBody>
        </p:sp>
        <p:pic>
          <p:nvPicPr>
            <p:cNvPr id="32" name="Pictur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70491" y="1978437"/>
              <a:ext cx="1904308" cy="432797"/>
            </a:xfrm>
            <a:prstGeom prst="rect">
              <a:avLst/>
            </a:prstGeom>
          </p:spPr>
        </p:pic>
        <p:sp>
          <p:nvSpPr>
            <p:cNvPr id="33" name="TextBox 32"/>
            <p:cNvSpPr txBox="1"/>
            <p:nvPr/>
          </p:nvSpPr>
          <p:spPr>
            <a:xfrm>
              <a:off x="5127973" y="1543386"/>
              <a:ext cx="1994239" cy="381179"/>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Forward model</a:t>
              </a:r>
            </a:p>
          </p:txBody>
        </p:sp>
      </p:grpSp>
      <p:sp>
        <p:nvSpPr>
          <p:cNvPr id="4" name="Date Placeholder 3">
            <a:extLst>
              <a:ext uri="{FF2B5EF4-FFF2-40B4-BE49-F238E27FC236}">
                <a16:creationId xmlns:a16="http://schemas.microsoft.com/office/drawing/2014/main" id="{32B8BB29-486B-BE5D-234B-5D140A609A4F}"/>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3764534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D54302-5677-4C41-BA0C-489A2D856242}" type="slidenum">
              <a:rPr lang="en-US" smtClean="0">
                <a:cs typeface="Calibri" panose="020F0502020204030204" pitchFamily="34" charset="0"/>
              </a:rPr>
              <a:t>5</a:t>
            </a:fld>
            <a:endParaRPr lang="en-US" dirty="0">
              <a:cs typeface="Calibri" panose="020F0502020204030204" pitchFamily="34" charset="0"/>
            </a:endParaRPr>
          </a:p>
        </p:txBody>
      </p:sp>
      <p:grpSp>
        <p:nvGrpSpPr>
          <p:cNvPr id="10" name="Group 9">
            <a:extLst>
              <a:ext uri="{FF2B5EF4-FFF2-40B4-BE49-F238E27FC236}">
                <a16:creationId xmlns:a16="http://schemas.microsoft.com/office/drawing/2014/main" id="{C8A5050A-E721-EFFA-F217-53CDCF23583D}"/>
              </a:ext>
            </a:extLst>
          </p:cNvPr>
          <p:cNvGrpSpPr/>
          <p:nvPr/>
        </p:nvGrpSpPr>
        <p:grpSpPr>
          <a:xfrm>
            <a:off x="907180" y="468489"/>
            <a:ext cx="10456244" cy="5895353"/>
            <a:chOff x="2057400" y="1357815"/>
            <a:chExt cx="8047966" cy="4537538"/>
          </a:xfrm>
        </p:grpSpPr>
        <p:sp>
          <p:nvSpPr>
            <p:cNvPr id="36" name="Rounded Rectangle 35"/>
            <p:cNvSpPr/>
            <p:nvPr/>
          </p:nvSpPr>
          <p:spPr>
            <a:xfrm>
              <a:off x="2057401" y="1399181"/>
              <a:ext cx="2897607" cy="4372189"/>
            </a:xfrm>
            <a:prstGeom prst="roundRect">
              <a:avLst/>
            </a:prstGeom>
            <a:solidFill>
              <a:schemeClr val="accent3">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latin typeface="Helvetica" pitchFamily="2" charset="0"/>
                <a:cs typeface="Calibri" panose="020F0502020204030204" pitchFamily="34" charset="0"/>
              </a:endParaRPr>
            </a:p>
          </p:txBody>
        </p:sp>
        <p:sp>
          <p:nvSpPr>
            <p:cNvPr id="35" name="Rounded Rectangle 34"/>
            <p:cNvSpPr/>
            <p:nvPr/>
          </p:nvSpPr>
          <p:spPr>
            <a:xfrm>
              <a:off x="7154468" y="1357815"/>
              <a:ext cx="2950898" cy="4413555"/>
            </a:xfrm>
            <a:prstGeom prst="roundRect">
              <a:avLst/>
            </a:prstGeom>
            <a:solidFill>
              <a:schemeClr val="accent1">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600" b="1" dirty="0">
                <a:latin typeface="Helvetica" pitchFamily="2" charset="0"/>
                <a:cs typeface="Calibri" panose="020F0502020204030204" pitchFamily="34" charset="0"/>
              </a:endParaRPr>
            </a:p>
          </p:txBody>
        </p:sp>
        <p:sp>
          <p:nvSpPr>
            <p:cNvPr id="31" name="Right Arrow 30"/>
            <p:cNvSpPr/>
            <p:nvPr/>
          </p:nvSpPr>
          <p:spPr>
            <a:xfrm>
              <a:off x="5727537" y="3042922"/>
              <a:ext cx="997036" cy="1459745"/>
            </a:xfrm>
            <a:prstGeom prst="rightArrow">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Helvetica" pitchFamily="2" charset="0"/>
                <a:cs typeface="Calibri" panose="020F0502020204030204" pitchFamily="34" charset="0"/>
              </a:endParaRPr>
            </a:p>
          </p:txBody>
        </p:sp>
        <p:pic>
          <p:nvPicPr>
            <p:cNvPr id="20" name="Picture 17" descr="ang20140612t202943_radiance.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7400" y="3706866"/>
              <a:ext cx="2830284" cy="2188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ang20140612t202943_reflectance.pdf"/>
            <p:cNvPicPr>
              <a:picLocks noChangeAspect="1"/>
            </p:cNvPicPr>
            <p:nvPr/>
          </p:nvPicPr>
          <p:blipFill rotWithShape="1">
            <a:blip r:embed="rId3" cstate="print">
              <a:extLst>
                <a:ext uri="{28A0092B-C50C-407E-A947-70E740481C1C}">
                  <a14:useLocalDpi xmlns:a14="http://schemas.microsoft.com/office/drawing/2010/main"/>
                </a:ext>
              </a:extLst>
            </a:blip>
            <a:srcRect t="12782" b="12887"/>
            <a:stretch/>
          </p:blipFill>
          <p:spPr bwMode="auto">
            <a:xfrm>
              <a:off x="7277140" y="4025890"/>
              <a:ext cx="2698697" cy="155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7542620" y="1523545"/>
              <a:ext cx="2040952" cy="379024"/>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Estimated state</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72188" y="2179178"/>
              <a:ext cx="1795423" cy="2323489"/>
            </a:xfrm>
            <a:prstGeom prst="rect">
              <a:avLst/>
            </a:prstGeom>
            <a:noFill/>
          </p:spPr>
        </p:pic>
        <p:pic>
          <p:nvPicPr>
            <p:cNvPr id="27" name="Picture 2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44906" y="2110030"/>
              <a:ext cx="841530" cy="325136"/>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07933" y="1973636"/>
              <a:ext cx="996542" cy="597925"/>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230309" y="2808451"/>
              <a:ext cx="2432850" cy="600103"/>
            </a:xfrm>
            <a:prstGeom prst="rect">
              <a:avLst/>
            </a:prstGeom>
          </p:spPr>
        </p:pic>
        <p:sp>
          <p:nvSpPr>
            <p:cNvPr id="30" name="TextBox 29"/>
            <p:cNvSpPr txBox="1"/>
            <p:nvPr/>
          </p:nvSpPr>
          <p:spPr>
            <a:xfrm>
              <a:off x="2590969" y="1523546"/>
              <a:ext cx="1797893" cy="379024"/>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Measurement</a:t>
              </a:r>
            </a:p>
          </p:txBody>
        </p:sp>
        <p:pic>
          <p:nvPicPr>
            <p:cNvPr id="32" name="Picture 3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73274" y="2056200"/>
              <a:ext cx="1770533" cy="432797"/>
            </a:xfrm>
            <a:prstGeom prst="rect">
              <a:avLst/>
            </a:prstGeom>
          </p:spPr>
        </p:pic>
        <p:sp>
          <p:nvSpPr>
            <p:cNvPr id="33" name="TextBox 32"/>
            <p:cNvSpPr txBox="1"/>
            <p:nvPr/>
          </p:nvSpPr>
          <p:spPr>
            <a:xfrm>
              <a:off x="5371972" y="1523546"/>
              <a:ext cx="1284633" cy="379024"/>
            </a:xfrm>
            <a:prstGeom prst="rect">
              <a:avLst/>
            </a:prstGeom>
            <a:noFill/>
          </p:spPr>
          <p:txBody>
            <a:bodyPr wrap="none" rtlCol="0">
              <a:spAutoFit/>
            </a:bodyPr>
            <a:lstStyle/>
            <a:p>
              <a:r>
                <a:rPr lang="en-US" sz="2600" b="1" dirty="0">
                  <a:latin typeface="Helvetica" pitchFamily="2" charset="0"/>
                  <a:cs typeface="Calibri" panose="020F0502020204030204" pitchFamily="34" charset="0"/>
                </a:rPr>
                <a:t>Inversion</a:t>
              </a:r>
            </a:p>
          </p:txBody>
        </p:sp>
      </p:grpSp>
      <p:cxnSp>
        <p:nvCxnSpPr>
          <p:cNvPr id="23" name="Straight Connector 22">
            <a:extLst>
              <a:ext uri="{FF2B5EF4-FFF2-40B4-BE49-F238E27FC236}">
                <a16:creationId xmlns:a16="http://schemas.microsoft.com/office/drawing/2014/main" id="{A0E0F669-07CD-A541-EADD-4EB1C3651C72}"/>
              </a:ext>
            </a:extLst>
          </p:cNvPr>
          <p:cNvCxnSpPr/>
          <p:nvPr/>
        </p:nvCxnSpPr>
        <p:spPr>
          <a:xfrm>
            <a:off x="828577" y="6510536"/>
            <a:ext cx="10937437" cy="0"/>
          </a:xfrm>
          <a:prstGeom prst="line">
            <a:avLst/>
          </a:prstGeom>
          <a:ln w="38100"/>
          <a:effectLst/>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55DD045F-943F-4273-3BD9-9C23305923BB}"/>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1327241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E3676-919A-BFE4-7B65-C49F43ED3ED1}"/>
              </a:ext>
            </a:extLst>
          </p:cNvPr>
          <p:cNvSpPr>
            <a:spLocks noGrp="1"/>
          </p:cNvSpPr>
          <p:nvPr>
            <p:ph type="title"/>
          </p:nvPr>
        </p:nvSpPr>
        <p:spPr/>
        <p:txBody>
          <a:bodyPr/>
          <a:lstStyle/>
          <a:p>
            <a:r>
              <a:rPr lang="en-US" b="1" dirty="0"/>
              <a:t>Some guiding principles</a:t>
            </a:r>
          </a:p>
        </p:txBody>
      </p:sp>
      <p:sp>
        <p:nvSpPr>
          <p:cNvPr id="3" name="Content Placeholder 2">
            <a:extLst>
              <a:ext uri="{FF2B5EF4-FFF2-40B4-BE49-F238E27FC236}">
                <a16:creationId xmlns:a16="http://schemas.microsoft.com/office/drawing/2014/main" id="{32E44FCB-81E7-CB79-3A01-1C762A19EAC7}"/>
              </a:ext>
            </a:extLst>
          </p:cNvPr>
          <p:cNvSpPr>
            <a:spLocks noGrp="1"/>
          </p:cNvSpPr>
          <p:nvPr>
            <p:ph idx="1"/>
          </p:nvPr>
        </p:nvSpPr>
        <p:spPr/>
        <p:txBody>
          <a:bodyPr/>
          <a:lstStyle/>
          <a:p>
            <a:r>
              <a:rPr lang="en-US" dirty="0"/>
              <a:t>Differences in </a:t>
            </a:r>
            <a:r>
              <a:rPr lang="en-US" i="1" dirty="0"/>
              <a:t>product</a:t>
            </a:r>
            <a:r>
              <a:rPr lang="en-US" dirty="0"/>
              <a:t> </a:t>
            </a:r>
            <a:r>
              <a:rPr lang="en-US" i="1" dirty="0"/>
              <a:t>definition</a:t>
            </a:r>
            <a:r>
              <a:rPr lang="en-US" dirty="0"/>
              <a:t> are to be avoided, as they prevent interoperability</a:t>
            </a:r>
          </a:p>
          <a:p>
            <a:r>
              <a:rPr lang="en-US" dirty="0"/>
              <a:t>Differences in </a:t>
            </a:r>
            <a:r>
              <a:rPr lang="en-US" i="1" dirty="0"/>
              <a:t>forward modeling and/or inversion</a:t>
            </a:r>
            <a:r>
              <a:rPr lang="en-US" dirty="0"/>
              <a:t> </a:t>
            </a:r>
            <a:r>
              <a:rPr lang="en-US" i="1" dirty="0"/>
              <a:t>approaches </a:t>
            </a:r>
            <a:r>
              <a:rPr lang="en-US" dirty="0"/>
              <a:t>are inevitable, and do not prevent interoperability with appropriate uncertainty accounting.</a:t>
            </a:r>
            <a:endParaRPr lang="en-US" i="1" dirty="0"/>
          </a:p>
        </p:txBody>
      </p:sp>
      <p:sp>
        <p:nvSpPr>
          <p:cNvPr id="6" name="Slide Number Placeholder 5">
            <a:extLst>
              <a:ext uri="{FF2B5EF4-FFF2-40B4-BE49-F238E27FC236}">
                <a16:creationId xmlns:a16="http://schemas.microsoft.com/office/drawing/2014/main" id="{B5FFCB0A-538B-EE48-23AF-3941FD10DCA5}"/>
              </a:ext>
            </a:extLst>
          </p:cNvPr>
          <p:cNvSpPr>
            <a:spLocks noGrp="1"/>
          </p:cNvSpPr>
          <p:nvPr>
            <p:ph type="sldNum" sz="quarter" idx="12"/>
          </p:nvPr>
        </p:nvSpPr>
        <p:spPr/>
        <p:txBody>
          <a:bodyPr/>
          <a:lstStyle/>
          <a:p>
            <a:fld id="{2C94A563-8DFE-4845-80F4-C8D165B70187}" type="slidenum">
              <a:rPr lang="en-US" smtClean="0"/>
              <a:t>6</a:t>
            </a:fld>
            <a:endParaRPr lang="en-US"/>
          </a:p>
        </p:txBody>
      </p:sp>
      <p:sp>
        <p:nvSpPr>
          <p:cNvPr id="5" name="Date Placeholder 3">
            <a:extLst>
              <a:ext uri="{FF2B5EF4-FFF2-40B4-BE49-F238E27FC236}">
                <a16:creationId xmlns:a16="http://schemas.microsoft.com/office/drawing/2014/main" id="{2A49F016-3A1D-0A5D-C069-F3557228AEC4}"/>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366494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3E46-5209-C15F-0337-2633A0E69FBE}"/>
              </a:ext>
            </a:extLst>
          </p:cNvPr>
          <p:cNvSpPr>
            <a:spLocks noGrp="1"/>
          </p:cNvSpPr>
          <p:nvPr>
            <p:ph type="title"/>
          </p:nvPr>
        </p:nvSpPr>
        <p:spPr/>
        <p:txBody>
          <a:bodyPr>
            <a:normAutofit/>
          </a:bodyPr>
          <a:lstStyle/>
          <a:p>
            <a:r>
              <a:rPr lang="en-US" sz="3800" b="1" dirty="0"/>
              <a:t>What do we mean by “surface reflectance?”</a:t>
            </a:r>
          </a:p>
        </p:txBody>
      </p:sp>
      <p:sp>
        <p:nvSpPr>
          <p:cNvPr id="3" name="Content Placeholder 2">
            <a:extLst>
              <a:ext uri="{FF2B5EF4-FFF2-40B4-BE49-F238E27FC236}">
                <a16:creationId xmlns:a16="http://schemas.microsoft.com/office/drawing/2014/main" id="{AE967C72-9C56-2B2E-7808-73AB6EAB4295}"/>
              </a:ext>
            </a:extLst>
          </p:cNvPr>
          <p:cNvSpPr>
            <a:spLocks noGrp="1"/>
          </p:cNvSpPr>
          <p:nvPr>
            <p:ph idx="1"/>
          </p:nvPr>
        </p:nvSpPr>
        <p:spPr/>
        <p:txBody>
          <a:bodyPr/>
          <a:lstStyle/>
          <a:p>
            <a:r>
              <a:rPr lang="en-US" dirty="0"/>
              <a:t>Is the reflectance of a virtual surface at ground height oriented parallel to the geoid, or</a:t>
            </a:r>
          </a:p>
          <a:p>
            <a:r>
              <a:rPr lang="en-US" dirty="0"/>
              <a:t>… a terrain facet relative to a Digital Elevation Model?</a:t>
            </a:r>
          </a:p>
          <a:p>
            <a:r>
              <a:rPr lang="en-US" dirty="0"/>
              <a:t>Is it the Hemispherical Directional Reflectance Factor defined at the observation geometry, or </a:t>
            </a:r>
          </a:p>
          <a:p>
            <a:r>
              <a:rPr lang="en-US" dirty="0"/>
              <a:t>… simulated for a different geometry?</a:t>
            </a:r>
          </a:p>
          <a:p>
            <a:r>
              <a:rPr lang="en-US" dirty="0"/>
              <a:t>Is it Remote Sensing Reflectance (</a:t>
            </a:r>
            <a:r>
              <a:rPr lang="en-US" dirty="0" err="1"/>
              <a:t>Rrs</a:t>
            </a:r>
            <a:r>
              <a:rPr lang="en-US" dirty="0"/>
              <a:t>.)?</a:t>
            </a:r>
          </a:p>
          <a:p>
            <a:r>
              <a:rPr lang="en-US" dirty="0"/>
              <a:t>What strategy is used for </a:t>
            </a:r>
            <a:r>
              <a:rPr lang="en-US" dirty="0" err="1"/>
              <a:t>geolocalization</a:t>
            </a:r>
            <a:r>
              <a:rPr lang="en-US" dirty="0"/>
              <a:t>?</a:t>
            </a:r>
          </a:p>
          <a:p>
            <a:endParaRPr lang="en-US" dirty="0"/>
          </a:p>
        </p:txBody>
      </p:sp>
      <p:sp>
        <p:nvSpPr>
          <p:cNvPr id="6" name="Slide Number Placeholder 5">
            <a:extLst>
              <a:ext uri="{FF2B5EF4-FFF2-40B4-BE49-F238E27FC236}">
                <a16:creationId xmlns:a16="http://schemas.microsoft.com/office/drawing/2014/main" id="{972AAB96-5BA4-82B9-B01A-2DD37C1EC1A6}"/>
              </a:ext>
            </a:extLst>
          </p:cNvPr>
          <p:cNvSpPr>
            <a:spLocks noGrp="1"/>
          </p:cNvSpPr>
          <p:nvPr>
            <p:ph type="sldNum" sz="quarter" idx="12"/>
          </p:nvPr>
        </p:nvSpPr>
        <p:spPr/>
        <p:txBody>
          <a:bodyPr/>
          <a:lstStyle/>
          <a:p>
            <a:fld id="{2C94A563-8DFE-4845-80F4-C8D165B70187}" type="slidenum">
              <a:rPr lang="en-US" smtClean="0"/>
              <a:t>7</a:t>
            </a:fld>
            <a:endParaRPr lang="en-US"/>
          </a:p>
        </p:txBody>
      </p:sp>
      <p:sp>
        <p:nvSpPr>
          <p:cNvPr id="5" name="Date Placeholder 3">
            <a:extLst>
              <a:ext uri="{FF2B5EF4-FFF2-40B4-BE49-F238E27FC236}">
                <a16:creationId xmlns:a16="http://schemas.microsoft.com/office/drawing/2014/main" id="{E862DECF-FC50-9B58-2D4B-4011C37EDB7B}"/>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428253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01E9-BF7D-A4E4-E2E3-F8C1A0CEA080}"/>
              </a:ext>
            </a:extLst>
          </p:cNvPr>
          <p:cNvSpPr>
            <a:spLocks noGrp="1"/>
          </p:cNvSpPr>
          <p:nvPr>
            <p:ph type="title"/>
          </p:nvPr>
        </p:nvSpPr>
        <p:spPr/>
        <p:txBody>
          <a:bodyPr/>
          <a:lstStyle/>
          <a:p>
            <a:r>
              <a:rPr lang="en-US" b="1" dirty="0"/>
              <a:t>Topographic effects</a:t>
            </a:r>
          </a:p>
        </p:txBody>
      </p:sp>
      <p:sp>
        <p:nvSpPr>
          <p:cNvPr id="6" name="Slide Number Placeholder 5">
            <a:extLst>
              <a:ext uri="{FF2B5EF4-FFF2-40B4-BE49-F238E27FC236}">
                <a16:creationId xmlns:a16="http://schemas.microsoft.com/office/drawing/2014/main" id="{71CE806B-1AD0-B13B-BDBB-A7589DF4A165}"/>
              </a:ext>
            </a:extLst>
          </p:cNvPr>
          <p:cNvSpPr>
            <a:spLocks noGrp="1"/>
          </p:cNvSpPr>
          <p:nvPr>
            <p:ph type="sldNum" sz="quarter" idx="12"/>
          </p:nvPr>
        </p:nvSpPr>
        <p:spPr/>
        <p:txBody>
          <a:bodyPr/>
          <a:lstStyle/>
          <a:p>
            <a:fld id="{2C94A563-8DFE-4845-80F4-C8D165B70187}" type="slidenum">
              <a:rPr lang="en-US" smtClean="0"/>
              <a:t>8</a:t>
            </a:fld>
            <a:endParaRPr lang="en-US"/>
          </a:p>
        </p:txBody>
      </p:sp>
      <p:pic>
        <p:nvPicPr>
          <p:cNvPr id="7" name="Picture 6">
            <a:extLst>
              <a:ext uri="{FF2B5EF4-FFF2-40B4-BE49-F238E27FC236}">
                <a16:creationId xmlns:a16="http://schemas.microsoft.com/office/drawing/2014/main" id="{AF672817-C2B4-734B-0865-E757BE303C68}"/>
              </a:ext>
            </a:extLst>
          </p:cNvPr>
          <p:cNvPicPr>
            <a:picLocks noChangeAspect="1"/>
          </p:cNvPicPr>
          <p:nvPr/>
        </p:nvPicPr>
        <p:blipFill rotWithShape="1">
          <a:blip r:embed="rId2"/>
          <a:srcRect t="7662" r="68849"/>
          <a:stretch/>
        </p:blipFill>
        <p:spPr>
          <a:xfrm>
            <a:off x="7910977" y="320950"/>
            <a:ext cx="3286956" cy="2709689"/>
          </a:xfrm>
          <a:prstGeom prst="rect">
            <a:avLst/>
          </a:prstGeom>
        </p:spPr>
      </p:pic>
      <p:pic>
        <p:nvPicPr>
          <p:cNvPr id="8" name="Picture 7">
            <a:extLst>
              <a:ext uri="{FF2B5EF4-FFF2-40B4-BE49-F238E27FC236}">
                <a16:creationId xmlns:a16="http://schemas.microsoft.com/office/drawing/2014/main" id="{483C7723-DF51-49E7-6DC2-357A78E6B825}"/>
              </a:ext>
            </a:extLst>
          </p:cNvPr>
          <p:cNvPicPr>
            <a:picLocks noChangeAspect="1"/>
          </p:cNvPicPr>
          <p:nvPr/>
        </p:nvPicPr>
        <p:blipFill rotWithShape="1">
          <a:blip r:embed="rId3"/>
          <a:srcRect t="6761" r="68407"/>
          <a:stretch/>
        </p:blipFill>
        <p:spPr>
          <a:xfrm>
            <a:off x="7910977" y="3428999"/>
            <a:ext cx="3376553" cy="2776225"/>
          </a:xfrm>
          <a:prstGeom prst="rect">
            <a:avLst/>
          </a:prstGeom>
        </p:spPr>
      </p:pic>
      <p:pic>
        <p:nvPicPr>
          <p:cNvPr id="9" name="Picture 8">
            <a:extLst>
              <a:ext uri="{FF2B5EF4-FFF2-40B4-BE49-F238E27FC236}">
                <a16:creationId xmlns:a16="http://schemas.microsoft.com/office/drawing/2014/main" id="{789A5C4E-2AF6-A51A-BA52-1E25892A2125}"/>
              </a:ext>
            </a:extLst>
          </p:cNvPr>
          <p:cNvPicPr>
            <a:picLocks noChangeAspect="1"/>
          </p:cNvPicPr>
          <p:nvPr/>
        </p:nvPicPr>
        <p:blipFill>
          <a:blip r:embed="rId4"/>
          <a:stretch>
            <a:fillRect/>
          </a:stretch>
        </p:blipFill>
        <p:spPr>
          <a:xfrm>
            <a:off x="997292" y="2609934"/>
            <a:ext cx="6101862" cy="3701966"/>
          </a:xfrm>
          <a:prstGeom prst="rect">
            <a:avLst/>
          </a:prstGeom>
        </p:spPr>
      </p:pic>
      <p:sp>
        <p:nvSpPr>
          <p:cNvPr id="11" name="TextBox 10">
            <a:extLst>
              <a:ext uri="{FF2B5EF4-FFF2-40B4-BE49-F238E27FC236}">
                <a16:creationId xmlns:a16="http://schemas.microsoft.com/office/drawing/2014/main" id="{04D76078-8490-EF8E-5C57-19EBFEC3BA0D}"/>
              </a:ext>
            </a:extLst>
          </p:cNvPr>
          <p:cNvSpPr txBox="1"/>
          <p:nvPr/>
        </p:nvSpPr>
        <p:spPr>
          <a:xfrm>
            <a:off x="812068" y="1335870"/>
            <a:ext cx="6097712" cy="369332"/>
          </a:xfrm>
          <a:prstGeom prst="rect">
            <a:avLst/>
          </a:prstGeom>
          <a:noFill/>
        </p:spPr>
        <p:txBody>
          <a:bodyPr wrap="square">
            <a:spAutoFit/>
          </a:bodyPr>
          <a:lstStyle/>
          <a:p>
            <a:pPr marL="0" indent="0">
              <a:buNone/>
            </a:pPr>
            <a:r>
              <a:rPr lang="en-US" sz="1800" dirty="0"/>
              <a:t>Carmon et al., “Shape from Spectra”, RSE 2023</a:t>
            </a:r>
          </a:p>
        </p:txBody>
      </p:sp>
      <p:sp>
        <p:nvSpPr>
          <p:cNvPr id="3" name="Date Placeholder 3">
            <a:extLst>
              <a:ext uri="{FF2B5EF4-FFF2-40B4-BE49-F238E27FC236}">
                <a16:creationId xmlns:a16="http://schemas.microsoft.com/office/drawing/2014/main" id="{0643DFE2-874C-8FC2-A827-56EA9325F3F1}"/>
              </a:ext>
            </a:extLst>
          </p:cNvPr>
          <p:cNvSpPr>
            <a:spLocks noGrp="1"/>
          </p:cNvSpPr>
          <p:nvPr>
            <p:ph type="dt" sz="half" idx="10"/>
          </p:nvPr>
        </p:nvSpPr>
        <p:spPr>
          <a:xfrm>
            <a:off x="380493" y="6461023"/>
            <a:ext cx="2743200" cy="228600"/>
          </a:xfrm>
        </p:spPr>
        <p:txBody>
          <a:bodyPr/>
          <a:lstStyle/>
          <a:p>
            <a:fld id="{E3BDB968-4DEC-A34D-8D42-99DAF8C1BDEB}" type="datetime1">
              <a:rPr lang="en-US" smtClean="0"/>
              <a:t>11/13/24</a:t>
            </a:fld>
            <a:endParaRPr lang="en-US" dirty="0"/>
          </a:p>
        </p:txBody>
      </p:sp>
    </p:spTree>
    <p:extLst>
      <p:ext uri="{BB962C8B-B14F-4D97-AF65-F5344CB8AC3E}">
        <p14:creationId xmlns:p14="http://schemas.microsoft.com/office/powerpoint/2010/main" val="2399530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489220-D297-F004-9A01-292BDBA36482}"/>
              </a:ext>
            </a:extLst>
          </p:cNvPr>
          <p:cNvSpPr>
            <a:spLocks noGrp="1"/>
          </p:cNvSpPr>
          <p:nvPr>
            <p:ph type="sldNum" sz="quarter" idx="4"/>
          </p:nvPr>
        </p:nvSpPr>
        <p:spPr/>
        <p:txBody>
          <a:bodyPr/>
          <a:lstStyle/>
          <a:p>
            <a:fld id="{1BB0B505-5A34-8746-A5A9-793D5E51FFCB}" type="slidenum">
              <a:rPr lang="en-US" smtClean="0"/>
              <a:pPr/>
              <a:t>9</a:t>
            </a:fld>
            <a:endParaRPr lang="en-US" dirty="0"/>
          </a:p>
        </p:txBody>
      </p:sp>
      <p:sp>
        <p:nvSpPr>
          <p:cNvPr id="5" name="Text Placeholder 4">
            <a:extLst>
              <a:ext uri="{FF2B5EF4-FFF2-40B4-BE49-F238E27FC236}">
                <a16:creationId xmlns:a16="http://schemas.microsoft.com/office/drawing/2014/main" id="{154771B7-D40E-607D-6673-B5B0A2C05FE4}"/>
              </a:ext>
            </a:extLst>
          </p:cNvPr>
          <p:cNvSpPr>
            <a:spLocks noGrp="1"/>
          </p:cNvSpPr>
          <p:nvPr>
            <p:ph type="body" sz="quarter" idx="16"/>
          </p:nvPr>
        </p:nvSpPr>
        <p:spPr>
          <a:xfrm>
            <a:off x="605368" y="3002322"/>
            <a:ext cx="10974917" cy="327905"/>
          </a:xfrm>
        </p:spPr>
        <p:txBody>
          <a:bodyPr>
            <a:normAutofit fontScale="92500" lnSpcReduction="20000"/>
          </a:bodyPr>
          <a:lstStyle/>
          <a:p>
            <a:r>
              <a:rPr lang="en-US" dirty="0"/>
              <a:t>Marcel König et al., in review</a:t>
            </a:r>
          </a:p>
        </p:txBody>
      </p:sp>
      <p:sp>
        <p:nvSpPr>
          <p:cNvPr id="6" name="Title 5">
            <a:extLst>
              <a:ext uri="{FF2B5EF4-FFF2-40B4-BE49-F238E27FC236}">
                <a16:creationId xmlns:a16="http://schemas.microsoft.com/office/drawing/2014/main" id="{5F772CFE-40E6-7DA6-7FD9-03E9843C9086}"/>
              </a:ext>
            </a:extLst>
          </p:cNvPr>
          <p:cNvSpPr>
            <a:spLocks noGrp="1"/>
          </p:cNvSpPr>
          <p:nvPr>
            <p:ph type="ctrTitle"/>
          </p:nvPr>
        </p:nvSpPr>
        <p:spPr>
          <a:xfrm>
            <a:off x="605368" y="454026"/>
            <a:ext cx="3099124" cy="1785082"/>
          </a:xfrm>
        </p:spPr>
        <p:txBody>
          <a:bodyPr/>
          <a:lstStyle/>
          <a:p>
            <a:r>
              <a:rPr lang="en-US" sz="3600" b="1" dirty="0"/>
              <a:t>Glint removal is key for aquatic observations</a:t>
            </a:r>
          </a:p>
        </p:txBody>
      </p:sp>
      <p:pic>
        <p:nvPicPr>
          <p:cNvPr id="8" name="image5.png">
            <a:extLst>
              <a:ext uri="{FF2B5EF4-FFF2-40B4-BE49-F238E27FC236}">
                <a16:creationId xmlns:a16="http://schemas.microsoft.com/office/drawing/2014/main" id="{E1B29B92-C35E-329A-D825-B1CFBF61184B}"/>
              </a:ext>
            </a:extLst>
          </p:cNvPr>
          <p:cNvPicPr/>
          <p:nvPr/>
        </p:nvPicPr>
        <p:blipFill>
          <a:blip r:embed="rId2"/>
          <a:srcRect/>
          <a:stretch>
            <a:fillRect/>
          </a:stretch>
        </p:blipFill>
        <p:spPr>
          <a:xfrm>
            <a:off x="4512652" y="301625"/>
            <a:ext cx="6612547" cy="5963419"/>
          </a:xfrm>
          <a:prstGeom prst="rect">
            <a:avLst/>
          </a:prstGeom>
          <a:ln/>
        </p:spPr>
      </p:pic>
      <p:sp>
        <p:nvSpPr>
          <p:cNvPr id="7" name="Date Placeholder 3">
            <a:extLst>
              <a:ext uri="{FF2B5EF4-FFF2-40B4-BE49-F238E27FC236}">
                <a16:creationId xmlns:a16="http://schemas.microsoft.com/office/drawing/2014/main" id="{2FF8B8CC-12AD-1E3D-B867-15E40147B291}"/>
              </a:ext>
            </a:extLst>
          </p:cNvPr>
          <p:cNvSpPr txBox="1">
            <a:spLocks/>
          </p:cNvSpPr>
          <p:nvPr/>
        </p:nvSpPr>
        <p:spPr>
          <a:xfrm>
            <a:off x="380493" y="6461023"/>
            <a:ext cx="2743200"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BDB968-4DEC-A34D-8D42-99DAF8C1BDEB}" type="datetime1">
              <a:rPr lang="en-US" smtClean="0"/>
              <a:pPr/>
              <a:t>11/13/24</a:t>
            </a:fld>
            <a:endParaRPr lang="en-US" dirty="0"/>
          </a:p>
        </p:txBody>
      </p:sp>
    </p:spTree>
    <p:extLst>
      <p:ext uri="{BB962C8B-B14F-4D97-AF65-F5344CB8AC3E}">
        <p14:creationId xmlns:p14="http://schemas.microsoft.com/office/powerpoint/2010/main" val="1088668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657835287F849A494F96D8AF17209" ma:contentTypeVersion="1" ma:contentTypeDescription="Create a new document." ma:contentTypeScope="" ma:versionID="74cd98b16be24c9fb902882c08c996cb">
  <xsd:schema xmlns:xsd="http://www.w3.org/2001/XMLSchema" xmlns:xs="http://www.w3.org/2001/XMLSchema" xmlns:p="http://schemas.microsoft.com/office/2006/metadata/properties" xmlns:ns1="http://schemas.microsoft.com/sharepoint/v3" targetNamespace="http://schemas.microsoft.com/office/2006/metadata/properties" ma:root="true" ma:fieldsID="fc1958f689284e262d1fa84b900a3859"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B645E6F-02A3-4DD5-BD5B-5446897021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85515D-69F2-49A9-9FFA-D532A4A8D664}">
  <ds:schemaRefs>
    <ds:schemaRef ds:uri="http://schemas.microsoft.com/sharepoint/v3/contenttype/forms"/>
  </ds:schemaRefs>
</ds:datastoreItem>
</file>

<file path=customXml/itemProps3.xml><?xml version="1.0" encoding="utf-8"?>
<ds:datastoreItem xmlns:ds="http://schemas.openxmlformats.org/officeDocument/2006/customXml" ds:itemID="{6DA9FE7A-988E-47B4-A292-C059BF33A6CA}">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27303</TotalTime>
  <Words>976</Words>
  <Application>Microsoft Macintosh PowerPoint</Application>
  <PresentationFormat>Widescreen</PresentationFormat>
  <Paragraphs>148</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Arial</vt:lpstr>
      <vt:lpstr>Calibri</vt:lpstr>
      <vt:lpstr>Cambria Math</vt:lpstr>
      <vt:lpstr>Helvetica</vt:lpstr>
      <vt:lpstr>Office Theme</vt:lpstr>
      <vt:lpstr>Coordinating Level-2 Reflectance Products Across Imaging Spectroscopy Missions</vt:lpstr>
      <vt:lpstr>The challenge</vt:lpstr>
      <vt:lpstr>The importance of L2a harmonization</vt:lpstr>
      <vt:lpstr>PowerPoint Presentation</vt:lpstr>
      <vt:lpstr>PowerPoint Presentation</vt:lpstr>
      <vt:lpstr>Some guiding principles</vt:lpstr>
      <vt:lpstr>What do we mean by “surface reflectance?”</vt:lpstr>
      <vt:lpstr>Topographic effects</vt:lpstr>
      <vt:lpstr>Glint removal is key for aquatic observations</vt:lpstr>
      <vt:lpstr>Provisional parameters for CHIME and SBG-VSWIR</vt:lpstr>
      <vt:lpstr>Seed questions</vt:lpstr>
      <vt:lpstr>Backup</vt:lpstr>
      <vt:lpstr>New sunglint &amp; skyglint model</vt:lpstr>
      <vt:lpstr>PowerPoint Presentation</vt:lpstr>
      <vt:lpstr>Impact of topography on snow observations</vt:lpstr>
      <vt:lpstr>Retrieval of topography parameters</vt:lpstr>
      <vt:lpstr>Topography aware snow retrievals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Thompson, David R (US 382B)</cp:lastModifiedBy>
  <cp:revision>285</cp:revision>
  <dcterms:created xsi:type="dcterms:W3CDTF">2021-04-28T17:46:40Z</dcterms:created>
  <dcterms:modified xsi:type="dcterms:W3CDTF">2024-11-13T14:12:30Z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0x010100B6D657835287F849A494F96D8AF17209</vt:lpwstr>
  </property>
</Properties>
</file>