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3" r:id="rId2"/>
    <p:sldId id="320" r:id="rId3"/>
    <p:sldId id="335" r:id="rId4"/>
    <p:sldId id="324" r:id="rId5"/>
    <p:sldId id="568" r:id="rId6"/>
    <p:sldId id="569" r:id="rId7"/>
    <p:sldId id="325" r:id="rId8"/>
    <p:sldId id="392" r:id="rId9"/>
    <p:sldId id="535" r:id="rId10"/>
    <p:sldId id="570" r:id="rId11"/>
    <p:sldId id="381" r:id="rId12"/>
    <p:sldId id="555" r:id="rId13"/>
    <p:sldId id="558" r:id="rId14"/>
    <p:sldId id="571" r:id="rId15"/>
    <p:sldId id="382" r:id="rId16"/>
    <p:sldId id="562" r:id="rId17"/>
    <p:sldId id="284" r:id="rId18"/>
    <p:sldId id="285" r:id="rId19"/>
    <p:sldId id="557" r:id="rId20"/>
    <p:sldId id="553" r:id="rId21"/>
    <p:sldId id="397" r:id="rId22"/>
  </p:sldIdLst>
  <p:sldSz cx="12192000" cy="6858000"/>
  <p:notesSz cx="6400800" cy="86868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orient="horz" pos="1389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727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4861" userDrawn="1">
          <p15:clr>
            <a:srgbClr val="A4A3A4"/>
          </p15:clr>
        </p15:guide>
        <p15:guide id="9" pos="5065" userDrawn="1">
          <p15:clr>
            <a:srgbClr val="A4A3A4"/>
          </p15:clr>
        </p15:guide>
        <p15:guide id="10" pos="7106" userDrawn="1">
          <p15:clr>
            <a:srgbClr val="A4A3A4"/>
          </p15:clr>
        </p15:guide>
        <p15:guide id="11" pos="2819" userDrawn="1">
          <p15:clr>
            <a:srgbClr val="A4A3A4"/>
          </p15:clr>
        </p15:guide>
        <p15:guide id="12" pos="2615" userDrawn="1">
          <p15:clr>
            <a:srgbClr val="A4A3A4"/>
          </p15:clr>
        </p15:guide>
        <p15:guide id="13" pos="574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orient="horz" pos="41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C310"/>
    <a:srgbClr val="007BBE"/>
    <a:srgbClr val="9B0001"/>
    <a:srgbClr val="A3A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2" autoAdjust="0"/>
    <p:restoredTop sz="89543"/>
  </p:normalViewPr>
  <p:slideViewPr>
    <p:cSldViewPr snapToObjects="1">
      <p:cViewPr varScale="1">
        <p:scale>
          <a:sx n="112" d="100"/>
          <a:sy n="112" d="100"/>
        </p:scale>
        <p:origin x="536" y="184"/>
      </p:cViewPr>
      <p:guideLst>
        <p:guide orient="horz" pos="709"/>
        <p:guide orient="horz" pos="1389"/>
        <p:guide orient="horz" pos="3838"/>
        <p:guide pos="3840"/>
        <p:guide pos="3727"/>
        <p:guide pos="3953"/>
        <p:guide pos="4861"/>
        <p:guide pos="5065"/>
        <p:guide pos="7106"/>
        <p:guide pos="2819"/>
        <p:guide pos="2615"/>
        <p:guide pos="574"/>
        <p:guide orient="horz" pos="799"/>
        <p:guide orient="horz" pos="41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7975" y="652463"/>
            <a:ext cx="5786438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54E7F490-E965-9B42-AE49-DA4BC6E663B1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438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25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654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highlight>
                  <a:srgbClr val="FFFF00"/>
                </a:highlight>
              </a:rPr>
              <a:t>Auto-</a:t>
            </a:r>
            <a:r>
              <a:rPr lang="de-CH" sz="1200" dirty="0" err="1">
                <a:highlight>
                  <a:srgbClr val="FFFF00"/>
                </a:highlight>
              </a:rPr>
              <a:t>comparison</a:t>
            </a:r>
            <a:r>
              <a:rPr lang="de-CH" sz="1200" dirty="0">
                <a:highlight>
                  <a:srgbClr val="FFFF00"/>
                </a:highlight>
              </a:rPr>
              <a:t> </a:t>
            </a:r>
            <a:r>
              <a:rPr lang="de-CH" sz="1200" dirty="0" err="1">
                <a:highlight>
                  <a:srgbClr val="FFFF00"/>
                </a:highlight>
              </a:rPr>
              <a:t>of</a:t>
            </a:r>
            <a:r>
              <a:rPr lang="de-CH" sz="1200" dirty="0">
                <a:highlight>
                  <a:srgbClr val="FFFF00"/>
                </a:highlight>
              </a:rPr>
              <a:t> all </a:t>
            </a:r>
            <a:r>
              <a:rPr lang="de-CH" sz="1200" dirty="0" err="1">
                <a:highlight>
                  <a:srgbClr val="FFFF00"/>
                </a:highlight>
              </a:rPr>
              <a:t>matching</a:t>
            </a:r>
            <a:r>
              <a:rPr lang="de-CH" sz="1200" dirty="0">
                <a:highlight>
                  <a:srgbClr val="FFFF00"/>
                </a:highlight>
              </a:rPr>
              <a:t> </a:t>
            </a:r>
            <a:r>
              <a:rPr lang="de-CH" sz="1200" dirty="0" err="1">
                <a:highlight>
                  <a:srgbClr val="FFFF00"/>
                </a:highlight>
              </a:rPr>
              <a:t>pixels</a:t>
            </a:r>
            <a:r>
              <a:rPr lang="de-CH" sz="1200" dirty="0">
                <a:highlight>
                  <a:srgbClr val="FFFF00"/>
                </a:highlight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000" dirty="0">
                <a:highlight>
                  <a:srgbClr val="FFFF00"/>
                </a:highlight>
              </a:rPr>
              <a:t>Additional </a:t>
            </a:r>
            <a:r>
              <a:rPr lang="de-CH" sz="2000" dirty="0" err="1">
                <a:highlight>
                  <a:srgbClr val="FFFF00"/>
                </a:highlight>
              </a:rPr>
              <a:t>analysis</a:t>
            </a:r>
            <a:r>
              <a:rPr lang="de-CH" sz="2000" dirty="0">
                <a:highlight>
                  <a:srgbClr val="FFFF00"/>
                </a:highlight>
              </a:rPr>
              <a:t>: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CH" sz="2000" dirty="0">
                <a:highlight>
                  <a:srgbClr val="FFFF00"/>
                </a:highlight>
              </a:rPr>
              <a:t>Aerosol </a:t>
            </a:r>
            <a:r>
              <a:rPr lang="de-CH" sz="2000" dirty="0" err="1">
                <a:highlight>
                  <a:srgbClr val="FFFF00"/>
                </a:highlight>
              </a:rPr>
              <a:t>related</a:t>
            </a:r>
            <a:r>
              <a:rPr lang="de-CH" sz="2000" dirty="0">
                <a:highlight>
                  <a:srgbClr val="FFFF00"/>
                </a:highlight>
              </a:rPr>
              <a:t> </a:t>
            </a:r>
            <a:r>
              <a:rPr lang="de-CH" sz="2000" dirty="0" err="1">
                <a:highlight>
                  <a:srgbClr val="FFFF00"/>
                </a:highlight>
              </a:rPr>
              <a:t>problems</a:t>
            </a:r>
            <a:endParaRPr lang="de-CH" sz="2000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492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781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885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254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2420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740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225" y="1989138"/>
            <a:ext cx="10369550" cy="1295400"/>
          </a:xfrm>
        </p:spPr>
        <p:txBody>
          <a:bodyPr/>
          <a:lstStyle>
            <a:lvl1pPr>
              <a:defRPr sz="3900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1225" y="3429000"/>
            <a:ext cx="10369550" cy="175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D67-265A-B94D-9CF7-CFECA44A0F6B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 userDrawn="1">
          <p15:clr>
            <a:srgbClr val="9FCC3B"/>
          </p15:clr>
        </p15:guide>
        <p15:guide id="2" orient="horz" pos="2160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white">
          <a:xfrm>
            <a:off x="0" y="1125538"/>
            <a:ext cx="12192000" cy="5732462"/>
          </a:xfrm>
          <a:prstGeom prst="rect">
            <a:avLst/>
          </a:prstGeom>
          <a:solidFill>
            <a:srgbClr val="A3AD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1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11225" y="6521450"/>
            <a:ext cx="7008284" cy="215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1225" y="2205039"/>
            <a:ext cx="5005388" cy="388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6291040" y="2205039"/>
            <a:ext cx="5005388" cy="388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EE22B7-F942-2042-A737-10A728A0D7C5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11225" y="6524625"/>
            <a:ext cx="7008284" cy="215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4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92089" y="188912"/>
            <a:ext cx="11807824" cy="648017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1" userDrawn="1">
          <p15:clr>
            <a:srgbClr val="9FCC3B"/>
          </p15:clr>
        </p15:guide>
        <p15:guide id="2" pos="7559" userDrawn="1">
          <p15:clr>
            <a:srgbClr val="9FCC3B"/>
          </p15:clr>
        </p15:guide>
        <p15:guide id="3" orient="horz" pos="119" userDrawn="1">
          <p15:clr>
            <a:srgbClr val="9FCC3B"/>
          </p15:clr>
        </p15:guide>
        <p15:guide id="4" orient="horz" pos="4201" userDrawn="1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BE45-1E92-6541-9D3A-A88655828D93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2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uzh_logo_e_pos_grau_1m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1225" y="1268414"/>
            <a:ext cx="10369550" cy="7924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2205039"/>
            <a:ext cx="10369550" cy="38877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1225" y="6524625"/>
            <a:ext cx="1246716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70CBBD1-EE4B-6849-9D28-4152224B0890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5308" y="6524625"/>
            <a:ext cx="7008284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52484" y="6524625"/>
            <a:ext cx="828291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en-US" dirty="0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125538"/>
            <a:ext cx="12192000" cy="0"/>
          </a:xfrm>
          <a:prstGeom prst="line">
            <a:avLst/>
          </a:prstGeom>
          <a:noFill/>
          <a:ln w="15875">
            <a:solidFill>
              <a:srgbClr val="A3ADB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700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11225" y="852488"/>
            <a:ext cx="7332663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>
                <a:cs typeface="Arial" charset="0"/>
              </a:rPr>
              <a:t>Department of Geography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193" y="142875"/>
            <a:ext cx="14271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4" r:id="rId5"/>
    <p:sldLayoutId id="2147483658" r:id="rId6"/>
    <p:sldLayoutId id="2147483655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A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000" indent="-342000" algn="l" rtl="0" eaLnBrk="1" fontAlgn="base" hangingPunct="1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2pPr>
      <a:lvl3pPr marL="1026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3pPr>
      <a:lvl4pPr marL="1368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4pPr>
      <a:lvl5pPr marL="1710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5pPr>
      <a:lvl6pPr marL="18954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6pPr>
      <a:lvl7pPr marL="23526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7pPr>
      <a:lvl8pPr marL="28098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8pPr>
      <a:lvl9pPr marL="32670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4" userDrawn="1">
          <p15:clr>
            <a:srgbClr val="F26B43"/>
          </p15:clr>
        </p15:guide>
        <p15:guide id="2" pos="7106" userDrawn="1">
          <p15:clr>
            <a:srgbClr val="F26B43"/>
          </p15:clr>
        </p15:guide>
        <p15:guide id="3" orient="horz" pos="1389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3953" userDrawn="1">
          <p15:clr>
            <a:srgbClr val="5ACBF0"/>
          </p15:clr>
        </p15:guide>
        <p15:guide id="8" pos="3727" userDrawn="1">
          <p15:clr>
            <a:srgbClr val="5ACBF0"/>
          </p15:clr>
        </p15:guide>
        <p15:guide id="9" pos="2615" userDrawn="1">
          <p15:clr>
            <a:srgbClr val="5ACBF0"/>
          </p15:clr>
        </p15:guide>
        <p15:guide id="10" pos="2819" userDrawn="1">
          <p15:clr>
            <a:srgbClr val="5ACBF0"/>
          </p15:clr>
        </p15:guide>
        <p15:guide id="11" pos="4861" userDrawn="1">
          <p15:clr>
            <a:srgbClr val="5ACBF0"/>
          </p15:clr>
        </p15:guide>
        <p15:guide id="12" pos="5065" userDrawn="1">
          <p15:clr>
            <a:srgbClr val="5ACBF0"/>
          </p15:clr>
        </p15:guide>
        <p15:guide id="13" orient="horz" pos="709" userDrawn="1">
          <p15:clr>
            <a:srgbClr val="F26B43"/>
          </p15:clr>
        </p15:guide>
        <p15:guide id="14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7" Type="http://schemas.openxmlformats.org/officeDocument/2006/relationships/image" Target="../media/image33.png"/><Relationship Id="rId2" Type="http://schemas.microsoft.com/office/2007/relationships/media" Target="../media/media2.mov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em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tif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0E92FA-59EA-6848-803D-DC28B5B03C69}"/>
              </a:ext>
            </a:extLst>
          </p:cNvPr>
          <p:cNvSpPr txBox="1">
            <a:spLocks/>
          </p:cNvSpPr>
          <p:nvPr/>
        </p:nvSpPr>
        <p:spPr bwMode="auto">
          <a:xfrm>
            <a:off x="911225" y="1448780"/>
            <a:ext cx="10369550" cy="129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A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GB" sz="3200" kern="0" dirty="0"/>
              <a:t>CHIME Hypersense Campaign Data Harmonisation and Quality Assessment via Uncertainty Analysis</a:t>
            </a:r>
            <a:endParaRPr lang="en-US" sz="3200" kern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1D5CD6-276D-9647-B678-A8C4C8DE288C}"/>
              </a:ext>
            </a:extLst>
          </p:cNvPr>
          <p:cNvSpPr txBox="1">
            <a:spLocks/>
          </p:cNvSpPr>
          <p:nvPr/>
        </p:nvSpPr>
        <p:spPr>
          <a:xfrm>
            <a:off x="895801" y="5049180"/>
            <a:ext cx="10369550" cy="1212540"/>
          </a:xfrm>
          <a:prstGeom prst="rect">
            <a:avLst/>
          </a:prstGeom>
        </p:spPr>
        <p:txBody>
          <a:bodyPr/>
          <a:lstStyle>
            <a:lvl1pPr marL="342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26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68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0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954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3526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28098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2670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kern="0" dirty="0"/>
              <a:t>Mike </a:t>
            </a:r>
            <a:r>
              <a:rPr lang="en-US" b="1" kern="0" dirty="0" err="1"/>
              <a:t>Werfeli</a:t>
            </a:r>
            <a:r>
              <a:rPr lang="en-US" b="1" kern="0" dirty="0"/>
              <a:t>, Daria </a:t>
            </a:r>
            <a:r>
              <a:rPr lang="en-US" b="1" kern="0" dirty="0" err="1"/>
              <a:t>Larcher</a:t>
            </a:r>
            <a:r>
              <a:rPr lang="en-US" b="1" kern="0" dirty="0"/>
              <a:t>, Andy </a:t>
            </a:r>
            <a:r>
              <a:rPr lang="en-US" b="1" kern="0"/>
              <a:t>Hueni</a:t>
            </a:r>
            <a:r>
              <a:rPr lang="en-US" b="1" kern="0" dirty="0"/>
              <a:t>, Kimberley Mason, </a:t>
            </a:r>
            <a:r>
              <a:rPr lang="en-US" b="1" kern="0" dirty="0" err="1"/>
              <a:t>Cinzia</a:t>
            </a:r>
            <a:r>
              <a:rPr lang="en-US" b="1" kern="0" dirty="0"/>
              <a:t> </a:t>
            </a:r>
            <a:r>
              <a:rPr lang="en-US" b="1" kern="0" dirty="0" err="1"/>
              <a:t>Panigada</a:t>
            </a:r>
            <a:r>
              <a:rPr lang="en-US" b="1" kern="0" dirty="0"/>
              <a:t>, Giulia Tagliabue, Raquel De </a:t>
            </a:r>
            <a:r>
              <a:rPr lang="en-US" b="1" kern="0" dirty="0" err="1"/>
              <a:t>los</a:t>
            </a:r>
            <a:r>
              <a:rPr lang="en-US" b="1" kern="0" dirty="0"/>
              <a:t> Reyes, Jens </a:t>
            </a:r>
            <a:r>
              <a:rPr lang="en-US" b="1" kern="0" dirty="0" err="1"/>
              <a:t>Nieke</a:t>
            </a:r>
            <a:r>
              <a:rPr lang="en-US" b="1" kern="0" dirty="0"/>
              <a:t>, Michael </a:t>
            </a:r>
            <a:r>
              <a:rPr lang="en-US" b="1" kern="0" dirty="0" err="1"/>
              <a:t>Rast</a:t>
            </a:r>
            <a:r>
              <a:rPr lang="en-US" b="1" kern="0" dirty="0"/>
              <a:t> and Marco </a:t>
            </a:r>
            <a:r>
              <a:rPr lang="en-US" b="1" kern="0" dirty="0" err="1"/>
              <a:t>Celesti</a:t>
            </a:r>
            <a:endParaRPr lang="en-US" b="1" kern="0" dirty="0"/>
          </a:p>
          <a:p>
            <a:pPr marL="0" indent="0" algn="ctr">
              <a:buNone/>
            </a:pPr>
            <a:endParaRPr lang="en-US" b="1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CAAE4-71AB-4B44-822D-EBDD986C2871}"/>
              </a:ext>
            </a:extLst>
          </p:cNvPr>
          <p:cNvSpPr txBox="1"/>
          <p:nvPr/>
        </p:nvSpPr>
        <p:spPr>
          <a:xfrm>
            <a:off x="5224412" y="4114189"/>
            <a:ext cx="17123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18. May 2024</a:t>
            </a:r>
          </a:p>
          <a:p>
            <a:pPr algn="ctr"/>
            <a:r>
              <a:rPr lang="en-US" dirty="0"/>
              <a:t>ICSIS, Nordwijk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9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1"/>
    </mc:Choice>
    <mc:Fallback xmlns="">
      <p:transition spd="slow" advTm="657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21-2C93-7A08-863F-4D97A7A6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Data Quality: Measurement Agreement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EF24A-4DF8-8A2A-9352-8A53966E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F2505-FDBB-C90F-576B-C2F4FF61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DE74841-7232-1DAA-14D0-29CB0C9B4DE4}"/>
                  </a:ext>
                </a:extLst>
              </p:cNvPr>
              <p:cNvSpPr/>
              <p:nvPr/>
            </p:nvSpPr>
            <p:spPr>
              <a:xfrm>
                <a:off x="916506" y="3103878"/>
                <a:ext cx="4028795" cy="650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𝑆𝑒𝑛𝑠𝑜𝑟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𝑆𝑒𝑛𝑠𝑜𝑟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𝑅𝐸𝐹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𝑚𝑖𝑠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DE74841-7232-1DAA-14D0-29CB0C9B4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506" y="3103878"/>
                <a:ext cx="4028795" cy="650243"/>
              </a:xfrm>
              <a:prstGeom prst="rect">
                <a:avLst/>
              </a:prstGeom>
              <a:blipFill>
                <a:blip r:embed="rId2"/>
                <a:stretch>
                  <a:fillRect t="-21154" r="-1887" b="-9615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 showing a number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33F0FFE1-905F-1E19-3384-C61DEB20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84" y="76586"/>
            <a:ext cx="4788532" cy="6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7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16EA-F3C0-AE4A-BB90-6317AD48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Intercomparison exercise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0CF36-E258-5C4E-94F6-958FB29D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8F685-60E4-7948-992D-598DFD58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4C584-60D5-F047-A7D7-AA19A53D4542}"/>
              </a:ext>
            </a:extLst>
          </p:cNvPr>
          <p:cNvSpPr txBox="1"/>
          <p:nvPr/>
        </p:nvSpPr>
        <p:spPr>
          <a:xfrm>
            <a:off x="227592" y="1763431"/>
            <a:ext cx="54923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/>
              <a:t>ANG </a:t>
            </a:r>
            <a:r>
              <a:rPr lang="de-CH" sz="2000" dirty="0" err="1"/>
              <a:t>resampled</a:t>
            </a:r>
            <a:r>
              <a:rPr lang="de-CH" sz="2000" dirty="0"/>
              <a:t> </a:t>
            </a:r>
            <a:r>
              <a:rPr lang="de-CH" sz="2000" dirty="0" err="1"/>
              <a:t>to</a:t>
            </a:r>
            <a:r>
              <a:rPr lang="de-CH" sz="2000" dirty="0"/>
              <a:t> 30m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CH" sz="2000" dirty="0"/>
              <a:t>Spline </a:t>
            </a:r>
            <a:r>
              <a:rPr lang="de-CH" sz="2000" dirty="0" err="1"/>
              <a:t>interpolation</a:t>
            </a:r>
            <a:endParaRPr lang="de-CH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Compute</a:t>
            </a:r>
            <a:r>
              <a:rPr lang="de-CH" sz="2000" dirty="0"/>
              <a:t> virtual </a:t>
            </a:r>
            <a:r>
              <a:rPr lang="de-CH" sz="2000" dirty="0" err="1"/>
              <a:t>reference</a:t>
            </a:r>
            <a:r>
              <a:rPr lang="de-CH" sz="2000" dirty="0"/>
              <a:t> </a:t>
            </a:r>
            <a:r>
              <a:rPr lang="de-CH" sz="2000" dirty="0" err="1"/>
              <a:t>sensor</a:t>
            </a: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/>
              <a:t>Comparison</a:t>
            </a:r>
            <a:r>
              <a:rPr lang="de-CH" sz="2000" dirty="0"/>
              <a:t> to virtual </a:t>
            </a:r>
            <a:r>
              <a:rPr lang="de-CH" sz="2000" dirty="0" err="1"/>
              <a:t>reference</a:t>
            </a:r>
            <a:r>
              <a:rPr lang="de-CH" sz="2000" dirty="0"/>
              <a:t> </a:t>
            </a:r>
            <a:r>
              <a:rPr lang="de-CH" sz="2000" dirty="0" err="1"/>
              <a:t>sensor</a:t>
            </a:r>
            <a:endParaRPr lang="de-CH" sz="2000" dirty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CH" sz="2000" dirty="0" err="1"/>
              <a:t>Compute</a:t>
            </a:r>
            <a:r>
              <a:rPr lang="de-CH" sz="2000" dirty="0"/>
              <a:t> </a:t>
            </a:r>
            <a:r>
              <a:rPr lang="de-CH" sz="2000" dirty="0" err="1"/>
              <a:t>differences</a:t>
            </a:r>
            <a:endParaRPr lang="de-CH" sz="2000" dirty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CH" sz="2000" dirty="0" err="1"/>
              <a:t>Compute</a:t>
            </a:r>
            <a:r>
              <a:rPr lang="de-CH" sz="2000" dirty="0"/>
              <a:t> </a:t>
            </a:r>
            <a:r>
              <a:rPr lang="de-CH" sz="2000" dirty="0" err="1"/>
              <a:t>measurement</a:t>
            </a:r>
            <a:r>
              <a:rPr lang="de-CH" sz="2000" dirty="0"/>
              <a:t> </a:t>
            </a:r>
            <a:r>
              <a:rPr lang="de-CH" sz="2000" dirty="0" err="1"/>
              <a:t>agreements</a:t>
            </a:r>
            <a:endParaRPr lang="de-CH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95B26-D785-74A3-DC1B-9141164AC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312" y="1745752"/>
            <a:ext cx="4811291" cy="38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1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F436-615C-93D1-E684-0B74AE05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MSDS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5405D-F3D3-E3D1-81F6-D58EB921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5DA1-5711-43E0-90C1-DB9F8DF6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58E6D-4198-98C2-E414-C38186AAF2C4}"/>
              </a:ext>
            </a:extLst>
          </p:cNvPr>
          <p:cNvSpPr txBox="1"/>
          <p:nvPr/>
        </p:nvSpPr>
        <p:spPr>
          <a:xfrm>
            <a:off x="306252" y="2088719"/>
            <a:ext cx="4470391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Step 1</a:t>
            </a:r>
          </a:p>
          <a:p>
            <a:r>
              <a:rPr lang="en-CH" dirty="0"/>
              <a:t>	logical map</a:t>
            </a:r>
          </a:p>
          <a:p>
            <a:r>
              <a:rPr lang="en-CH" dirty="0"/>
              <a:t>Step 2</a:t>
            </a:r>
          </a:p>
          <a:p>
            <a:r>
              <a:rPr lang="en-CH" dirty="0"/>
              <a:t>	get spectra of each img</a:t>
            </a:r>
          </a:p>
          <a:p>
            <a:r>
              <a:rPr lang="en-CH" dirty="0"/>
              <a:t>Step 3</a:t>
            </a:r>
          </a:p>
          <a:p>
            <a:r>
              <a:rPr lang="en-CH" dirty="0"/>
              <a:t>	get uncertainty of each img</a:t>
            </a:r>
          </a:p>
          <a:p>
            <a:r>
              <a:rPr lang="en-GB" dirty="0"/>
              <a:t>S</a:t>
            </a:r>
            <a:r>
              <a:rPr lang="en-CH" dirty="0"/>
              <a:t>tep 4</a:t>
            </a:r>
          </a:p>
          <a:p>
            <a:r>
              <a:rPr lang="en-CH" dirty="0"/>
              <a:t>	compute reference sensor</a:t>
            </a:r>
          </a:p>
          <a:p>
            <a:r>
              <a:rPr lang="en-CH" dirty="0"/>
              <a:t>Step 5</a:t>
            </a:r>
          </a:p>
          <a:p>
            <a:r>
              <a:rPr lang="en-CH" dirty="0"/>
              <a:t>	compute difference and ratio maps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354D8799-ED05-729F-9355-E04DF919CE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72" b="22904"/>
          <a:stretch/>
        </p:blipFill>
        <p:spPr>
          <a:xfrm>
            <a:off x="5771964" y="1376772"/>
            <a:ext cx="5900174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5405D-F3D3-E3D1-81F6-D58EB921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5DA1-5711-43E0-90C1-DB9F8DF6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A blue hexagon on a green surface&#10;&#10;Description automatically generated">
            <a:extLst>
              <a:ext uri="{FF2B5EF4-FFF2-40B4-BE49-F238E27FC236}">
                <a16:creationId xmlns:a16="http://schemas.microsoft.com/office/drawing/2014/main" id="{BD7286F3-E8EA-957D-0FED-79CF9B27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3773" r="6102" b="3913"/>
          <a:stretch/>
        </p:blipFill>
        <p:spPr>
          <a:xfrm>
            <a:off x="3107667" y="50991"/>
            <a:ext cx="8797265" cy="686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5B056-1DC5-B948-E1FD-25D092F048F2}"/>
              </a:ext>
            </a:extLst>
          </p:cNvPr>
          <p:cNvSpPr txBox="1"/>
          <p:nvPr/>
        </p:nvSpPr>
        <p:spPr>
          <a:xfrm rot="16200000">
            <a:off x="2694574" y="3017058"/>
            <a:ext cx="11801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Pixel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A6D9-9A6C-D208-0D6D-E69040053ED9}"/>
              </a:ext>
            </a:extLst>
          </p:cNvPr>
          <p:cNvSpPr txBox="1"/>
          <p:nvPr/>
        </p:nvSpPr>
        <p:spPr>
          <a:xfrm>
            <a:off x="7329443" y="6566395"/>
            <a:ext cx="11801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Pixel units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FDCB8-A7DB-BE1A-9ED6-14FBC7C3AFA2}"/>
              </a:ext>
            </a:extLst>
          </p:cNvPr>
          <p:cNvSpPr txBox="1"/>
          <p:nvPr/>
        </p:nvSpPr>
        <p:spPr>
          <a:xfrm>
            <a:off x="4079776" y="371356"/>
            <a:ext cx="271099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Reference sensor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EF436-615C-93D1-E684-0B74AE05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Reference Sensor</a:t>
            </a:r>
          </a:p>
        </p:txBody>
      </p:sp>
      <p:pic>
        <p:nvPicPr>
          <p:cNvPr id="7" name="Picture 6" descr="A graph showing different colors of a spectrum&#10;&#10;Description automatically generated with medium confidence">
            <a:extLst>
              <a:ext uri="{FF2B5EF4-FFF2-40B4-BE49-F238E27FC236}">
                <a16:creationId xmlns:a16="http://schemas.microsoft.com/office/drawing/2014/main" id="{FE64A0DE-DC03-4923-077A-2DA87FC87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7" y="1268414"/>
            <a:ext cx="7772400" cy="51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C4B1-8BF0-F029-9BDB-C48A662D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ISSI Forum on measurement disparities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4EED2D-6682-B6C8-9512-4349EE82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FF9EA-CFEF-E52E-6CA5-DD9B3C55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4420A-2CFD-4643-A610-69889554ADC0}"/>
              </a:ext>
            </a:extLst>
          </p:cNvPr>
          <p:cNvSpPr txBox="1"/>
          <p:nvPr/>
        </p:nvSpPr>
        <p:spPr>
          <a:xfrm>
            <a:off x="911224" y="2061994"/>
            <a:ext cx="1051336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Held in June 2024, in Bern, Switzerland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(White-) Paper on how to handle measurement disparities between different space-based EO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Main findings: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Estimate a full traceable uncertainty budget for every satellite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If not available, use a common approach to estimate an uncertainty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Make processing algorithm openly accessible for intercomparison (sources of uncertainty)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01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D11A-67E1-D64A-A014-7652FC68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CE43F-AB90-5E46-B61D-918EB8F8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012A6-D163-8E4B-B349-D6915EED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4A339-272D-E804-1EA7-7080230DBAA3}"/>
              </a:ext>
            </a:extLst>
          </p:cNvPr>
          <p:cNvSpPr txBox="1"/>
          <p:nvPr/>
        </p:nvSpPr>
        <p:spPr>
          <a:xfrm>
            <a:off x="1214695" y="2921168"/>
            <a:ext cx="9762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60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3834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E83E-79E3-9C58-03F3-57F14E56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en-US" dirty="0"/>
              <a:t>BRDF analysis - </a:t>
            </a:r>
            <a:r>
              <a:rPr lang="de-CH" dirty="0"/>
              <a:t>non-</a:t>
            </a:r>
            <a:r>
              <a:rPr lang="de-CH" dirty="0" err="1"/>
              <a:t>constant</a:t>
            </a:r>
            <a:r>
              <a:rPr lang="de-CH" dirty="0"/>
              <a:t> </a:t>
            </a:r>
            <a:r>
              <a:rPr lang="de-CH" dirty="0" err="1"/>
              <a:t>illumination</a:t>
            </a:r>
            <a:r>
              <a:rPr lang="de-CH" dirty="0"/>
              <a:t> </a:t>
            </a:r>
            <a:r>
              <a:rPr lang="de-CH" dirty="0" err="1"/>
              <a:t>angles</a:t>
            </a:r>
            <a:br>
              <a:rPr lang="en-CH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C5C27-D82B-BC2C-7CF3-4863A64A909D}"/>
              </a:ext>
            </a:extLst>
          </p:cNvPr>
          <p:cNvSpPr txBox="1"/>
          <p:nvPr/>
        </p:nvSpPr>
        <p:spPr>
          <a:xfrm>
            <a:off x="839416" y="1835281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25" name="Picture 2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54DD575-CF85-5E7C-18D3-4099048A43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5774"/>
          <a:stretch/>
        </p:blipFill>
        <p:spPr>
          <a:xfrm>
            <a:off x="6440101" y="1882023"/>
            <a:ext cx="5619515" cy="4491595"/>
          </a:xfrm>
          <a:prstGeom prst="rect">
            <a:avLst/>
          </a:prstGeom>
        </p:spPr>
      </p:pic>
      <p:pic>
        <p:nvPicPr>
          <p:cNvPr id="3" name="Camarena_animated">
            <a:hlinkClick r:id="" action="ppaction://media"/>
            <a:extLst>
              <a:ext uri="{FF2B5EF4-FFF2-40B4-BE49-F238E27FC236}">
                <a16:creationId xmlns:a16="http://schemas.microsoft.com/office/drawing/2014/main" id="{F5F43E8A-5964-2995-1631-6E4895E475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311" y="1980810"/>
            <a:ext cx="5488790" cy="4294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2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1"/>
    </mc:Choice>
    <mc:Fallback xmlns="">
      <p:transition spd="slow" advTm="6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A group of squares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ADED1655-F1A8-AB77-1669-E7B711AA5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01" t="50041" r="32811" b="4903"/>
          <a:stretch/>
        </p:blipFill>
        <p:spPr>
          <a:xfrm rot="16200000">
            <a:off x="8355016" y="4224989"/>
            <a:ext cx="2929461" cy="2273587"/>
          </a:xfrm>
          <a:prstGeom prst="rect">
            <a:avLst/>
          </a:prstGeom>
        </p:spPr>
      </p:pic>
      <p:pic>
        <p:nvPicPr>
          <p:cNvPr id="67" name="Picture 66" descr="A group of squares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29F105F8-A93A-C7DE-F8FC-CFDA3C8D4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94" t="796" r="33505" b="51560"/>
          <a:stretch/>
        </p:blipFill>
        <p:spPr>
          <a:xfrm rot="16200000">
            <a:off x="8645125" y="1222668"/>
            <a:ext cx="2867118" cy="240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4E83E-79E3-9C58-03F3-57F14E56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en-US" dirty="0"/>
              <a:t>BRDF analysis - </a:t>
            </a:r>
            <a:r>
              <a:rPr lang="en-GB" dirty="0"/>
              <a:t>non-constant observation angles</a:t>
            </a:r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15EAA3-BD9B-14A3-9BB2-D4077D733EB2}"/>
              </a:ext>
            </a:extLst>
          </p:cNvPr>
          <p:cNvGrpSpPr/>
          <p:nvPr/>
        </p:nvGrpSpPr>
        <p:grpSpPr>
          <a:xfrm>
            <a:off x="551384" y="2223163"/>
            <a:ext cx="9145015" cy="4437418"/>
            <a:chOff x="551384" y="2223163"/>
            <a:chExt cx="9145015" cy="4437418"/>
          </a:xfrm>
        </p:grpSpPr>
        <p:pic>
          <p:nvPicPr>
            <p:cNvPr id="61" name="Picture 60" descr="A group of squares with different colo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F61AAD63-FFA1-FB83-9618-F1A01EC02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4286" b="52356"/>
            <a:stretch/>
          </p:blipFill>
          <p:spPr>
            <a:xfrm rot="16200000">
              <a:off x="133296" y="3307028"/>
              <a:ext cx="3240360" cy="2404183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B22E786-FA77-4F5F-31CC-11E4DFBC28C9}"/>
                </a:ext>
              </a:extLst>
            </p:cNvPr>
            <p:cNvGrpSpPr/>
            <p:nvPr/>
          </p:nvGrpSpPr>
          <p:grpSpPr>
            <a:xfrm>
              <a:off x="2261670" y="2223163"/>
              <a:ext cx="7434729" cy="4437418"/>
              <a:chOff x="2112054" y="1046215"/>
              <a:chExt cx="8128064" cy="485123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604CA6C-5BBD-3274-1DBF-6663AD1B3676}"/>
                  </a:ext>
                </a:extLst>
              </p:cNvPr>
              <p:cNvGrpSpPr/>
              <p:nvPr/>
            </p:nvGrpSpPr>
            <p:grpSpPr>
              <a:xfrm>
                <a:off x="2112054" y="1046215"/>
                <a:ext cx="8128064" cy="4851234"/>
                <a:chOff x="2112054" y="1046215"/>
                <a:chExt cx="8128064" cy="4851234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77ACAF2-47AB-3B51-0FB3-09795344CF99}"/>
                    </a:ext>
                  </a:extLst>
                </p:cNvPr>
                <p:cNvGrpSpPr/>
                <p:nvPr/>
              </p:nvGrpSpPr>
              <p:grpSpPr>
                <a:xfrm>
                  <a:off x="2112054" y="1301741"/>
                  <a:ext cx="6553601" cy="4595708"/>
                  <a:chOff x="2112054" y="1301741"/>
                  <a:chExt cx="6553601" cy="4595708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1F0EB105-18D5-47CE-246C-A289B46F01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7542" r="7373"/>
                  <a:stretch/>
                </p:blipFill>
                <p:spPr>
                  <a:xfrm>
                    <a:off x="2933123" y="1301741"/>
                    <a:ext cx="5732532" cy="4595708"/>
                  </a:xfrm>
                  <a:prstGeom prst="rect">
                    <a:avLst/>
                  </a:prstGeom>
                </p:spPr>
              </p:pic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991AA40E-C7F9-204C-0543-FC95C08E60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112054" y="1813442"/>
                    <a:ext cx="1162265" cy="139953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251BC445-3F64-F9C0-91B8-7ABED1FCC2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112054" y="3530849"/>
                    <a:ext cx="1162265" cy="178577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CD697EC-CD4A-EDA9-5A7A-D745190A33B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509332" y="1046215"/>
                  <a:ext cx="1730786" cy="9411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942A03F-DCB0-A6E4-6F6C-2BA71C27D90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8509332" y="1413458"/>
                  <a:ext cx="1730786" cy="57390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3CF54AB-0F4C-666C-CF17-16D9B05435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15980" y="2111849"/>
                <a:ext cx="3920618" cy="215467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00C6CA-C490-ADF8-BC6C-F0A599603D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15980" y="2168860"/>
                <a:ext cx="3920618" cy="24786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143F212A-4FA4-D046-DE94-CB2FA8EA58A4}"/>
              </a:ext>
            </a:extLst>
          </p:cNvPr>
          <p:cNvSpPr txBox="1"/>
          <p:nvPr/>
        </p:nvSpPr>
        <p:spPr>
          <a:xfrm>
            <a:off x="983222" y="5235643"/>
            <a:ext cx="6575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467DE6-B706-95B1-2159-E642C2EC0DF3}"/>
              </a:ext>
            </a:extLst>
          </p:cNvPr>
          <p:cNvSpPr txBox="1"/>
          <p:nvPr/>
        </p:nvSpPr>
        <p:spPr>
          <a:xfrm>
            <a:off x="9250346" y="3272527"/>
            <a:ext cx="8402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DESIS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58C7807-450A-54E9-3BCF-C40E6F1E201D}"/>
              </a:ext>
            </a:extLst>
          </p:cNvPr>
          <p:cNvSpPr txBox="1"/>
          <p:nvPr/>
        </p:nvSpPr>
        <p:spPr>
          <a:xfrm>
            <a:off x="8907152" y="6181649"/>
            <a:ext cx="10214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PRISMA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4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1"/>
    </mc:Choice>
    <mc:Fallback xmlns="">
      <p:transition spd="slow" advTm="6579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E83E-79E3-9C58-03F3-57F14E56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en-US" dirty="0"/>
              <a:t>BRDF analysis – scan angle difference images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09FBBD-3BA7-C581-1875-4295D4E135F7}"/>
              </a:ext>
            </a:extLst>
          </p:cNvPr>
          <p:cNvGrpSpPr/>
          <p:nvPr/>
        </p:nvGrpSpPr>
        <p:grpSpPr>
          <a:xfrm>
            <a:off x="551384" y="1831619"/>
            <a:ext cx="9073008" cy="2404183"/>
            <a:chOff x="839416" y="1942679"/>
            <a:chExt cx="9073008" cy="2404183"/>
          </a:xfrm>
        </p:grpSpPr>
        <p:pic>
          <p:nvPicPr>
            <p:cNvPr id="52" name="Picture 51" descr="A group of squares with different colo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688C6127-72A7-E0D3-ACEC-10826043B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356"/>
            <a:stretch/>
          </p:blipFill>
          <p:spPr>
            <a:xfrm>
              <a:off x="839416" y="1942679"/>
              <a:ext cx="9073008" cy="24041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C88632-5287-3FCA-E326-69A3D5BEED75}"/>
                </a:ext>
              </a:extLst>
            </p:cNvPr>
            <p:cNvSpPr txBox="1"/>
            <p:nvPr/>
          </p:nvSpPr>
          <p:spPr>
            <a:xfrm>
              <a:off x="2198088" y="1961981"/>
              <a:ext cx="657552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ANG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8AE9C1A-A9FE-39B6-4170-F706FEC87C61}"/>
                </a:ext>
              </a:extLst>
            </p:cNvPr>
            <p:cNvSpPr txBox="1"/>
            <p:nvPr/>
          </p:nvSpPr>
          <p:spPr>
            <a:xfrm>
              <a:off x="4684481" y="1948311"/>
              <a:ext cx="1733167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DESIS = 16.8°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2D0FD9-415C-5A64-B419-E4D33EA470DB}"/>
                </a:ext>
              </a:extLst>
            </p:cNvPr>
            <p:cNvSpPr txBox="1"/>
            <p:nvPr/>
          </p:nvSpPr>
          <p:spPr>
            <a:xfrm>
              <a:off x="7464152" y="1961980"/>
              <a:ext cx="1796582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difference image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405520-8807-96BD-9087-D8702FD7218A}"/>
              </a:ext>
            </a:extLst>
          </p:cNvPr>
          <p:cNvGrpSpPr/>
          <p:nvPr/>
        </p:nvGrpSpPr>
        <p:grpSpPr>
          <a:xfrm>
            <a:off x="540025" y="4314082"/>
            <a:ext cx="9073008" cy="2456000"/>
            <a:chOff x="991816" y="4437768"/>
            <a:chExt cx="9073008" cy="2456000"/>
          </a:xfrm>
        </p:grpSpPr>
        <p:pic>
          <p:nvPicPr>
            <p:cNvPr id="56" name="Picture 55" descr="A group of squares with different colo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BE7C54E1-EC70-0AF6-3175-D678B6BE8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041" b="4903"/>
            <a:stretch/>
          </p:blipFill>
          <p:spPr>
            <a:xfrm>
              <a:off x="991816" y="4620181"/>
              <a:ext cx="9073008" cy="227358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F2C3573-EE08-4284-0294-B92FA8D01EE2}"/>
                </a:ext>
              </a:extLst>
            </p:cNvPr>
            <p:cNvSpPr txBox="1"/>
            <p:nvPr/>
          </p:nvSpPr>
          <p:spPr>
            <a:xfrm>
              <a:off x="2354879" y="4437768"/>
              <a:ext cx="657552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ANG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5DEA5A8-AD45-9AAD-3927-DC4BE6D42BE7}"/>
                </a:ext>
              </a:extLst>
            </p:cNvPr>
            <p:cNvSpPr txBox="1"/>
            <p:nvPr/>
          </p:nvSpPr>
          <p:spPr>
            <a:xfrm>
              <a:off x="5087489" y="4437769"/>
              <a:ext cx="102143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PRISMA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16B2D28-1B82-2BCA-FA9A-6DEA9E19D57F}"/>
                </a:ext>
              </a:extLst>
            </p:cNvPr>
            <p:cNvSpPr txBox="1"/>
            <p:nvPr/>
          </p:nvSpPr>
          <p:spPr>
            <a:xfrm>
              <a:off x="7627911" y="4437769"/>
              <a:ext cx="1796582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difference image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2C13E70-4DE7-F936-44EF-32292A6460E1}"/>
              </a:ext>
            </a:extLst>
          </p:cNvPr>
          <p:cNvSpPr txBox="1"/>
          <p:nvPr/>
        </p:nvSpPr>
        <p:spPr>
          <a:xfrm>
            <a:off x="9843414" y="3928025"/>
            <a:ext cx="22653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CH" dirty="0"/>
              <a:t>ax difference in</a:t>
            </a:r>
            <a:br>
              <a:rPr lang="en-CH" dirty="0"/>
            </a:br>
            <a:r>
              <a:rPr lang="en-CH" dirty="0"/>
              <a:t>obs. angle up to 32°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3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1"/>
    </mc:Choice>
    <mc:Fallback xmlns="">
      <p:transition spd="slow" advTm="657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812-2F0C-CF1D-4710-AA7FC073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Backup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7E1EE-4B02-8E14-7D73-3F2B6075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A0516-2E1C-EDB8-D3CA-CC5C0A1E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F96F-1752-1148-8A07-60384C75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objectives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9B37F-AA23-954F-A391-6DE1DC96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6AD10-48F6-B84E-935D-81ABE917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4B9E-D68F-D242-8C9F-4BE31D4C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00" y="1788991"/>
            <a:ext cx="839524" cy="8975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011B3B-18D9-E64D-A21B-4613C3BABBB1}"/>
              </a:ext>
            </a:extLst>
          </p:cNvPr>
          <p:cNvSpPr/>
          <p:nvPr/>
        </p:nvSpPr>
        <p:spPr>
          <a:xfrm>
            <a:off x="2315580" y="2002565"/>
            <a:ext cx="487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Hypersense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CHIME-SBG airborne campaign 2021</a:t>
            </a:r>
            <a:r>
              <a:rPr lang="en-US" b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09D3A1-CA7E-6E4E-9140-897E9F222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742" y="1377251"/>
            <a:ext cx="1802733" cy="1250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8D7A-6D13-0947-8706-750C30A7E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93" y="3715311"/>
            <a:ext cx="1912651" cy="1465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146CA2-6FBC-FF47-9484-C05277734941}"/>
              </a:ext>
            </a:extLst>
          </p:cNvPr>
          <p:cNvSpPr/>
          <p:nvPr/>
        </p:nvSpPr>
        <p:spPr>
          <a:xfrm>
            <a:off x="2388144" y="4303538"/>
            <a:ext cx="348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Consistent atmospheric processing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5E782A-8092-7E43-8F4F-12CC9F790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52" y="2852516"/>
            <a:ext cx="821531" cy="862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79C9C3-2443-6E47-85AD-FEC806A2F99A}"/>
              </a:ext>
            </a:extLst>
          </p:cNvPr>
          <p:cNvSpPr txBox="1"/>
          <p:nvPr/>
        </p:nvSpPr>
        <p:spPr>
          <a:xfrm>
            <a:off x="2388144" y="3126809"/>
            <a:ext cx="33522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Select multi-sensor matchups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8507A9-39FA-C142-A530-4524F70A7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905" y="2932279"/>
            <a:ext cx="1471151" cy="783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D565FD-1A3F-4440-B155-33A058D7F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518" y="2884517"/>
            <a:ext cx="794765" cy="794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3477-1714-3E48-988C-6317FF122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5109" y="2895251"/>
            <a:ext cx="1052458" cy="744999"/>
          </a:xfrm>
          <a:prstGeom prst="rect">
            <a:avLst/>
          </a:prstGeom>
        </p:spPr>
      </p:pic>
      <p:pic>
        <p:nvPicPr>
          <p:cNvPr id="17" name="products_specifications-FSP.png" descr="products_specifications-FSP.png">
            <a:extLst>
              <a:ext uri="{FF2B5EF4-FFF2-40B4-BE49-F238E27FC236}">
                <a16:creationId xmlns:a16="http://schemas.microsoft.com/office/drawing/2014/main" id="{39EAFE07-7B56-3444-AB32-0F7CA9B41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1393" y="3030975"/>
            <a:ext cx="1109632" cy="58563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Quad Arrow 17">
            <a:extLst>
              <a:ext uri="{FF2B5EF4-FFF2-40B4-BE49-F238E27FC236}">
                <a16:creationId xmlns:a16="http://schemas.microsoft.com/office/drawing/2014/main" id="{96754D11-E6A4-1F47-B80D-8ADEB3F96939}"/>
              </a:ext>
            </a:extLst>
          </p:cNvPr>
          <p:cNvSpPr/>
          <p:nvPr/>
        </p:nvSpPr>
        <p:spPr bwMode="auto">
          <a:xfrm>
            <a:off x="873755" y="5369774"/>
            <a:ext cx="1116124" cy="1043397"/>
          </a:xfrm>
          <a:prstGeom prst="quad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F3706-2C85-4C41-B552-5B24284EB87D}"/>
              </a:ext>
            </a:extLst>
          </p:cNvPr>
          <p:cNvSpPr txBox="1"/>
          <p:nvPr/>
        </p:nvSpPr>
        <p:spPr>
          <a:xfrm>
            <a:off x="2388144" y="5691874"/>
            <a:ext cx="38833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Cross-Validation and uncertainty assessment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FC6EC7-5018-D44D-887A-DB11DA422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531" y="5430544"/>
            <a:ext cx="1471151" cy="783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C064B7-22CC-DC47-A954-5C7B2F620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144" y="5382782"/>
            <a:ext cx="794765" cy="794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3FAD68-E330-DD48-B3EE-D26E52CA6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735" y="5393516"/>
            <a:ext cx="1052458" cy="744999"/>
          </a:xfrm>
          <a:prstGeom prst="rect">
            <a:avLst/>
          </a:prstGeom>
        </p:spPr>
      </p:pic>
      <p:pic>
        <p:nvPicPr>
          <p:cNvPr id="23" name="products_specifications-FSP.png" descr="products_specifications-FSP.png">
            <a:extLst>
              <a:ext uri="{FF2B5EF4-FFF2-40B4-BE49-F238E27FC236}">
                <a16:creationId xmlns:a16="http://schemas.microsoft.com/office/drawing/2014/main" id="{6AC6D263-5DCE-3E41-98AA-7D60929DA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7019" y="5529240"/>
            <a:ext cx="1109632" cy="58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35B71-0AFD-3A4F-A418-629090357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531" y="4147578"/>
            <a:ext cx="1471151" cy="783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3F0321-902B-DB41-9E1A-B16288811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144" y="4099816"/>
            <a:ext cx="794765" cy="7947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F82F73-42C9-8E4E-9BE5-87A4D66DD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735" y="4110550"/>
            <a:ext cx="1052458" cy="7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6FF21-E466-827B-38C3-3410CA91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HISUI Information</a:t>
            </a:r>
            <a:br>
              <a:rPr lang="en-GB" dirty="0"/>
            </a:br>
            <a:endParaRPr lang="en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473B6-924F-4A12-5C1C-3F5F4C47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4AD5C-127C-0F0E-CE7F-4738961E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A picture containing text, screenshot, number, line&#10;&#10;Description automatically generated">
            <a:extLst>
              <a:ext uri="{FF2B5EF4-FFF2-40B4-BE49-F238E27FC236}">
                <a16:creationId xmlns:a16="http://schemas.microsoft.com/office/drawing/2014/main" id="{502D9747-D9B0-DBDE-91BA-D332266D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" r="2355" b="5173"/>
          <a:stretch/>
        </p:blipFill>
        <p:spPr bwMode="auto">
          <a:xfrm>
            <a:off x="106272" y="2113602"/>
            <a:ext cx="10513168" cy="4739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294CAE7F-9C79-06AF-3B0D-BEA9F012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321" y="1517421"/>
            <a:ext cx="2340000" cy="2001283"/>
          </a:xfrm>
          <a:prstGeom prst="rect">
            <a:avLst/>
          </a:prstGeom>
        </p:spPr>
      </p:pic>
      <p:pic>
        <p:nvPicPr>
          <p:cNvPr id="7" name="Picture 6" descr="A picture containing text, handwriting, post-it note&#10;&#10;Description automatically generated">
            <a:extLst>
              <a:ext uri="{FF2B5EF4-FFF2-40B4-BE49-F238E27FC236}">
                <a16:creationId xmlns:a16="http://schemas.microsoft.com/office/drawing/2014/main" id="{39D9FFAA-F0AA-6ADF-E611-21F8F5BF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000" y="4087124"/>
            <a:ext cx="2340000" cy="230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857A2-D1E0-2D21-5232-C65467DD6DDF}"/>
              </a:ext>
            </a:extLst>
          </p:cNvPr>
          <p:cNvSpPr txBox="1"/>
          <p:nvPr/>
        </p:nvSpPr>
        <p:spPr>
          <a:xfrm rot="19621322">
            <a:off x="9629316" y="1611500"/>
            <a:ext cx="972108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Jolanda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4E1E3-41FB-C607-C3C8-6E7598366868}"/>
              </a:ext>
            </a:extLst>
          </p:cNvPr>
          <p:cNvSpPr txBox="1"/>
          <p:nvPr/>
        </p:nvSpPr>
        <p:spPr>
          <a:xfrm rot="19621322">
            <a:off x="9756133" y="4376846"/>
            <a:ext cx="120601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err="1"/>
              <a:t>Trasimeno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734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06BC-BF71-A34D-B022-BBB00588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AI’s from MTR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B4E2BB-6755-8453-B38F-1B6CBA94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6347A-7B31-4277-4ABF-BE85E992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3CC1E-69BC-8A6F-3AD7-28C1D85CCC0A}"/>
              </a:ext>
            </a:extLst>
          </p:cNvPr>
          <p:cNvSpPr txBox="1"/>
          <p:nvPr/>
        </p:nvSpPr>
        <p:spPr>
          <a:xfrm>
            <a:off x="803412" y="272442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6453F-E321-6D4F-FCDF-67BDDDEDD81D}"/>
              </a:ext>
            </a:extLst>
          </p:cNvPr>
          <p:cNvSpPr txBox="1"/>
          <p:nvPr/>
        </p:nvSpPr>
        <p:spPr>
          <a:xfrm>
            <a:off x="911225" y="2122199"/>
            <a:ext cx="10909411" cy="325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Compare data flows between sensors (as part of the report): ANG, DESIS and PRISMA have slightly different processing data flows.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Decide which reference image to use (S2 scenes versus GRI) -&gt; for the time being, we use S2 scenes used by PRISMA team. Bands in GRI are suboptimal (NIR matching works best for our scenes).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UZH: Check unit of JPL uncertainty (% or reflectance?)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UZH: Send draft of report to ESA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check 7</a:t>
            </a:r>
            <a:r>
              <a:rPr lang="en-GB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NOV as date for progress meeting 2 (RD will be on holidays at the time)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Arrange call with ESA + U of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Tokio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about HISUI. Then estimate effort on RSL side. -&gt; superseded by todays meeting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□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 and MW to liaison on ISSI workshop. -&gt; ISSI workshop submitted and accepted.</a:t>
            </a:r>
            <a:endParaRPr lang="en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B27A5-FB22-1599-A3BC-CD567A711F89}"/>
              </a:ext>
            </a:extLst>
          </p:cNvPr>
          <p:cNvSpPr txBox="1"/>
          <p:nvPr/>
        </p:nvSpPr>
        <p:spPr>
          <a:xfrm>
            <a:off x="874180" y="393912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DE03D-F625-1183-C0F3-0E56AEE4F6BE}"/>
              </a:ext>
            </a:extLst>
          </p:cNvPr>
          <p:cNvSpPr txBox="1"/>
          <p:nvPr/>
        </p:nvSpPr>
        <p:spPr>
          <a:xfrm>
            <a:off x="862577" y="427053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D172D-4DC4-0E50-8601-F277258DBF75}"/>
              </a:ext>
            </a:extLst>
          </p:cNvPr>
          <p:cNvSpPr txBox="1"/>
          <p:nvPr/>
        </p:nvSpPr>
        <p:spPr>
          <a:xfrm>
            <a:off x="862576" y="492298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CA635E-0139-0F0A-7CDC-2D3C4FFB1A8A}"/>
              </a:ext>
            </a:extLst>
          </p:cNvPr>
          <p:cNvSpPr txBox="1"/>
          <p:nvPr/>
        </p:nvSpPr>
        <p:spPr>
          <a:xfrm>
            <a:off x="873089" y="332179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2515A-98E1-66BA-F9D8-4061BD5AEE7A}"/>
              </a:ext>
            </a:extLst>
          </p:cNvPr>
          <p:cNvSpPr txBox="1"/>
          <p:nvPr/>
        </p:nvSpPr>
        <p:spPr>
          <a:xfrm>
            <a:off x="873088" y="36532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rgbClr val="00B050"/>
                </a:solidFill>
              </a:rPr>
              <a:t>✔︎</a:t>
            </a:r>
          </a:p>
        </p:txBody>
      </p:sp>
    </p:spTree>
    <p:extLst>
      <p:ext uri="{BB962C8B-B14F-4D97-AF65-F5344CB8AC3E}">
        <p14:creationId xmlns:p14="http://schemas.microsoft.com/office/powerpoint/2010/main" val="249651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48E2-6EB8-6C42-94ED-70045EB6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Geographical extent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80290-FF18-0947-8FC3-175E9919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B3915-D522-964A-8941-C4EFF3A6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1D02FB19-8B61-3E40-9566-8B9D03475BA7}"/>
              </a:ext>
            </a:extLst>
          </p:cNvPr>
          <p:cNvSpPr txBox="1"/>
          <p:nvPr/>
        </p:nvSpPr>
        <p:spPr>
          <a:xfrm>
            <a:off x="7487695" y="3731509"/>
            <a:ext cx="4021885" cy="237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Bavarian Forest National Park | Forest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Camarena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Demmin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Jolanda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Agriculture, S Climate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Trasimeno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Limnology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Rio Tinto |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Elemento grafico 3" descr="Segno di spunta con riempimento a tinta unita">
            <a:extLst>
              <a:ext uri="{FF2B5EF4-FFF2-40B4-BE49-F238E27FC236}">
                <a16:creationId xmlns:a16="http://schemas.microsoft.com/office/drawing/2014/main" id="{C671219C-3901-1248-84F5-859AD2609B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3746987"/>
            <a:ext cx="360000" cy="360000"/>
          </a:xfrm>
          <a:prstGeom prst="rect">
            <a:avLst/>
          </a:prstGeom>
        </p:spPr>
      </p:pic>
      <p:pic>
        <p:nvPicPr>
          <p:cNvPr id="17" name="Elemento grafico 4" descr="Segno di spunta con riempimento a tinta unita">
            <a:extLst>
              <a:ext uri="{FF2B5EF4-FFF2-40B4-BE49-F238E27FC236}">
                <a16:creationId xmlns:a16="http://schemas.microsoft.com/office/drawing/2014/main" id="{6F6F5AC0-9741-C94F-97F6-C828B48613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4145476"/>
            <a:ext cx="360000" cy="360000"/>
          </a:xfrm>
          <a:prstGeom prst="rect">
            <a:avLst/>
          </a:prstGeom>
        </p:spPr>
      </p:pic>
      <p:pic>
        <p:nvPicPr>
          <p:cNvPr id="18" name="Elemento grafico 6" descr="Segno di spunta con riempimento a tinta unita">
            <a:extLst>
              <a:ext uri="{FF2B5EF4-FFF2-40B4-BE49-F238E27FC236}">
                <a16:creationId xmlns:a16="http://schemas.microsoft.com/office/drawing/2014/main" id="{6F5EFDED-7CA0-E849-963D-F8DB9BB3E2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4556673"/>
            <a:ext cx="360000" cy="360000"/>
          </a:xfrm>
          <a:prstGeom prst="rect">
            <a:avLst/>
          </a:prstGeom>
        </p:spPr>
      </p:pic>
      <p:pic>
        <p:nvPicPr>
          <p:cNvPr id="19" name="Elemento grafico 8" descr="Segno di spunta con riempimento a tinta unita">
            <a:extLst>
              <a:ext uri="{FF2B5EF4-FFF2-40B4-BE49-F238E27FC236}">
                <a16:creationId xmlns:a16="http://schemas.microsoft.com/office/drawing/2014/main" id="{63E62BA6-3A94-7A4F-884D-AB499645E8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4955162"/>
            <a:ext cx="360000" cy="360000"/>
          </a:xfrm>
          <a:prstGeom prst="rect">
            <a:avLst/>
          </a:prstGeom>
        </p:spPr>
      </p:pic>
      <p:pic>
        <p:nvPicPr>
          <p:cNvPr id="20" name="Elemento grafico 9" descr="Segno di spunta con riempimento a tinta unita">
            <a:extLst>
              <a:ext uri="{FF2B5EF4-FFF2-40B4-BE49-F238E27FC236}">
                <a16:creationId xmlns:a16="http://schemas.microsoft.com/office/drawing/2014/main" id="{0423CC68-AB06-724F-ACE5-6D3973C8AB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5353651"/>
            <a:ext cx="360000" cy="360000"/>
          </a:xfrm>
          <a:prstGeom prst="rect">
            <a:avLst/>
          </a:prstGeom>
        </p:spPr>
      </p:pic>
      <p:pic>
        <p:nvPicPr>
          <p:cNvPr id="21" name="Elemento grafico 10" descr="Segno di spunta con riempimento a tinta unita">
            <a:extLst>
              <a:ext uri="{FF2B5EF4-FFF2-40B4-BE49-F238E27FC236}">
                <a16:creationId xmlns:a16="http://schemas.microsoft.com/office/drawing/2014/main" id="{53520119-98F5-D44E-B625-EA03B2351F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7695" y="5761083"/>
            <a:ext cx="360000" cy="360000"/>
          </a:xfrm>
          <a:prstGeom prst="rect">
            <a:avLst/>
          </a:prstGeom>
        </p:spPr>
      </p:pic>
      <p:grpSp>
        <p:nvGrpSpPr>
          <p:cNvPr id="22" name="Gruppo 19">
            <a:extLst>
              <a:ext uri="{FF2B5EF4-FFF2-40B4-BE49-F238E27FC236}">
                <a16:creationId xmlns:a16="http://schemas.microsoft.com/office/drawing/2014/main" id="{8AD2C756-1526-DA49-B3B7-1411BAED165C}"/>
              </a:ext>
            </a:extLst>
          </p:cNvPr>
          <p:cNvGrpSpPr/>
          <p:nvPr/>
        </p:nvGrpSpPr>
        <p:grpSpPr>
          <a:xfrm>
            <a:off x="682420" y="1763460"/>
            <a:ext cx="6366818" cy="4338378"/>
            <a:chOff x="682420" y="1763460"/>
            <a:chExt cx="6366818" cy="4338378"/>
          </a:xfrm>
        </p:grpSpPr>
        <p:pic>
          <p:nvPicPr>
            <p:cNvPr id="23" name="Immagine 5">
              <a:extLst>
                <a:ext uri="{FF2B5EF4-FFF2-40B4-BE49-F238E27FC236}">
                  <a16:creationId xmlns:a16="http://schemas.microsoft.com/office/drawing/2014/main" id="{962811AB-0645-FA47-8805-FC38012A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2420" y="1763460"/>
              <a:ext cx="6366818" cy="4338378"/>
            </a:xfrm>
            <a:prstGeom prst="rect">
              <a:avLst/>
            </a:prstGeom>
          </p:spPr>
        </p:pic>
        <p:sp>
          <p:nvSpPr>
            <p:cNvPr id="24" name="Ovale 11">
              <a:extLst>
                <a:ext uri="{FF2B5EF4-FFF2-40B4-BE49-F238E27FC236}">
                  <a16:creationId xmlns:a16="http://schemas.microsoft.com/office/drawing/2014/main" id="{0482773A-C804-704D-9D81-00581B7D0884}"/>
                </a:ext>
              </a:extLst>
            </p:cNvPr>
            <p:cNvSpPr/>
            <p:nvPr/>
          </p:nvSpPr>
          <p:spPr>
            <a:xfrm>
              <a:off x="5429250" y="429052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13">
              <a:extLst>
                <a:ext uri="{FF2B5EF4-FFF2-40B4-BE49-F238E27FC236}">
                  <a16:creationId xmlns:a16="http://schemas.microsoft.com/office/drawing/2014/main" id="{FF7F015A-CE55-5740-92E6-A3F0A2B844B2}"/>
                </a:ext>
              </a:extLst>
            </p:cNvPr>
            <p:cNvSpPr/>
            <p:nvPr/>
          </p:nvSpPr>
          <p:spPr>
            <a:xfrm>
              <a:off x="3657600" y="553581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14">
              <a:extLst>
                <a:ext uri="{FF2B5EF4-FFF2-40B4-BE49-F238E27FC236}">
                  <a16:creationId xmlns:a16="http://schemas.microsoft.com/office/drawing/2014/main" id="{18EDFFE3-CCED-2E4B-9073-66A2092A6A8E}"/>
                </a:ext>
              </a:extLst>
            </p:cNvPr>
            <p:cNvSpPr/>
            <p:nvPr/>
          </p:nvSpPr>
          <p:spPr>
            <a:xfrm>
              <a:off x="5359350" y="348397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15">
              <a:extLst>
                <a:ext uri="{FF2B5EF4-FFF2-40B4-BE49-F238E27FC236}">
                  <a16:creationId xmlns:a16="http://schemas.microsoft.com/office/drawing/2014/main" id="{1DA795C4-A0A9-9B4A-8A08-6510AAE8BC3A}"/>
                </a:ext>
              </a:extLst>
            </p:cNvPr>
            <p:cNvSpPr/>
            <p:nvPr/>
          </p:nvSpPr>
          <p:spPr>
            <a:xfrm>
              <a:off x="5251350" y="486267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16">
              <a:extLst>
                <a:ext uri="{FF2B5EF4-FFF2-40B4-BE49-F238E27FC236}">
                  <a16:creationId xmlns:a16="http://schemas.microsoft.com/office/drawing/2014/main" id="{F48AA326-8527-CF4B-BDA8-D90A4C68E6F3}"/>
                </a:ext>
              </a:extLst>
            </p:cNvPr>
            <p:cNvSpPr/>
            <p:nvPr/>
          </p:nvSpPr>
          <p:spPr>
            <a:xfrm>
              <a:off x="3395910" y="5852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17">
              <a:extLst>
                <a:ext uri="{FF2B5EF4-FFF2-40B4-BE49-F238E27FC236}">
                  <a16:creationId xmlns:a16="http://schemas.microsoft.com/office/drawing/2014/main" id="{D1075D3A-231A-CD4C-ADB7-D84A41651D21}"/>
                </a:ext>
              </a:extLst>
            </p:cNvPr>
            <p:cNvSpPr/>
            <p:nvPr/>
          </p:nvSpPr>
          <p:spPr>
            <a:xfrm>
              <a:off x="5289450" y="51002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18">
              <a:extLst>
                <a:ext uri="{FF2B5EF4-FFF2-40B4-BE49-F238E27FC236}">
                  <a16:creationId xmlns:a16="http://schemas.microsoft.com/office/drawing/2014/main" id="{F2B96838-0D1B-1D46-A4FF-FF586859CBA2}"/>
                </a:ext>
              </a:extLst>
            </p:cNvPr>
            <p:cNvSpPr/>
            <p:nvPr/>
          </p:nvSpPr>
          <p:spPr>
            <a:xfrm>
              <a:off x="962025" y="534898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21">
              <a:extLst>
                <a:ext uri="{FF2B5EF4-FFF2-40B4-BE49-F238E27FC236}">
                  <a16:creationId xmlns:a16="http://schemas.microsoft.com/office/drawing/2014/main" id="{CC340E06-DD3A-C645-A2F2-963B623E7893}"/>
                </a:ext>
              </a:extLst>
            </p:cNvPr>
            <p:cNvSpPr txBox="1"/>
            <p:nvPr/>
          </p:nvSpPr>
          <p:spPr>
            <a:xfrm>
              <a:off x="1011703" y="5274013"/>
              <a:ext cx="1236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To be </a:t>
              </a:r>
              <a:r>
                <a:rPr lang="it-IT" sz="1100" dirty="0" err="1"/>
                <a:t>reprocessed</a:t>
              </a:r>
              <a:endParaRPr lang="it-I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529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48E2-6EB8-6C42-94ED-70045EB6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 selection (Time matchups)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80290-FF18-0947-8FC3-175E9919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B3915-D522-964A-8941-C4EFF3A6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1DB57-EC5B-D240-97C5-664AB24D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16236"/>
            <a:ext cx="12183869" cy="420505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DE413E-E00D-2946-A322-897EB213998E}"/>
              </a:ext>
            </a:extLst>
          </p:cNvPr>
          <p:cNvSpPr/>
          <p:nvPr/>
        </p:nvSpPr>
        <p:spPr bwMode="auto">
          <a:xfrm>
            <a:off x="8040216" y="1816236"/>
            <a:ext cx="720080" cy="10006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BDE6F63-7C38-E045-80F0-BBD457E0F549}"/>
              </a:ext>
            </a:extLst>
          </p:cNvPr>
          <p:cNvSpPr/>
          <p:nvPr/>
        </p:nvSpPr>
        <p:spPr bwMode="auto">
          <a:xfrm>
            <a:off x="11820635" y="2600908"/>
            <a:ext cx="378811" cy="1000696"/>
          </a:xfrm>
          <a:prstGeom prst="roundRect">
            <a:avLst/>
          </a:prstGeom>
          <a:noFill/>
          <a:ln w="57150" cap="flat" cmpd="sng" algn="ctr">
            <a:solidFill>
              <a:srgbClr val="0FC31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713D63-336F-B04A-9B56-73D54013195C}"/>
              </a:ext>
            </a:extLst>
          </p:cNvPr>
          <p:cNvSpPr/>
          <p:nvPr/>
        </p:nvSpPr>
        <p:spPr bwMode="auto">
          <a:xfrm>
            <a:off x="4295800" y="3232187"/>
            <a:ext cx="648072" cy="10006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7A7C507-8F63-BC49-B55A-51C980E21B3A}"/>
              </a:ext>
            </a:extLst>
          </p:cNvPr>
          <p:cNvSpPr/>
          <p:nvPr/>
        </p:nvSpPr>
        <p:spPr bwMode="auto">
          <a:xfrm>
            <a:off x="5441831" y="5101605"/>
            <a:ext cx="648072" cy="10006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C9D70B2-833F-A54A-A59B-E891CB6E6B7B}"/>
              </a:ext>
            </a:extLst>
          </p:cNvPr>
          <p:cNvSpPr/>
          <p:nvPr/>
        </p:nvSpPr>
        <p:spPr bwMode="auto">
          <a:xfrm>
            <a:off x="9696400" y="3918762"/>
            <a:ext cx="648072" cy="10006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62A04A-828D-2E41-A369-07C340095B9F}"/>
              </a:ext>
            </a:extLst>
          </p:cNvPr>
          <p:cNvSpPr/>
          <p:nvPr/>
        </p:nvSpPr>
        <p:spPr bwMode="auto">
          <a:xfrm>
            <a:off x="10569587" y="4433131"/>
            <a:ext cx="648072" cy="10006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2B476-1B4A-52E5-D9A6-0C323EA41215}"/>
              </a:ext>
            </a:extLst>
          </p:cNvPr>
          <p:cNvSpPr txBox="1"/>
          <p:nvPr/>
        </p:nvSpPr>
        <p:spPr>
          <a:xfrm>
            <a:off x="4272754" y="367021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500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601C-1C88-B71B-32A8-DBAB5E81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Image reprocessing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893D0-86FD-C8F1-0BDE-23D67F08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CC87F-D63F-5EBB-CDD6-223E062E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00474-F7EB-AD35-D1FA-C970D30E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8" y="1880828"/>
            <a:ext cx="1471151" cy="783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D93CE-A9D5-FFF1-042D-581EF402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89" y="1880301"/>
            <a:ext cx="794765" cy="794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A75D5-634D-A33A-ED04-2BC392287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317" y="1880301"/>
            <a:ext cx="1052458" cy="744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B43B47-7765-F9E3-C22A-FB83A6E7525E}"/>
              </a:ext>
            </a:extLst>
          </p:cNvPr>
          <p:cNvSpPr/>
          <p:nvPr/>
        </p:nvSpPr>
        <p:spPr bwMode="auto">
          <a:xfrm>
            <a:off x="692893" y="315897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ATCOR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93D6C-1E37-CDB2-AE0F-74A75FBC162C}"/>
              </a:ext>
            </a:extLst>
          </p:cNvPr>
          <p:cNvSpPr/>
          <p:nvPr/>
        </p:nvSpPr>
        <p:spPr bwMode="auto">
          <a:xfrm>
            <a:off x="4939701" y="315897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ATCOR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3B166-4D24-782C-D668-AE3A456ACB49}"/>
              </a:ext>
            </a:extLst>
          </p:cNvPr>
          <p:cNvSpPr/>
          <p:nvPr/>
        </p:nvSpPr>
        <p:spPr bwMode="auto">
          <a:xfrm>
            <a:off x="10124476" y="315897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PACO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02955-65DE-EB82-F4E2-98C6F23DA3A8}"/>
              </a:ext>
            </a:extLst>
          </p:cNvPr>
          <p:cNvSpPr/>
          <p:nvPr/>
        </p:nvSpPr>
        <p:spPr bwMode="auto">
          <a:xfrm>
            <a:off x="692893" y="419414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AROSICS</a:t>
            </a:r>
            <a:endParaRPr kumimoji="0" lang="en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E1E0A-9FF0-FAA0-4773-9E73D6B0675E}"/>
              </a:ext>
            </a:extLst>
          </p:cNvPr>
          <p:cNvSpPr/>
          <p:nvPr/>
        </p:nvSpPr>
        <p:spPr bwMode="auto">
          <a:xfrm>
            <a:off x="4945027" y="419414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AROSICS</a:t>
            </a:r>
            <a:endParaRPr kumimoji="0" lang="en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9E5E7-6665-12CD-6827-2F9351EECEE3}"/>
              </a:ext>
            </a:extLst>
          </p:cNvPr>
          <p:cNvSpPr/>
          <p:nvPr/>
        </p:nvSpPr>
        <p:spPr bwMode="auto">
          <a:xfrm>
            <a:off x="10124476" y="4194140"/>
            <a:ext cx="1260140" cy="5400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AROSICS</a:t>
            </a:r>
            <a:endParaRPr kumimoji="0" lang="en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8B96B0-AE4C-F357-53CD-8A0090382258}"/>
              </a:ext>
            </a:extLst>
          </p:cNvPr>
          <p:cNvGrpSpPr/>
          <p:nvPr/>
        </p:nvGrpSpPr>
        <p:grpSpPr>
          <a:xfrm>
            <a:off x="4043772" y="5343969"/>
            <a:ext cx="3367647" cy="988876"/>
            <a:chOff x="3885947" y="5337884"/>
            <a:chExt cx="3367647" cy="9888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C15CB1-8E6C-4AD3-ACE9-2FA19594E412}"/>
                </a:ext>
              </a:extLst>
            </p:cNvPr>
            <p:cNvGrpSpPr/>
            <p:nvPr/>
          </p:nvGrpSpPr>
          <p:grpSpPr>
            <a:xfrm>
              <a:off x="3885947" y="5337884"/>
              <a:ext cx="3367647" cy="988876"/>
              <a:chOff x="692893" y="5301208"/>
              <a:chExt cx="3367647" cy="98887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A0B92E-2AF8-5B33-DA53-B2ED8163B3BC}"/>
                  </a:ext>
                </a:extLst>
              </p:cNvPr>
              <p:cNvSpPr/>
              <p:nvPr/>
            </p:nvSpPr>
            <p:spPr bwMode="auto">
              <a:xfrm>
                <a:off x="692893" y="5301208"/>
                <a:ext cx="3062847" cy="68407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DD47332-1A8C-0D2C-5B81-4C74A27127AB}"/>
                  </a:ext>
                </a:extLst>
              </p:cNvPr>
              <p:cNvSpPr/>
              <p:nvPr/>
            </p:nvSpPr>
            <p:spPr bwMode="auto">
              <a:xfrm>
                <a:off x="845293" y="5453608"/>
                <a:ext cx="3062847" cy="68407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70F4D93-3EA4-D64D-56C1-06B629647AE5}"/>
                  </a:ext>
                </a:extLst>
              </p:cNvPr>
              <p:cNvSpPr/>
              <p:nvPr/>
            </p:nvSpPr>
            <p:spPr bwMode="auto">
              <a:xfrm>
                <a:off x="997693" y="5606008"/>
                <a:ext cx="3062847" cy="68407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6D7A26-B739-9D2A-9008-723B81C69446}"/>
                </a:ext>
              </a:extLst>
            </p:cNvPr>
            <p:cNvSpPr/>
            <p:nvPr/>
          </p:nvSpPr>
          <p:spPr bwMode="auto">
            <a:xfrm>
              <a:off x="5105641" y="5548091"/>
              <a:ext cx="928258" cy="58250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Arial" charset="0"/>
                </a:rPr>
                <a:t>MSDS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9A4356-4EAA-5D59-458A-D7813BC45EF1}"/>
              </a:ext>
            </a:extLst>
          </p:cNvPr>
          <p:cNvCxnSpPr>
            <a:stCxn id="5" idx="2"/>
            <a:endCxn id="8" idx="0"/>
          </p:cNvCxnSpPr>
          <p:nvPr/>
        </p:nvCxnSpPr>
        <p:spPr bwMode="auto">
          <a:xfrm flipH="1">
            <a:off x="1322963" y="2663860"/>
            <a:ext cx="1" cy="4951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BDE63E-7E0F-0C03-3F77-590ABFC190A7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 bwMode="auto">
          <a:xfrm>
            <a:off x="1322963" y="3699030"/>
            <a:ext cx="0" cy="4951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D22E73-9214-1E54-8501-64F422EAD78E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 bwMode="auto">
          <a:xfrm flipH="1">
            <a:off x="5569771" y="2675066"/>
            <a:ext cx="1" cy="483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21E691-08F4-A536-E698-3D9FABDA5443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 bwMode="auto">
          <a:xfrm>
            <a:off x="5569771" y="3699030"/>
            <a:ext cx="5326" cy="4951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1D3DDB-3EED-36F2-854D-9330DDBDE387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 bwMode="auto">
          <a:xfrm>
            <a:off x="10754546" y="2625300"/>
            <a:ext cx="0" cy="5336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235CBD-FC75-3BD6-5388-2832E1BC0069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 bwMode="auto">
          <a:xfrm>
            <a:off x="10754546" y="3699030"/>
            <a:ext cx="0" cy="4951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2FDAC34D-DC89-14D0-1A14-6C3D736CCB71}"/>
              </a:ext>
            </a:extLst>
          </p:cNvPr>
          <p:cNvCxnSpPr>
            <a:stCxn id="15" idx="2"/>
            <a:endCxn id="18" idx="3"/>
          </p:cNvCxnSpPr>
          <p:nvPr/>
        </p:nvCxnSpPr>
        <p:spPr bwMode="auto">
          <a:xfrm rot="5400000">
            <a:off x="8454680" y="3690940"/>
            <a:ext cx="1256607" cy="334312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EF04C2-3539-13FD-F234-F7AE243F9D84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 bwMode="auto">
          <a:xfrm>
            <a:off x="5575097" y="4734200"/>
            <a:ext cx="99" cy="6097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D755D9CF-0B62-04DE-CEE2-49F33714DE23}"/>
              </a:ext>
            </a:extLst>
          </p:cNvPr>
          <p:cNvCxnSpPr>
            <a:stCxn id="11" idx="2"/>
            <a:endCxn id="16" idx="1"/>
          </p:cNvCxnSpPr>
          <p:nvPr/>
        </p:nvCxnSpPr>
        <p:spPr bwMode="auto">
          <a:xfrm rot="16200000" flipH="1">
            <a:off x="2207464" y="3849698"/>
            <a:ext cx="951807" cy="272080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887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A85A-C49D-6AA6-A289-DB177EF5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AROSICS reprojection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1CE96-9F18-C827-DA6B-6574CE7D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7DE69-C6E9-C43B-ABE9-53662B1E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59F4F-44B3-2DAB-7F54-D3150C5A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66" y="1692874"/>
            <a:ext cx="4809031" cy="4780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382D9-7F8F-4864-7165-57BDE88CC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26" t="25375" r="25007" b="19187"/>
          <a:stretch/>
        </p:blipFill>
        <p:spPr>
          <a:xfrm>
            <a:off x="1199456" y="1902562"/>
            <a:ext cx="4593699" cy="4519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641AA-AD9A-F25A-BC2B-8EA89EE5C421}"/>
              </a:ext>
            </a:extLst>
          </p:cNvPr>
          <p:cNvSpPr txBox="1"/>
          <p:nvPr/>
        </p:nvSpPr>
        <p:spPr>
          <a:xfrm>
            <a:off x="343103" y="1664631"/>
            <a:ext cx="17155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Reprojection to:</a:t>
            </a:r>
          </a:p>
          <a:p>
            <a:r>
              <a:rPr lang="en-CH" dirty="0"/>
              <a:t>Sentinel-2 GRI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24ED5-CE85-9209-58E0-05851176979A}"/>
              </a:ext>
            </a:extLst>
          </p:cNvPr>
          <p:cNvSpPr txBox="1"/>
          <p:nvPr/>
        </p:nvSpPr>
        <p:spPr>
          <a:xfrm>
            <a:off x="5040271" y="1659633"/>
            <a:ext cx="17155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Pixel shifts after reprojection</a:t>
            </a:r>
          </a:p>
        </p:txBody>
      </p:sp>
    </p:spTree>
    <p:extLst>
      <p:ext uri="{BB962C8B-B14F-4D97-AF65-F5344CB8AC3E}">
        <p14:creationId xmlns:p14="http://schemas.microsoft.com/office/powerpoint/2010/main" val="156081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37572E-E956-802E-3B8C-48026322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50092" b="50872"/>
          <a:stretch/>
        </p:blipFill>
        <p:spPr>
          <a:xfrm>
            <a:off x="7850883" y="1586323"/>
            <a:ext cx="4341117" cy="3995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AA145-7356-1549-B7D9-725DEA61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linked to geolocation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DEF97-7E6D-4D4D-B336-752C1D6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B4A04-0895-4243-9428-256FB819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SFmovie">
            <a:hlinkClick r:id="" action="ppaction://media"/>
            <a:extLst>
              <a:ext uri="{FF2B5EF4-FFF2-40B4-BE49-F238E27FC236}">
                <a16:creationId xmlns:a16="http://schemas.microsoft.com/office/drawing/2014/main" id="{BDA3B7F6-3DA1-24F8-54B5-DA9F370E8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225" y="1713432"/>
            <a:ext cx="4988678" cy="3741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3D3D3-6D24-FA7C-6471-5FC86513A7A1}"/>
                  </a:ext>
                </a:extLst>
              </p:cNvPr>
              <p:cNvSpPr txBox="1"/>
              <p:nvPr/>
            </p:nvSpPr>
            <p:spPr>
              <a:xfrm>
                <a:off x="1459679" y="5605538"/>
                <a:ext cx="3636404" cy="39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𝑔𝑒𝑜</m:t>
                              </m:r>
                            </m:sub>
                          </m:sSub>
                        </m:e>
                      </m:d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𝑠𝑑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𝑟𝑒𝑎𝑙𝑖𝑠𝑎𝑡𝑖𝑜𝑛𝑠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𝑃𝑆𝐹</m:t>
                          </m:r>
                        </m:sub>
                      </m:sSub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3D3D3-6D24-FA7C-6471-5FC86513A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679" y="5605538"/>
                <a:ext cx="3636404" cy="393954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E27334A9-090E-6E2A-9FE4-6A339FED1063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 flipV="1">
            <a:off x="5096083" y="3584188"/>
            <a:ext cx="2754800" cy="2218327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C3DD02-9378-3299-CDB3-5848D8DED522}"/>
              </a:ext>
            </a:extLst>
          </p:cNvPr>
          <p:cNvSpPr txBox="1"/>
          <p:nvPr/>
        </p:nvSpPr>
        <p:spPr>
          <a:xfrm>
            <a:off x="6491431" y="4370185"/>
            <a:ext cx="145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Added to field spectroradiometer measurement</a:t>
            </a:r>
          </a:p>
        </p:txBody>
      </p:sp>
    </p:spTree>
    <p:extLst>
      <p:ext uri="{BB962C8B-B14F-4D97-AF65-F5344CB8AC3E}">
        <p14:creationId xmlns:p14="http://schemas.microsoft.com/office/powerpoint/2010/main" val="39763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4F05-D7A3-61BD-32BA-11A0277B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WP 2: Contribution from MetEOC 3 &amp; 4 to CCN3 u(HDRF)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7BC16-B2EC-B9C5-4922-08B1457C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65A3F-A268-0EB6-2C16-B292F255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26AA597-BA8D-C28C-9ECA-03DB098E6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08" y="1884770"/>
            <a:ext cx="2871680" cy="2117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A2ADC-C2A4-FB56-24A6-B5AD5BD2813F}"/>
              </a:ext>
            </a:extLst>
          </p:cNvPr>
          <p:cNvSpPr txBox="1"/>
          <p:nvPr/>
        </p:nvSpPr>
        <p:spPr>
          <a:xfrm>
            <a:off x="1724398" y="6417449"/>
            <a:ext cx="87129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Helvetica" pitchFamily="2" charset="0"/>
              </a:rPr>
              <a:t>A. Hueni, K. Mason and S. Trim, 2023. Uncertainty Support in the Spectral Information System SPECCHIO. IEEE Journal of Selected Topics in Applied Earth Observations and Remote Sensing 16, 2668-2680.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DD5203-26CF-A6F1-B6C4-1786A753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16" y="116353"/>
            <a:ext cx="1195168" cy="9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395D69AD-51D4-7497-B495-4DA249E91A3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633770" y="1916832"/>
            <a:ext cx="5760085" cy="1854200"/>
          </a:xfrm>
          <a:prstGeom prst="rect">
            <a:avLst/>
          </a:prstGeom>
          <a:ln/>
        </p:spPr>
      </p:pic>
      <p:pic>
        <p:nvPicPr>
          <p:cNvPr id="11" name="image4.png">
            <a:extLst>
              <a:ext uri="{FF2B5EF4-FFF2-40B4-BE49-F238E27FC236}">
                <a16:creationId xmlns:a16="http://schemas.microsoft.com/office/drawing/2014/main" id="{EF5B53E8-1F38-99C8-8E6B-7085A5B99E2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633770" y="4140513"/>
            <a:ext cx="5760085" cy="2057400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F6EC42-DA14-FF1A-1D1B-10C6AC204B7D}"/>
              </a:ext>
            </a:extLst>
          </p:cNvPr>
          <p:cNvSpPr txBox="1"/>
          <p:nvPr/>
        </p:nvSpPr>
        <p:spPr>
          <a:xfrm>
            <a:off x="8062811" y="4016517"/>
            <a:ext cx="1260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(A. Hueni et. al. 2023)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712DF8-07AF-1BDB-E90C-AB5906EFD5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351515" y="2492896"/>
            <a:ext cx="4032448" cy="10949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EC955B-8F91-E91B-3873-C4D61016745B}"/>
              </a:ext>
            </a:extLst>
          </p:cNvPr>
          <p:cNvCxnSpPr>
            <a:cxnSpLocks/>
          </p:cNvCxnSpPr>
          <p:nvPr/>
        </p:nvCxnSpPr>
        <p:spPr bwMode="auto">
          <a:xfrm flipH="1">
            <a:off x="3703443" y="2507891"/>
            <a:ext cx="4680520" cy="32613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CFFEE6-2700-89FB-5D8F-7D6C4A210F0E}"/>
                  </a:ext>
                </a:extLst>
              </p:cNvPr>
              <p:cNvSpPr txBox="1"/>
              <p:nvPr/>
            </p:nvSpPr>
            <p:spPr>
              <a:xfrm>
                <a:off x="7740034" y="4438731"/>
                <a:ext cx="190406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1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de-CH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100" b="0" i="1" smtClean="0">
                              <a:latin typeface="Cambria Math" panose="02040503050406030204" pitchFamily="18" charset="0"/>
                            </a:rPr>
                            <m:t>𝐴𝑁𝐺</m:t>
                          </m:r>
                        </m:e>
                      </m:d>
                      <m:r>
                        <a:rPr lang="de-CH" sz="11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de-CH" sz="1100" b="0" i="0" smtClean="0">
                          <a:latin typeface="Cambria Math" panose="02040503050406030204" pitchFamily="18" charset="0"/>
                        </a:rPr>
                        <m:t>First</m:t>
                      </m:r>
                      <m:r>
                        <a:rPr lang="de-CH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CH" sz="1100" b="0" i="0" smtClean="0">
                          <a:latin typeface="Cambria Math" panose="02040503050406030204" pitchFamily="18" charset="0"/>
                        </a:rPr>
                        <m:t>approach</m:t>
                      </m:r>
                      <m:r>
                        <a:rPr lang="de-CH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CH" sz="1100" b="0" i="0" smtClean="0">
                          <a:latin typeface="Cambria Math" panose="02040503050406030204" pitchFamily="18" charset="0"/>
                        </a:rPr>
                        <m:t>by</m:t>
                      </m:r>
                      <m:r>
                        <a:rPr lang="de-CH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CH" sz="1100" b="0" i="0" smtClean="0">
                          <a:latin typeface="Cambria Math" panose="02040503050406030204" pitchFamily="18" charset="0"/>
                        </a:rPr>
                        <m:t>JPL</m:t>
                      </m:r>
                    </m:oMath>
                  </m:oMathPara>
                </a14:m>
                <a:endParaRPr lang="de-CH" sz="1100" b="0" dirty="0"/>
              </a:p>
              <a:p>
                <a:endParaRPr lang="de-CH" sz="11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𝑃𝑅𝐼𝑆𝑀𝐴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CH" sz="1100" dirty="0"/>
                  <a:t>: </a:t>
                </a:r>
                <a:r>
                  <a:rPr lang="de-CH" sz="1100" dirty="0" err="1"/>
                  <a:t>Difference</a:t>
                </a:r>
                <a:r>
                  <a:rPr lang="de-CH" sz="1100" dirty="0"/>
                  <a:t> PRISMA BOA (2x2) and SGCP</a:t>
                </a:r>
              </a:p>
              <a:p>
                <a:endParaRPr lang="de-CH" sz="1100" dirty="0"/>
              </a:p>
              <a:p>
                <a14:m>
                  <m:oMath xmlns:m="http://schemas.openxmlformats.org/officeDocument/2006/math"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de-CH" sz="1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100" b="0" i="1" smtClean="0">
                            <a:latin typeface="Cambria Math" panose="02040503050406030204" pitchFamily="18" charset="0"/>
                          </a:rPr>
                          <m:t>𝐷𝐸𝑆𝐼𝑆</m:t>
                        </m:r>
                      </m:e>
                    </m:d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𝑃𝐴𝐶𝑂</m:t>
                    </m:r>
                    <m:r>
                      <a:rPr lang="de-CH" sz="1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CH" sz="1100" dirty="0"/>
                  <a:t>: </a:t>
                </a:r>
                <a:r>
                  <a:rPr lang="de-CH" sz="1100" dirty="0" err="1"/>
                  <a:t>Estimated</a:t>
                </a:r>
                <a:r>
                  <a:rPr lang="de-CH" sz="1100" dirty="0"/>
                  <a:t> </a:t>
                </a:r>
                <a:r>
                  <a:rPr lang="de-CH" sz="1100" dirty="0" err="1"/>
                  <a:t>by</a:t>
                </a:r>
                <a:r>
                  <a:rPr lang="de-CH" sz="1100" dirty="0"/>
                  <a:t> DLR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CFFEE6-2700-89FB-5D8F-7D6C4A210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034" y="4438731"/>
                <a:ext cx="1904069" cy="1446550"/>
              </a:xfrm>
              <a:prstGeom prst="rect">
                <a:avLst/>
              </a:prstGeom>
              <a:blipFill>
                <a:blip r:embed="rId6"/>
                <a:stretch>
                  <a:fillRect r="-3311" b="-260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470A5F24-12D0-20DD-91FE-8B26A176A7AA}"/>
              </a:ext>
            </a:extLst>
          </p:cNvPr>
          <p:cNvSpPr/>
          <p:nvPr/>
        </p:nvSpPr>
        <p:spPr bwMode="auto">
          <a:xfrm>
            <a:off x="7574608" y="4545124"/>
            <a:ext cx="211145" cy="123913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1546CB-4C75-1B5D-5791-8C9AEF079277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 flipV="1">
            <a:off x="3595431" y="4474817"/>
            <a:ext cx="3979177" cy="689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93B38F-F3A8-33D6-8981-BFC0ED0148A7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 flipV="1">
            <a:off x="3281379" y="2183093"/>
            <a:ext cx="4293229" cy="2981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28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0885-0A28-8683-5AB0-04A6D895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79" y="1196752"/>
            <a:ext cx="10369550" cy="792434"/>
          </a:xfrm>
        </p:spPr>
        <p:txBody>
          <a:bodyPr/>
          <a:lstStyle/>
          <a:p>
            <a:r>
              <a:rPr lang="de-CH" dirty="0" err="1"/>
              <a:t>Vicarious</a:t>
            </a:r>
            <a:r>
              <a:rPr lang="de-CH" dirty="0"/>
              <a:t> </a:t>
            </a:r>
            <a:r>
              <a:rPr lang="de-CH" dirty="0" err="1"/>
              <a:t>Calibration</a:t>
            </a:r>
            <a:r>
              <a:rPr lang="de-CH" dirty="0"/>
              <a:t> and Validation at SGCP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125A4-DD8C-DEA5-E8EC-FB56B444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3823E-FAD0-6031-2F37-429CCC49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6AF7343-401C-CFE5-7A50-7165E6C0F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91" y="15242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383FD-7BDF-7E9A-3D8D-7D12C56A9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50" y="1851675"/>
            <a:ext cx="9073008" cy="43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87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0.3|16.6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0.3|16.6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0.3|16.6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0.3|16.6|11.4"/>
</p:tagLst>
</file>

<file path=ppt/theme/theme1.xml><?xml version="1.0" encoding="utf-8"?>
<a:theme xmlns:a="http://schemas.openxmlformats.org/drawingml/2006/main" name="RSL_uzh_praesentation_16-9_e">
  <a:themeElements>
    <a:clrScheme name="UZH">
      <a:dk1>
        <a:srgbClr val="000000"/>
      </a:dk1>
      <a:lt1>
        <a:srgbClr val="FFFFFF"/>
      </a:lt1>
      <a:dk2>
        <a:srgbClr val="DADEE2"/>
      </a:dk2>
      <a:lt2>
        <a:srgbClr val="FEDC00"/>
      </a:lt2>
      <a:accent1>
        <a:srgbClr val="0028A5"/>
      </a:accent1>
      <a:accent2>
        <a:srgbClr val="A3ADB7"/>
      </a:accent2>
      <a:accent3>
        <a:srgbClr val="DC6027"/>
      </a:accent3>
      <a:accent4>
        <a:srgbClr val="0B82A0"/>
      </a:accent4>
      <a:accent5>
        <a:srgbClr val="2A7F60"/>
      </a:accent5>
      <a:accent6>
        <a:srgbClr val="91C34A"/>
      </a:accent6>
      <a:hlink>
        <a:srgbClr val="DC6027"/>
      </a:hlink>
      <a:folHlink>
        <a:srgbClr val="000000"/>
      </a:folHlink>
    </a:clrScheme>
    <a:fontScheme name="Office-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UZH">
        <a:dk1>
          <a:srgbClr val="000000"/>
        </a:dk1>
        <a:lt1>
          <a:srgbClr val="FFFFFF"/>
        </a:lt1>
        <a:dk2>
          <a:srgbClr val="DADEE2"/>
        </a:dk2>
        <a:lt2>
          <a:srgbClr val="FEDC00"/>
        </a:lt2>
        <a:accent1>
          <a:srgbClr val="0028A5"/>
        </a:accent1>
        <a:accent2>
          <a:srgbClr val="A3ADB7"/>
        </a:accent2>
        <a:accent3>
          <a:srgbClr val="DC6027"/>
        </a:accent3>
        <a:accent4>
          <a:srgbClr val="0B82A0"/>
        </a:accent4>
        <a:accent5>
          <a:srgbClr val="2A7F60"/>
        </a:accent5>
        <a:accent6>
          <a:srgbClr val="91C34A"/>
        </a:accent6>
        <a:hlink>
          <a:srgbClr val="DC602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lau 100%">
      <a:srgbClr val="0028A5"/>
    </a:custClr>
    <a:custClr name="Grau 100%">
      <a:srgbClr val="A3ADB7"/>
    </a:custClr>
    <a:custClr name="Ockerrot 100%">
      <a:srgbClr val="DC6027"/>
    </a:custClr>
    <a:custClr name="Türkis 100%">
      <a:srgbClr val="0B82A0"/>
    </a:custClr>
    <a:custClr name="Flaschengrün 100%">
      <a:srgbClr val="2A7F62"/>
    </a:custClr>
    <a:custClr name="Lindengrün 100%">
      <a:srgbClr val="91C34A"/>
    </a:custClr>
    <a:custClr name="Warmgelb 100%">
      <a:srgbClr val="FEDE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80%">
      <a:srgbClr val="3353B7"/>
    </a:custClr>
    <a:custClr name="Grau 80%">
      <a:srgbClr val="B5BDC5"/>
    </a:custClr>
    <a:custClr name="Ockerrot 80%">
      <a:srgbClr val="E38052"/>
    </a:custClr>
    <a:custClr name="Türkis 80%">
      <a:srgbClr val="3C9FB6"/>
    </a:custClr>
    <a:custClr name="Flaschengrün 80%">
      <a:srgbClr val="569D85"/>
    </a:custClr>
    <a:custClr name="Lindengrün 80%">
      <a:srgbClr val="AAD470"/>
    </a:custClr>
    <a:custClr name="Warmgelb 80%">
      <a:srgbClr val="FBE65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60%">
      <a:srgbClr val="667EC9"/>
    </a:custClr>
    <a:custClr name="Grau 60%">
      <a:srgbClr val="C8CED4"/>
    </a:custClr>
    <a:custClr name="Ockerrot 60%">
      <a:srgbClr val="EAA07D"/>
    </a:custClr>
    <a:custClr name="Türkis 60%">
      <a:srgbClr val="6BB7C7"/>
    </a:custClr>
    <a:custClr name="Flaschengrün 60%">
      <a:srgbClr val="80B6A4"/>
    </a:custClr>
    <a:custClr name="Lindengrün 60%">
      <a:srgbClr val="BFDF94"/>
    </a:custClr>
    <a:custClr name="Warmgelb 60%">
      <a:srgbClr val="FCEC7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40%">
      <a:srgbClr val="99A9DB"/>
    </a:custClr>
    <a:custClr name="Grau 40%">
      <a:srgbClr val="DADEE2"/>
    </a:custClr>
    <a:custClr name="Ockerrot 40%">
      <a:srgbClr val="F1BFA9"/>
    </a:custClr>
    <a:custClr name="Türkis 40%">
      <a:srgbClr val="ABCEC2"/>
    </a:custClr>
    <a:custClr name="Flaschengrün 40%">
      <a:srgbClr val="ABCEC2"/>
    </a:custClr>
    <a:custClr name="Lindengrün 40%">
      <a:srgbClr val="D5E9B7"/>
    </a:custClr>
    <a:custClr name="Warmgelb 40%">
      <a:srgbClr val="FDF3A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20%">
      <a:srgbClr val="CCD4ED"/>
    </a:custClr>
    <a:custClr name="Grau 20%">
      <a:srgbClr val="EDEFF1"/>
    </a:custClr>
    <a:custClr name="Ockerrot 20%">
      <a:srgbClr val="F8DFD4"/>
    </a:custClr>
    <a:custClr name="Türkis 20%">
      <a:srgbClr val="CFE8EC"/>
    </a:custClr>
    <a:custClr name="Flaschengrün 20%">
      <a:srgbClr val="D5E7E1"/>
    </a:custClr>
    <a:custClr name="Lindengrün 20%">
      <a:srgbClr val="EAF4DB"/>
    </a:custClr>
    <a:custClr name="Warmgelb 20%">
      <a:srgbClr val="FEF9D3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uzh_praesentation_e.potx" id="{749176B2-8F2A-4342-A048-60BED46E758F}" vid="{432F7B11-0F4C-4FE0-A45B-1D1A5AE252E3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RSL_uzh_praesentation_16-9_e.potx</Template>
  <TotalTime>22219</TotalTime>
  <Words>650</Words>
  <Application>Microsoft Macintosh PowerPoint</Application>
  <PresentationFormat>Widescreen</PresentationFormat>
  <Paragraphs>139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Courier New</vt:lpstr>
      <vt:lpstr>Helvetica</vt:lpstr>
      <vt:lpstr>Symbol</vt:lpstr>
      <vt:lpstr>Wingdings</vt:lpstr>
      <vt:lpstr>RSL_uzh_praesentation_16-9_e</vt:lpstr>
      <vt:lpstr>PowerPoint Presentation</vt:lpstr>
      <vt:lpstr>Main objectives</vt:lpstr>
      <vt:lpstr>Geographical extent</vt:lpstr>
      <vt:lpstr>Data set selection (Time matchups)</vt:lpstr>
      <vt:lpstr>Image reprocessing</vt:lpstr>
      <vt:lpstr>AROSICS reprojection</vt:lpstr>
      <vt:lpstr>Uncertainty linked to geolocation</vt:lpstr>
      <vt:lpstr>WP 2: Contribution from MetEOC 3 &amp; 4 to CCN3 u(HDRF)</vt:lpstr>
      <vt:lpstr>Vicarious Calibration and Validation at SGCP 1</vt:lpstr>
      <vt:lpstr>Data Quality: Measurement Agreement</vt:lpstr>
      <vt:lpstr>Intercomparison exercise</vt:lpstr>
      <vt:lpstr>MSDS</vt:lpstr>
      <vt:lpstr>Reference Sensor</vt:lpstr>
      <vt:lpstr>ISSI Forum on measurement disparities</vt:lpstr>
      <vt:lpstr>Questions?</vt:lpstr>
      <vt:lpstr>BRDF analysis - non-constant illumination angles </vt:lpstr>
      <vt:lpstr>BRDF analysis - non-constant observation angles</vt:lpstr>
      <vt:lpstr>BRDF analysis – scan angle difference images</vt:lpstr>
      <vt:lpstr>Backup Slides</vt:lpstr>
      <vt:lpstr>HISUI Information </vt:lpstr>
      <vt:lpstr>AI’s from MTR</vt:lpstr>
    </vt:vector>
  </TitlesOfParts>
  <Manager/>
  <Company>Universität Zürich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</dc:title>
  <dc:subject/>
  <dc:creator>Mike_Werfeli</dc:creator>
  <cp:keywords/>
  <dc:description>Vorlage uzh_praesentationen_16:9_e MSO2016 v3 11.02.2016</dc:description>
  <cp:lastModifiedBy>Mike Werfeli</cp:lastModifiedBy>
  <cp:revision>736</cp:revision>
  <cp:lastPrinted>2023-04-11T13:48:32Z</cp:lastPrinted>
  <dcterms:created xsi:type="dcterms:W3CDTF">2010-02-24T10:08:32Z</dcterms:created>
  <dcterms:modified xsi:type="dcterms:W3CDTF">2024-11-07T22:13:38Z</dcterms:modified>
  <cp:category/>
</cp:coreProperties>
</file>