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9"/>
  </p:notesMasterIdLst>
  <p:sldIdLst>
    <p:sldId id="447" r:id="rId2"/>
    <p:sldId id="282" r:id="rId3"/>
    <p:sldId id="38567" r:id="rId4"/>
    <p:sldId id="265" r:id="rId5"/>
    <p:sldId id="38537" r:id="rId6"/>
    <p:sldId id="38541" r:id="rId7"/>
    <p:sldId id="38568" r:id="rId8"/>
    <p:sldId id="38503" r:id="rId9"/>
    <p:sldId id="38540" r:id="rId10"/>
    <p:sldId id="38569" r:id="rId11"/>
    <p:sldId id="38565" r:id="rId12"/>
    <p:sldId id="38469" r:id="rId13"/>
    <p:sldId id="38536" r:id="rId14"/>
    <p:sldId id="38520" r:id="rId15"/>
    <p:sldId id="38535" r:id="rId16"/>
    <p:sldId id="38539" r:id="rId17"/>
    <p:sldId id="3854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 los Reyes Lopez, Raquel" initials="dlRLR" lastIdx="1" clrIdx="0">
    <p:extLst>
      <p:ext uri="{19B8F6BF-5375-455C-9EA6-DF929625EA0E}">
        <p15:presenceInfo xmlns:p15="http://schemas.microsoft.com/office/powerpoint/2012/main" userId="S-1-5-21-1156737867-681972312-1097073633-3425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8B"/>
    <a:srgbClr val="92D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62" autoAdjust="0"/>
  </p:normalViewPr>
  <p:slideViewPr>
    <p:cSldViewPr snapToGrid="0">
      <p:cViewPr varScale="1">
        <p:scale>
          <a:sx n="95" d="100"/>
          <a:sy n="95" d="100"/>
        </p:scale>
        <p:origin x="122" y="29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47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0DBD6-E130-47A3-92E1-B7CD38BF3CAA}" type="datetimeFigureOut">
              <a:rPr lang="de-DE" smtClean="0"/>
              <a:t>12.11.2024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B523A-3ECA-4E79-8BC0-852D78CCA8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25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77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Green – ISS </a:t>
            </a:r>
            <a:r>
              <a:rPr lang="de-DE" dirty="0" err="1"/>
              <a:t>orbit</a:t>
            </a:r>
            <a:r>
              <a:rPr lang="de-DE" dirty="0"/>
              <a:t> – off </a:t>
            </a:r>
            <a:r>
              <a:rPr lang="de-DE" dirty="0" err="1"/>
              <a:t>nadir</a:t>
            </a:r>
            <a:r>
              <a:rPr lang="de-DE" dirty="0"/>
              <a:t> </a:t>
            </a:r>
            <a:r>
              <a:rPr lang="de-DE" dirty="0" err="1"/>
              <a:t>tilting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Northern </a:t>
            </a:r>
            <a:r>
              <a:rPr lang="de-DE" dirty="0" err="1"/>
              <a:t>areas</a:t>
            </a:r>
            <a:endParaRPr lang="de-DE" dirty="0"/>
          </a:p>
          <a:p>
            <a:r>
              <a:rPr lang="de-DE" dirty="0" err="1"/>
              <a:t>Red</a:t>
            </a:r>
            <a:r>
              <a:rPr lang="de-DE" dirty="0"/>
              <a:t> – </a:t>
            </a:r>
            <a:r>
              <a:rPr lang="de-DE" dirty="0" err="1"/>
              <a:t>EnMAP</a:t>
            </a:r>
            <a:r>
              <a:rPr lang="de-DE" dirty="0"/>
              <a:t> </a:t>
            </a:r>
            <a:r>
              <a:rPr lang="de-DE" dirty="0" err="1"/>
              <a:t>orbit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43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Berechnet</a:t>
            </a:r>
            <a:r>
              <a:rPr lang="en-US" sz="1200" dirty="0"/>
              <a:t> auf </a:t>
            </a:r>
            <a:r>
              <a:rPr lang="en-US" sz="1200" dirty="0" err="1"/>
              <a:t>terrabyte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(DLR Cooperation </a:t>
            </a:r>
          </a:p>
          <a:p>
            <a:r>
              <a:rPr lang="en-US" sz="1200" dirty="0"/>
              <a:t>with LRZ Supercomputing Center) 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4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094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DESIS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imaging</a:t>
            </a:r>
            <a:r>
              <a:rPr lang="de-DE" dirty="0"/>
              <a:t> </a:t>
            </a:r>
            <a:r>
              <a:rPr lang="de-DE" dirty="0" err="1"/>
              <a:t>spectrometer</a:t>
            </a:r>
            <a:r>
              <a:rPr lang="de-DE" dirty="0"/>
              <a:t> </a:t>
            </a:r>
            <a:r>
              <a:rPr lang="de-DE" dirty="0" err="1"/>
              <a:t>onboard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ISS</a:t>
            </a:r>
          </a:p>
          <a:p>
            <a:r>
              <a:rPr lang="de-DE" dirty="0" err="1"/>
              <a:t>Mounted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Express </a:t>
            </a:r>
            <a:r>
              <a:rPr lang="de-DE" dirty="0" err="1"/>
              <a:t>Logistics</a:t>
            </a:r>
            <a:r>
              <a:rPr lang="de-DE" dirty="0"/>
              <a:t> Carrier 4</a:t>
            </a:r>
          </a:p>
          <a:p>
            <a:endParaRPr lang="de-DE" dirty="0"/>
          </a:p>
          <a:p>
            <a:r>
              <a:rPr lang="de-DE" dirty="0"/>
              <a:t>DESIS </a:t>
            </a:r>
            <a:r>
              <a:rPr lang="en-US" dirty="0"/>
              <a:t>mounted on the </a:t>
            </a:r>
            <a:r>
              <a:rPr lang="en-US" dirty="0" err="1"/>
              <a:t>ExPRESS</a:t>
            </a:r>
            <a:r>
              <a:rPr lang="en-US" dirty="0"/>
              <a:t> Logistics Carrier 4</a:t>
            </a:r>
          </a:p>
          <a:p>
            <a:r>
              <a:rPr lang="en-US" dirty="0"/>
              <a:t>EMIT ELC 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49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Green – ISS </a:t>
            </a:r>
            <a:r>
              <a:rPr lang="de-DE" dirty="0" err="1"/>
              <a:t>orbit</a:t>
            </a:r>
            <a:r>
              <a:rPr lang="de-DE" dirty="0"/>
              <a:t> – off </a:t>
            </a:r>
            <a:r>
              <a:rPr lang="de-DE" dirty="0" err="1"/>
              <a:t>nadir</a:t>
            </a:r>
            <a:r>
              <a:rPr lang="de-DE" dirty="0"/>
              <a:t> </a:t>
            </a:r>
            <a:r>
              <a:rPr lang="de-DE" dirty="0" err="1"/>
              <a:t>tilting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Northern </a:t>
            </a:r>
            <a:r>
              <a:rPr lang="de-DE" dirty="0" err="1"/>
              <a:t>areas</a:t>
            </a:r>
            <a:endParaRPr lang="de-DE" dirty="0"/>
          </a:p>
          <a:p>
            <a:r>
              <a:rPr lang="de-DE" dirty="0" err="1"/>
              <a:t>Red</a:t>
            </a:r>
            <a:r>
              <a:rPr lang="de-DE" dirty="0"/>
              <a:t> – </a:t>
            </a:r>
            <a:r>
              <a:rPr lang="de-DE" dirty="0" err="1"/>
              <a:t>EnMAP</a:t>
            </a:r>
            <a:r>
              <a:rPr lang="de-DE" dirty="0"/>
              <a:t> </a:t>
            </a:r>
            <a:r>
              <a:rPr lang="de-DE" dirty="0" err="1"/>
              <a:t>orbit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43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went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, </a:t>
            </a:r>
            <a:r>
              <a:rPr lang="de-DE" dirty="0" err="1"/>
              <a:t>although</a:t>
            </a:r>
            <a:r>
              <a:rPr lang="de-DE" dirty="0"/>
              <a:t> a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delayed</a:t>
            </a:r>
            <a:r>
              <a:rPr lang="de-DE" dirty="0"/>
              <a:t> …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processed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80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went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, </a:t>
            </a:r>
            <a:r>
              <a:rPr lang="de-DE" dirty="0" err="1"/>
              <a:t>although</a:t>
            </a:r>
            <a:r>
              <a:rPr lang="de-DE" dirty="0"/>
              <a:t> a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delayed</a:t>
            </a:r>
            <a:r>
              <a:rPr lang="de-DE" dirty="0"/>
              <a:t> …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processed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16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went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, </a:t>
            </a:r>
            <a:r>
              <a:rPr lang="de-DE" dirty="0" err="1"/>
              <a:t>although</a:t>
            </a:r>
            <a:r>
              <a:rPr lang="de-DE" dirty="0"/>
              <a:t> a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delayed</a:t>
            </a:r>
            <a:r>
              <a:rPr lang="de-DE" dirty="0"/>
              <a:t> …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processed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53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9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912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B523A-3ECA-4E79-8BC0-852D78CCA82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008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1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7" y="3809455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479" indent="0" algn="l">
              <a:buNone/>
              <a:defRPr sz="1600" b="1">
                <a:solidFill>
                  <a:schemeClr val="bg1"/>
                </a:solidFill>
              </a:defRPr>
            </a:lvl1pPr>
            <a:lvl2pPr marL="457154" indent="0" algn="ctr">
              <a:buNone/>
              <a:defRPr sz="1999"/>
            </a:lvl2pPr>
            <a:lvl3pPr marL="914309" indent="0" algn="ctr">
              <a:buNone/>
              <a:defRPr sz="1799"/>
            </a:lvl3pPr>
            <a:lvl4pPr marL="1371462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6865363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8584499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/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49032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6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62531593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577" marR="0" lvl="0" indent="-228577" algn="l" defTabSz="9143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1"/>
            <a:ext cx="943200" cy="781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1520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1"/>
            <a:ext cx="943200" cy="781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97870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7039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95626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6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7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953113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95626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6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7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6" y="4673893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6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7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9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5990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5245769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696" indent="-231751" defTabSz="539696">
              <a:lnSpc>
                <a:spcPct val="100000"/>
              </a:lnSpc>
              <a:spcBef>
                <a:spcPts val="0"/>
              </a:spcBef>
              <a:defRPr sz="1999">
                <a:solidFill>
                  <a:schemeClr val="bg1"/>
                </a:solidFill>
              </a:defRPr>
            </a:lvl1pPr>
            <a:lvl2pPr marL="539696" indent="-231751" defTabSz="539696">
              <a:lnSpc>
                <a:spcPct val="100000"/>
              </a:lnSpc>
              <a:spcBef>
                <a:spcPts val="0"/>
              </a:spcBef>
              <a:defRPr sz="1799">
                <a:solidFill>
                  <a:schemeClr val="bg1"/>
                </a:solidFill>
              </a:defRPr>
            </a:lvl2pPr>
            <a:lvl3pPr marL="539696" indent="-231751" defTabSz="539696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696" indent="-231751" defTabSz="539696">
              <a:defRPr/>
            </a:lvl4pPr>
            <a:lvl5pPr marL="539696" indent="-231751" defTabSz="539696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329715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7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154" indent="0">
              <a:buNone/>
              <a:defRPr sz="1999" b="1"/>
            </a:lvl2pPr>
            <a:lvl3pPr marL="914309" indent="0">
              <a:buNone/>
              <a:defRPr sz="1799" b="1"/>
            </a:lvl3pPr>
            <a:lvl4pPr marL="1371462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154" indent="0">
              <a:buNone/>
              <a:defRPr sz="1999" b="1"/>
            </a:lvl2pPr>
            <a:lvl3pPr marL="914309" indent="0">
              <a:buNone/>
              <a:defRPr sz="1799" b="1"/>
            </a:lvl3pPr>
            <a:lvl4pPr marL="1371462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154" indent="0">
              <a:buNone/>
              <a:defRPr sz="1999" b="1"/>
            </a:lvl2pPr>
            <a:lvl3pPr marL="914309" indent="0">
              <a:buNone/>
              <a:defRPr sz="1799" b="1"/>
            </a:lvl3pPr>
            <a:lvl4pPr marL="1371462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5245769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696" indent="-231751" defTabSz="539696">
              <a:lnSpc>
                <a:spcPct val="100000"/>
              </a:lnSpc>
              <a:spcBef>
                <a:spcPts val="0"/>
              </a:spcBef>
              <a:defRPr sz="1999">
                <a:solidFill>
                  <a:schemeClr val="bg1"/>
                </a:solidFill>
              </a:defRPr>
            </a:lvl1pPr>
            <a:lvl2pPr marL="539696" indent="-231751" defTabSz="539696">
              <a:lnSpc>
                <a:spcPct val="100000"/>
              </a:lnSpc>
              <a:spcBef>
                <a:spcPts val="0"/>
              </a:spcBef>
              <a:defRPr sz="1799">
                <a:solidFill>
                  <a:schemeClr val="bg1"/>
                </a:solidFill>
              </a:defRPr>
            </a:lvl2pPr>
            <a:lvl3pPr marL="539696" indent="-231751" defTabSz="539696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696" indent="-231751" defTabSz="539696">
              <a:defRPr/>
            </a:lvl4pPr>
            <a:lvl5pPr marL="539696" indent="-231751" defTabSz="539696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6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799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495177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240465608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1799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822" y="301133"/>
            <a:ext cx="943879" cy="77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75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1721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4" r:id="rId9"/>
    <p:sldLayoutId id="2147483701" r:id="rId10"/>
    <p:sldLayoutId id="2147483702" r:id="rId11"/>
    <p:sldLayoutId id="2147483703" r:id="rId12"/>
  </p:sldLayoutIdLst>
  <p:transition spd="slow">
    <p:fade/>
  </p:transition>
  <p:hf sldNum="0" hd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77" indent="-228577" algn="l" defTabSz="914309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3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31" indent="-228577" algn="l" defTabSz="914309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86" indent="-228577" algn="l" defTabSz="914309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40" indent="-228577" algn="l" defTabSz="914309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94" indent="-228577" algn="l" defTabSz="914309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48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1026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uta.heiden@dlr.d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hyperlink" Target="mailto:TBE_MUSES_OPS@teledyne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Desis-scientific@dlr.de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ailto:Desis-scientific@dlr.de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uta.heiden@dlr.de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pagnutti@i2rcorp.com" TargetMode="External"/><Relationship Id="rId5" Type="http://schemas.openxmlformats.org/officeDocument/2006/relationships/hyperlink" Target="mailto:rupert.mueller@dlr.de" TargetMode="External"/><Relationship Id="rId4" Type="http://schemas.openxmlformats.org/officeDocument/2006/relationships/hyperlink" Target="mailto:daniele.cerra@dlr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687DBC6-2552-4D32-9DC6-C77544FDE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116018"/>
            <a:ext cx="9986531" cy="114143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Hyperspectral 2024, ESA ESTEC, </a:t>
            </a:r>
            <a:r>
              <a:rPr lang="en-US" sz="2800" dirty="0" err="1"/>
              <a:t>Noordwijk</a:t>
            </a:r>
            <a:r>
              <a:rPr lang="en-US" sz="2800" dirty="0"/>
              <a:t>, NL 13-15 November 2024</a:t>
            </a:r>
            <a:endParaRPr lang="de-DE" sz="2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956F0E-DFE1-46D5-85CB-1ED8B676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92" y="749254"/>
            <a:ext cx="9697664" cy="1916831"/>
          </a:xfrm>
        </p:spPr>
        <p:txBody>
          <a:bodyPr/>
          <a:lstStyle/>
          <a:p>
            <a:r>
              <a:rPr lang="en-US" sz="3200" dirty="0"/>
              <a:t>Status and updates on the hyperspectral image archive of DESIS</a:t>
            </a:r>
            <a:endParaRPr lang="de-DE" sz="3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06F868-9F8A-481F-A62B-82C871A18C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65F6BB9-AB2C-4A4A-9F72-FED136D0B254}"/>
              </a:ext>
            </a:extLst>
          </p:cNvPr>
          <p:cNvSpPr/>
          <p:nvPr/>
        </p:nvSpPr>
        <p:spPr>
          <a:xfrm>
            <a:off x="1198418" y="4272677"/>
            <a:ext cx="97951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</a:rPr>
              <a:t>Uta Heiden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Emiliano Carmona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Martin Bachmann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Daniele Cerra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Raquel de los Reyes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Felix Feckler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Uwe Knodt</a:t>
            </a:r>
            <a:r>
              <a:rPr lang="es-ES" baseline="30000" dirty="0">
                <a:solidFill>
                  <a:srgbClr val="000000"/>
                </a:solidFill>
              </a:rPr>
              <a:t>2</a:t>
            </a:r>
            <a:r>
              <a:rPr lang="es-ES" dirty="0">
                <a:solidFill>
                  <a:srgbClr val="000000"/>
                </a:solidFill>
              </a:rPr>
              <a:t>, David Krutz</a:t>
            </a:r>
            <a:r>
              <a:rPr lang="es-ES" baseline="30000" dirty="0">
                <a:solidFill>
                  <a:srgbClr val="000000"/>
                </a:solidFill>
              </a:rPr>
              <a:t>3</a:t>
            </a:r>
            <a:r>
              <a:rPr lang="es-ES" dirty="0">
                <a:solidFill>
                  <a:srgbClr val="000000"/>
                </a:solidFill>
              </a:rPr>
              <a:t>, Heath Lester</a:t>
            </a:r>
            <a:r>
              <a:rPr lang="es-ES" baseline="30000" dirty="0">
                <a:solidFill>
                  <a:srgbClr val="000000"/>
                </a:solidFill>
              </a:rPr>
              <a:t>4</a:t>
            </a:r>
            <a:r>
              <a:rPr lang="es-ES" dirty="0">
                <a:solidFill>
                  <a:srgbClr val="000000"/>
                </a:solidFill>
              </a:rPr>
              <a:t>, David Marshall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Rupert Müller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Johannes Roeder</a:t>
            </a:r>
            <a:r>
              <a:rPr lang="es-ES" baseline="30000" dirty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, Mirco Tegler</a:t>
            </a:r>
            <a:r>
              <a:rPr lang="es-ES" baseline="30000" dirty="0">
                <a:solidFill>
                  <a:srgbClr val="000000"/>
                </a:solidFill>
              </a:rPr>
              <a:t>5</a:t>
            </a:r>
          </a:p>
          <a:p>
            <a:br>
              <a:rPr lang="es-ES" dirty="0">
                <a:solidFill>
                  <a:srgbClr val="000000"/>
                </a:solidFill>
                <a:latin typeface="NimbusRomNo9L-Regu"/>
              </a:rPr>
            </a:br>
            <a:r>
              <a:rPr lang="es-ES" baseline="30000" dirty="0">
                <a:solidFill>
                  <a:srgbClr val="000000"/>
                </a:solidFill>
                <a:latin typeface="NimbusRomNo9L-Regu"/>
              </a:rPr>
              <a:t>1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Earth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Observation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Center, DLR, 82234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Weßling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Germany</a:t>
            </a:r>
            <a:endParaRPr lang="es-ES" dirty="0">
              <a:solidFill>
                <a:srgbClr val="000000"/>
              </a:solidFill>
              <a:latin typeface="NimbusRomNo9L-Regu"/>
            </a:endParaRPr>
          </a:p>
          <a:p>
            <a:r>
              <a:rPr lang="es-ES" baseline="30000" dirty="0">
                <a:solidFill>
                  <a:srgbClr val="000000"/>
                </a:solidFill>
                <a:latin typeface="NimbusRomNo9L-Regu"/>
              </a:rPr>
              <a:t>2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Institute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of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Space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Systems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, DLR, 28359 Bremen,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Germany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</a:p>
          <a:p>
            <a:r>
              <a:rPr lang="es-ES" baseline="30000" dirty="0">
                <a:solidFill>
                  <a:srgbClr val="000000"/>
                </a:solidFill>
                <a:latin typeface="NimbusRomNo9L-Regu"/>
              </a:rPr>
              <a:t>3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Institute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of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Optical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Sensor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Systems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, DLR, 12489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Berlin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Germany</a:t>
            </a:r>
            <a:endParaRPr lang="es-ES" dirty="0">
              <a:solidFill>
                <a:srgbClr val="000000"/>
              </a:solidFill>
              <a:latin typeface="NimbusRomNo9L-Regu"/>
            </a:endParaRPr>
          </a:p>
          <a:p>
            <a:r>
              <a:rPr lang="es-ES" baseline="30000" dirty="0">
                <a:solidFill>
                  <a:srgbClr val="000000"/>
                </a:solidFill>
                <a:latin typeface="NimbusRomNo9L-Regu"/>
              </a:rPr>
              <a:t>4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Teledyne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Brown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Engineering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(TBE), 300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Sparkman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Drive, Huntsville, AL 35805, USA</a:t>
            </a:r>
          </a:p>
          <a:p>
            <a:r>
              <a:rPr lang="es-ES" baseline="30000" dirty="0">
                <a:solidFill>
                  <a:srgbClr val="000000"/>
                </a:solidFill>
                <a:latin typeface="NimbusRomNo9L-Regu"/>
              </a:rPr>
              <a:t>5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 German Remote Sensing Data Center, DLR, 17235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Neustrelitz</a:t>
            </a:r>
            <a:r>
              <a:rPr lang="es-ES" dirty="0">
                <a:solidFill>
                  <a:srgbClr val="000000"/>
                </a:solidFill>
                <a:latin typeface="NimbusRomNo9L-Regu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NimbusRomNo9L-Regu"/>
              </a:rPr>
              <a:t>Germany</a:t>
            </a:r>
            <a:endParaRPr lang="es-ES" dirty="0">
              <a:solidFill>
                <a:srgbClr val="000000"/>
              </a:solidFill>
              <a:latin typeface="NimbusRomNo9L-Regu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FB2F57-FB16-4F75-84C8-6744703DD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453" y="116327"/>
            <a:ext cx="1532709" cy="12658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735D497-9FED-4AFE-9D1E-7A4BAFB04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92" y="363625"/>
            <a:ext cx="3330428" cy="7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196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71D4F-1DB3-454A-BC9D-4EB6B164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 for your attention!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3796B86-7B71-4D7E-B612-91E06AF5625E}"/>
              </a:ext>
            </a:extLst>
          </p:cNvPr>
          <p:cNvSpPr/>
          <p:nvPr/>
        </p:nvSpPr>
        <p:spPr>
          <a:xfrm>
            <a:off x="5808042" y="101724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Points of contact:</a:t>
            </a:r>
          </a:p>
          <a:p>
            <a:r>
              <a:rPr lang="en-GB" dirty="0"/>
              <a:t>Science: </a:t>
            </a:r>
            <a:r>
              <a:rPr lang="en-GB" dirty="0">
                <a:hlinkClick r:id="rId3"/>
              </a:rPr>
              <a:t>uta.heiden@dlr.de</a:t>
            </a:r>
            <a:br>
              <a:rPr lang="en-GB" dirty="0"/>
            </a:br>
            <a:r>
              <a:rPr lang="en-GB" dirty="0"/>
              <a:t>Commercial: </a:t>
            </a:r>
            <a:r>
              <a:rPr lang="en-GB" dirty="0">
                <a:hlinkClick r:id="rId4"/>
              </a:rPr>
              <a:t>TBE_MUSES_OPS@teledyne.com</a:t>
            </a:r>
            <a:r>
              <a:rPr lang="en-GB" dirty="0"/>
              <a:t>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E3FE4F-6DDA-46E6-BAE2-807394FB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11" y="1119389"/>
            <a:ext cx="10126908" cy="571864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02078F3-DB2E-4BEF-8046-CD702F01A30E}"/>
              </a:ext>
            </a:extLst>
          </p:cNvPr>
          <p:cNvSpPr/>
          <p:nvPr/>
        </p:nvSpPr>
        <p:spPr>
          <a:xfrm>
            <a:off x="996081" y="5529298"/>
            <a:ext cx="20773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DESIS, EMIT and</a:t>
            </a:r>
          </a:p>
          <a:p>
            <a:r>
              <a:rPr lang="en-GB" sz="1400" b="1" dirty="0" err="1">
                <a:solidFill>
                  <a:schemeClr val="bg1"/>
                </a:solidFill>
              </a:rPr>
              <a:t>EnMAP</a:t>
            </a:r>
            <a:r>
              <a:rPr lang="en-GB" sz="1400" b="1" dirty="0">
                <a:solidFill>
                  <a:schemeClr val="bg1"/>
                </a:solidFill>
              </a:rPr>
              <a:t> matchups</a:t>
            </a:r>
          </a:p>
          <a:p>
            <a:r>
              <a:rPr lang="en-GB" sz="1400" b="1" dirty="0">
                <a:solidFill>
                  <a:schemeClr val="bg1"/>
                </a:solidFill>
              </a:rPr>
              <a:t>(Status July 2023)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039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687DBC6-2552-4D32-9DC6-C77544FDE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116018"/>
            <a:ext cx="9697665" cy="11414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sz="2800" dirty="0"/>
              <a:t>Backup </a:t>
            </a:r>
            <a:r>
              <a:rPr lang="de-DE" sz="2800" dirty="0" err="1"/>
              <a:t>slides</a:t>
            </a:r>
            <a:endParaRPr lang="de-DE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06F868-9F8A-481F-A62B-82C871A18C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4967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0410AA8-2964-4705-B4D9-86B132180F0E}"/>
              </a:ext>
            </a:extLst>
          </p:cNvPr>
          <p:cNvSpPr txBox="1">
            <a:spLocks/>
          </p:cNvSpPr>
          <p:nvPr/>
        </p:nvSpPr>
        <p:spPr>
          <a:xfrm>
            <a:off x="4859338" y="1268760"/>
            <a:ext cx="7200801" cy="4801514"/>
          </a:xfrm>
          <a:prstGeom prst="rect">
            <a:avLst/>
          </a:prstGeom>
        </p:spPr>
        <p:txBody>
          <a:bodyPr/>
          <a:lstStyle>
            <a:lvl1pPr marL="228577" indent="-228577" algn="l" defTabSz="914309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3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1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86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40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94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348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2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u="sng" dirty="0"/>
              <a:t>Products (</a:t>
            </a:r>
            <a:r>
              <a:rPr lang="en-GB" sz="1600" b="1" u="sng" dirty="0">
                <a:solidFill>
                  <a:srgbClr val="0070C0"/>
                </a:solidFill>
              </a:rPr>
              <a:t>*</a:t>
            </a:r>
            <a:r>
              <a:rPr lang="en-GB" sz="1600" b="1" u="sng" dirty="0"/>
              <a:t> </a:t>
            </a:r>
            <a:r>
              <a:rPr lang="en-GB" sz="1600" b="1" u="sng" dirty="0">
                <a:solidFill>
                  <a:srgbClr val="0070C0"/>
                </a:solidFill>
              </a:rPr>
              <a:t>Delivery</a:t>
            </a:r>
            <a:r>
              <a:rPr lang="en-GB" sz="1600" b="1" u="sng" dirty="0"/>
              <a:t>):</a:t>
            </a:r>
          </a:p>
          <a:p>
            <a:r>
              <a:rPr lang="en-GB" sz="1600" b="1" dirty="0"/>
              <a:t>Level 0 (L0)</a:t>
            </a:r>
            <a:endParaRPr lang="en-US" sz="1600" dirty="0"/>
          </a:p>
          <a:p>
            <a:pPr lvl="1"/>
            <a:r>
              <a:rPr lang="en-GB" sz="1600" dirty="0"/>
              <a:t>Raw data (</a:t>
            </a:r>
            <a:r>
              <a:rPr lang="en-GB" sz="1600" dirty="0" err="1"/>
              <a:t>Datatakes</a:t>
            </a:r>
            <a:r>
              <a:rPr lang="en-GB" sz="1600" dirty="0"/>
              <a:t>,</a:t>
            </a:r>
          </a:p>
          <a:p>
            <a:pPr marL="457154" lvl="1" indent="0">
              <a:buNone/>
            </a:pPr>
            <a:r>
              <a:rPr lang="en-GB" sz="1600" dirty="0"/>
              <a:t>    trajectory files, DC) </a:t>
            </a:r>
            <a:endParaRPr lang="en-US" sz="1600" dirty="0"/>
          </a:p>
          <a:p>
            <a:r>
              <a:rPr lang="en-GB" sz="1600" b="1" dirty="0"/>
              <a:t>Level 1A (L1A)</a:t>
            </a:r>
            <a:endParaRPr lang="en-US" sz="1600" dirty="0"/>
          </a:p>
          <a:p>
            <a:pPr lvl="1"/>
            <a:r>
              <a:rPr lang="en-GB" sz="1600" dirty="0"/>
              <a:t>Tiled images, browse image, metadata, quality flags &lt;= archived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Level 1B (L1B)</a:t>
            </a:r>
            <a:r>
              <a:rPr lang="en-GB" sz="1600" b="1" baseline="30000" dirty="0">
                <a:solidFill>
                  <a:srgbClr val="0070C0"/>
                </a:solidFill>
              </a:rPr>
              <a:t>*</a:t>
            </a:r>
            <a:endParaRPr lang="en-US" sz="1600" baseline="30000" dirty="0">
              <a:solidFill>
                <a:srgbClr val="0070C0"/>
              </a:solidFill>
            </a:endParaRPr>
          </a:p>
          <a:p>
            <a:pPr lvl="1"/>
            <a:r>
              <a:rPr lang="en-GB" sz="1600" dirty="0"/>
              <a:t>Top of Atmosphere (TOA) radiance (W·m</a:t>
            </a:r>
            <a:r>
              <a:rPr lang="en-GB" sz="1600" baseline="30000" dirty="0"/>
              <a:t>-2</a:t>
            </a:r>
            <a:r>
              <a:rPr lang="en-GB" sz="1600" dirty="0"/>
              <a:t>·sr</a:t>
            </a:r>
            <a:r>
              <a:rPr lang="en-GB" sz="1600" baseline="30000" dirty="0"/>
              <a:t>-1</a:t>
            </a:r>
            <a:r>
              <a:rPr lang="en-GB" sz="1600" dirty="0"/>
              <a:t>·</a:t>
            </a:r>
            <a:r>
              <a:rPr lang="el-GR" sz="1600" dirty="0"/>
              <a:t>μ</a:t>
            </a:r>
            <a:r>
              <a:rPr lang="en-GB" sz="1600" dirty="0"/>
              <a:t>m</a:t>
            </a:r>
            <a:r>
              <a:rPr lang="en-GB" sz="1600" baseline="30000" dirty="0"/>
              <a:t>-1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Systematic and radiometric correction (</a:t>
            </a:r>
            <a:r>
              <a:rPr lang="en-GB" sz="1600" dirty="0">
                <a:solidFill>
                  <a:srgbClr val="00B050"/>
                </a:solidFill>
              </a:rPr>
              <a:t>rolling shutter</a:t>
            </a:r>
            <a:r>
              <a:rPr lang="en-GB" sz="1600" dirty="0"/>
              <a:t>, </a:t>
            </a:r>
            <a:r>
              <a:rPr lang="en-GB" sz="1600" dirty="0">
                <a:solidFill>
                  <a:srgbClr val="00B050"/>
                </a:solidFill>
              </a:rPr>
              <a:t>smile</a:t>
            </a:r>
            <a:r>
              <a:rPr lang="en-GB" sz="1600" dirty="0"/>
              <a:t>, …)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metadata attached for further processing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600" b="1" dirty="0">
                <a:solidFill>
                  <a:srgbClr val="0070C0"/>
                </a:solidFill>
              </a:rPr>
              <a:t>Level 1C (L1C)</a:t>
            </a:r>
            <a:r>
              <a:rPr lang="en-GB" sz="1600" b="1" baseline="30000" dirty="0">
                <a:solidFill>
                  <a:srgbClr val="0070C0"/>
                </a:solidFill>
              </a:rPr>
              <a:t>*</a:t>
            </a:r>
            <a:endParaRPr lang="en-US" sz="1600" baseline="30000" dirty="0">
              <a:solidFill>
                <a:srgbClr val="0070C0"/>
              </a:solidFill>
            </a:endParaRPr>
          </a:p>
          <a:p>
            <a:pPr lvl="1"/>
            <a:r>
              <a:rPr lang="en-GB" sz="1600" dirty="0"/>
              <a:t>Level 1B data ortho-rectified, re-sampled to a specified grid</a:t>
            </a:r>
          </a:p>
          <a:p>
            <a:pPr lvl="1"/>
            <a:r>
              <a:rPr lang="en-GB" sz="1600" dirty="0"/>
              <a:t>Global DEM (SRTM, 1arcsec), sensor model refinement using global reference image (Landsat-8 </a:t>
            </a:r>
            <a:r>
              <a:rPr lang="de-DE" sz="1600" dirty="0"/>
              <a:t>PAN </a:t>
            </a:r>
            <a:r>
              <a:rPr lang="de-DE" sz="1600" dirty="0" err="1"/>
              <a:t>with</a:t>
            </a:r>
            <a:r>
              <a:rPr lang="de-DE" sz="1600" dirty="0"/>
              <a:t> acc. 18m CE90)</a:t>
            </a:r>
            <a:endParaRPr lang="en-US" sz="1600" dirty="0"/>
          </a:p>
          <a:p>
            <a:r>
              <a:rPr lang="en-GB" sz="1600" b="1" dirty="0">
                <a:solidFill>
                  <a:srgbClr val="0070C0"/>
                </a:solidFill>
              </a:rPr>
              <a:t>Level 2A (L2A)</a:t>
            </a:r>
            <a:r>
              <a:rPr lang="en-GB" sz="1600" b="1" baseline="30000" dirty="0">
                <a:solidFill>
                  <a:srgbClr val="0070C0"/>
                </a:solidFill>
              </a:rPr>
              <a:t>*</a:t>
            </a:r>
            <a:endParaRPr lang="en-US" sz="1600" baseline="30000" dirty="0">
              <a:solidFill>
                <a:srgbClr val="0070C0"/>
              </a:solidFill>
            </a:endParaRPr>
          </a:p>
          <a:p>
            <a:pPr lvl="1"/>
            <a:r>
              <a:rPr lang="en-GB" sz="1600" dirty="0"/>
              <a:t>Ground surface reflectance (i.e. after atmospheric corrections)</a:t>
            </a:r>
          </a:p>
          <a:p>
            <a:pPr lvl="1"/>
            <a:r>
              <a:rPr lang="en-GB" sz="1600" dirty="0"/>
              <a:t>With and w/o terrain correction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sz="1600" b="1" dirty="0"/>
          </a:p>
          <a:p>
            <a:pPr marL="570141" lvl="2" indent="0">
              <a:spcBef>
                <a:spcPts val="357"/>
              </a:spcBef>
              <a:buFont typeface="Wingdings" panose="05000000000000000000" pitchFamily="2" charset="2"/>
              <a:buNone/>
            </a:pPr>
            <a:endParaRPr lang="en-GB" sz="1600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de-DE" dirty="0" err="1"/>
              <a:t>Introduction</a:t>
            </a:r>
            <a:r>
              <a:rPr lang="de-DE" dirty="0"/>
              <a:t> – Operational </a:t>
            </a:r>
            <a:r>
              <a:rPr lang="de-DE" dirty="0" err="1"/>
              <a:t>processors</a:t>
            </a:r>
            <a:r>
              <a:rPr lang="de-DE" dirty="0"/>
              <a:t> 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629F108D-8C67-4D47-8FEE-5DACD8A36D1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2875" y="1444625"/>
          <a:ext cx="4716463" cy="480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Visio" r:id="rId3" imgW="5906997" imgH="6345677" progId="Visio.Drawing.11">
                  <p:embed/>
                </p:oleObj>
              </mc:Choice>
              <mc:Fallback>
                <p:oleObj name="Visio" r:id="rId3" imgW="5906997" imgH="6345677" progId="Visio.Drawing.11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629F108D-8C67-4D47-8FEE-5DACD8A36D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1444625"/>
                        <a:ext cx="4716463" cy="4802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BA2B95F0-85AF-4E92-91CD-7D9B6D2F820D}"/>
              </a:ext>
            </a:extLst>
          </p:cNvPr>
          <p:cNvSpPr txBox="1"/>
          <p:nvPr/>
        </p:nvSpPr>
        <p:spPr>
          <a:xfrm>
            <a:off x="2429691" y="1168028"/>
            <a:ext cx="8079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L0 Data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5BB96A-3394-4F57-9957-516B0AEAD9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666" y="183503"/>
            <a:ext cx="2572054" cy="25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103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983BC79-B4B8-4EC5-82DF-A9CA276FC5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1185796"/>
            <a:ext cx="11928648" cy="5672204"/>
          </a:xfrm>
          <a:prstGeom prst="rect">
            <a:avLst/>
          </a:prstGeom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8297B437-E13B-4F58-8D96-563C19BA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GB" dirty="0"/>
              <a:t>Data archive - World coverage with DESIS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099AF11B-467F-44D6-99D9-192E3A52DA33}"/>
              </a:ext>
            </a:extLst>
          </p:cNvPr>
          <p:cNvSpPr txBox="1">
            <a:spLocks/>
          </p:cNvSpPr>
          <p:nvPr/>
        </p:nvSpPr>
        <p:spPr>
          <a:xfrm>
            <a:off x="350329" y="5036520"/>
            <a:ext cx="11218279" cy="935860"/>
          </a:xfrm>
          <a:prstGeom prst="rect">
            <a:avLst/>
          </a:prstGeom>
        </p:spPr>
        <p:txBody>
          <a:bodyPr>
            <a:noAutofit/>
          </a:bodyPr>
          <a:lstStyle>
            <a:lvl1pPr marL="228577" indent="-228577" algn="l" defTabSz="914309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3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31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86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7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40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94" indent="-228577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348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2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600" u="sng" dirty="0"/>
              <a:t>World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/>
              <a:t>Feb 2023 – 204.839 scenes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/>
              <a:t>Jul 2023 – 237.755 scenes (+ 16 %)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/>
              <a:t>Oct 2023 – 265.499 scenes (+ 30 %)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/>
              <a:t>July 2024 – &gt; 300.000 scenes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600" dirty="0"/>
              <a:t> 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8BAF0BE-F7E8-4D2B-A0B6-25A4D1B12D26}"/>
              </a:ext>
            </a:extLst>
          </p:cNvPr>
          <p:cNvGrpSpPr/>
          <p:nvPr/>
        </p:nvGrpSpPr>
        <p:grpSpPr>
          <a:xfrm>
            <a:off x="11049171" y="1256380"/>
            <a:ext cx="1027110" cy="3046195"/>
            <a:chOff x="11052048" y="1463435"/>
            <a:chExt cx="1027377" cy="3046988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DC31234-2C51-4328-9EFA-B1E373E84C66}"/>
                </a:ext>
              </a:extLst>
            </p:cNvPr>
            <p:cNvSpPr txBox="1"/>
            <p:nvPr/>
          </p:nvSpPr>
          <p:spPr>
            <a:xfrm>
              <a:off x="11052048" y="1463435"/>
              <a:ext cx="1027377" cy="304698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No</a:t>
              </a:r>
              <a:r>
                <a:rPr lang="de-DE" sz="1799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799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available</a:t>
              </a:r>
              <a:r>
                <a:rPr lang="de-DE" sz="1799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scenes</a:t>
              </a:r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A563E84-F77A-402D-8688-1D1061BD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49754" y="2335652"/>
              <a:ext cx="483394" cy="1999333"/>
            </a:xfrm>
            <a:prstGeom prst="rect">
              <a:avLst/>
            </a:prstGeom>
          </p:spPr>
        </p:pic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891D1006-DEAB-446F-983B-1718F3391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980" y="4621725"/>
            <a:ext cx="3633585" cy="210095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71E3DF6-3054-4321-A7CB-00D73B3D7805}"/>
              </a:ext>
            </a:extLst>
          </p:cNvPr>
          <p:cNvSpPr txBox="1"/>
          <p:nvPr/>
        </p:nvSpPr>
        <p:spPr>
          <a:xfrm>
            <a:off x="5512356" y="4665507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Status</a:t>
            </a:r>
          </a:p>
          <a:p>
            <a:r>
              <a:rPr lang="de-DE" sz="1200" dirty="0" err="1"/>
              <a:t>October</a:t>
            </a:r>
            <a:r>
              <a:rPr lang="de-DE" sz="12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9158177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6A45B2-8E45-42E5-8E9F-8BCA5AAD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66" y="1185796"/>
            <a:ext cx="11927734" cy="567220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5C14E92-1DC2-4996-AC7F-7D9A4830713D}"/>
              </a:ext>
            </a:extLst>
          </p:cNvPr>
          <p:cNvGrpSpPr/>
          <p:nvPr/>
        </p:nvGrpSpPr>
        <p:grpSpPr>
          <a:xfrm>
            <a:off x="11049171" y="1256380"/>
            <a:ext cx="1027110" cy="3046195"/>
            <a:chOff x="11052048" y="1463435"/>
            <a:chExt cx="1027377" cy="304698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03D861B-A630-4520-816B-722428E2A2B4}"/>
                </a:ext>
              </a:extLst>
            </p:cNvPr>
            <p:cNvSpPr txBox="1"/>
            <p:nvPr/>
          </p:nvSpPr>
          <p:spPr>
            <a:xfrm>
              <a:off x="11052048" y="1463435"/>
              <a:ext cx="1027377" cy="3046988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No</a:t>
              </a:r>
              <a:r>
                <a:rPr lang="de-DE" sz="1799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799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available</a:t>
              </a:r>
              <a:r>
                <a:rPr lang="de-DE" sz="1799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799" dirty="0" err="1">
                  <a:latin typeface="Arial" pitchFamily="34" charset="0"/>
                  <a:cs typeface="Arial" pitchFamily="34" charset="0"/>
                </a:rPr>
                <a:t>scenes</a:t>
              </a:r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  <a:p>
              <a:pPr algn="ctr"/>
              <a:endParaRPr lang="de-DE" sz="1799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9CACEE4-518E-4116-907C-D49D6653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49754" y="2335652"/>
              <a:ext cx="483394" cy="1999333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5B1B2F2F-65B7-4F15-8E0E-48B165E79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51" y="4323113"/>
            <a:ext cx="3425740" cy="24809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F33FA37-DAC0-4F88-91DD-3A0D1CEBD1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430" y="4360050"/>
            <a:ext cx="4336826" cy="24446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229325-2374-4159-81DE-A2B4AB35E9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299" y="1385739"/>
            <a:ext cx="4436419" cy="24410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F6E8FBE-148F-4753-8572-AA98EC0EED37}"/>
              </a:ext>
            </a:extLst>
          </p:cNvPr>
          <p:cNvSpPr txBox="1"/>
          <p:nvPr/>
        </p:nvSpPr>
        <p:spPr>
          <a:xfrm>
            <a:off x="467626" y="6074161"/>
            <a:ext cx="1055639" cy="55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Southern</a:t>
            </a:r>
          </a:p>
          <a:p>
            <a:r>
              <a:rPr lang="de-DE" sz="1799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de-DE" sz="17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06415A8-1401-44B3-8A0E-2BC2DEE8585C}"/>
              </a:ext>
            </a:extLst>
          </p:cNvPr>
          <p:cNvSpPr txBox="1"/>
          <p:nvPr/>
        </p:nvSpPr>
        <p:spPr>
          <a:xfrm>
            <a:off x="5039584" y="6110132"/>
            <a:ext cx="1571004" cy="55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Australia</a:t>
            </a:r>
          </a:p>
          <a:p>
            <a:r>
              <a: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Zealand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EF91A06-6C06-4CBB-997C-0095FB232501}"/>
              </a:ext>
            </a:extLst>
          </p:cNvPr>
          <p:cNvSpPr txBox="1"/>
          <p:nvPr/>
        </p:nvSpPr>
        <p:spPr>
          <a:xfrm>
            <a:off x="4196517" y="1446848"/>
            <a:ext cx="3726220" cy="276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Europe – CHME </a:t>
            </a:r>
            <a:r>
              <a:rPr lang="de-DE" sz="1799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sites</a:t>
            </a:r>
            <a:endParaRPr lang="de-DE" sz="1799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3B7D4FB-52E2-454D-AB5B-C8F2E4DDA9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647" y="4360050"/>
            <a:ext cx="3442017" cy="245332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B1196D4-31A5-4154-8F04-60454B075585}"/>
              </a:ext>
            </a:extLst>
          </p:cNvPr>
          <p:cNvSpPr txBox="1"/>
          <p:nvPr/>
        </p:nvSpPr>
        <p:spPr>
          <a:xfrm>
            <a:off x="10433742" y="4576860"/>
            <a:ext cx="1571004" cy="55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Pacific</a:t>
            </a:r>
          </a:p>
          <a:p>
            <a:r>
              <a:rPr lang="de-DE" sz="1799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Islands</a:t>
            </a:r>
          </a:p>
        </p:txBody>
      </p:sp>
      <p:sp>
        <p:nvSpPr>
          <p:cNvPr id="19" name="Titel 9">
            <a:extLst>
              <a:ext uri="{FF2B5EF4-FFF2-40B4-BE49-F238E27FC236}">
                <a16:creationId xmlns:a16="http://schemas.microsoft.com/office/drawing/2014/main" id="{F7FA0B53-E238-43CF-9E34-208CC49AA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GB" dirty="0"/>
              <a:t>Data archive – Areal Mapping</a:t>
            </a:r>
          </a:p>
        </p:txBody>
      </p:sp>
    </p:spTree>
    <p:extLst>
      <p:ext uri="{BB962C8B-B14F-4D97-AF65-F5344CB8AC3E}">
        <p14:creationId xmlns:p14="http://schemas.microsoft.com/office/powerpoint/2010/main" val="379671198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s_enmap.wmv">
            <a:hlinkClick r:id="" action="ppaction://media"/>
            <a:extLst>
              <a:ext uri="{FF2B5EF4-FFF2-40B4-BE49-F238E27FC236}">
                <a16:creationId xmlns:a16="http://schemas.microsoft.com/office/drawing/2014/main" id="{2FB5B494-2ADC-46E3-A5D3-66FBEE698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"/>
          <a:stretch>
            <a:fillRect/>
          </a:stretch>
        </p:blipFill>
        <p:spPr bwMode="auto">
          <a:xfrm>
            <a:off x="279431" y="1087840"/>
            <a:ext cx="11912569" cy="57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ußzeilenplatzhalter 1">
            <a:extLst>
              <a:ext uri="{FF2B5EF4-FFF2-40B4-BE49-F238E27FC236}">
                <a16:creationId xmlns:a16="http://schemas.microsoft.com/office/drawing/2014/main" id="{E83C6A5E-A962-4187-B73A-B342ED88E433}"/>
              </a:ext>
            </a:extLst>
          </p:cNvPr>
          <p:cNvSpPr txBox="1">
            <a:spLocks/>
          </p:cNvSpPr>
          <p:nvPr/>
        </p:nvSpPr>
        <p:spPr>
          <a:xfrm>
            <a:off x="1529999" y="126000"/>
            <a:ext cx="10177200" cy="144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 fontScale="25000" lnSpcReduction="20000"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Lecture &gt; Author  •  Document &gt; Date</a:t>
            </a:r>
            <a:endParaRPr lang="en-GB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de-DE" dirty="0"/>
              <a:t>DESIS </a:t>
            </a:r>
            <a:r>
              <a:rPr lang="de-DE" dirty="0" err="1"/>
              <a:t>specification</a:t>
            </a:r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E9EDE6F-2A29-4776-B691-63627E75D1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9276" y="1335868"/>
          <a:ext cx="7556696" cy="2964784"/>
        </p:xfrm>
        <a:graphic>
          <a:graphicData uri="http://schemas.openxmlformats.org/drawingml/2006/table">
            <a:tbl>
              <a:tblPr firstRow="1" firstCol="1" bandRow="1"/>
              <a:tblGrid>
                <a:gridCol w="339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Mission Instrument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ISS/MUSES DESIS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Off-nadir tilting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(across-track, along-track)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-45° (backboard) to +5° (starboard), -40° to +40° (by MUSES and DESIS)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Spectral range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400 nm to 1000 nm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9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Spectral sampling, FWHM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2.55 nm, 3.50 nm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effectLst/>
                        </a:rPr>
                        <a:t>Radiometry</a:t>
                      </a:r>
                      <a:endParaRPr lang="de-D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</a:rPr>
                        <a:t>13 </a:t>
                      </a:r>
                      <a:r>
                        <a:rPr lang="de-DE" sz="1600" kern="1200" dirty="0" err="1">
                          <a:effectLst/>
                        </a:rPr>
                        <a:t>bits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Spatial (res., swath)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m, 30</a:t>
                      </a:r>
                      <a:r>
                        <a:rPr lang="en-US" sz="1600" baseline="0" dirty="0">
                          <a:effectLst/>
                        </a:rPr>
                        <a:t> km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(@ 400 km)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SNR (signal-to-noise)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205 (no bin.)/406 (4 bin.)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@ 550 nm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Instrument (mass)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93 kg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015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Capacity (km, storage)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2360 km per day, 225 </a:t>
                      </a:r>
                      <a:r>
                        <a:rPr lang="en-US" sz="1600" dirty="0" err="1">
                          <a:effectLst/>
                        </a:rPr>
                        <a:t>GBit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F6FDBB15-DC9C-406D-9913-CF7CCDDF16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9276" y="4446273"/>
          <a:ext cx="7556696" cy="1951170"/>
        </p:xfrm>
        <a:graphic>
          <a:graphicData uri="http://schemas.openxmlformats.org/drawingml/2006/table">
            <a:tbl>
              <a:tblPr firstRow="1" firstCol="1" bandRow="1"/>
              <a:tblGrid>
                <a:gridCol w="339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Mission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Instrument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ISS/MUSES DESIS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Target lifetime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2018-2023 (nominal) …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9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Satellite (mass,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dimension, usage)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455 t, 109.0×97.9×27.5 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endParaRPr lang="de-DE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(multi-purpose)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89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Orbit (type, local time at equator, inclination, height, repeat cycle)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 Sun-synchronous, various,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51.6°, 320 km to 430 km,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 repeat cycle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Coverage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55° N to 52° S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CAE80BBB-98A3-4562-9037-2BA19AAB740F}"/>
              </a:ext>
            </a:extLst>
          </p:cNvPr>
          <p:cNvSpPr txBox="1"/>
          <p:nvPr/>
        </p:nvSpPr>
        <p:spPr>
          <a:xfrm>
            <a:off x="5689023" y="57161"/>
            <a:ext cx="65527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091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ISS (~ 400km), non-sun-synchronous orbit</a:t>
            </a:r>
          </a:p>
          <a:p>
            <a:pPr defTabSz="914091"/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Covers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55° N to 52° S </a:t>
            </a:r>
          </a:p>
          <a:p>
            <a:pPr defTabSz="914091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Tilting options:	-45° (backboard) to +5° (starboard),</a:t>
            </a:r>
          </a:p>
          <a:p>
            <a:pPr defTabSz="914091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-40° to +40° (along track)</a:t>
            </a:r>
          </a:p>
          <a:p>
            <a:pPr defTabSz="914091"/>
            <a:endParaRPr lang="en-GB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091"/>
            <a:endParaRPr lang="en-GB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52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6831E16-E9D3-4ED9-9474-84393957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00" y="982800"/>
            <a:ext cx="7849480" cy="58015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811153-8997-4CE2-ACEA-29C4E0CB5CA0}"/>
              </a:ext>
            </a:extLst>
          </p:cNvPr>
          <p:cNvSpPr txBox="1"/>
          <p:nvPr/>
        </p:nvSpPr>
        <p:spPr>
          <a:xfrm>
            <a:off x="9538169" y="1916832"/>
            <a:ext cx="271909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DESIS </a:t>
            </a:r>
            <a:r>
              <a:rPr lang="de-DE" dirty="0" err="1"/>
              <a:t>Footprints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EMIT </a:t>
            </a:r>
            <a:r>
              <a:rPr lang="de-DE" dirty="0" err="1"/>
              <a:t>Footprints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DESIS/EMIT </a:t>
            </a:r>
            <a:r>
              <a:rPr lang="de-DE" dirty="0" err="1"/>
              <a:t>Overlap</a:t>
            </a:r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2D2178A-53C6-4C4C-9197-2956F912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>
            <a:normAutofit fontScale="90000"/>
          </a:bodyPr>
          <a:lstStyle/>
          <a:p>
            <a:r>
              <a:rPr lang="en-US" dirty="0"/>
              <a:t>Synergies – DESIS/EMIT Acquisition overlap (within 60 min)</a:t>
            </a:r>
            <a:br>
              <a:rPr lang="en-US" dirty="0"/>
            </a:br>
            <a:endParaRPr lang="de-DE" sz="20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267B1D2-D8B3-44E1-B611-9F6ED8769103}"/>
              </a:ext>
            </a:extLst>
          </p:cNvPr>
          <p:cNvSpPr/>
          <p:nvPr/>
        </p:nvSpPr>
        <p:spPr>
          <a:xfrm>
            <a:off x="8770840" y="2060756"/>
            <a:ext cx="720080" cy="216024"/>
          </a:xfrm>
          <a:prstGeom prst="rect">
            <a:avLst/>
          </a:prstGeom>
          <a:solidFill>
            <a:srgbClr val="92D050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F0F95E1-37A3-41B8-BCDD-052301C53BF3}"/>
              </a:ext>
            </a:extLst>
          </p:cNvPr>
          <p:cNvSpPr/>
          <p:nvPr/>
        </p:nvSpPr>
        <p:spPr>
          <a:xfrm>
            <a:off x="8770840" y="2480047"/>
            <a:ext cx="720080" cy="216024"/>
          </a:xfrm>
          <a:prstGeom prst="rect">
            <a:avLst/>
          </a:prstGeom>
          <a:solidFill>
            <a:srgbClr val="FCEA7A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4743EB0-85E5-4571-8D13-229168550AA3}"/>
              </a:ext>
            </a:extLst>
          </p:cNvPr>
          <p:cNvSpPr/>
          <p:nvPr/>
        </p:nvSpPr>
        <p:spPr>
          <a:xfrm>
            <a:off x="8770840" y="2880489"/>
            <a:ext cx="720080" cy="216024"/>
          </a:xfrm>
          <a:prstGeom prst="rect">
            <a:avLst/>
          </a:prstGeom>
          <a:solidFill>
            <a:srgbClr val="6CB9DC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A5A5582-D55F-45CB-8120-6DCDCF447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5" r="2738"/>
          <a:stretch/>
        </p:blipFill>
        <p:spPr>
          <a:xfrm>
            <a:off x="6989014" y="4689232"/>
            <a:ext cx="4882555" cy="212187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11567E-AD26-4B10-A638-4F17C54DE6A5}"/>
              </a:ext>
            </a:extLst>
          </p:cNvPr>
          <p:cNvSpPr txBox="1"/>
          <p:nvPr/>
        </p:nvSpPr>
        <p:spPr>
          <a:xfrm>
            <a:off x="8709256" y="3259723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Status </a:t>
            </a:r>
            <a:r>
              <a:rPr lang="de-DE" sz="1600" dirty="0" err="1"/>
              <a:t>Oct</a:t>
            </a:r>
            <a:r>
              <a:rPr lang="de-DE" sz="1600" dirty="0"/>
              <a:t> 2023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F3B619C-24C1-41FE-993A-5BF0C2832B5D}"/>
              </a:ext>
            </a:extLst>
          </p:cNvPr>
          <p:cNvSpPr/>
          <p:nvPr/>
        </p:nvSpPr>
        <p:spPr>
          <a:xfrm>
            <a:off x="6096000" y="4941168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533D670-4006-45F6-8788-C0434D5D7D6F}"/>
              </a:ext>
            </a:extLst>
          </p:cNvPr>
          <p:cNvSpPr/>
          <p:nvPr/>
        </p:nvSpPr>
        <p:spPr>
          <a:xfrm>
            <a:off x="8825983" y="3719416"/>
            <a:ext cx="36004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AA2FE30-3959-4F89-B12D-5EA2A89BEF4F}"/>
              </a:ext>
            </a:extLst>
          </p:cNvPr>
          <p:cNvSpPr/>
          <p:nvPr/>
        </p:nvSpPr>
        <p:spPr>
          <a:xfrm>
            <a:off x="9195512" y="3617157"/>
            <a:ext cx="160819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/>
              <a:t>Albury</a:t>
            </a:r>
            <a:r>
              <a:rPr lang="de-DE" dirty="0"/>
              <a:t> Forest</a:t>
            </a:r>
          </a:p>
        </p:txBody>
      </p:sp>
    </p:spTree>
    <p:extLst>
      <p:ext uri="{BB962C8B-B14F-4D97-AF65-F5344CB8AC3E}">
        <p14:creationId xmlns:p14="http://schemas.microsoft.com/office/powerpoint/2010/main" val="270273516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C9EB5DE-68C5-436C-8544-4491125E8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214" y="3003703"/>
            <a:ext cx="1567441" cy="15674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76F7BF8-4675-47CF-8A57-12EC0AA3C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631" y="1258776"/>
            <a:ext cx="1567441" cy="15674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19296CE-C62F-4146-8277-0CC96CC93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015" y="3003703"/>
            <a:ext cx="1567441" cy="156744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903E767-A994-4F1C-9019-4C0B76152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015" y="1258776"/>
            <a:ext cx="1567441" cy="156744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FF47452-D1BE-4A2D-BF16-18680AEFD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4" y="3003703"/>
            <a:ext cx="1567441" cy="1567441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A73CB52-5524-4BDC-BC65-78DA16578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14" y="1270566"/>
            <a:ext cx="1567441" cy="1567441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07CFA4-930F-46C0-9C73-72183CFE7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207" y="3003703"/>
            <a:ext cx="1567441" cy="156744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1CA116-6393-4214-8B55-79703C25D2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207" y="1258776"/>
            <a:ext cx="1567441" cy="156744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1F843E-3149-4686-AAD1-60C578C80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604" y="4714682"/>
            <a:ext cx="2747052" cy="194582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70C70EA-FF19-48D7-8B04-9BEACC4EE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380" y="4691692"/>
            <a:ext cx="2674620" cy="1968818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E78C176-2CC5-4FA7-9853-859DCCA931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4714682"/>
            <a:ext cx="2747052" cy="194582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2826F0F-991B-4EDE-A032-FC9F3C6AE9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06" y="4691692"/>
            <a:ext cx="2779507" cy="1968818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DA1908DB-AF34-4A37-A316-3035C259D30E}"/>
              </a:ext>
            </a:extLst>
          </p:cNvPr>
          <p:cNvSpPr txBox="1"/>
          <p:nvPr/>
        </p:nvSpPr>
        <p:spPr>
          <a:xfrm>
            <a:off x="1862253" y="305581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DESIS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80CE537-BA33-40DF-8231-BD0F37B73C44}"/>
              </a:ext>
            </a:extLst>
          </p:cNvPr>
          <p:cNvSpPr txBox="1"/>
          <p:nvPr/>
        </p:nvSpPr>
        <p:spPr>
          <a:xfrm>
            <a:off x="1888830" y="1316608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EMIT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8E189BB-4DAE-4680-8BAB-7828229D7F2C}"/>
              </a:ext>
            </a:extLst>
          </p:cNvPr>
          <p:cNvSpPr txBox="1"/>
          <p:nvPr/>
        </p:nvSpPr>
        <p:spPr>
          <a:xfrm>
            <a:off x="9932999" y="1307997"/>
            <a:ext cx="736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EMIT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6144A1-7E1B-468F-8FC7-6720A05F19FE}"/>
              </a:ext>
            </a:extLst>
          </p:cNvPr>
          <p:cNvSpPr txBox="1"/>
          <p:nvPr/>
        </p:nvSpPr>
        <p:spPr>
          <a:xfrm>
            <a:off x="9842250" y="303223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DESIS</a:t>
            </a:r>
          </a:p>
        </p:txBody>
      </p:sp>
      <p:graphicFrame>
        <p:nvGraphicFramePr>
          <p:cNvPr id="42" name="Tabelle 41">
            <a:extLst>
              <a:ext uri="{FF2B5EF4-FFF2-40B4-BE49-F238E27FC236}">
                <a16:creationId xmlns:a16="http://schemas.microsoft.com/office/drawing/2014/main" id="{4E444D7E-C9A3-4E99-9B07-348F415B194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95800" y="1201610"/>
          <a:ext cx="3993078" cy="32043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1026">
                  <a:extLst>
                    <a:ext uri="{9D8B030D-6E8A-4147-A177-3AD203B41FA5}">
                      <a16:colId xmlns:a16="http://schemas.microsoft.com/office/drawing/2014/main" val="1555580700"/>
                    </a:ext>
                  </a:extLst>
                </a:gridCol>
                <a:gridCol w="1331026">
                  <a:extLst>
                    <a:ext uri="{9D8B030D-6E8A-4147-A177-3AD203B41FA5}">
                      <a16:colId xmlns:a16="http://schemas.microsoft.com/office/drawing/2014/main" val="4284465769"/>
                    </a:ext>
                  </a:extLst>
                </a:gridCol>
                <a:gridCol w="1331026">
                  <a:extLst>
                    <a:ext uri="{9D8B030D-6E8A-4147-A177-3AD203B41FA5}">
                      <a16:colId xmlns:a16="http://schemas.microsoft.com/office/drawing/2014/main" val="2888525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EMIT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DESIS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9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Spatial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resolution</a:t>
                      </a:r>
                      <a:endParaRPr lang="de-DE" dirty="0"/>
                    </a:p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71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7.40 </a:t>
                      </a:r>
                      <a:r>
                        <a:rPr lang="de-DE" dirty="0" err="1"/>
                        <a:t>nm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Spectral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sampling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2.55 </a:t>
                      </a:r>
                      <a:r>
                        <a:rPr lang="de-DE" dirty="0" err="1"/>
                        <a:t>nm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0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Swath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width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23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380 – 2500 </a:t>
                      </a:r>
                      <a:r>
                        <a:rPr lang="de-DE" dirty="0" err="1"/>
                        <a:t>nm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Spectral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coverage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400 – 1000 </a:t>
                      </a:r>
                      <a:r>
                        <a:rPr lang="de-DE" dirty="0" err="1"/>
                        <a:t>nm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987371"/>
                  </a:ext>
                </a:extLst>
              </a:tr>
            </a:tbl>
          </a:graphicData>
        </a:graphic>
      </p:graphicFrame>
      <p:sp>
        <p:nvSpPr>
          <p:cNvPr id="43" name="Textfeld 42">
            <a:extLst>
              <a:ext uri="{FF2B5EF4-FFF2-40B4-BE49-F238E27FC236}">
                <a16:creationId xmlns:a16="http://schemas.microsoft.com/office/drawing/2014/main" id="{4FAF3AB9-A02A-41FD-BE0B-F37632E526E2}"/>
              </a:ext>
            </a:extLst>
          </p:cNvPr>
          <p:cNvSpPr txBox="1"/>
          <p:nvPr/>
        </p:nvSpPr>
        <p:spPr>
          <a:xfrm>
            <a:off x="2694361" y="6608385"/>
            <a:ext cx="1331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Wavelength</a:t>
            </a:r>
            <a:r>
              <a:rPr lang="de-DE" sz="1200" dirty="0"/>
              <a:t> [</a:t>
            </a:r>
            <a:r>
              <a:rPr lang="de-DE" sz="1200" dirty="0" err="1"/>
              <a:t>nm</a:t>
            </a:r>
            <a:r>
              <a:rPr lang="de-DE" sz="1200" dirty="0"/>
              <a:t>]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B020AD2-12BF-43B8-8B7E-F7988A3B7B14}"/>
              </a:ext>
            </a:extLst>
          </p:cNvPr>
          <p:cNvSpPr txBox="1"/>
          <p:nvPr/>
        </p:nvSpPr>
        <p:spPr>
          <a:xfrm>
            <a:off x="8601036" y="6608385"/>
            <a:ext cx="1331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Wavelength</a:t>
            </a:r>
            <a:r>
              <a:rPr lang="de-DE" sz="1200" dirty="0"/>
              <a:t> [</a:t>
            </a:r>
            <a:r>
              <a:rPr lang="de-DE" sz="1200" dirty="0" err="1"/>
              <a:t>nm</a:t>
            </a:r>
            <a:r>
              <a:rPr lang="de-DE" sz="1200" dirty="0"/>
              <a:t>]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50442ED-34A0-4622-8DCA-326E085BA801}"/>
              </a:ext>
            </a:extLst>
          </p:cNvPr>
          <p:cNvSpPr txBox="1"/>
          <p:nvPr/>
        </p:nvSpPr>
        <p:spPr>
          <a:xfrm rot="16200000">
            <a:off x="5550421" y="5549096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Reflectance</a:t>
            </a:r>
            <a:r>
              <a:rPr lang="de-DE" sz="1200" dirty="0"/>
              <a:t> </a:t>
            </a:r>
            <a:r>
              <a:rPr lang="de-DE" sz="1200" dirty="0" err="1"/>
              <a:t>factor</a:t>
            </a:r>
            <a:endParaRPr lang="de-DE" sz="1200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D8E4885-9A7F-4CD2-8B66-263C5DD404B6}"/>
              </a:ext>
            </a:extLst>
          </p:cNvPr>
          <p:cNvSpPr txBox="1"/>
          <p:nvPr/>
        </p:nvSpPr>
        <p:spPr>
          <a:xfrm rot="16200000">
            <a:off x="-288607" y="5538814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Reflectance</a:t>
            </a:r>
            <a:r>
              <a:rPr lang="de-DE" sz="1200" dirty="0"/>
              <a:t> </a:t>
            </a:r>
            <a:r>
              <a:rPr lang="de-DE" sz="1200" dirty="0" err="1"/>
              <a:t>factor</a:t>
            </a:r>
            <a:endParaRPr lang="de-DE" sz="1200" dirty="0"/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62ADCB7C-E762-44CF-8665-0B01D9E727CC}"/>
              </a:ext>
            </a:extLst>
          </p:cNvPr>
          <p:cNvSpPr txBox="1">
            <a:spLocks/>
          </p:cNvSpPr>
          <p:nvPr/>
        </p:nvSpPr>
        <p:spPr>
          <a:xfrm>
            <a:off x="847726" y="116632"/>
            <a:ext cx="10602658" cy="9852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Synergies with EMIT – Albury Forest (16 / 03 / 2023, 04:50 GMT)</a:t>
            </a:r>
            <a:endParaRPr lang="de-DE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E4F05D-CBDF-4BEA-A630-C2C4031FA75E}"/>
              </a:ext>
            </a:extLst>
          </p:cNvPr>
          <p:cNvSpPr/>
          <p:nvPr/>
        </p:nvSpPr>
        <p:spPr>
          <a:xfrm>
            <a:off x="10521389" y="4797152"/>
            <a:ext cx="177674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E43A807-321E-4C96-9486-1799E0489B07}"/>
              </a:ext>
            </a:extLst>
          </p:cNvPr>
          <p:cNvSpPr/>
          <p:nvPr/>
        </p:nvSpPr>
        <p:spPr>
          <a:xfrm>
            <a:off x="11072750" y="4797152"/>
            <a:ext cx="252557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BDDC60A-29EB-4096-B99C-348605C1F953}"/>
              </a:ext>
            </a:extLst>
          </p:cNvPr>
          <p:cNvSpPr/>
          <p:nvPr/>
        </p:nvSpPr>
        <p:spPr>
          <a:xfrm>
            <a:off x="4675852" y="4797152"/>
            <a:ext cx="147939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DC2253F-C34A-4EBA-94D1-B5C3960DA3DE}"/>
              </a:ext>
            </a:extLst>
          </p:cNvPr>
          <p:cNvSpPr/>
          <p:nvPr/>
        </p:nvSpPr>
        <p:spPr>
          <a:xfrm>
            <a:off x="5194829" y="4797152"/>
            <a:ext cx="250185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D582C81-2A50-4D09-AF5C-36C34CE3A797}"/>
              </a:ext>
            </a:extLst>
          </p:cNvPr>
          <p:cNvSpPr/>
          <p:nvPr/>
        </p:nvSpPr>
        <p:spPr>
          <a:xfrm>
            <a:off x="3192389" y="3757903"/>
            <a:ext cx="98882" cy="86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B36FC6-E6A7-43DC-BDA2-FA0198896D8F}"/>
              </a:ext>
            </a:extLst>
          </p:cNvPr>
          <p:cNvSpPr/>
          <p:nvPr/>
        </p:nvSpPr>
        <p:spPr>
          <a:xfrm>
            <a:off x="3200934" y="1999029"/>
            <a:ext cx="98882" cy="86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77FBF8F-3065-4ECE-B0CE-FBE9F81A8DC8}"/>
              </a:ext>
            </a:extLst>
          </p:cNvPr>
          <p:cNvSpPr/>
          <p:nvPr/>
        </p:nvSpPr>
        <p:spPr>
          <a:xfrm>
            <a:off x="1605941" y="1980699"/>
            <a:ext cx="98882" cy="869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BF1343A-002A-4F27-9F39-1C06DA9F74FA}"/>
              </a:ext>
            </a:extLst>
          </p:cNvPr>
          <p:cNvSpPr/>
          <p:nvPr/>
        </p:nvSpPr>
        <p:spPr>
          <a:xfrm>
            <a:off x="1605941" y="3743956"/>
            <a:ext cx="98882" cy="869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63BBBBA-7331-4138-8904-D15DD93D2ACE}"/>
              </a:ext>
            </a:extLst>
          </p:cNvPr>
          <p:cNvSpPr/>
          <p:nvPr/>
        </p:nvSpPr>
        <p:spPr>
          <a:xfrm>
            <a:off x="9409115" y="1999029"/>
            <a:ext cx="98882" cy="8693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6A23890-3550-46F3-A5F1-1DACE49652A0}"/>
              </a:ext>
            </a:extLst>
          </p:cNvPr>
          <p:cNvSpPr/>
          <p:nvPr/>
        </p:nvSpPr>
        <p:spPr>
          <a:xfrm>
            <a:off x="9317853" y="3804764"/>
            <a:ext cx="98882" cy="8693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8CA7BCA-4696-4962-AE1F-62DEFBA545F4}"/>
              </a:ext>
            </a:extLst>
          </p:cNvPr>
          <p:cNvSpPr/>
          <p:nvPr/>
        </p:nvSpPr>
        <p:spPr>
          <a:xfrm>
            <a:off x="11149587" y="3518252"/>
            <a:ext cx="98882" cy="8693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BB80EF1-4AB3-4B9B-B779-79781854801E}"/>
              </a:ext>
            </a:extLst>
          </p:cNvPr>
          <p:cNvSpPr/>
          <p:nvPr/>
        </p:nvSpPr>
        <p:spPr>
          <a:xfrm>
            <a:off x="11144927" y="1994278"/>
            <a:ext cx="98882" cy="8693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2821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1">
            <a:extLst>
              <a:ext uri="{FF2B5EF4-FFF2-40B4-BE49-F238E27FC236}">
                <a16:creationId xmlns:a16="http://schemas.microsoft.com/office/drawing/2014/main" id="{E83C6A5E-A962-4187-B73A-B342ED88E433}"/>
              </a:ext>
            </a:extLst>
          </p:cNvPr>
          <p:cNvSpPr txBox="1">
            <a:spLocks/>
          </p:cNvSpPr>
          <p:nvPr/>
        </p:nvSpPr>
        <p:spPr>
          <a:xfrm>
            <a:off x="1529999" y="126000"/>
            <a:ext cx="10177200" cy="144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 fontScale="25000" lnSpcReduction="20000"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Lecture &gt; Author  •  Document &gt; Date</a:t>
            </a:r>
            <a:endParaRPr lang="en-GB" dirty="0"/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325332E2-83A1-4B62-ACD4-4E2CB332A867}"/>
              </a:ext>
            </a:extLst>
          </p:cNvPr>
          <p:cNvSpPr txBox="1">
            <a:spLocks/>
          </p:cNvSpPr>
          <p:nvPr/>
        </p:nvSpPr>
        <p:spPr>
          <a:xfrm>
            <a:off x="486000" y="126000"/>
            <a:ext cx="1044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DLR.de  •  Chart </a:t>
            </a:r>
            <a:fld id="{A5AC3FBE-A647-41C9-A8C3-4435ED4FC895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5" name="Grafik 5" descr="Folie_-02.png">
            <a:extLst>
              <a:ext uri="{FF2B5EF4-FFF2-40B4-BE49-F238E27FC236}">
                <a16:creationId xmlns:a16="http://schemas.microsoft.com/office/drawing/2014/main" id="{15C303EB-8BC6-4695-9681-F2BE0DC32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6072188"/>
            <a:ext cx="12350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FD8C71D-EAD7-413F-8FE0-5F8494985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5174" cy="6859588"/>
          </a:xfrm>
          <a:prstGeom prst="rect">
            <a:avLst/>
          </a:prstGeom>
        </p:spPr>
      </p:pic>
      <p:sp>
        <p:nvSpPr>
          <p:cNvPr id="18" name="Ellipse 13">
            <a:extLst>
              <a:ext uri="{FF2B5EF4-FFF2-40B4-BE49-F238E27FC236}">
                <a16:creationId xmlns:a16="http://schemas.microsoft.com/office/drawing/2014/main" id="{1C43EC63-3C27-4CE9-8851-B4B9EEFB5A8A}"/>
              </a:ext>
            </a:extLst>
          </p:cNvPr>
          <p:cNvSpPr/>
          <p:nvPr/>
        </p:nvSpPr>
        <p:spPr>
          <a:xfrm>
            <a:off x="7922454" y="3429000"/>
            <a:ext cx="729175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MyMovie_2.avi">
            <a:hlinkClick r:id="" action="ppaction://media"/>
            <a:extLst>
              <a:ext uri="{FF2B5EF4-FFF2-40B4-BE49-F238E27FC236}">
                <a16:creationId xmlns:a16="http://schemas.microsoft.com/office/drawing/2014/main" id="{43A78435-14C5-43C9-B509-A1C889FFC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36" y="4307006"/>
            <a:ext cx="3594853" cy="2407258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16248F55-336A-49D2-B618-DCBE9F782D73}"/>
              </a:ext>
            </a:extLst>
          </p:cNvPr>
          <p:cNvCxnSpPr>
            <a:stCxn id="18" idx="3"/>
            <a:endCxn id="19" idx="3"/>
          </p:cNvCxnSpPr>
          <p:nvPr/>
        </p:nvCxnSpPr>
        <p:spPr>
          <a:xfrm flipH="1">
            <a:off x="3714189" y="4043627"/>
            <a:ext cx="4315050" cy="14670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6200DBB6-166C-4875-AF36-91603CBDE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931" y="6072188"/>
            <a:ext cx="2412698" cy="55873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CC551F0-254C-44F8-A56F-FF28AB51FC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72" y="5555778"/>
            <a:ext cx="1766715" cy="1177810"/>
          </a:xfrm>
          <a:prstGeom prst="rect">
            <a:avLst/>
          </a:prstGeom>
        </p:spPr>
      </p:pic>
      <p:sp>
        <p:nvSpPr>
          <p:cNvPr id="16" name="Ellipse 13">
            <a:extLst>
              <a:ext uri="{FF2B5EF4-FFF2-40B4-BE49-F238E27FC236}">
                <a16:creationId xmlns:a16="http://schemas.microsoft.com/office/drawing/2014/main" id="{F283CEF9-6E8B-49C9-B9C5-4DE8494C2CC5}"/>
              </a:ext>
            </a:extLst>
          </p:cNvPr>
          <p:cNvSpPr/>
          <p:nvPr/>
        </p:nvSpPr>
        <p:spPr>
          <a:xfrm>
            <a:off x="4703394" y="3903885"/>
            <a:ext cx="729175" cy="72008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Ellipse 13">
            <a:extLst>
              <a:ext uri="{FF2B5EF4-FFF2-40B4-BE49-F238E27FC236}">
                <a16:creationId xmlns:a16="http://schemas.microsoft.com/office/drawing/2014/main" id="{5D6A2152-2B05-4FCF-A95B-EE787BDE47A3}"/>
              </a:ext>
            </a:extLst>
          </p:cNvPr>
          <p:cNvSpPr/>
          <p:nvPr/>
        </p:nvSpPr>
        <p:spPr>
          <a:xfrm>
            <a:off x="3727234" y="3613716"/>
            <a:ext cx="729175" cy="72008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80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s_enmap.wmv">
            <a:hlinkClick r:id="" action="ppaction://media"/>
            <a:extLst>
              <a:ext uri="{FF2B5EF4-FFF2-40B4-BE49-F238E27FC236}">
                <a16:creationId xmlns:a16="http://schemas.microsoft.com/office/drawing/2014/main" id="{2FB5B494-2ADC-46E3-A5D3-66FBEE698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"/>
          <a:stretch>
            <a:fillRect/>
          </a:stretch>
        </p:blipFill>
        <p:spPr bwMode="auto">
          <a:xfrm>
            <a:off x="279431" y="1087840"/>
            <a:ext cx="11912569" cy="57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ußzeilenplatzhalter 1">
            <a:extLst>
              <a:ext uri="{FF2B5EF4-FFF2-40B4-BE49-F238E27FC236}">
                <a16:creationId xmlns:a16="http://schemas.microsoft.com/office/drawing/2014/main" id="{E83C6A5E-A962-4187-B73A-B342ED88E433}"/>
              </a:ext>
            </a:extLst>
          </p:cNvPr>
          <p:cNvSpPr txBox="1">
            <a:spLocks/>
          </p:cNvSpPr>
          <p:nvPr/>
        </p:nvSpPr>
        <p:spPr>
          <a:xfrm>
            <a:off x="1529999" y="126000"/>
            <a:ext cx="10177200" cy="144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 fontScale="25000" lnSpcReduction="20000"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&gt; Lecture &gt; Author  •  Document &gt; Date</a:t>
            </a:r>
            <a:endParaRPr lang="en-GB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de-DE" dirty="0"/>
              <a:t>DESIS </a:t>
            </a:r>
            <a:r>
              <a:rPr lang="de-DE" dirty="0" err="1"/>
              <a:t>specification</a:t>
            </a:r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E9EDE6F-2A29-4776-B691-63627E75D1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9276" y="1335868"/>
          <a:ext cx="7556696" cy="2964784"/>
        </p:xfrm>
        <a:graphic>
          <a:graphicData uri="http://schemas.openxmlformats.org/drawingml/2006/table">
            <a:tbl>
              <a:tblPr firstRow="1" firstCol="1" bandRow="1"/>
              <a:tblGrid>
                <a:gridCol w="339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Mission Instrument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ISS/MUSES DESIS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Off-nadir tilting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(across-track, along-track)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-45° (backboard) to +5° (starboard), -40° to +40° (by MUSES and DESIS)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Spectral range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400 nm to 1000 nm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9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Spectral sampling, FWHM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2.55 nm, 3.50 nm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600" kern="1200" dirty="0" err="1">
                          <a:effectLst/>
                        </a:rPr>
                        <a:t>Radiometry</a:t>
                      </a:r>
                      <a:endParaRPr lang="de-DE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effectLst/>
                        </a:rPr>
                        <a:t>13 </a:t>
                      </a:r>
                      <a:r>
                        <a:rPr lang="de-DE" sz="1600" kern="1200" dirty="0" err="1">
                          <a:effectLst/>
                        </a:rPr>
                        <a:t>bits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Spatial (res., swath)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m, 30</a:t>
                      </a:r>
                      <a:r>
                        <a:rPr lang="en-US" sz="1600" baseline="0" dirty="0">
                          <a:effectLst/>
                        </a:rPr>
                        <a:t> km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(@ 400 km)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SNR (signal-to-noise)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205 (no bin.)/406 (4 bin.)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@ 550 nm</a:t>
                      </a:r>
                      <a:endParaRPr lang="de-DE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Instrument (mass)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93 kg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015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Capacity (km, storage)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2360 km per day, 225 </a:t>
                      </a:r>
                      <a:r>
                        <a:rPr lang="en-US" sz="1600" dirty="0" err="1">
                          <a:effectLst/>
                        </a:rPr>
                        <a:t>GBit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F6FDBB15-DC9C-406D-9913-CF7CCDDF16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9276" y="4446273"/>
          <a:ext cx="7556696" cy="1951170"/>
        </p:xfrm>
        <a:graphic>
          <a:graphicData uri="http://schemas.openxmlformats.org/drawingml/2006/table">
            <a:tbl>
              <a:tblPr firstRow="1" firstCol="1" bandRow="1"/>
              <a:tblGrid>
                <a:gridCol w="339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9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Mission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Instrument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ISS/MUSES DESIS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Target lifetime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2018-2023 (nominal) …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93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Satellite (mass,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dimension, usage)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455 t, 109.0×97.9×27.5 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endParaRPr lang="de-DE" sz="16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(multi-purpose)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89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Orbit (type, local time at equator, inclination, height, repeat cycle)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 Sun-synchronous, various,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51.6°, 320 km to 430 km,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 repeat cycle</a:t>
                      </a:r>
                      <a:endParaRPr lang="de-DE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6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Coverage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54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09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62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17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771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26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080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235" algn="l" defTabSz="914309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55° N to 52° S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3837" marR="4383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CAE80BBB-98A3-4562-9037-2BA19AAB740F}"/>
              </a:ext>
            </a:extLst>
          </p:cNvPr>
          <p:cNvSpPr txBox="1"/>
          <p:nvPr/>
        </p:nvSpPr>
        <p:spPr>
          <a:xfrm>
            <a:off x="5689023" y="57161"/>
            <a:ext cx="65527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091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ISS (~ 400km), non-sun-synchronous orbit</a:t>
            </a:r>
          </a:p>
          <a:p>
            <a:pPr defTabSz="914091"/>
            <a:r>
              <a:rPr lang="de-DE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Covers </a:t>
            </a:r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55° N to 52° S </a:t>
            </a:r>
          </a:p>
          <a:p>
            <a:pPr defTabSz="914091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Tilting options:	-45° (backboard) to +5° (starboard),</a:t>
            </a:r>
          </a:p>
          <a:p>
            <a:pPr defTabSz="914091"/>
            <a:r>
              <a:rPr lang="en-GB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-40° to +40° (along track)</a:t>
            </a:r>
          </a:p>
          <a:p>
            <a:pPr defTabSz="914091"/>
            <a:endParaRPr lang="en-GB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091"/>
            <a:endParaRPr lang="en-GB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93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DAA278-C20B-454A-9285-BD3B0840C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79" y="1063083"/>
            <a:ext cx="4458247" cy="3590053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CA9D735D-7C9B-4503-9CBC-04144194A7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7" y="5433156"/>
            <a:ext cx="1413563" cy="1375136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890BC945-FF05-4D01-B4C5-1501D3A3E1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223" y="5433156"/>
            <a:ext cx="1413563" cy="1375136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DC94A72-8600-4CD4-A5B9-24856F2A1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89" y="5433156"/>
            <a:ext cx="1413563" cy="13751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848EEF5-F7BC-4895-94DA-485D4B7A73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755" y="5433156"/>
            <a:ext cx="1413562" cy="137513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257C06B4-3416-4AA9-BC37-5547B30B3D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020" y="5433156"/>
            <a:ext cx="1413562" cy="1375135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44981FB8-FE77-4CAC-8328-625018E78C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285" y="5433156"/>
            <a:ext cx="1413562" cy="1375135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2BEA5D03-7684-44E2-A8D4-9DDE55A704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550" y="5433156"/>
            <a:ext cx="1413562" cy="1375136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06726247-DEC4-49FD-9D4F-655359D958F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818" y="5433156"/>
            <a:ext cx="1413562" cy="1375135"/>
          </a:xfrm>
          <a:prstGeom prst="rect">
            <a:avLst/>
          </a:prstGeom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E18C84A-928F-4E35-B2FC-F61003F93D41}"/>
              </a:ext>
            </a:extLst>
          </p:cNvPr>
          <p:cNvSpPr txBox="1"/>
          <p:nvPr/>
        </p:nvSpPr>
        <p:spPr>
          <a:xfrm>
            <a:off x="357360" y="5183383"/>
            <a:ext cx="15290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Land Mask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09511FBF-BF33-4E3F-8269-55FDEF4B98A8}"/>
              </a:ext>
            </a:extLst>
          </p:cNvPr>
          <p:cNvSpPr txBox="1"/>
          <p:nvPr/>
        </p:nvSpPr>
        <p:spPr>
          <a:xfrm>
            <a:off x="1853420" y="5183383"/>
            <a:ext cx="15782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Water Mask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033E5293-0131-4D67-9D60-CA424A3AD95A}"/>
              </a:ext>
            </a:extLst>
          </p:cNvPr>
          <p:cNvSpPr txBox="1"/>
          <p:nvPr/>
        </p:nvSpPr>
        <p:spPr>
          <a:xfrm>
            <a:off x="3359696" y="5183383"/>
            <a:ext cx="15290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Cloud Mask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4D486723-7006-48AE-B997-C509D4E0511A}"/>
              </a:ext>
            </a:extLst>
          </p:cNvPr>
          <p:cNvSpPr txBox="1"/>
          <p:nvPr/>
        </p:nvSpPr>
        <p:spPr>
          <a:xfrm>
            <a:off x="4799856" y="4941168"/>
            <a:ext cx="16230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Cloud Shadow </a:t>
            </a:r>
          </a:p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over land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F7DB8319-FE18-4F6A-80A4-BE62B0FB4C0B}"/>
              </a:ext>
            </a:extLst>
          </p:cNvPr>
          <p:cNvSpPr txBox="1"/>
          <p:nvPr/>
        </p:nvSpPr>
        <p:spPr>
          <a:xfrm>
            <a:off x="6273147" y="5183383"/>
            <a:ext cx="16230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Haze over land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4ACCC2C8-3855-4D8F-A767-A00256A08104}"/>
              </a:ext>
            </a:extLst>
          </p:cNvPr>
          <p:cNvSpPr txBox="1"/>
          <p:nvPr/>
        </p:nvSpPr>
        <p:spPr>
          <a:xfrm>
            <a:off x="7752184" y="5183382"/>
            <a:ext cx="15441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Haze over water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EDF422FC-08DF-472A-8F44-0AAB867F186A}"/>
              </a:ext>
            </a:extLst>
          </p:cNvPr>
          <p:cNvSpPr txBox="1"/>
          <p:nvPr/>
        </p:nvSpPr>
        <p:spPr>
          <a:xfrm>
            <a:off x="9255831" y="5183383"/>
            <a:ext cx="14486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AOT Map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46C1846D-F409-4489-8E9E-95D2BC7B9910}"/>
              </a:ext>
            </a:extLst>
          </p:cNvPr>
          <p:cNvSpPr txBox="1"/>
          <p:nvPr/>
        </p:nvSpPr>
        <p:spPr>
          <a:xfrm>
            <a:off x="10704512" y="5183383"/>
            <a:ext cx="14486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WV Map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64A892F-CE9D-47E5-8FBB-A56BB9DE5B70}"/>
              </a:ext>
            </a:extLst>
          </p:cNvPr>
          <p:cNvSpPr txBox="1"/>
          <p:nvPr/>
        </p:nvSpPr>
        <p:spPr>
          <a:xfrm>
            <a:off x="6387278" y="3108696"/>
            <a:ext cx="4958145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L1B Top-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(TOA)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Radiance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L1C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Geocoded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Orthorectified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L2A Bottom-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-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Atmosphere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(BOA)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Reflectance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832216E-9223-40C6-B9BB-8CF633A25FD2}"/>
              </a:ext>
            </a:extLst>
          </p:cNvPr>
          <p:cNvSpPr/>
          <p:nvPr/>
        </p:nvSpPr>
        <p:spPr>
          <a:xfrm>
            <a:off x="5893940" y="2219903"/>
            <a:ext cx="5857854" cy="25772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3644752-5CCF-432F-B733-2342DFF7D447}"/>
              </a:ext>
            </a:extLst>
          </p:cNvPr>
          <p:cNvSpPr/>
          <p:nvPr/>
        </p:nvSpPr>
        <p:spPr>
          <a:xfrm>
            <a:off x="6246148" y="2701617"/>
            <a:ext cx="5250527" cy="1944216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43253015-FB51-441B-9D8F-E4944AA9D9C9}"/>
              </a:ext>
            </a:extLst>
          </p:cNvPr>
          <p:cNvSpPr txBox="1"/>
          <p:nvPr/>
        </p:nvSpPr>
        <p:spPr>
          <a:xfrm>
            <a:off x="7056206" y="2483700"/>
            <a:ext cx="3011900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Analysis Ready Data 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25324A4E-892A-48B5-9475-4E92A7E4192B}"/>
              </a:ext>
            </a:extLst>
          </p:cNvPr>
          <p:cNvSpPr/>
          <p:nvPr/>
        </p:nvSpPr>
        <p:spPr>
          <a:xfrm>
            <a:off x="6246148" y="1215962"/>
            <a:ext cx="5243778" cy="841758"/>
          </a:xfrm>
          <a:prstGeom prst="rect">
            <a:avLst/>
          </a:prstGeom>
          <a:noFill/>
          <a:ln w="444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126">
              <a:defRPr/>
            </a:pPr>
            <a:endParaRPr lang="de-DE" sz="1799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E56528C-E83D-44C5-8CC3-FBDB8F529F93}"/>
              </a:ext>
            </a:extLst>
          </p:cNvPr>
          <p:cNvSpPr txBox="1"/>
          <p:nvPr/>
        </p:nvSpPr>
        <p:spPr>
          <a:xfrm>
            <a:off x="7056206" y="980728"/>
            <a:ext cx="1095208" cy="36923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126">
              <a:defRPr/>
            </a:pPr>
            <a:r>
              <a:rPr lang="de-DE" sz="2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Archive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1B44C989-8D6E-43E1-8BCC-47D69B69BBCD}"/>
              </a:ext>
            </a:extLst>
          </p:cNvPr>
          <p:cNvSpPr/>
          <p:nvPr/>
        </p:nvSpPr>
        <p:spPr>
          <a:xfrm>
            <a:off x="6280953" y="1334218"/>
            <a:ext cx="4999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L1A  Raw Data </a:t>
            </a:r>
          </a:p>
          <a:p>
            <a:pPr defTabSz="914126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prepared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for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selection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ordering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 &amp;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processing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Arial" pitchFamily="34" charset="0"/>
              </a:rPr>
              <a:t>)</a:t>
            </a:r>
          </a:p>
        </p:txBody>
      </p:sp>
      <p:sp>
        <p:nvSpPr>
          <p:cNvPr id="47" name="Titel 11">
            <a:extLst>
              <a:ext uri="{FF2B5EF4-FFF2-40B4-BE49-F238E27FC236}">
                <a16:creationId xmlns:a16="http://schemas.microsoft.com/office/drawing/2014/main" id="{BE48BF2F-BF79-4488-A1AB-59453F62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760074" cy="4788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de-DE" dirty="0" err="1"/>
              <a:t>Introduction</a:t>
            </a:r>
            <a:r>
              <a:rPr lang="de-DE" dirty="0"/>
              <a:t> – Data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D304D7A7-674A-417A-A94B-9D3A5310424D}"/>
              </a:ext>
            </a:extLst>
          </p:cNvPr>
          <p:cNvSpPr/>
          <p:nvPr/>
        </p:nvSpPr>
        <p:spPr>
          <a:xfrm>
            <a:off x="3928599" y="-3137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Spectral calibration after smile correction is typically better than ~0.5 nm.</a:t>
            </a:r>
          </a:p>
        </p:txBody>
      </p:sp>
    </p:spTree>
    <p:extLst>
      <p:ext uri="{BB962C8B-B14F-4D97-AF65-F5344CB8AC3E}">
        <p14:creationId xmlns:p14="http://schemas.microsoft.com/office/powerpoint/2010/main" val="133124795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bgerundetes Rechteck 2">
            <a:extLst>
              <a:ext uri="{FF2B5EF4-FFF2-40B4-BE49-F238E27FC236}">
                <a16:creationId xmlns:a16="http://schemas.microsoft.com/office/drawing/2014/main" id="{89F7CABE-BA4B-4C2C-9A3C-98A928926110}"/>
              </a:ext>
            </a:extLst>
          </p:cNvPr>
          <p:cNvSpPr/>
          <p:nvPr/>
        </p:nvSpPr>
        <p:spPr>
          <a:xfrm>
            <a:off x="1445268" y="5396965"/>
            <a:ext cx="296656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82A043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Tasking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new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DESIS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data</a:t>
            </a:r>
            <a:endParaRPr lang="de-DE" b="1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</a:t>
            </a:r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TCloud</a:t>
            </a: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Portal) </a:t>
            </a:r>
            <a:endParaRPr lang="en-GB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41" name="Abgerundetes Rechteck 2">
            <a:extLst>
              <a:ext uri="{FF2B5EF4-FFF2-40B4-BE49-F238E27FC236}">
                <a16:creationId xmlns:a16="http://schemas.microsoft.com/office/drawing/2014/main" id="{8DC78A51-1297-4B1F-B476-6D32A0243914}"/>
              </a:ext>
            </a:extLst>
          </p:cNvPr>
          <p:cNvSpPr/>
          <p:nvPr/>
        </p:nvSpPr>
        <p:spPr>
          <a:xfrm>
            <a:off x="5166843" y="3691648"/>
            <a:ext cx="2966561" cy="715089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DLR – Science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Coordination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  <a:hlinkClick r:id="rId2"/>
              </a:rPr>
              <a:t>desis-scientific@dlr.de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Abgerundetes Rechteck 2">
            <a:extLst>
              <a:ext uri="{FF2B5EF4-FFF2-40B4-BE49-F238E27FC236}">
                <a16:creationId xmlns:a16="http://schemas.microsoft.com/office/drawing/2014/main" id="{9E00BD6A-8E9E-4E74-ADC8-E2CBFDE43502}"/>
              </a:ext>
            </a:extLst>
          </p:cNvPr>
          <p:cNvSpPr/>
          <p:nvPr/>
        </p:nvSpPr>
        <p:spPr>
          <a:xfrm>
            <a:off x="1413832" y="2065105"/>
            <a:ext cx="296656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DESIS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archive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@ DLR</a:t>
            </a: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(EOWEB Portal) </a:t>
            </a:r>
            <a:endParaRPr lang="en-GB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61" name="Abgerundetes Rechteck 2">
            <a:extLst>
              <a:ext uri="{FF2B5EF4-FFF2-40B4-BE49-F238E27FC236}">
                <a16:creationId xmlns:a16="http://schemas.microsoft.com/office/drawing/2014/main" id="{BBC2118A-7791-4DE7-A32D-01BB85EA3313}"/>
              </a:ext>
            </a:extLst>
          </p:cNvPr>
          <p:cNvSpPr/>
          <p:nvPr/>
        </p:nvSpPr>
        <p:spPr>
          <a:xfrm>
            <a:off x="8882344" y="3231949"/>
            <a:ext cx="2966560" cy="163449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EOWEB Portal (DLR)</a:t>
            </a:r>
            <a:endParaRPr lang="en-GB" b="1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endParaRPr lang="de-DE" b="1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Searching</a:t>
            </a: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Processing,</a:t>
            </a: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Download</a:t>
            </a:r>
          </a:p>
        </p:txBody>
      </p:sp>
      <p:sp>
        <p:nvSpPr>
          <p:cNvPr id="63" name="Abgerundetes Rechteck 2">
            <a:extLst>
              <a:ext uri="{FF2B5EF4-FFF2-40B4-BE49-F238E27FC236}">
                <a16:creationId xmlns:a16="http://schemas.microsoft.com/office/drawing/2014/main" id="{700260C0-8266-4C29-9A24-F8B6380D95E5}"/>
              </a:ext>
            </a:extLst>
          </p:cNvPr>
          <p:cNvSpPr/>
          <p:nvPr/>
        </p:nvSpPr>
        <p:spPr>
          <a:xfrm>
            <a:off x="1413831" y="3691648"/>
            <a:ext cx="296656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82A043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DESIS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archive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@ TBE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</a:t>
            </a:r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TCloud</a:t>
            </a: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Portal)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0C2D7DA5-E75B-4757-9D74-5104852F70C2}"/>
              </a:ext>
            </a:extLst>
          </p:cNvPr>
          <p:cNvSpPr/>
          <p:nvPr/>
        </p:nvSpPr>
        <p:spPr>
          <a:xfrm>
            <a:off x="5630600" y="5550198"/>
            <a:ext cx="2065120" cy="408623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Science </a:t>
            </a:r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proposal</a:t>
            </a:r>
            <a:endParaRPr kumimoji="0" lang="de-DE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" name="Verbinder: gewinkelt 2">
            <a:extLst>
              <a:ext uri="{FF2B5EF4-FFF2-40B4-BE49-F238E27FC236}">
                <a16:creationId xmlns:a16="http://schemas.microsoft.com/office/drawing/2014/main" id="{060F8FF1-BAB2-488E-8398-3884E740C1E2}"/>
              </a:ext>
            </a:extLst>
          </p:cNvPr>
          <p:cNvCxnSpPr>
            <a:stCxn id="55" idx="3"/>
            <a:endCxn id="41" idx="0"/>
          </p:cNvCxnSpPr>
          <p:nvPr/>
        </p:nvCxnSpPr>
        <p:spPr>
          <a:xfrm>
            <a:off x="4380393" y="2422650"/>
            <a:ext cx="2269731" cy="12689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8C331AE-2E46-4D5E-9B45-5569D88FDF60}"/>
              </a:ext>
            </a:extLst>
          </p:cNvPr>
          <p:cNvCxnSpPr>
            <a:stCxn id="40" idx="3"/>
            <a:endCxn id="13" idx="1"/>
          </p:cNvCxnSpPr>
          <p:nvPr/>
        </p:nvCxnSpPr>
        <p:spPr>
          <a:xfrm>
            <a:off x="4411829" y="5754510"/>
            <a:ext cx="1218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5DBD7C0-C093-4C96-B268-4DFB517A6F63}"/>
              </a:ext>
            </a:extLst>
          </p:cNvPr>
          <p:cNvCxnSpPr>
            <a:stCxn id="13" idx="0"/>
            <a:endCxn id="41" idx="2"/>
          </p:cNvCxnSpPr>
          <p:nvPr/>
        </p:nvCxnSpPr>
        <p:spPr>
          <a:xfrm flipH="1" flipV="1">
            <a:off x="6650124" y="4406737"/>
            <a:ext cx="13036" cy="114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61C25AF-338C-4075-BB1E-0C91CA361DE8}"/>
              </a:ext>
            </a:extLst>
          </p:cNvPr>
          <p:cNvCxnSpPr>
            <a:stCxn id="63" idx="3"/>
            <a:endCxn id="41" idx="1"/>
          </p:cNvCxnSpPr>
          <p:nvPr/>
        </p:nvCxnSpPr>
        <p:spPr>
          <a:xfrm>
            <a:off x="4380392" y="4049193"/>
            <a:ext cx="7864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CD695ED-C856-4604-B976-3BB9BA0A893D}"/>
              </a:ext>
            </a:extLst>
          </p:cNvPr>
          <p:cNvCxnSpPr>
            <a:stCxn id="41" idx="3"/>
            <a:endCxn id="61" idx="1"/>
          </p:cNvCxnSpPr>
          <p:nvPr/>
        </p:nvCxnSpPr>
        <p:spPr>
          <a:xfrm>
            <a:off x="8133404" y="4049193"/>
            <a:ext cx="7489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4F4B6343-9576-4CFC-B55F-6B4EEA1E9B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664" y="217455"/>
            <a:ext cx="1830492" cy="1830492"/>
          </a:xfrm>
          <a:prstGeom prst="rect">
            <a:avLst/>
          </a:prstGeom>
        </p:spPr>
      </p:pic>
      <p:sp>
        <p:nvSpPr>
          <p:cNvPr id="18" name="Titel 9">
            <a:extLst>
              <a:ext uri="{FF2B5EF4-FFF2-40B4-BE49-F238E27FC236}">
                <a16:creationId xmlns:a16="http://schemas.microsoft.com/office/drawing/2014/main" id="{97B09FBC-DC2A-46A6-96C5-6E623921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GB" dirty="0"/>
              <a:t>Data archive – Data access</a:t>
            </a:r>
          </a:p>
        </p:txBody>
      </p:sp>
    </p:spTree>
    <p:extLst>
      <p:ext uri="{BB962C8B-B14F-4D97-AF65-F5344CB8AC3E}">
        <p14:creationId xmlns:p14="http://schemas.microsoft.com/office/powerpoint/2010/main" val="425231459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bgerundetes Rechteck 2">
            <a:extLst>
              <a:ext uri="{FF2B5EF4-FFF2-40B4-BE49-F238E27FC236}">
                <a16:creationId xmlns:a16="http://schemas.microsoft.com/office/drawing/2014/main" id="{89F7CABE-BA4B-4C2C-9A3C-98A928926110}"/>
              </a:ext>
            </a:extLst>
          </p:cNvPr>
          <p:cNvSpPr/>
          <p:nvPr/>
        </p:nvSpPr>
        <p:spPr>
          <a:xfrm>
            <a:off x="1445268" y="5396965"/>
            <a:ext cx="296656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82A043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Tasking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new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DESIS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data</a:t>
            </a:r>
            <a:endParaRPr lang="de-DE" b="1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</a:t>
            </a:r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TCloud</a:t>
            </a: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Portal) </a:t>
            </a:r>
            <a:endParaRPr lang="en-GB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41" name="Abgerundetes Rechteck 2">
            <a:extLst>
              <a:ext uri="{FF2B5EF4-FFF2-40B4-BE49-F238E27FC236}">
                <a16:creationId xmlns:a16="http://schemas.microsoft.com/office/drawing/2014/main" id="{8DC78A51-1297-4B1F-B476-6D32A0243914}"/>
              </a:ext>
            </a:extLst>
          </p:cNvPr>
          <p:cNvSpPr/>
          <p:nvPr/>
        </p:nvSpPr>
        <p:spPr>
          <a:xfrm>
            <a:off x="5166843" y="3691648"/>
            <a:ext cx="2966561" cy="715089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DLR – Science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Coordination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  <a:hlinkClick r:id="rId2"/>
              </a:rPr>
              <a:t>desis-scientific@dlr.de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itchFamily="34" charset="0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Abgerundetes Rechteck 2">
            <a:extLst>
              <a:ext uri="{FF2B5EF4-FFF2-40B4-BE49-F238E27FC236}">
                <a16:creationId xmlns:a16="http://schemas.microsoft.com/office/drawing/2014/main" id="{9E00BD6A-8E9E-4E74-ADC8-E2CBFDE43502}"/>
              </a:ext>
            </a:extLst>
          </p:cNvPr>
          <p:cNvSpPr/>
          <p:nvPr/>
        </p:nvSpPr>
        <p:spPr>
          <a:xfrm>
            <a:off x="1413832" y="2065105"/>
            <a:ext cx="296656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DESIS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archive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@ DLR</a:t>
            </a: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(EOWEB Portal) </a:t>
            </a:r>
            <a:endParaRPr lang="en-GB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</p:txBody>
      </p:sp>
      <p:sp>
        <p:nvSpPr>
          <p:cNvPr id="61" name="Abgerundetes Rechteck 2">
            <a:extLst>
              <a:ext uri="{FF2B5EF4-FFF2-40B4-BE49-F238E27FC236}">
                <a16:creationId xmlns:a16="http://schemas.microsoft.com/office/drawing/2014/main" id="{BBC2118A-7791-4DE7-A32D-01BB85EA3313}"/>
              </a:ext>
            </a:extLst>
          </p:cNvPr>
          <p:cNvSpPr/>
          <p:nvPr/>
        </p:nvSpPr>
        <p:spPr>
          <a:xfrm>
            <a:off x="8882344" y="3231949"/>
            <a:ext cx="2966560" cy="163449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EOWEB Portal (DLR)</a:t>
            </a:r>
            <a:endParaRPr lang="en-GB" b="1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endParaRPr lang="de-DE" b="1" kern="0" dirty="0">
              <a:solidFill>
                <a:prstClr val="black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ctr"/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Searching</a:t>
            </a: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Processing,</a:t>
            </a:r>
          </a:p>
          <a:p>
            <a:pPr algn="ctr"/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Download</a:t>
            </a:r>
          </a:p>
        </p:txBody>
      </p:sp>
      <p:sp>
        <p:nvSpPr>
          <p:cNvPr id="63" name="Abgerundetes Rechteck 2">
            <a:extLst>
              <a:ext uri="{FF2B5EF4-FFF2-40B4-BE49-F238E27FC236}">
                <a16:creationId xmlns:a16="http://schemas.microsoft.com/office/drawing/2014/main" id="{700260C0-8266-4C29-9A24-F8B6380D95E5}"/>
              </a:ext>
            </a:extLst>
          </p:cNvPr>
          <p:cNvSpPr/>
          <p:nvPr/>
        </p:nvSpPr>
        <p:spPr>
          <a:xfrm>
            <a:off x="1413831" y="3691648"/>
            <a:ext cx="296656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82A043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DESIS </a:t>
            </a:r>
            <a:r>
              <a:rPr lang="de-DE" b="1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archive</a:t>
            </a:r>
            <a:r>
              <a:rPr lang="de-DE" b="1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@ TBE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(</a:t>
            </a:r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TCloud</a:t>
            </a: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 Portal)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Abgerundetes Rechteck 2">
            <a:extLst>
              <a:ext uri="{FF2B5EF4-FFF2-40B4-BE49-F238E27FC236}">
                <a16:creationId xmlns:a16="http://schemas.microsoft.com/office/drawing/2014/main" id="{0C2D7DA5-E75B-4757-9D74-5104852F70C2}"/>
              </a:ext>
            </a:extLst>
          </p:cNvPr>
          <p:cNvSpPr/>
          <p:nvPr/>
        </p:nvSpPr>
        <p:spPr>
          <a:xfrm>
            <a:off x="5630600" y="5550198"/>
            <a:ext cx="2065120" cy="408623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kern="0" dirty="0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Science </a:t>
            </a:r>
            <a:r>
              <a:rPr lang="de-DE" kern="0" dirty="0" err="1">
                <a:solidFill>
                  <a:prstClr val="black"/>
                </a:solidFill>
                <a:latin typeface="Corbel" panose="020B0503020204020204" pitchFamily="34" charset="0"/>
                <a:cs typeface="Arial" pitchFamily="34" charset="0"/>
              </a:rPr>
              <a:t>proposal</a:t>
            </a:r>
            <a:endParaRPr kumimoji="0" lang="de-DE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" name="Verbinder: gewinkelt 2">
            <a:extLst>
              <a:ext uri="{FF2B5EF4-FFF2-40B4-BE49-F238E27FC236}">
                <a16:creationId xmlns:a16="http://schemas.microsoft.com/office/drawing/2014/main" id="{060F8FF1-BAB2-488E-8398-3884E740C1E2}"/>
              </a:ext>
            </a:extLst>
          </p:cNvPr>
          <p:cNvCxnSpPr>
            <a:stCxn id="55" idx="3"/>
            <a:endCxn id="41" idx="0"/>
          </p:cNvCxnSpPr>
          <p:nvPr/>
        </p:nvCxnSpPr>
        <p:spPr>
          <a:xfrm>
            <a:off x="4380393" y="2422650"/>
            <a:ext cx="2269731" cy="12689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8C331AE-2E46-4D5E-9B45-5569D88FDF60}"/>
              </a:ext>
            </a:extLst>
          </p:cNvPr>
          <p:cNvCxnSpPr>
            <a:stCxn id="40" idx="3"/>
            <a:endCxn id="13" idx="1"/>
          </p:cNvCxnSpPr>
          <p:nvPr/>
        </p:nvCxnSpPr>
        <p:spPr>
          <a:xfrm>
            <a:off x="4411829" y="5754510"/>
            <a:ext cx="1218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5DBD7C0-C093-4C96-B268-4DFB517A6F63}"/>
              </a:ext>
            </a:extLst>
          </p:cNvPr>
          <p:cNvCxnSpPr>
            <a:stCxn id="13" idx="0"/>
            <a:endCxn id="41" idx="2"/>
          </p:cNvCxnSpPr>
          <p:nvPr/>
        </p:nvCxnSpPr>
        <p:spPr>
          <a:xfrm flipH="1" flipV="1">
            <a:off x="6650124" y="4406737"/>
            <a:ext cx="13036" cy="1143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61C25AF-338C-4075-BB1E-0C91CA361DE8}"/>
              </a:ext>
            </a:extLst>
          </p:cNvPr>
          <p:cNvCxnSpPr>
            <a:stCxn id="63" idx="3"/>
            <a:endCxn id="41" idx="1"/>
          </p:cNvCxnSpPr>
          <p:nvPr/>
        </p:nvCxnSpPr>
        <p:spPr>
          <a:xfrm>
            <a:off x="4380392" y="4049193"/>
            <a:ext cx="7864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CD695ED-C856-4604-B976-3BB9BA0A893D}"/>
              </a:ext>
            </a:extLst>
          </p:cNvPr>
          <p:cNvCxnSpPr>
            <a:stCxn id="41" idx="3"/>
            <a:endCxn id="61" idx="1"/>
          </p:cNvCxnSpPr>
          <p:nvPr/>
        </p:nvCxnSpPr>
        <p:spPr>
          <a:xfrm>
            <a:off x="8133404" y="4049193"/>
            <a:ext cx="7489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9">
            <a:extLst>
              <a:ext uri="{FF2B5EF4-FFF2-40B4-BE49-F238E27FC236}">
                <a16:creationId xmlns:a16="http://schemas.microsoft.com/office/drawing/2014/main" id="{97B09FBC-DC2A-46A6-96C5-6E623921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GB" dirty="0"/>
              <a:t>Data archive – Data access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0237C21-BF6E-4492-95AA-217F80D90F90}"/>
              </a:ext>
            </a:extLst>
          </p:cNvPr>
          <p:cNvCxnSpPr>
            <a:cxnSpLocks/>
          </p:cNvCxnSpPr>
          <p:nvPr/>
        </p:nvCxnSpPr>
        <p:spPr>
          <a:xfrm flipV="1">
            <a:off x="1892117" y="3443307"/>
            <a:ext cx="2004533" cy="1268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B5101336-B052-4AD3-B27A-A8A83EB0BB12}"/>
              </a:ext>
            </a:extLst>
          </p:cNvPr>
          <p:cNvCxnSpPr>
            <a:cxnSpLocks/>
          </p:cNvCxnSpPr>
          <p:nvPr/>
        </p:nvCxnSpPr>
        <p:spPr>
          <a:xfrm flipV="1">
            <a:off x="1893683" y="5120009"/>
            <a:ext cx="2004533" cy="1268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928AEAE-8259-49CB-8BDD-5D730D769407}"/>
              </a:ext>
            </a:extLst>
          </p:cNvPr>
          <p:cNvCxnSpPr>
            <a:cxnSpLocks/>
          </p:cNvCxnSpPr>
          <p:nvPr/>
        </p:nvCxnSpPr>
        <p:spPr>
          <a:xfrm flipV="1">
            <a:off x="5654375" y="5153043"/>
            <a:ext cx="2004533" cy="1268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C1F2A4A7-2AE2-4491-9D7D-F8023F592B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664" y="217455"/>
            <a:ext cx="1830492" cy="183049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B53D83F-5C23-4CC7-A079-2359D64CB10F}"/>
              </a:ext>
            </a:extLst>
          </p:cNvPr>
          <p:cNvSpPr/>
          <p:nvPr/>
        </p:nvSpPr>
        <p:spPr>
          <a:xfrm>
            <a:off x="6807800" y="1162620"/>
            <a:ext cx="31235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Since 31/05/2024,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Teledyne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 stopped the DESIS tasking and archive services due to negotiations with NASA</a:t>
            </a:r>
          </a:p>
        </p:txBody>
      </p:sp>
    </p:spTree>
    <p:extLst>
      <p:ext uri="{BB962C8B-B14F-4D97-AF65-F5344CB8AC3E}">
        <p14:creationId xmlns:p14="http://schemas.microsoft.com/office/powerpoint/2010/main" val="68526737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9">
            <a:extLst>
              <a:ext uri="{FF2B5EF4-FFF2-40B4-BE49-F238E27FC236}">
                <a16:creationId xmlns:a16="http://schemas.microsoft.com/office/drawing/2014/main" id="{97B09FBC-DC2A-46A6-96C5-6E623921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en-GB" dirty="0"/>
              <a:t>DESIS mission will continue …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AD04EA1-9037-4D5E-9A9B-94D35D366189}"/>
              </a:ext>
            </a:extLst>
          </p:cNvPr>
          <p:cNvSpPr txBox="1"/>
          <p:nvPr/>
        </p:nvSpPr>
        <p:spPr>
          <a:xfrm>
            <a:off x="639558" y="1116735"/>
            <a:ext cx="11137784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Teledyne has been selected as NASA data provider, requires further negotiation about a concrete contract, kickoff started on 15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October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instrument DESIS and platform MUSES has been maintained in operations since the stop of data acquisition and archive service end of May,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is alive and working, taking weekly calibration measurements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Teledyne now slowly reactivates a few standing order (first cloud free only)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Meanwhile IDIQ contract with NASA in preparation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Services at DLR (archive access + processing) is running nonstop!! – independent from the outcome of NASA negotiation</a:t>
            </a:r>
            <a:endParaRPr lang="de-DE" b="1" dirty="0">
              <a:solidFill>
                <a:srgbClr val="00B05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B05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9188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71D4F-1DB3-454A-BC9D-4EB6B164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 News – Improved download opportunity  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9B0948-AE51-4D12-B202-8ED77940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005F19C-4B78-470D-8B49-385B306193C4}"/>
              </a:ext>
            </a:extLst>
          </p:cNvPr>
          <p:cNvSpPr txBox="1"/>
          <p:nvPr/>
        </p:nvSpPr>
        <p:spPr bwMode="auto">
          <a:xfrm>
            <a:off x="695325" y="1414340"/>
            <a:ext cx="5623134" cy="3206872"/>
          </a:xfrm>
          <a:prstGeom prst="rect">
            <a:avLst/>
          </a:prstGeom>
        </p:spPr>
        <p:txBody>
          <a:bodyPr/>
          <a:lstStyle>
            <a:lvl1pPr marL="180000" indent="-180000" algn="l" defTabSz="914400">
              <a:spcBef>
                <a:spcPts val="299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6399" indent="-180000" algn="l" defTabSz="9144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76400" indent="-180000" algn="l" defTabSz="9144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22800" indent="-180000" algn="l" defTabSz="9144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69200" indent="-180000" algn="l" defTabSz="914400">
              <a:spcBef>
                <a:spcPts val="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599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663" indent="-285663">
              <a:lnSpc>
                <a:spcPct val="150000"/>
              </a:lnSpc>
              <a:spcBef>
                <a:spcPts val="599"/>
              </a:spcBef>
              <a:defRPr/>
            </a:pP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DESIS via web </a:t>
            </a:r>
            <a:r>
              <a:rPr lang="de-DE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services</a:t>
            </a:r>
            <a:r>
              <a:rPr lang="de-DE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(WCS, WFS, WMS etc.)</a:t>
            </a:r>
          </a:p>
          <a:p>
            <a:pPr marL="285663" indent="-285663">
              <a:lnSpc>
                <a:spcPct val="150000"/>
              </a:lnSpc>
              <a:spcBef>
                <a:spcPts val="599"/>
              </a:spcBef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COG (Cloud-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Optimized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GeoTIFF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dirty="0"/>
          </a:p>
          <a:p>
            <a:pPr marL="285664" indent="-285663">
              <a:lnSpc>
                <a:spcPct val="150000"/>
              </a:lnSpc>
              <a:spcBef>
                <a:spcPts val="599"/>
              </a:spcBef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STAC Catalogue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containing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metadata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complete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DESIS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archive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664" indent="-285663">
              <a:lnSpc>
                <a:spcPct val="150000"/>
              </a:lnSpc>
              <a:spcBef>
                <a:spcPts val="599"/>
              </a:spcBef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L2A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processed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DESIS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data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standard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processing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will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made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available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664" indent="-285663">
              <a:lnSpc>
                <a:spcPct val="150000"/>
              </a:lnSpc>
              <a:spcBef>
                <a:spcPts val="599"/>
              </a:spcBef>
              <a:defRPr/>
            </a:pP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Bulk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image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download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possible</a:t>
            </a:r>
          </a:p>
          <a:p>
            <a:pPr marL="285664" indent="-285663">
              <a:lnSpc>
                <a:spcPct val="150000"/>
              </a:lnSpc>
              <a:spcBef>
                <a:spcPts val="599"/>
              </a:spcBef>
              <a:defRPr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664" indent="-285663">
              <a:lnSpc>
                <a:spcPct val="150000"/>
              </a:lnSpc>
              <a:spcBef>
                <a:spcPts val="599"/>
              </a:spcBef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product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line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CEOS ARD „Surface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Reflectance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currently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under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CEOS review</a:t>
            </a:r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433E94F-401B-4BF0-8BA4-311B675B00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809" y="508456"/>
            <a:ext cx="1697745" cy="16977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1E92AE-DC08-43DD-AEF7-C53DA8C6C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969"/>
          <a:stretch/>
        </p:blipFill>
        <p:spPr>
          <a:xfrm>
            <a:off x="6646827" y="2511157"/>
            <a:ext cx="5397684" cy="4220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81229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71D4F-1DB3-454A-BC9D-4EB6B164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DESIS News – Special Issue 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621592-29AF-4C8F-A7E1-6B96E0663E8E}"/>
              </a:ext>
            </a:extLst>
          </p:cNvPr>
          <p:cNvSpPr txBox="1"/>
          <p:nvPr/>
        </p:nvSpPr>
        <p:spPr>
          <a:xfrm>
            <a:off x="695326" y="969708"/>
            <a:ext cx="8206093" cy="588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International Journal of Remote Sensing (Taylor &amp; Francis)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“New research from the Spaceborne Imaging Spectrometer Mission DESIS”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Manuscript deadline extended: 30 December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topics invited – please contact us, if you are unsure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Uta Heiden (DLR), </a:t>
            </a:r>
            <a:r>
              <a:rPr lang="it-IT" sz="1400" dirty="0">
                <a:hlinkClick r:id="rId3"/>
              </a:rPr>
              <a:t>uta.heiden@dlr.de</a:t>
            </a:r>
            <a:r>
              <a:rPr lang="it-IT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Daniele Cerra (DLR), </a:t>
            </a:r>
            <a:r>
              <a:rPr lang="it-IT" sz="1400" dirty="0">
                <a:hlinkClick r:id="rId4"/>
              </a:rPr>
              <a:t>daniele.cerra@dlr.de</a:t>
            </a:r>
            <a:r>
              <a:rPr lang="it-IT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Rupert Müller (DLR), </a:t>
            </a:r>
            <a:r>
              <a:rPr lang="it-IT" sz="1400" dirty="0">
                <a:hlinkClick r:id="rId5"/>
              </a:rPr>
              <a:t>rupert.mueller@dlr.de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Mary Pagnutti (I2R), </a:t>
            </a:r>
            <a:r>
              <a:rPr lang="it-IT" sz="1400" dirty="0">
                <a:hlinkClick r:id="rId6"/>
              </a:rPr>
              <a:t>mpagnutti@i2rcorp</a:t>
            </a:r>
            <a:r>
              <a:rPr lang="it-IT" sz="1400">
                <a:hlinkClick r:id="rId6"/>
              </a:rPr>
              <a:t>.com</a:t>
            </a:r>
            <a:r>
              <a:rPr lang="it-IT" sz="1400"/>
              <a:t> </a:t>
            </a:r>
            <a:endParaRPr lang="it-IT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Example topics: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Applications in Environmental Monitoring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Ocean and Coastal Analysis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Innovative Applications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Data Fusion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Algorithm Development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Sensor Calibration and Validation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DD70AA-A895-497B-8727-6178721D6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789" y="2171081"/>
            <a:ext cx="4367409" cy="43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894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2_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1558</Words>
  <Application>Microsoft Office PowerPoint</Application>
  <PresentationFormat>Breitbild</PresentationFormat>
  <Paragraphs>290</Paragraphs>
  <Slides>17</Slides>
  <Notes>12</Notes>
  <HiddenSlides>1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Calibri</vt:lpstr>
      <vt:lpstr>Corbel</vt:lpstr>
      <vt:lpstr>NimbusRomNo9L-Regu</vt:lpstr>
      <vt:lpstr>Times New Roman</vt:lpstr>
      <vt:lpstr>Wingdings</vt:lpstr>
      <vt:lpstr>2_Office</vt:lpstr>
      <vt:lpstr>Visio</vt:lpstr>
      <vt:lpstr>Status and updates on the hyperspectral image archive of DESIS</vt:lpstr>
      <vt:lpstr>PowerPoint-Präsentation</vt:lpstr>
      <vt:lpstr>DESIS specification</vt:lpstr>
      <vt:lpstr>Introduction – Data products</vt:lpstr>
      <vt:lpstr>Data archive – Data access</vt:lpstr>
      <vt:lpstr>Data archive – Data access</vt:lpstr>
      <vt:lpstr>DESIS mission will continue …</vt:lpstr>
      <vt:lpstr>DESIS News – Improved download opportunity  </vt:lpstr>
      <vt:lpstr>DESIS News – Special Issue </vt:lpstr>
      <vt:lpstr>Thank you for your attention!</vt:lpstr>
      <vt:lpstr>PowerPoint-Präsentation</vt:lpstr>
      <vt:lpstr>Introduction – Operational processors </vt:lpstr>
      <vt:lpstr>Data archive - World coverage with DESIS</vt:lpstr>
      <vt:lpstr>Data archive – Areal Mapping</vt:lpstr>
      <vt:lpstr>DESIS specification</vt:lpstr>
      <vt:lpstr>Synergies – DESIS/EMIT Acquisition overlap (within 60 min)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Grassland Research</dc:title>
  <dc:creator>Martin.Bachmann@dlr.de</dc:creator>
  <cp:lastModifiedBy>Heiden, Uta</cp:lastModifiedBy>
  <cp:revision>578</cp:revision>
  <dcterms:created xsi:type="dcterms:W3CDTF">2023-01-13T10:20:23Z</dcterms:created>
  <dcterms:modified xsi:type="dcterms:W3CDTF">2024-11-12T22:35:55Z</dcterms:modified>
</cp:coreProperties>
</file>