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7" r:id="rId5"/>
  </p:sldMasterIdLst>
  <p:notesMasterIdLst>
    <p:notesMasterId r:id="rId22"/>
  </p:notesMasterIdLst>
  <p:handoutMasterIdLst>
    <p:handoutMasterId r:id="rId23"/>
  </p:handoutMasterIdLst>
  <p:sldIdLst>
    <p:sldId id="273"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57" r:id="rId21"/>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8197A6"/>
    <a:srgbClr val="F1666A"/>
    <a:srgbClr val="D9D9D9"/>
    <a:srgbClr val="053249"/>
    <a:srgbClr val="003249"/>
    <a:srgbClr val="335E6F"/>
    <a:srgbClr val="006196"/>
    <a:srgbClr val="6DCFF6"/>
    <a:srgbClr val="FFCC4E"/>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9EA77A-CE31-42C9-8FFF-45D1F2098E6B}" v="11" dt="2024-10-24T13:51:39.2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035" autoAdjust="0"/>
  </p:normalViewPr>
  <p:slideViewPr>
    <p:cSldViewPr snapToGrid="0">
      <p:cViewPr varScale="1">
        <p:scale>
          <a:sx n="111" d="100"/>
          <a:sy n="111" d="100"/>
        </p:scale>
        <p:origin x="498" y="114"/>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la Vayrynen" userId="71e112c1-239a-4c5f-97e5-ae42369c33b4" providerId="ADAL" clId="{1F9EA77A-CE31-42C9-8FFF-45D1F2098E6B}"/>
    <pc:docChg chg="undo custSel addSld delSld modSld modMainMaster">
      <pc:chgData name="Ulla Vayrynen" userId="71e112c1-239a-4c5f-97e5-ae42369c33b4" providerId="ADAL" clId="{1F9EA77A-CE31-42C9-8FFF-45D1F2098E6B}" dt="2024-10-24T13:55:45.244" v="55" actId="20577"/>
      <pc:docMkLst>
        <pc:docMk/>
      </pc:docMkLst>
      <pc:sldChg chg="modAnim">
        <pc:chgData name="Ulla Vayrynen" userId="71e112c1-239a-4c5f-97e5-ae42369c33b4" providerId="ADAL" clId="{1F9EA77A-CE31-42C9-8FFF-45D1F2098E6B}" dt="2024-10-24T13:47:39.055" v="27"/>
        <pc:sldMkLst>
          <pc:docMk/>
          <pc:sldMk cId="0" sldId="256"/>
        </pc:sldMkLst>
      </pc:sldChg>
      <pc:sldChg chg="new del">
        <pc:chgData name="Ulla Vayrynen" userId="71e112c1-239a-4c5f-97e5-ae42369c33b4" providerId="ADAL" clId="{1F9EA77A-CE31-42C9-8FFF-45D1F2098E6B}" dt="2024-10-24T13:46:56.218" v="23" actId="2696"/>
        <pc:sldMkLst>
          <pc:docMk/>
          <pc:sldMk cId="2710672943" sldId="258"/>
        </pc:sldMkLst>
      </pc:sldChg>
      <pc:sldChg chg="new del">
        <pc:chgData name="Ulla Vayrynen" userId="71e112c1-239a-4c5f-97e5-ae42369c33b4" providerId="ADAL" clId="{1F9EA77A-CE31-42C9-8FFF-45D1F2098E6B}" dt="2024-10-24T13:52:22.728" v="33" actId="2696"/>
        <pc:sldMkLst>
          <pc:docMk/>
          <pc:sldMk cId="4231143859" sldId="258"/>
        </pc:sldMkLst>
      </pc:sldChg>
      <pc:sldChg chg="new del">
        <pc:chgData name="Ulla Vayrynen" userId="71e112c1-239a-4c5f-97e5-ae42369c33b4" providerId="ADAL" clId="{1F9EA77A-CE31-42C9-8FFF-45D1F2098E6B}" dt="2024-10-24T13:52:24.453" v="34" actId="2696"/>
        <pc:sldMkLst>
          <pc:docMk/>
          <pc:sldMk cId="939859820" sldId="259"/>
        </pc:sldMkLst>
      </pc:sldChg>
      <pc:sldChg chg="new del">
        <pc:chgData name="Ulla Vayrynen" userId="71e112c1-239a-4c5f-97e5-ae42369c33b4" providerId="ADAL" clId="{1F9EA77A-CE31-42C9-8FFF-45D1F2098E6B}" dt="2024-10-24T13:46:53.275" v="22" actId="2696"/>
        <pc:sldMkLst>
          <pc:docMk/>
          <pc:sldMk cId="3815968109" sldId="259"/>
        </pc:sldMkLst>
      </pc:sldChg>
      <pc:sldChg chg="new del">
        <pc:chgData name="Ulla Vayrynen" userId="71e112c1-239a-4c5f-97e5-ae42369c33b4" providerId="ADAL" clId="{1F9EA77A-CE31-42C9-8FFF-45D1F2098E6B}" dt="2024-10-24T13:46:49.871" v="21" actId="2696"/>
        <pc:sldMkLst>
          <pc:docMk/>
          <pc:sldMk cId="572220536" sldId="260"/>
        </pc:sldMkLst>
      </pc:sldChg>
      <pc:sldChg chg="new del">
        <pc:chgData name="Ulla Vayrynen" userId="71e112c1-239a-4c5f-97e5-ae42369c33b4" providerId="ADAL" clId="{1F9EA77A-CE31-42C9-8FFF-45D1F2098E6B}" dt="2024-10-24T13:52:26.178" v="35" actId="2696"/>
        <pc:sldMkLst>
          <pc:docMk/>
          <pc:sldMk cId="1264209650" sldId="260"/>
        </pc:sldMkLst>
      </pc:sldChg>
      <pc:sldChg chg="new del">
        <pc:chgData name="Ulla Vayrynen" userId="71e112c1-239a-4c5f-97e5-ae42369c33b4" providerId="ADAL" clId="{1F9EA77A-CE31-42C9-8FFF-45D1F2098E6B}" dt="2024-10-24T13:46:47.817" v="20" actId="2696"/>
        <pc:sldMkLst>
          <pc:docMk/>
          <pc:sldMk cId="4080349159" sldId="261"/>
        </pc:sldMkLst>
      </pc:sldChg>
      <pc:sldChg chg="new del">
        <pc:chgData name="Ulla Vayrynen" userId="71e112c1-239a-4c5f-97e5-ae42369c33b4" providerId="ADAL" clId="{1F9EA77A-CE31-42C9-8FFF-45D1F2098E6B}" dt="2024-10-24T13:46:39.614" v="19" actId="2696"/>
        <pc:sldMkLst>
          <pc:docMk/>
          <pc:sldMk cId="1995329849" sldId="262"/>
        </pc:sldMkLst>
      </pc:sldChg>
      <pc:sldMasterChg chg="addSp delSp modSp mod modSldLayout">
        <pc:chgData name="Ulla Vayrynen" userId="71e112c1-239a-4c5f-97e5-ae42369c33b4" providerId="ADAL" clId="{1F9EA77A-CE31-42C9-8FFF-45D1F2098E6B}" dt="2024-10-24T13:55:45.244" v="55" actId="20577"/>
        <pc:sldMasterMkLst>
          <pc:docMk/>
          <pc:sldMasterMk cId="3659391583" sldId="2147483957"/>
        </pc:sldMasterMkLst>
        <pc:spChg chg="mod">
          <ac:chgData name="Ulla Vayrynen" userId="71e112c1-239a-4c5f-97e5-ae42369c33b4" providerId="ADAL" clId="{1F9EA77A-CE31-42C9-8FFF-45D1F2098E6B}" dt="2024-10-24T13:45:57.771" v="13" actId="207"/>
          <ac:spMkLst>
            <pc:docMk/>
            <pc:sldMasterMk cId="3659391583" sldId="2147483957"/>
            <ac:spMk id="10" creationId="{00000000-0000-0000-0000-000000000000}"/>
          </ac:spMkLst>
        </pc:spChg>
        <pc:picChg chg="del">
          <ac:chgData name="Ulla Vayrynen" userId="71e112c1-239a-4c5f-97e5-ae42369c33b4" providerId="ADAL" clId="{1F9EA77A-CE31-42C9-8FFF-45D1F2098E6B}" dt="2024-10-24T13:50:38.685" v="28" actId="478"/>
          <ac:picMkLst>
            <pc:docMk/>
            <pc:sldMasterMk cId="3659391583" sldId="2147483957"/>
            <ac:picMk id="3" creationId="{CA0FF011-CF9B-6668-2F96-63B6C3612DB9}"/>
          </ac:picMkLst>
        </pc:picChg>
        <pc:picChg chg="add mod">
          <ac:chgData name="Ulla Vayrynen" userId="71e112c1-239a-4c5f-97e5-ae42369c33b4" providerId="ADAL" clId="{1F9EA77A-CE31-42C9-8FFF-45D1F2098E6B}" dt="2024-10-24T13:51:21.524" v="29"/>
          <ac:picMkLst>
            <pc:docMk/>
            <pc:sldMasterMk cId="3659391583" sldId="2147483957"/>
            <ac:picMk id="4" creationId="{FB1F2F01-444C-17E6-6BB6-69FEA76B0D42}"/>
          </ac:picMkLst>
        </pc:picChg>
        <pc:sldLayoutChg chg="modSp mod">
          <pc:chgData name="Ulla Vayrynen" userId="71e112c1-239a-4c5f-97e5-ae42369c33b4" providerId="ADAL" clId="{1F9EA77A-CE31-42C9-8FFF-45D1F2098E6B}" dt="2024-10-24T13:45:08.470" v="7" actId="207"/>
          <pc:sldLayoutMkLst>
            <pc:docMk/>
            <pc:sldMasterMk cId="3659391583" sldId="2147483957"/>
            <pc:sldLayoutMk cId="3875518590" sldId="2147483962"/>
          </pc:sldLayoutMkLst>
          <pc:spChg chg="mod">
            <ac:chgData name="Ulla Vayrynen" userId="71e112c1-239a-4c5f-97e5-ae42369c33b4" providerId="ADAL" clId="{1F9EA77A-CE31-42C9-8FFF-45D1F2098E6B}" dt="2024-10-24T13:45:08.470" v="7" actId="207"/>
            <ac:spMkLst>
              <pc:docMk/>
              <pc:sldMasterMk cId="3659391583" sldId="2147483957"/>
              <pc:sldLayoutMk cId="3875518590" sldId="2147483962"/>
              <ac:spMk id="2" creationId="{EC7C0E3E-0D11-4538-8949-D8211CDC6C1D}"/>
            </ac:spMkLst>
          </pc:spChg>
          <pc:spChg chg="mod">
            <ac:chgData name="Ulla Vayrynen" userId="71e112c1-239a-4c5f-97e5-ae42369c33b4" providerId="ADAL" clId="{1F9EA77A-CE31-42C9-8FFF-45D1F2098E6B}" dt="2024-10-24T13:44:58.971" v="5" actId="14100"/>
            <ac:spMkLst>
              <pc:docMk/>
              <pc:sldMasterMk cId="3659391583" sldId="2147483957"/>
              <pc:sldLayoutMk cId="3875518590" sldId="2147483962"/>
              <ac:spMk id="6" creationId="{0E7C54A7-24E4-4E66-907D-44DB138DAC0D}"/>
            </ac:spMkLst>
          </pc:spChg>
        </pc:sldLayoutChg>
        <pc:sldLayoutChg chg="delSp modSp mod">
          <pc:chgData name="Ulla Vayrynen" userId="71e112c1-239a-4c5f-97e5-ae42369c33b4" providerId="ADAL" clId="{1F9EA77A-CE31-42C9-8FFF-45D1F2098E6B}" dt="2024-10-24T13:45:45.294" v="12" actId="14100"/>
          <pc:sldLayoutMkLst>
            <pc:docMk/>
            <pc:sldMasterMk cId="3659391583" sldId="2147483957"/>
            <pc:sldLayoutMk cId="1047351132" sldId="2147483963"/>
          </pc:sldLayoutMkLst>
          <pc:spChg chg="mod">
            <ac:chgData name="Ulla Vayrynen" userId="71e112c1-239a-4c5f-97e5-ae42369c33b4" providerId="ADAL" clId="{1F9EA77A-CE31-42C9-8FFF-45D1F2098E6B}" dt="2024-10-24T13:45:45.294" v="12" actId="14100"/>
            <ac:spMkLst>
              <pc:docMk/>
              <pc:sldMasterMk cId="3659391583" sldId="2147483957"/>
              <pc:sldLayoutMk cId="1047351132" sldId="2147483963"/>
              <ac:spMk id="2" creationId="{EC7C0E3E-0D11-4538-8949-D8211CDC6C1D}"/>
            </ac:spMkLst>
          </pc:spChg>
          <pc:spChg chg="mod">
            <ac:chgData name="Ulla Vayrynen" userId="71e112c1-239a-4c5f-97e5-ae42369c33b4" providerId="ADAL" clId="{1F9EA77A-CE31-42C9-8FFF-45D1F2098E6B}" dt="2024-10-24T13:44:39.280" v="1" actId="14100"/>
            <ac:spMkLst>
              <pc:docMk/>
              <pc:sldMasterMk cId="3659391583" sldId="2147483957"/>
              <pc:sldLayoutMk cId="1047351132" sldId="2147483963"/>
              <ac:spMk id="6" creationId="{0E7C54A7-24E4-4E66-907D-44DB138DAC0D}"/>
            </ac:spMkLst>
          </pc:spChg>
          <pc:cxnChg chg="del mod">
            <ac:chgData name="Ulla Vayrynen" userId="71e112c1-239a-4c5f-97e5-ae42369c33b4" providerId="ADAL" clId="{1F9EA77A-CE31-42C9-8FFF-45D1F2098E6B}" dt="2024-10-24T13:44:44.651" v="2" actId="478"/>
            <ac:cxnSpMkLst>
              <pc:docMk/>
              <pc:sldMasterMk cId="3659391583" sldId="2147483957"/>
              <pc:sldLayoutMk cId="1047351132" sldId="2147483963"/>
              <ac:cxnSpMk id="9" creationId="{C54FC899-091E-48CC-B4A2-B442B733582F}"/>
            </ac:cxnSpMkLst>
          </pc:cxnChg>
        </pc:sldLayoutChg>
        <pc:sldLayoutChg chg="delSp modSp mod">
          <pc:chgData name="Ulla Vayrynen" userId="71e112c1-239a-4c5f-97e5-ae42369c33b4" providerId="ADAL" clId="{1F9EA77A-CE31-42C9-8FFF-45D1F2098E6B}" dt="2024-10-24T13:45:24.239" v="10" actId="14100"/>
          <pc:sldLayoutMkLst>
            <pc:docMk/>
            <pc:sldMasterMk cId="3659391583" sldId="2147483957"/>
            <pc:sldLayoutMk cId="1092925983" sldId="2147483964"/>
          </pc:sldLayoutMkLst>
          <pc:spChg chg="mod">
            <ac:chgData name="Ulla Vayrynen" userId="71e112c1-239a-4c5f-97e5-ae42369c33b4" providerId="ADAL" clId="{1F9EA77A-CE31-42C9-8FFF-45D1F2098E6B}" dt="2024-10-24T13:45:24.239" v="10" actId="14100"/>
            <ac:spMkLst>
              <pc:docMk/>
              <pc:sldMasterMk cId="3659391583" sldId="2147483957"/>
              <pc:sldLayoutMk cId="1092925983" sldId="2147483964"/>
              <ac:spMk id="2" creationId="{EC7C0E3E-0D11-4538-8949-D8211CDC6C1D}"/>
            </ac:spMkLst>
          </pc:spChg>
          <pc:cxnChg chg="del">
            <ac:chgData name="Ulla Vayrynen" userId="71e112c1-239a-4c5f-97e5-ae42369c33b4" providerId="ADAL" clId="{1F9EA77A-CE31-42C9-8FFF-45D1F2098E6B}" dt="2024-10-24T13:45:20.249" v="9" actId="478"/>
            <ac:cxnSpMkLst>
              <pc:docMk/>
              <pc:sldMasterMk cId="3659391583" sldId="2147483957"/>
              <pc:sldLayoutMk cId="1092925983" sldId="2147483964"/>
              <ac:cxnSpMk id="12" creationId="{AA69D56B-45C7-41CE-AF85-CFBD7346FBEF}"/>
            </ac:cxnSpMkLst>
          </pc:cxnChg>
        </pc:sldLayoutChg>
        <pc:sldLayoutChg chg="addSp modSp mod">
          <pc:chgData name="Ulla Vayrynen" userId="71e112c1-239a-4c5f-97e5-ae42369c33b4" providerId="ADAL" clId="{1F9EA77A-CE31-42C9-8FFF-45D1F2098E6B}" dt="2024-10-24T13:55:45.244" v="55" actId="20577"/>
          <pc:sldLayoutMkLst>
            <pc:docMk/>
            <pc:sldMasterMk cId="3659391583" sldId="2147483957"/>
            <pc:sldLayoutMk cId="3139943399" sldId="2147483976"/>
          </pc:sldLayoutMkLst>
          <pc:spChg chg="add mod">
            <ac:chgData name="Ulla Vayrynen" userId="71e112c1-239a-4c5f-97e5-ae42369c33b4" providerId="ADAL" clId="{1F9EA77A-CE31-42C9-8FFF-45D1F2098E6B}" dt="2024-10-24T13:55:45.244" v="55" actId="20577"/>
            <ac:spMkLst>
              <pc:docMk/>
              <pc:sldMasterMk cId="3659391583" sldId="2147483957"/>
              <pc:sldLayoutMk cId="3139943399" sldId="2147483976"/>
              <ac:spMk id="2" creationId="{C9280D25-92EE-3C85-247A-D8B7ED2C5367}"/>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ADFA13-9C9D-4DCA-A953-6185D2CC3A31}"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it-IT"/>
        </a:p>
      </dgm:t>
    </dgm:pt>
    <dgm:pt modelId="{B69368A8-ED1F-4CF9-8032-51C17B4E6751}">
      <dgm:prSet phldrT="[Testo]"/>
      <dgm:spPr/>
      <dgm:t>
        <a:bodyPr/>
        <a:lstStyle/>
        <a:p>
          <a:r>
            <a:rPr lang="en-GB" noProof="0" dirty="0"/>
            <a:t>TOA generation</a:t>
          </a:r>
        </a:p>
      </dgm:t>
    </dgm:pt>
    <dgm:pt modelId="{213F78DE-C955-4543-B245-BB00D9260B78}" type="parTrans" cxnId="{5F090584-EA65-4DDF-8597-B6531CF48B10}">
      <dgm:prSet/>
      <dgm:spPr/>
      <dgm:t>
        <a:bodyPr/>
        <a:lstStyle/>
        <a:p>
          <a:endParaRPr lang="en-GB" noProof="0" dirty="0"/>
        </a:p>
      </dgm:t>
    </dgm:pt>
    <dgm:pt modelId="{1CEE52DB-4FFB-4FDF-8F58-26261DEC7FD8}" type="sibTrans" cxnId="{5F090584-EA65-4DDF-8597-B6531CF48B10}">
      <dgm:prSet/>
      <dgm:spPr/>
      <dgm:t>
        <a:bodyPr/>
        <a:lstStyle/>
        <a:p>
          <a:endParaRPr lang="en-GB" noProof="0" dirty="0"/>
        </a:p>
      </dgm:t>
    </dgm:pt>
    <dgm:pt modelId="{193F2501-2B67-4443-BF80-2CDD32634D92}">
      <dgm:prSet phldrT="[Testo]"/>
      <dgm:spPr>
        <a:solidFill>
          <a:srgbClr val="92D050"/>
        </a:solidFill>
      </dgm:spPr>
      <dgm:t>
        <a:bodyPr/>
        <a:lstStyle/>
        <a:p>
          <a:r>
            <a:rPr lang="en-GB" noProof="0" dirty="0"/>
            <a:t>Ground </a:t>
          </a:r>
        </a:p>
      </dgm:t>
    </dgm:pt>
    <dgm:pt modelId="{CF0D0D2B-9B8E-4312-A5F4-83B075A24AF6}" type="parTrans" cxnId="{A5877B7C-E27E-4DE6-BD41-BB07BC4E4045}">
      <dgm:prSet/>
      <dgm:spPr>
        <a:solidFill>
          <a:srgbClr val="92D050"/>
        </a:solidFill>
      </dgm:spPr>
      <dgm:t>
        <a:bodyPr/>
        <a:lstStyle/>
        <a:p>
          <a:endParaRPr lang="en-GB" noProof="0" dirty="0"/>
        </a:p>
      </dgm:t>
    </dgm:pt>
    <dgm:pt modelId="{5A56B1DD-EE4E-4CB7-B12B-A04870A05F74}" type="sibTrans" cxnId="{A5877B7C-E27E-4DE6-BD41-BB07BC4E4045}">
      <dgm:prSet/>
      <dgm:spPr/>
      <dgm:t>
        <a:bodyPr/>
        <a:lstStyle/>
        <a:p>
          <a:endParaRPr lang="en-GB" noProof="0" dirty="0"/>
        </a:p>
      </dgm:t>
    </dgm:pt>
    <dgm:pt modelId="{A820EEED-D694-44B6-8542-FB5A8F1C4A93}">
      <dgm:prSet phldrT="[Testo]"/>
      <dgm:spPr>
        <a:solidFill>
          <a:srgbClr val="00B0F0"/>
        </a:solidFill>
      </dgm:spPr>
      <dgm:t>
        <a:bodyPr/>
        <a:lstStyle/>
        <a:p>
          <a:r>
            <a:rPr lang="en-GB" noProof="0" dirty="0"/>
            <a:t>Atmosphere</a:t>
          </a:r>
        </a:p>
      </dgm:t>
    </dgm:pt>
    <dgm:pt modelId="{A9EB0355-6F17-4B9C-AFA0-0A1DBA4C3330}" type="parTrans" cxnId="{04233AC4-9743-48B9-A8CC-6680B8A0748C}">
      <dgm:prSet/>
      <dgm:spPr>
        <a:solidFill>
          <a:srgbClr val="00B0F0"/>
        </a:solidFill>
      </dgm:spPr>
      <dgm:t>
        <a:bodyPr/>
        <a:lstStyle/>
        <a:p>
          <a:endParaRPr lang="en-GB" noProof="0" dirty="0"/>
        </a:p>
      </dgm:t>
    </dgm:pt>
    <dgm:pt modelId="{69C9A134-BB87-4475-86B8-ACAE293992EC}" type="sibTrans" cxnId="{04233AC4-9743-48B9-A8CC-6680B8A0748C}">
      <dgm:prSet/>
      <dgm:spPr/>
      <dgm:t>
        <a:bodyPr/>
        <a:lstStyle/>
        <a:p>
          <a:endParaRPr lang="en-GB" noProof="0" dirty="0"/>
        </a:p>
      </dgm:t>
    </dgm:pt>
    <dgm:pt modelId="{6DF9D7D1-CB05-48E6-9E10-66E3B7CD5C70}" type="pres">
      <dgm:prSet presAssocID="{F0ADFA13-9C9D-4DCA-A953-6185D2CC3A31}" presName="cycle" presStyleCnt="0">
        <dgm:presLayoutVars>
          <dgm:chMax val="1"/>
          <dgm:dir/>
          <dgm:animLvl val="ctr"/>
          <dgm:resizeHandles val="exact"/>
        </dgm:presLayoutVars>
      </dgm:prSet>
      <dgm:spPr/>
      <dgm:t>
        <a:bodyPr/>
        <a:lstStyle/>
        <a:p>
          <a:endParaRPr lang="it-IT"/>
        </a:p>
      </dgm:t>
    </dgm:pt>
    <dgm:pt modelId="{604E64A2-3762-4326-BF14-CF820639F1C1}" type="pres">
      <dgm:prSet presAssocID="{B69368A8-ED1F-4CF9-8032-51C17B4E6751}" presName="centerShape" presStyleLbl="node0" presStyleIdx="0" presStyleCnt="1"/>
      <dgm:spPr/>
      <dgm:t>
        <a:bodyPr/>
        <a:lstStyle/>
        <a:p>
          <a:endParaRPr lang="it-IT"/>
        </a:p>
      </dgm:t>
    </dgm:pt>
    <dgm:pt modelId="{17670E4B-8FBF-449E-B73B-73070F5822DC}" type="pres">
      <dgm:prSet presAssocID="{CF0D0D2B-9B8E-4312-A5F4-83B075A24AF6}" presName="parTrans" presStyleLbl="bgSibTrans2D1" presStyleIdx="0" presStyleCnt="2"/>
      <dgm:spPr/>
      <dgm:t>
        <a:bodyPr/>
        <a:lstStyle/>
        <a:p>
          <a:endParaRPr lang="it-IT"/>
        </a:p>
      </dgm:t>
    </dgm:pt>
    <dgm:pt modelId="{05A1C71F-4138-4AD6-8D68-24D4648581DD}" type="pres">
      <dgm:prSet presAssocID="{193F2501-2B67-4443-BF80-2CDD32634D92}" presName="node" presStyleLbl="node1" presStyleIdx="0" presStyleCnt="2">
        <dgm:presLayoutVars>
          <dgm:bulletEnabled val="1"/>
        </dgm:presLayoutVars>
      </dgm:prSet>
      <dgm:spPr/>
      <dgm:t>
        <a:bodyPr/>
        <a:lstStyle/>
        <a:p>
          <a:endParaRPr lang="it-IT"/>
        </a:p>
      </dgm:t>
    </dgm:pt>
    <dgm:pt modelId="{EE9A723C-01D1-46F3-BCA5-F720E1D207C7}" type="pres">
      <dgm:prSet presAssocID="{A9EB0355-6F17-4B9C-AFA0-0A1DBA4C3330}" presName="parTrans" presStyleLbl="bgSibTrans2D1" presStyleIdx="1" presStyleCnt="2"/>
      <dgm:spPr/>
      <dgm:t>
        <a:bodyPr/>
        <a:lstStyle/>
        <a:p>
          <a:endParaRPr lang="it-IT"/>
        </a:p>
      </dgm:t>
    </dgm:pt>
    <dgm:pt modelId="{A93DE2F5-D361-4013-87A6-11F2F60D242C}" type="pres">
      <dgm:prSet presAssocID="{A820EEED-D694-44B6-8542-FB5A8F1C4A93}" presName="node" presStyleLbl="node1" presStyleIdx="1" presStyleCnt="2">
        <dgm:presLayoutVars>
          <dgm:bulletEnabled val="1"/>
        </dgm:presLayoutVars>
      </dgm:prSet>
      <dgm:spPr/>
      <dgm:t>
        <a:bodyPr/>
        <a:lstStyle/>
        <a:p>
          <a:endParaRPr lang="it-IT"/>
        </a:p>
      </dgm:t>
    </dgm:pt>
  </dgm:ptLst>
  <dgm:cxnLst>
    <dgm:cxn modelId="{9416ABBC-F5EC-4361-8166-F200952F2297}" type="presOf" srcId="{A9EB0355-6F17-4B9C-AFA0-0A1DBA4C3330}" destId="{EE9A723C-01D1-46F3-BCA5-F720E1D207C7}" srcOrd="0" destOrd="0" presId="urn:microsoft.com/office/officeart/2005/8/layout/radial4"/>
    <dgm:cxn modelId="{A5877B7C-E27E-4DE6-BD41-BB07BC4E4045}" srcId="{B69368A8-ED1F-4CF9-8032-51C17B4E6751}" destId="{193F2501-2B67-4443-BF80-2CDD32634D92}" srcOrd="0" destOrd="0" parTransId="{CF0D0D2B-9B8E-4312-A5F4-83B075A24AF6}" sibTransId="{5A56B1DD-EE4E-4CB7-B12B-A04870A05F74}"/>
    <dgm:cxn modelId="{DBE7D795-0398-4CAA-B942-6A784825DE60}" type="presOf" srcId="{F0ADFA13-9C9D-4DCA-A953-6185D2CC3A31}" destId="{6DF9D7D1-CB05-48E6-9E10-66E3B7CD5C70}" srcOrd="0" destOrd="0" presId="urn:microsoft.com/office/officeart/2005/8/layout/radial4"/>
    <dgm:cxn modelId="{578BAD44-B060-4605-9C96-8BC32F38B137}" type="presOf" srcId="{CF0D0D2B-9B8E-4312-A5F4-83B075A24AF6}" destId="{17670E4B-8FBF-449E-B73B-73070F5822DC}" srcOrd="0" destOrd="0" presId="urn:microsoft.com/office/officeart/2005/8/layout/radial4"/>
    <dgm:cxn modelId="{E5172BB2-D691-4143-8989-ADEC6FB64A0A}" type="presOf" srcId="{A820EEED-D694-44B6-8542-FB5A8F1C4A93}" destId="{A93DE2F5-D361-4013-87A6-11F2F60D242C}" srcOrd="0" destOrd="0" presId="urn:microsoft.com/office/officeart/2005/8/layout/radial4"/>
    <dgm:cxn modelId="{3DDB593C-3D90-46E3-9E2B-28C7ABCDE9F3}" type="presOf" srcId="{193F2501-2B67-4443-BF80-2CDD32634D92}" destId="{05A1C71F-4138-4AD6-8D68-24D4648581DD}" srcOrd="0" destOrd="0" presId="urn:microsoft.com/office/officeart/2005/8/layout/radial4"/>
    <dgm:cxn modelId="{04233AC4-9743-48B9-A8CC-6680B8A0748C}" srcId="{B69368A8-ED1F-4CF9-8032-51C17B4E6751}" destId="{A820EEED-D694-44B6-8542-FB5A8F1C4A93}" srcOrd="1" destOrd="0" parTransId="{A9EB0355-6F17-4B9C-AFA0-0A1DBA4C3330}" sibTransId="{69C9A134-BB87-4475-86B8-ACAE293992EC}"/>
    <dgm:cxn modelId="{DFF25B04-14C1-4D0A-B8F1-DA9D59437CF0}" type="presOf" srcId="{B69368A8-ED1F-4CF9-8032-51C17B4E6751}" destId="{604E64A2-3762-4326-BF14-CF820639F1C1}" srcOrd="0" destOrd="0" presId="urn:microsoft.com/office/officeart/2005/8/layout/radial4"/>
    <dgm:cxn modelId="{5F090584-EA65-4DDF-8597-B6531CF48B10}" srcId="{F0ADFA13-9C9D-4DCA-A953-6185D2CC3A31}" destId="{B69368A8-ED1F-4CF9-8032-51C17B4E6751}" srcOrd="0" destOrd="0" parTransId="{213F78DE-C955-4543-B245-BB00D9260B78}" sibTransId="{1CEE52DB-4FFB-4FDF-8F58-26261DEC7FD8}"/>
    <dgm:cxn modelId="{13A0A2B6-FDF1-4474-8DB7-44E31AE1D9D4}" type="presParOf" srcId="{6DF9D7D1-CB05-48E6-9E10-66E3B7CD5C70}" destId="{604E64A2-3762-4326-BF14-CF820639F1C1}" srcOrd="0" destOrd="0" presId="urn:microsoft.com/office/officeart/2005/8/layout/radial4"/>
    <dgm:cxn modelId="{30015767-E20B-4092-8C79-830A7DF863C1}" type="presParOf" srcId="{6DF9D7D1-CB05-48E6-9E10-66E3B7CD5C70}" destId="{17670E4B-8FBF-449E-B73B-73070F5822DC}" srcOrd="1" destOrd="0" presId="urn:microsoft.com/office/officeart/2005/8/layout/radial4"/>
    <dgm:cxn modelId="{C1BD6EDF-7FC6-4802-B387-CDC1658083CA}" type="presParOf" srcId="{6DF9D7D1-CB05-48E6-9E10-66E3B7CD5C70}" destId="{05A1C71F-4138-4AD6-8D68-24D4648581DD}" srcOrd="2" destOrd="0" presId="urn:microsoft.com/office/officeart/2005/8/layout/radial4"/>
    <dgm:cxn modelId="{1BD795B5-92FF-4439-95EC-B85AA83D5E92}" type="presParOf" srcId="{6DF9D7D1-CB05-48E6-9E10-66E3B7CD5C70}" destId="{EE9A723C-01D1-46F3-BCA5-F720E1D207C7}" srcOrd="3" destOrd="0" presId="urn:microsoft.com/office/officeart/2005/8/layout/radial4"/>
    <dgm:cxn modelId="{26A08606-F53C-48E3-9EC2-8FD224F99597}" type="presParOf" srcId="{6DF9D7D1-CB05-48E6-9E10-66E3B7CD5C70}" destId="{A93DE2F5-D361-4013-87A6-11F2F60D242C}"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D67961-7248-4D55-85B3-EA73CF1BE848}"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it-IT"/>
        </a:p>
      </dgm:t>
    </dgm:pt>
    <dgm:pt modelId="{09F43596-AB81-44B6-9817-EC218EAF956A}">
      <dgm:prSet phldrT="[Testo]"/>
      <dgm:spPr/>
      <dgm:t>
        <a:bodyPr/>
        <a:lstStyle/>
        <a:p>
          <a:r>
            <a:rPr lang="en-GB" noProof="0" dirty="0"/>
            <a:t>Site Characterization</a:t>
          </a:r>
        </a:p>
      </dgm:t>
    </dgm:pt>
    <dgm:pt modelId="{95A67F41-545B-4D9A-84BA-E7589902D020}" type="parTrans" cxnId="{BC964A54-BC02-4C66-B2B1-B70553D14D97}">
      <dgm:prSet/>
      <dgm:spPr/>
      <dgm:t>
        <a:bodyPr/>
        <a:lstStyle/>
        <a:p>
          <a:endParaRPr lang="en-GB" noProof="0" dirty="0"/>
        </a:p>
      </dgm:t>
    </dgm:pt>
    <dgm:pt modelId="{0B31B469-3F0A-4849-895A-7E4AD86D9CE0}" type="sibTrans" cxnId="{BC964A54-BC02-4C66-B2B1-B70553D14D97}">
      <dgm:prSet/>
      <dgm:spPr/>
      <dgm:t>
        <a:bodyPr/>
        <a:lstStyle/>
        <a:p>
          <a:endParaRPr lang="en-GB" noProof="0" dirty="0"/>
        </a:p>
      </dgm:t>
    </dgm:pt>
    <dgm:pt modelId="{7593DA29-CE15-4CEE-A799-8D7F99E632B5}">
      <dgm:prSet phldrT="[Testo]"/>
      <dgm:spPr>
        <a:solidFill>
          <a:srgbClr val="00B0F0"/>
        </a:solidFill>
      </dgm:spPr>
      <dgm:t>
        <a:bodyPr/>
        <a:lstStyle/>
        <a:p>
          <a:r>
            <a:rPr lang="en-GB" noProof="0" dirty="0"/>
            <a:t>Surface Spectroscopy; Roughness analysis </a:t>
          </a:r>
        </a:p>
      </dgm:t>
    </dgm:pt>
    <dgm:pt modelId="{E5F62033-5BBC-488F-A7DB-DA20B62AEADB}" type="parTrans" cxnId="{B1458110-825C-4FF9-8121-2F7E9B2DDDD2}">
      <dgm:prSet/>
      <dgm:spPr>
        <a:solidFill>
          <a:srgbClr val="00B0F0"/>
        </a:solidFill>
      </dgm:spPr>
      <dgm:t>
        <a:bodyPr/>
        <a:lstStyle/>
        <a:p>
          <a:endParaRPr lang="en-GB" noProof="0" dirty="0"/>
        </a:p>
      </dgm:t>
    </dgm:pt>
    <dgm:pt modelId="{3E2D44B4-FF64-4829-9DDA-617383F38BD5}" type="sibTrans" cxnId="{B1458110-825C-4FF9-8121-2F7E9B2DDDD2}">
      <dgm:prSet/>
      <dgm:spPr/>
      <dgm:t>
        <a:bodyPr/>
        <a:lstStyle/>
        <a:p>
          <a:endParaRPr lang="en-GB" noProof="0" dirty="0"/>
        </a:p>
      </dgm:t>
    </dgm:pt>
    <dgm:pt modelId="{0E9FF3B8-268B-44D3-BDBF-EF4264D6E255}">
      <dgm:prSet phldrT="[Testo]"/>
      <dgm:spPr>
        <a:solidFill>
          <a:srgbClr val="92D050"/>
        </a:solidFill>
      </dgm:spPr>
      <dgm:t>
        <a:bodyPr/>
        <a:lstStyle/>
        <a:p>
          <a:r>
            <a:rPr lang="en-GB" noProof="0" dirty="0"/>
            <a:t>Mineralogy</a:t>
          </a:r>
        </a:p>
      </dgm:t>
    </dgm:pt>
    <dgm:pt modelId="{C03FC5B6-9321-4B94-A3AE-2C759D92491C}" type="parTrans" cxnId="{6B9A80CC-F332-4870-A0D6-D7A71465EEC1}">
      <dgm:prSet/>
      <dgm:spPr>
        <a:solidFill>
          <a:srgbClr val="92D050"/>
        </a:solidFill>
      </dgm:spPr>
      <dgm:t>
        <a:bodyPr/>
        <a:lstStyle/>
        <a:p>
          <a:endParaRPr lang="en-GB" noProof="0" dirty="0"/>
        </a:p>
      </dgm:t>
    </dgm:pt>
    <dgm:pt modelId="{0EC108DD-36A1-4E23-B4F4-5603758B0B9E}" type="sibTrans" cxnId="{6B9A80CC-F332-4870-A0D6-D7A71465EEC1}">
      <dgm:prSet/>
      <dgm:spPr/>
      <dgm:t>
        <a:bodyPr/>
        <a:lstStyle/>
        <a:p>
          <a:endParaRPr lang="en-GB" noProof="0" dirty="0"/>
        </a:p>
      </dgm:t>
    </dgm:pt>
    <dgm:pt modelId="{09056A2E-8967-46C5-83B6-8FFD52CE2BE6}">
      <dgm:prSet phldrT="[Testo]"/>
      <dgm:spPr>
        <a:solidFill>
          <a:srgbClr val="92D050"/>
        </a:solidFill>
      </dgm:spPr>
      <dgm:t>
        <a:bodyPr/>
        <a:lstStyle/>
        <a:p>
          <a:r>
            <a:rPr lang="en-GB" noProof="0" dirty="0"/>
            <a:t>Petrography</a:t>
          </a:r>
        </a:p>
      </dgm:t>
    </dgm:pt>
    <dgm:pt modelId="{E26BC18A-E40C-4103-8642-E279A706881C}" type="parTrans" cxnId="{0386307B-A5A6-4E7C-9424-8AFA3002486D}">
      <dgm:prSet/>
      <dgm:spPr>
        <a:solidFill>
          <a:srgbClr val="92D050"/>
        </a:solidFill>
      </dgm:spPr>
      <dgm:t>
        <a:bodyPr/>
        <a:lstStyle/>
        <a:p>
          <a:endParaRPr lang="en-GB" noProof="0" dirty="0"/>
        </a:p>
      </dgm:t>
    </dgm:pt>
    <dgm:pt modelId="{E9E4ADE6-2E80-4747-8C5A-A9691267B40E}" type="sibTrans" cxnId="{0386307B-A5A6-4E7C-9424-8AFA3002486D}">
      <dgm:prSet/>
      <dgm:spPr/>
      <dgm:t>
        <a:bodyPr/>
        <a:lstStyle/>
        <a:p>
          <a:endParaRPr lang="en-GB" noProof="0" dirty="0"/>
        </a:p>
      </dgm:t>
    </dgm:pt>
    <dgm:pt modelId="{BDCA69D4-E4CC-4202-B852-9CD098F1B2A9}">
      <dgm:prSet phldrT="[Testo]"/>
      <dgm:spPr>
        <a:solidFill>
          <a:srgbClr val="00B0F0"/>
        </a:solidFill>
      </dgm:spPr>
      <dgm:t>
        <a:bodyPr/>
        <a:lstStyle/>
        <a:p>
          <a:r>
            <a:rPr lang="en-GB" noProof="0" dirty="0"/>
            <a:t>Atmospheric Characterization</a:t>
          </a:r>
        </a:p>
      </dgm:t>
    </dgm:pt>
    <dgm:pt modelId="{F3CE801C-64D9-4399-926E-26ADED905505}" type="parTrans" cxnId="{13578906-043B-43AB-A6DD-812777706B39}">
      <dgm:prSet/>
      <dgm:spPr>
        <a:solidFill>
          <a:srgbClr val="00B0F0"/>
        </a:solidFill>
      </dgm:spPr>
      <dgm:t>
        <a:bodyPr/>
        <a:lstStyle/>
        <a:p>
          <a:endParaRPr lang="en-GB" noProof="0" dirty="0"/>
        </a:p>
      </dgm:t>
    </dgm:pt>
    <dgm:pt modelId="{78270CA8-5BED-48CA-AC91-B9B0243873DF}" type="sibTrans" cxnId="{13578906-043B-43AB-A6DD-812777706B39}">
      <dgm:prSet/>
      <dgm:spPr/>
      <dgm:t>
        <a:bodyPr/>
        <a:lstStyle/>
        <a:p>
          <a:endParaRPr lang="en-GB" noProof="0" dirty="0"/>
        </a:p>
      </dgm:t>
    </dgm:pt>
    <dgm:pt modelId="{AE79E9CF-164F-4B29-A3C3-6380108EEBAF}">
      <dgm:prSet phldrT="[Testo]"/>
      <dgm:spPr>
        <a:solidFill>
          <a:srgbClr val="00B0F0"/>
        </a:solidFill>
      </dgm:spPr>
      <dgm:t>
        <a:bodyPr/>
        <a:lstStyle/>
        <a:p>
          <a:r>
            <a:rPr lang="en-GB" noProof="0" dirty="0"/>
            <a:t>Seasonal stability analysis </a:t>
          </a:r>
        </a:p>
      </dgm:t>
    </dgm:pt>
    <dgm:pt modelId="{E63A8074-AC63-4BC1-88C3-F8B8C80D2859}" type="parTrans" cxnId="{A8C4E12D-0B7E-44DF-A3CA-00B74F6F7397}">
      <dgm:prSet/>
      <dgm:spPr>
        <a:solidFill>
          <a:srgbClr val="00B0F0"/>
        </a:solidFill>
      </dgm:spPr>
      <dgm:t>
        <a:bodyPr/>
        <a:lstStyle/>
        <a:p>
          <a:endParaRPr lang="en-GB" noProof="0" dirty="0"/>
        </a:p>
      </dgm:t>
    </dgm:pt>
    <dgm:pt modelId="{658F394C-14F2-4753-89D4-B9C31A2EAF46}" type="sibTrans" cxnId="{A8C4E12D-0B7E-44DF-A3CA-00B74F6F7397}">
      <dgm:prSet/>
      <dgm:spPr/>
      <dgm:t>
        <a:bodyPr/>
        <a:lstStyle/>
        <a:p>
          <a:endParaRPr lang="en-GB" noProof="0" dirty="0"/>
        </a:p>
      </dgm:t>
    </dgm:pt>
    <dgm:pt modelId="{79C19C79-9B02-42AA-BFA2-4B70DD3CDE4E}" type="pres">
      <dgm:prSet presAssocID="{47D67961-7248-4D55-85B3-EA73CF1BE848}" presName="cycle" presStyleCnt="0">
        <dgm:presLayoutVars>
          <dgm:chMax val="1"/>
          <dgm:dir/>
          <dgm:animLvl val="ctr"/>
          <dgm:resizeHandles val="exact"/>
        </dgm:presLayoutVars>
      </dgm:prSet>
      <dgm:spPr/>
      <dgm:t>
        <a:bodyPr/>
        <a:lstStyle/>
        <a:p>
          <a:endParaRPr lang="it-IT"/>
        </a:p>
      </dgm:t>
    </dgm:pt>
    <dgm:pt modelId="{53AE1D4C-B707-431C-A02E-27D2780CCB0E}" type="pres">
      <dgm:prSet presAssocID="{09F43596-AB81-44B6-9817-EC218EAF956A}" presName="centerShape" presStyleLbl="node0" presStyleIdx="0" presStyleCnt="1"/>
      <dgm:spPr/>
      <dgm:t>
        <a:bodyPr/>
        <a:lstStyle/>
        <a:p>
          <a:endParaRPr lang="it-IT"/>
        </a:p>
      </dgm:t>
    </dgm:pt>
    <dgm:pt modelId="{8485C03D-B904-4753-9E11-8E4711CA933A}" type="pres">
      <dgm:prSet presAssocID="{E5F62033-5BBC-488F-A7DB-DA20B62AEADB}" presName="parTrans" presStyleLbl="bgSibTrans2D1" presStyleIdx="0" presStyleCnt="5"/>
      <dgm:spPr/>
      <dgm:t>
        <a:bodyPr/>
        <a:lstStyle/>
        <a:p>
          <a:endParaRPr lang="it-IT"/>
        </a:p>
      </dgm:t>
    </dgm:pt>
    <dgm:pt modelId="{5448C384-DD93-4313-8EB1-B651F73FA72A}" type="pres">
      <dgm:prSet presAssocID="{7593DA29-CE15-4CEE-A799-8D7F99E632B5}" presName="node" presStyleLbl="node1" presStyleIdx="0" presStyleCnt="5">
        <dgm:presLayoutVars>
          <dgm:bulletEnabled val="1"/>
        </dgm:presLayoutVars>
      </dgm:prSet>
      <dgm:spPr/>
      <dgm:t>
        <a:bodyPr/>
        <a:lstStyle/>
        <a:p>
          <a:endParaRPr lang="it-IT"/>
        </a:p>
      </dgm:t>
    </dgm:pt>
    <dgm:pt modelId="{2ADEF71D-AA76-46F7-A22D-3DD420864472}" type="pres">
      <dgm:prSet presAssocID="{C03FC5B6-9321-4B94-A3AE-2C759D92491C}" presName="parTrans" presStyleLbl="bgSibTrans2D1" presStyleIdx="1" presStyleCnt="5"/>
      <dgm:spPr/>
      <dgm:t>
        <a:bodyPr/>
        <a:lstStyle/>
        <a:p>
          <a:endParaRPr lang="it-IT"/>
        </a:p>
      </dgm:t>
    </dgm:pt>
    <dgm:pt modelId="{4F70581B-335D-4D6B-97DB-83C5F0FE6B0A}" type="pres">
      <dgm:prSet presAssocID="{0E9FF3B8-268B-44D3-BDBF-EF4264D6E255}" presName="node" presStyleLbl="node1" presStyleIdx="1" presStyleCnt="5">
        <dgm:presLayoutVars>
          <dgm:bulletEnabled val="1"/>
        </dgm:presLayoutVars>
      </dgm:prSet>
      <dgm:spPr/>
      <dgm:t>
        <a:bodyPr/>
        <a:lstStyle/>
        <a:p>
          <a:endParaRPr lang="it-IT"/>
        </a:p>
      </dgm:t>
    </dgm:pt>
    <dgm:pt modelId="{32874E81-A08E-4308-B532-7373CBB353D8}" type="pres">
      <dgm:prSet presAssocID="{E26BC18A-E40C-4103-8642-E279A706881C}" presName="parTrans" presStyleLbl="bgSibTrans2D1" presStyleIdx="2" presStyleCnt="5"/>
      <dgm:spPr/>
      <dgm:t>
        <a:bodyPr/>
        <a:lstStyle/>
        <a:p>
          <a:endParaRPr lang="it-IT"/>
        </a:p>
      </dgm:t>
    </dgm:pt>
    <dgm:pt modelId="{91F1AB67-8AB1-4649-ACD7-BA06B006B69A}" type="pres">
      <dgm:prSet presAssocID="{09056A2E-8967-46C5-83B6-8FFD52CE2BE6}" presName="node" presStyleLbl="node1" presStyleIdx="2" presStyleCnt="5">
        <dgm:presLayoutVars>
          <dgm:bulletEnabled val="1"/>
        </dgm:presLayoutVars>
      </dgm:prSet>
      <dgm:spPr/>
      <dgm:t>
        <a:bodyPr/>
        <a:lstStyle/>
        <a:p>
          <a:endParaRPr lang="it-IT"/>
        </a:p>
      </dgm:t>
    </dgm:pt>
    <dgm:pt modelId="{0005EFF1-81F8-4193-9133-E1D3E5F5F247}" type="pres">
      <dgm:prSet presAssocID="{F3CE801C-64D9-4399-926E-26ADED905505}" presName="parTrans" presStyleLbl="bgSibTrans2D1" presStyleIdx="3" presStyleCnt="5"/>
      <dgm:spPr/>
      <dgm:t>
        <a:bodyPr/>
        <a:lstStyle/>
        <a:p>
          <a:endParaRPr lang="it-IT"/>
        </a:p>
      </dgm:t>
    </dgm:pt>
    <dgm:pt modelId="{97B24C68-7C31-4A43-9F2D-3C9F760C7A85}" type="pres">
      <dgm:prSet presAssocID="{BDCA69D4-E4CC-4202-B852-9CD098F1B2A9}" presName="node" presStyleLbl="node1" presStyleIdx="3" presStyleCnt="5">
        <dgm:presLayoutVars>
          <dgm:bulletEnabled val="1"/>
        </dgm:presLayoutVars>
      </dgm:prSet>
      <dgm:spPr/>
      <dgm:t>
        <a:bodyPr/>
        <a:lstStyle/>
        <a:p>
          <a:endParaRPr lang="it-IT"/>
        </a:p>
      </dgm:t>
    </dgm:pt>
    <dgm:pt modelId="{E69074CE-170B-4ECA-B2B0-90AC67D873AE}" type="pres">
      <dgm:prSet presAssocID="{E63A8074-AC63-4BC1-88C3-F8B8C80D2859}" presName="parTrans" presStyleLbl="bgSibTrans2D1" presStyleIdx="4" presStyleCnt="5"/>
      <dgm:spPr/>
      <dgm:t>
        <a:bodyPr/>
        <a:lstStyle/>
        <a:p>
          <a:endParaRPr lang="it-IT"/>
        </a:p>
      </dgm:t>
    </dgm:pt>
    <dgm:pt modelId="{ECE58E50-E09B-4442-9542-233EE50CDFAF}" type="pres">
      <dgm:prSet presAssocID="{AE79E9CF-164F-4B29-A3C3-6380108EEBAF}" presName="node" presStyleLbl="node1" presStyleIdx="4" presStyleCnt="5">
        <dgm:presLayoutVars>
          <dgm:bulletEnabled val="1"/>
        </dgm:presLayoutVars>
      </dgm:prSet>
      <dgm:spPr/>
      <dgm:t>
        <a:bodyPr/>
        <a:lstStyle/>
        <a:p>
          <a:endParaRPr lang="it-IT"/>
        </a:p>
      </dgm:t>
    </dgm:pt>
  </dgm:ptLst>
  <dgm:cxnLst>
    <dgm:cxn modelId="{1D2D0FFF-50A5-4D18-B7A2-95A1F7EAB2F5}" type="presOf" srcId="{E26BC18A-E40C-4103-8642-E279A706881C}" destId="{32874E81-A08E-4308-B532-7373CBB353D8}" srcOrd="0" destOrd="0" presId="urn:microsoft.com/office/officeart/2005/8/layout/radial4"/>
    <dgm:cxn modelId="{9EAA2FFA-0847-4B33-A20B-F052A6E955BE}" type="presOf" srcId="{0E9FF3B8-268B-44D3-BDBF-EF4264D6E255}" destId="{4F70581B-335D-4D6B-97DB-83C5F0FE6B0A}" srcOrd="0" destOrd="0" presId="urn:microsoft.com/office/officeart/2005/8/layout/radial4"/>
    <dgm:cxn modelId="{51F9D2FC-8D0B-4BC0-9437-8184735F47D1}" type="presOf" srcId="{F3CE801C-64D9-4399-926E-26ADED905505}" destId="{0005EFF1-81F8-4193-9133-E1D3E5F5F247}" srcOrd="0" destOrd="0" presId="urn:microsoft.com/office/officeart/2005/8/layout/radial4"/>
    <dgm:cxn modelId="{6B9A80CC-F332-4870-A0D6-D7A71465EEC1}" srcId="{09F43596-AB81-44B6-9817-EC218EAF956A}" destId="{0E9FF3B8-268B-44D3-BDBF-EF4264D6E255}" srcOrd="1" destOrd="0" parTransId="{C03FC5B6-9321-4B94-A3AE-2C759D92491C}" sibTransId="{0EC108DD-36A1-4E23-B4F4-5603758B0B9E}"/>
    <dgm:cxn modelId="{13578906-043B-43AB-A6DD-812777706B39}" srcId="{09F43596-AB81-44B6-9817-EC218EAF956A}" destId="{BDCA69D4-E4CC-4202-B852-9CD098F1B2A9}" srcOrd="3" destOrd="0" parTransId="{F3CE801C-64D9-4399-926E-26ADED905505}" sibTransId="{78270CA8-5BED-48CA-AC91-B9B0243873DF}"/>
    <dgm:cxn modelId="{9702AA0B-DBFA-4F5D-8F84-BE89D4E7B786}" type="presOf" srcId="{E63A8074-AC63-4BC1-88C3-F8B8C80D2859}" destId="{E69074CE-170B-4ECA-B2B0-90AC67D873AE}" srcOrd="0" destOrd="0" presId="urn:microsoft.com/office/officeart/2005/8/layout/radial4"/>
    <dgm:cxn modelId="{BC964A54-BC02-4C66-B2B1-B70553D14D97}" srcId="{47D67961-7248-4D55-85B3-EA73CF1BE848}" destId="{09F43596-AB81-44B6-9817-EC218EAF956A}" srcOrd="0" destOrd="0" parTransId="{95A67F41-545B-4D9A-84BA-E7589902D020}" sibTransId="{0B31B469-3F0A-4849-895A-7E4AD86D9CE0}"/>
    <dgm:cxn modelId="{BC130C8C-1E95-4847-BA39-0CA645C0C82F}" type="presOf" srcId="{09056A2E-8967-46C5-83B6-8FFD52CE2BE6}" destId="{91F1AB67-8AB1-4649-ACD7-BA06B006B69A}" srcOrd="0" destOrd="0" presId="urn:microsoft.com/office/officeart/2005/8/layout/radial4"/>
    <dgm:cxn modelId="{72FA6BEA-6EC0-4626-8408-5AF225AEB724}" type="presOf" srcId="{7593DA29-CE15-4CEE-A799-8D7F99E632B5}" destId="{5448C384-DD93-4313-8EB1-B651F73FA72A}" srcOrd="0" destOrd="0" presId="urn:microsoft.com/office/officeart/2005/8/layout/radial4"/>
    <dgm:cxn modelId="{0386307B-A5A6-4E7C-9424-8AFA3002486D}" srcId="{09F43596-AB81-44B6-9817-EC218EAF956A}" destId="{09056A2E-8967-46C5-83B6-8FFD52CE2BE6}" srcOrd="2" destOrd="0" parTransId="{E26BC18A-E40C-4103-8642-E279A706881C}" sibTransId="{E9E4ADE6-2E80-4747-8C5A-A9691267B40E}"/>
    <dgm:cxn modelId="{A8C4E12D-0B7E-44DF-A3CA-00B74F6F7397}" srcId="{09F43596-AB81-44B6-9817-EC218EAF956A}" destId="{AE79E9CF-164F-4B29-A3C3-6380108EEBAF}" srcOrd="4" destOrd="0" parTransId="{E63A8074-AC63-4BC1-88C3-F8B8C80D2859}" sibTransId="{658F394C-14F2-4753-89D4-B9C31A2EAF46}"/>
    <dgm:cxn modelId="{46C692AB-B262-454E-B2A5-EABD5AE0AFBC}" type="presOf" srcId="{BDCA69D4-E4CC-4202-B852-9CD098F1B2A9}" destId="{97B24C68-7C31-4A43-9F2D-3C9F760C7A85}" srcOrd="0" destOrd="0" presId="urn:microsoft.com/office/officeart/2005/8/layout/radial4"/>
    <dgm:cxn modelId="{A424FCA0-7D1D-4C06-948F-F6F83F7CBAAE}" type="presOf" srcId="{09F43596-AB81-44B6-9817-EC218EAF956A}" destId="{53AE1D4C-B707-431C-A02E-27D2780CCB0E}" srcOrd="0" destOrd="0" presId="urn:microsoft.com/office/officeart/2005/8/layout/radial4"/>
    <dgm:cxn modelId="{8E1BA089-D1B8-4C7C-B321-3EBD116E0D14}" type="presOf" srcId="{AE79E9CF-164F-4B29-A3C3-6380108EEBAF}" destId="{ECE58E50-E09B-4442-9542-233EE50CDFAF}" srcOrd="0" destOrd="0" presId="urn:microsoft.com/office/officeart/2005/8/layout/radial4"/>
    <dgm:cxn modelId="{B1458110-825C-4FF9-8121-2F7E9B2DDDD2}" srcId="{09F43596-AB81-44B6-9817-EC218EAF956A}" destId="{7593DA29-CE15-4CEE-A799-8D7F99E632B5}" srcOrd="0" destOrd="0" parTransId="{E5F62033-5BBC-488F-A7DB-DA20B62AEADB}" sibTransId="{3E2D44B4-FF64-4829-9DDA-617383F38BD5}"/>
    <dgm:cxn modelId="{D95DF37D-CE33-4038-92BF-0CAE09AB11E5}" type="presOf" srcId="{C03FC5B6-9321-4B94-A3AE-2C759D92491C}" destId="{2ADEF71D-AA76-46F7-A22D-3DD420864472}" srcOrd="0" destOrd="0" presId="urn:microsoft.com/office/officeart/2005/8/layout/radial4"/>
    <dgm:cxn modelId="{173DC6CB-8EDB-4C1D-8291-EB7B71FA6A3A}" type="presOf" srcId="{E5F62033-5BBC-488F-A7DB-DA20B62AEADB}" destId="{8485C03D-B904-4753-9E11-8E4711CA933A}" srcOrd="0" destOrd="0" presId="urn:microsoft.com/office/officeart/2005/8/layout/radial4"/>
    <dgm:cxn modelId="{31D635C6-C2D5-49A9-A109-6B3A9A685722}" type="presOf" srcId="{47D67961-7248-4D55-85B3-EA73CF1BE848}" destId="{79C19C79-9B02-42AA-BFA2-4B70DD3CDE4E}" srcOrd="0" destOrd="0" presId="urn:microsoft.com/office/officeart/2005/8/layout/radial4"/>
    <dgm:cxn modelId="{37B5D14C-4096-44DE-A2AE-ACF139BB03FD}" type="presParOf" srcId="{79C19C79-9B02-42AA-BFA2-4B70DD3CDE4E}" destId="{53AE1D4C-B707-431C-A02E-27D2780CCB0E}" srcOrd="0" destOrd="0" presId="urn:microsoft.com/office/officeart/2005/8/layout/radial4"/>
    <dgm:cxn modelId="{4C61A1E2-80A6-4190-B8BD-B005E97FC37E}" type="presParOf" srcId="{79C19C79-9B02-42AA-BFA2-4B70DD3CDE4E}" destId="{8485C03D-B904-4753-9E11-8E4711CA933A}" srcOrd="1" destOrd="0" presId="urn:microsoft.com/office/officeart/2005/8/layout/radial4"/>
    <dgm:cxn modelId="{6588404D-F1AB-4869-8388-A4539F854520}" type="presParOf" srcId="{79C19C79-9B02-42AA-BFA2-4B70DD3CDE4E}" destId="{5448C384-DD93-4313-8EB1-B651F73FA72A}" srcOrd="2" destOrd="0" presId="urn:microsoft.com/office/officeart/2005/8/layout/radial4"/>
    <dgm:cxn modelId="{876BCE75-833D-46FE-937B-785460BC2CC4}" type="presParOf" srcId="{79C19C79-9B02-42AA-BFA2-4B70DD3CDE4E}" destId="{2ADEF71D-AA76-46F7-A22D-3DD420864472}" srcOrd="3" destOrd="0" presId="urn:microsoft.com/office/officeart/2005/8/layout/radial4"/>
    <dgm:cxn modelId="{368C9997-D6FD-4D9F-9D2E-54D52A256908}" type="presParOf" srcId="{79C19C79-9B02-42AA-BFA2-4B70DD3CDE4E}" destId="{4F70581B-335D-4D6B-97DB-83C5F0FE6B0A}" srcOrd="4" destOrd="0" presId="urn:microsoft.com/office/officeart/2005/8/layout/radial4"/>
    <dgm:cxn modelId="{4C09A9F6-9884-4334-AE91-31EF8E0B009E}" type="presParOf" srcId="{79C19C79-9B02-42AA-BFA2-4B70DD3CDE4E}" destId="{32874E81-A08E-4308-B532-7373CBB353D8}" srcOrd="5" destOrd="0" presId="urn:microsoft.com/office/officeart/2005/8/layout/radial4"/>
    <dgm:cxn modelId="{0E58A91F-B4D7-4ECA-9651-8B481BFDF647}" type="presParOf" srcId="{79C19C79-9B02-42AA-BFA2-4B70DD3CDE4E}" destId="{91F1AB67-8AB1-4649-ACD7-BA06B006B69A}" srcOrd="6" destOrd="0" presId="urn:microsoft.com/office/officeart/2005/8/layout/radial4"/>
    <dgm:cxn modelId="{B6CEC608-FF31-4E9D-9176-635618273FA2}" type="presParOf" srcId="{79C19C79-9B02-42AA-BFA2-4B70DD3CDE4E}" destId="{0005EFF1-81F8-4193-9133-E1D3E5F5F247}" srcOrd="7" destOrd="0" presId="urn:microsoft.com/office/officeart/2005/8/layout/radial4"/>
    <dgm:cxn modelId="{191EE773-055A-4A7B-8408-3D21E57B716E}" type="presParOf" srcId="{79C19C79-9B02-42AA-BFA2-4B70DD3CDE4E}" destId="{97B24C68-7C31-4A43-9F2D-3C9F760C7A85}" srcOrd="8" destOrd="0" presId="urn:microsoft.com/office/officeart/2005/8/layout/radial4"/>
    <dgm:cxn modelId="{288E1CC1-50B7-43BA-8600-92BFB18E089E}" type="presParOf" srcId="{79C19C79-9B02-42AA-BFA2-4B70DD3CDE4E}" destId="{E69074CE-170B-4ECA-B2B0-90AC67D873AE}" srcOrd="9" destOrd="0" presId="urn:microsoft.com/office/officeart/2005/8/layout/radial4"/>
    <dgm:cxn modelId="{1393C96F-2251-48A9-BD97-C54CA8048985}" type="presParOf" srcId="{79C19C79-9B02-42AA-BFA2-4B70DD3CDE4E}" destId="{ECE58E50-E09B-4442-9542-233EE50CDFAF}" srcOrd="10"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E64A2-3762-4326-BF14-CF820639F1C1}">
      <dsp:nvSpPr>
        <dsp:cNvPr id="0" name=""/>
        <dsp:cNvSpPr/>
      </dsp:nvSpPr>
      <dsp:spPr>
        <a:xfrm>
          <a:off x="1468874" y="1237603"/>
          <a:ext cx="1354851" cy="13548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noProof="0" dirty="0"/>
            <a:t>TOA generation</a:t>
          </a:r>
        </a:p>
      </dsp:txBody>
      <dsp:txXfrm>
        <a:off x="1667287" y="1436016"/>
        <a:ext cx="958025" cy="958025"/>
      </dsp:txXfrm>
    </dsp:sp>
    <dsp:sp modelId="{17670E4B-8FBF-449E-B73B-73070F5822DC}">
      <dsp:nvSpPr>
        <dsp:cNvPr id="0" name=""/>
        <dsp:cNvSpPr/>
      </dsp:nvSpPr>
      <dsp:spPr>
        <a:xfrm rot="12900000">
          <a:off x="548686" y="984657"/>
          <a:ext cx="1089262" cy="386132"/>
        </a:xfrm>
        <a:prstGeom prst="lef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05A1C71F-4138-4AD6-8D68-24D4648581DD}">
      <dsp:nvSpPr>
        <dsp:cNvPr id="0" name=""/>
        <dsp:cNvSpPr/>
      </dsp:nvSpPr>
      <dsp:spPr>
        <a:xfrm>
          <a:off x="3627" y="350492"/>
          <a:ext cx="1287109" cy="102968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GB" sz="1600" kern="1200" noProof="0" dirty="0"/>
            <a:t>Ground </a:t>
          </a:r>
        </a:p>
      </dsp:txBody>
      <dsp:txXfrm>
        <a:off x="33786" y="380651"/>
        <a:ext cx="1226791" cy="969369"/>
      </dsp:txXfrm>
    </dsp:sp>
    <dsp:sp modelId="{EE9A723C-01D1-46F3-BCA5-F720E1D207C7}">
      <dsp:nvSpPr>
        <dsp:cNvPr id="0" name=""/>
        <dsp:cNvSpPr/>
      </dsp:nvSpPr>
      <dsp:spPr>
        <a:xfrm rot="19500000">
          <a:off x="2654650" y="984657"/>
          <a:ext cx="1089262" cy="386132"/>
        </a:xfrm>
        <a:prstGeom prst="lef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A93DE2F5-D361-4013-87A6-11F2F60D242C}">
      <dsp:nvSpPr>
        <dsp:cNvPr id="0" name=""/>
        <dsp:cNvSpPr/>
      </dsp:nvSpPr>
      <dsp:spPr>
        <a:xfrm>
          <a:off x="3001863" y="350492"/>
          <a:ext cx="1287109" cy="102968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GB" sz="1600" kern="1200" noProof="0" dirty="0"/>
            <a:t>Atmosphere</a:t>
          </a:r>
        </a:p>
      </dsp:txBody>
      <dsp:txXfrm>
        <a:off x="3032022" y="380651"/>
        <a:ext cx="1226791" cy="969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E1D4C-B707-431C-A02E-27D2780CCB0E}">
      <dsp:nvSpPr>
        <dsp:cNvPr id="0" name=""/>
        <dsp:cNvSpPr/>
      </dsp:nvSpPr>
      <dsp:spPr>
        <a:xfrm>
          <a:off x="3014727" y="2077068"/>
          <a:ext cx="1538496" cy="15384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kern="1200" noProof="0" dirty="0"/>
            <a:t>Site Characterization</a:t>
          </a:r>
        </a:p>
      </dsp:txBody>
      <dsp:txXfrm>
        <a:off x="3240035" y="2302376"/>
        <a:ext cx="1087880" cy="1087880"/>
      </dsp:txXfrm>
    </dsp:sp>
    <dsp:sp modelId="{8485C03D-B904-4753-9E11-8E4711CA933A}">
      <dsp:nvSpPr>
        <dsp:cNvPr id="0" name=""/>
        <dsp:cNvSpPr/>
      </dsp:nvSpPr>
      <dsp:spPr>
        <a:xfrm rot="10800000">
          <a:off x="1523047" y="2627081"/>
          <a:ext cx="1409637" cy="438471"/>
        </a:xfrm>
        <a:prstGeom prst="lef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5448C384-DD93-4313-8EB1-B651F73FA72A}">
      <dsp:nvSpPr>
        <dsp:cNvPr id="0" name=""/>
        <dsp:cNvSpPr/>
      </dsp:nvSpPr>
      <dsp:spPr>
        <a:xfrm>
          <a:off x="792261" y="2261688"/>
          <a:ext cx="1461571" cy="116925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GB" sz="1400" kern="1200" noProof="0" dirty="0"/>
            <a:t>Surface Spectroscopy; Roughness analysis </a:t>
          </a:r>
        </a:p>
      </dsp:txBody>
      <dsp:txXfrm>
        <a:off x="826507" y="2295934"/>
        <a:ext cx="1393079" cy="1100765"/>
      </dsp:txXfrm>
    </dsp:sp>
    <dsp:sp modelId="{2ADEF71D-AA76-46F7-A22D-3DD420864472}">
      <dsp:nvSpPr>
        <dsp:cNvPr id="0" name=""/>
        <dsp:cNvSpPr/>
      </dsp:nvSpPr>
      <dsp:spPr>
        <a:xfrm rot="13500000">
          <a:off x="1978821" y="1526746"/>
          <a:ext cx="1409637" cy="438471"/>
        </a:xfrm>
        <a:prstGeom prst="lef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4F70581B-335D-4D6B-97DB-83C5F0FE6B0A}">
      <dsp:nvSpPr>
        <dsp:cNvPr id="0" name=""/>
        <dsp:cNvSpPr/>
      </dsp:nvSpPr>
      <dsp:spPr>
        <a:xfrm>
          <a:off x="1454472" y="662971"/>
          <a:ext cx="1461571" cy="116925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GB" sz="1400" kern="1200" noProof="0" dirty="0"/>
            <a:t>Mineralogy</a:t>
          </a:r>
        </a:p>
      </dsp:txBody>
      <dsp:txXfrm>
        <a:off x="1488718" y="697217"/>
        <a:ext cx="1393079" cy="1100765"/>
      </dsp:txXfrm>
    </dsp:sp>
    <dsp:sp modelId="{32874E81-A08E-4308-B532-7373CBB353D8}">
      <dsp:nvSpPr>
        <dsp:cNvPr id="0" name=""/>
        <dsp:cNvSpPr/>
      </dsp:nvSpPr>
      <dsp:spPr>
        <a:xfrm rot="16200000">
          <a:off x="3079156" y="1070972"/>
          <a:ext cx="1409637" cy="438471"/>
        </a:xfrm>
        <a:prstGeom prst="lef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91F1AB67-8AB1-4649-ACD7-BA06B006B69A}">
      <dsp:nvSpPr>
        <dsp:cNvPr id="0" name=""/>
        <dsp:cNvSpPr/>
      </dsp:nvSpPr>
      <dsp:spPr>
        <a:xfrm>
          <a:off x="3053189" y="760"/>
          <a:ext cx="1461571" cy="116925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GB" sz="1400" kern="1200" noProof="0" dirty="0"/>
            <a:t>Petrography</a:t>
          </a:r>
        </a:p>
      </dsp:txBody>
      <dsp:txXfrm>
        <a:off x="3087435" y="35006"/>
        <a:ext cx="1393079" cy="1100765"/>
      </dsp:txXfrm>
    </dsp:sp>
    <dsp:sp modelId="{0005EFF1-81F8-4193-9133-E1D3E5F5F247}">
      <dsp:nvSpPr>
        <dsp:cNvPr id="0" name=""/>
        <dsp:cNvSpPr/>
      </dsp:nvSpPr>
      <dsp:spPr>
        <a:xfrm rot="18900000">
          <a:off x="4179492" y="1526746"/>
          <a:ext cx="1409637" cy="438471"/>
        </a:xfrm>
        <a:prstGeom prst="lef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97B24C68-7C31-4A43-9F2D-3C9F760C7A85}">
      <dsp:nvSpPr>
        <dsp:cNvPr id="0" name=""/>
        <dsp:cNvSpPr/>
      </dsp:nvSpPr>
      <dsp:spPr>
        <a:xfrm>
          <a:off x="4651907" y="662971"/>
          <a:ext cx="1461571" cy="116925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GB" sz="1400" kern="1200" noProof="0" dirty="0"/>
            <a:t>Atmospheric Characterization</a:t>
          </a:r>
        </a:p>
      </dsp:txBody>
      <dsp:txXfrm>
        <a:off x="4686153" y="697217"/>
        <a:ext cx="1393079" cy="1100765"/>
      </dsp:txXfrm>
    </dsp:sp>
    <dsp:sp modelId="{E69074CE-170B-4ECA-B2B0-90AC67D873AE}">
      <dsp:nvSpPr>
        <dsp:cNvPr id="0" name=""/>
        <dsp:cNvSpPr/>
      </dsp:nvSpPr>
      <dsp:spPr>
        <a:xfrm>
          <a:off x="4635266" y="2627081"/>
          <a:ext cx="1409637" cy="438471"/>
        </a:xfrm>
        <a:prstGeom prst="lef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ECE58E50-E09B-4442-9542-233EE50CDFAF}">
      <dsp:nvSpPr>
        <dsp:cNvPr id="0" name=""/>
        <dsp:cNvSpPr/>
      </dsp:nvSpPr>
      <dsp:spPr>
        <a:xfrm>
          <a:off x="5314117" y="2261688"/>
          <a:ext cx="1461571" cy="1169257"/>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GB" sz="1400" kern="1200" noProof="0" dirty="0"/>
            <a:t>Seasonal stability analysis </a:t>
          </a:r>
        </a:p>
      </dsp:txBody>
      <dsp:txXfrm>
        <a:off x="5348363" y="2295934"/>
        <a:ext cx="1393079" cy="110076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‹N›</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11/13/2024</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‹N›</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221083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dirty="0" smtClean="0">
                <a:latin typeface="Calibri" panose="020F0502020204030204" pitchFamily="34" charset="0"/>
                <a:cs typeface="Calibri" panose="020F0502020204030204" pitchFamily="34" charset="0"/>
              </a:rPr>
              <a:t>Objective</a:t>
            </a:r>
            <a:r>
              <a:rPr lang="en-US" sz="1200" dirty="0" smtClean="0">
                <a:latin typeface="Calibri" panose="020F0502020204030204" pitchFamily="34" charset="0"/>
                <a:cs typeface="Calibri" panose="020F0502020204030204" pitchFamily="34" charset="0"/>
              </a:rPr>
              <a:t>: </a:t>
            </a:r>
          </a:p>
          <a:p>
            <a:r>
              <a:rPr lang="en-US" sz="1200" dirty="0" smtClean="0">
                <a:latin typeface="Calibri" panose="020F0502020204030204" pitchFamily="34" charset="0"/>
                <a:cs typeface="Calibri" panose="020F0502020204030204" pitchFamily="34" charset="0"/>
              </a:rPr>
              <a:t>Develop an advanced, modular and scalable system for the generation, validation, and consolidation of the SRL of the L2 products of PRISMA Second Generation (PRISMA-SG), considering the specific characteristics of the new sensor, with reference to the effects of off-nadir viewing. This system will support the identification of the mission's limits and potential and will provide valuable assistance for managing industrial activities during the development and implementation phases of the mission.</a:t>
            </a:r>
          </a:p>
          <a:p>
            <a:endParaRPr lang="it-IT" sz="1200" dirty="0" smtClean="0">
              <a:latin typeface="Calibri" panose="020F0502020204030204" pitchFamily="34" charset="0"/>
              <a:cs typeface="Calibri" panose="020F0502020204030204" pitchFamily="34" charset="0"/>
            </a:endParaRPr>
          </a:p>
          <a:p>
            <a:r>
              <a:rPr lang="en-US" sz="1200" b="1" dirty="0" smtClean="0">
                <a:latin typeface="Calibri" panose="020F0502020204030204" pitchFamily="34" charset="0"/>
                <a:cs typeface="Calibri" panose="020F0502020204030204" pitchFamily="34" charset="0"/>
              </a:rPr>
              <a:t>Main Activities:</a:t>
            </a:r>
          </a:p>
          <a:p>
            <a:pPr marL="342900" indent="-342900">
              <a:buAutoNum type="alphaLcParenR"/>
            </a:pPr>
            <a:r>
              <a:rPr lang="en-US" sz="1200" dirty="0" smtClean="0">
                <a:latin typeface="Calibri" panose="020F0502020204030204" pitchFamily="34" charset="0"/>
                <a:cs typeface="Calibri" panose="020F0502020204030204" pitchFamily="34" charset="0"/>
              </a:rPr>
              <a:t>Development of procedures for the generation of L2 products, based on radiative transfer in the Earth/atmosphere system, specialized for the characteristics of PRISMA-SG;</a:t>
            </a:r>
          </a:p>
          <a:p>
            <a:pPr marL="342900" indent="-342900">
              <a:buAutoNum type="alphaLcParenR"/>
            </a:pPr>
            <a:r>
              <a:rPr lang="en-US" sz="1200" dirty="0" smtClean="0">
                <a:latin typeface="Calibri" panose="020F0502020204030204" pitchFamily="34" charset="0"/>
                <a:cs typeface="Calibri" panose="020F0502020204030204" pitchFamily="34" charset="0"/>
              </a:rPr>
              <a:t>Development of procedures for the simulation of synthetic spectra at the sensor (TOA);</a:t>
            </a:r>
          </a:p>
          <a:p>
            <a:pPr marL="342900" indent="-342900">
              <a:buFontTx/>
              <a:buAutoNum type="alphaLcParenR"/>
            </a:pPr>
            <a:r>
              <a:rPr lang="en-US" sz="1200" dirty="0" smtClean="0">
                <a:latin typeface="Calibri" panose="020F0502020204030204" pitchFamily="34" charset="0"/>
                <a:cs typeface="Calibri" panose="020F0502020204030204" pitchFamily="34" charset="0"/>
              </a:rPr>
              <a:t>Setup and characterization of two mineralogical/raw material sites. </a:t>
            </a:r>
            <a:endParaRPr lang="it-IT" sz="1200" dirty="0" smtClean="0">
              <a:solidFill>
                <a:srgbClr val="000000"/>
              </a:solidFill>
              <a:latin typeface="Calibri" panose="020F0502020204030204" pitchFamily="34" charset="0"/>
              <a:cs typeface="Calibri" panose="020F0502020204030204" pitchFamily="34" charset="0"/>
            </a:endParaRPr>
          </a:p>
          <a:p>
            <a:endParaRPr lang="it-IT" sz="120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These systems are autonomous and respond to specific objectives, but they interact and complement each other through other subsystems, such as the demonstrator and the TOA reflectance simulators, in order to achieve all the objectives of the project</a:t>
            </a:r>
            <a:endParaRPr lang="en-US" sz="1200" dirty="0" smtClean="0">
              <a:latin typeface="EasyReadingPRO" panose="02000506040000020003" pitchFamily="2" charset="0"/>
            </a:endParaRPr>
          </a:p>
          <a:p>
            <a:endParaRPr lang="en-US" sz="1200" dirty="0" smtClean="0">
              <a:latin typeface="Calibri" panose="020F0502020204030204" pitchFamily="34" charset="0"/>
              <a:cs typeface="Calibri" panose="020F0502020204030204" pitchFamily="34" charset="0"/>
            </a:endParaRPr>
          </a:p>
          <a:p>
            <a:endParaRPr lang="en-US" dirty="0"/>
          </a:p>
        </p:txBody>
      </p:sp>
      <p:sp>
        <p:nvSpPr>
          <p:cNvPr id="4" name="Segnaposto numero diapositiva 3"/>
          <p:cNvSpPr>
            <a:spLocks noGrp="1"/>
          </p:cNvSpPr>
          <p:nvPr>
            <p:ph type="sldNum" sz="quarter" idx="10"/>
          </p:nvPr>
        </p:nvSpPr>
        <p:spPr/>
        <p:txBody>
          <a:bodyPr/>
          <a:lstStyle/>
          <a:p>
            <a:fld id="{71D03E19-85A5-4215-B826-281D8F421947}" type="slidenum">
              <a:rPr lang="it-IT" smtClean="0"/>
              <a:t>3</a:t>
            </a:fld>
            <a:endParaRPr lang="it-IT"/>
          </a:p>
        </p:txBody>
      </p:sp>
    </p:spTree>
    <p:extLst>
      <p:ext uri="{BB962C8B-B14F-4D97-AF65-F5344CB8AC3E}">
        <p14:creationId xmlns:p14="http://schemas.microsoft.com/office/powerpoint/2010/main" val="99895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Here are shown the results of applying atmospheric corrections, including corrections for adjacency effects, topographic effects, and off-nadir viewing, on a mountainous area in California, USA. The results demonstrate how the correction process effectively homogenizes the mountainous reliefs present in the scene</a:t>
            </a:r>
            <a:endParaRPr lang="it-IT" dirty="0"/>
          </a:p>
        </p:txBody>
      </p:sp>
      <p:sp>
        <p:nvSpPr>
          <p:cNvPr id="4" name="Segnaposto numero diapositiva 3"/>
          <p:cNvSpPr>
            <a:spLocks noGrp="1"/>
          </p:cNvSpPr>
          <p:nvPr>
            <p:ph type="sldNum" sz="quarter" idx="5"/>
          </p:nvPr>
        </p:nvSpPr>
        <p:spPr/>
        <p:txBody>
          <a:bodyPr/>
          <a:lstStyle/>
          <a:p>
            <a:fld id="{71D03E19-85A5-4215-B826-281D8F421947}" type="slidenum">
              <a:rPr lang="it-IT" smtClean="0"/>
              <a:t>5</a:t>
            </a:fld>
            <a:endParaRPr lang="it-IT"/>
          </a:p>
        </p:txBody>
      </p:sp>
    </p:spTree>
    <p:extLst>
      <p:ext uri="{BB962C8B-B14F-4D97-AF65-F5344CB8AC3E}">
        <p14:creationId xmlns:p14="http://schemas.microsoft.com/office/powerpoint/2010/main" val="197585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sensitivity study aims to verify the impact of off-nadir viewing on the signal recorded by the sensor, even in the presence of highly angled views such as those possible with PRISMA-SG. The graphs show that the deviation from nadir viewing increases with the SZA. The graph on the right shows that (for a 35° off-nadir ) this deviation exceeds 10% for SZA values greater than 60°.</a:t>
            </a:r>
            <a:endParaRPr lang="it-IT" dirty="0"/>
          </a:p>
        </p:txBody>
      </p:sp>
      <p:sp>
        <p:nvSpPr>
          <p:cNvPr id="4" name="Segnaposto numero diapositiva 3"/>
          <p:cNvSpPr>
            <a:spLocks noGrp="1"/>
          </p:cNvSpPr>
          <p:nvPr>
            <p:ph type="sldNum" sz="quarter" idx="5"/>
          </p:nvPr>
        </p:nvSpPr>
        <p:spPr/>
        <p:txBody>
          <a:bodyPr/>
          <a:lstStyle/>
          <a:p>
            <a:fld id="{71D03E19-85A5-4215-B826-281D8F421947}" type="slidenum">
              <a:rPr lang="it-IT" smtClean="0"/>
              <a:t>6</a:t>
            </a:fld>
            <a:endParaRPr lang="it-IT"/>
          </a:p>
        </p:txBody>
      </p:sp>
    </p:spTree>
    <p:extLst>
      <p:ext uri="{BB962C8B-B14F-4D97-AF65-F5344CB8AC3E}">
        <p14:creationId xmlns:p14="http://schemas.microsoft.com/office/powerpoint/2010/main" val="131914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a:p>
            <a:r>
              <a:rPr lang="en-GB" dirty="0"/>
              <a:t>The two proposed sites, located in southern and central Sardinia, are well known for their mineralogical characteristics and environmental conditions.</a:t>
            </a:r>
          </a:p>
          <a:p>
            <a:r>
              <a:rPr lang="en-GB" dirty="0"/>
              <a:t>The first site is one of the main mining dumps in Sardinia, the mud basin of the “Campo Pisano” mine, (Iglesias).  Extending over an area of ​​approximately 0.14 km2, it contains over 2 million m3 of tailings deriving from the treatment of minerals rich in lead and zinc sulphides from the mines of the </a:t>
            </a:r>
            <a:r>
              <a:rPr lang="en-GB" dirty="0" err="1"/>
              <a:t>Iglesiente</a:t>
            </a:r>
            <a:r>
              <a:rPr lang="en-GB" dirty="0"/>
              <a:t> district</a:t>
            </a:r>
          </a:p>
          <a:p>
            <a:endParaRPr lang="en-GB" dirty="0"/>
          </a:p>
          <a:p>
            <a:r>
              <a:rPr lang="en-GB" dirty="0"/>
              <a:t>The second proposed site is the “Sale 'e </a:t>
            </a:r>
            <a:r>
              <a:rPr lang="en-GB" dirty="0" err="1"/>
              <a:t>Porcus</a:t>
            </a:r>
            <a:r>
              <a:rPr lang="en-GB" dirty="0"/>
              <a:t>” pond, in the </a:t>
            </a:r>
            <a:r>
              <a:rPr lang="en-GB" dirty="0" err="1"/>
              <a:t>Oristano</a:t>
            </a:r>
            <a:r>
              <a:rPr lang="en-GB" dirty="0"/>
              <a:t> area, which occupies an area of ​​approximately 0.33 km2, characterized by seasonal variations in the state of surface moisture and total aridity in the summer. </a:t>
            </a:r>
          </a:p>
          <a:p>
            <a:r>
              <a:rPr lang="en-GB" dirty="0"/>
              <a:t>The pond site is optimal for simulating the sensor signal at different acquisition angles. In the dry conditions, the site will be characterized by high albedos, determined by the presence of a homogeneous saline crust</a:t>
            </a:r>
          </a:p>
          <a:p>
            <a:r>
              <a:rPr lang="en-GB" dirty="0"/>
              <a:t>The identified sites, known in great detail both for their spatial composition in mineralogical and spectral terms, show homogeneous </a:t>
            </a:r>
            <a:r>
              <a:rPr lang="en-GB" dirty="0" err="1"/>
              <a:t>behaviors</a:t>
            </a:r>
            <a:r>
              <a:rPr lang="en-GB" dirty="0"/>
              <a:t> with minimal lateral variations</a:t>
            </a:r>
          </a:p>
          <a:p>
            <a:endParaRPr lang="en-GB" dirty="0"/>
          </a:p>
          <a:p>
            <a:r>
              <a:rPr lang="en-GB" dirty="0"/>
              <a:t>An analysis will be carried out to specify which tools are necessary set up</a:t>
            </a:r>
            <a:r>
              <a:rPr lang="en-GB" baseline="0" dirty="0"/>
              <a:t> a CAL/VAL site; Also an analysis will be carried out </a:t>
            </a:r>
            <a:r>
              <a:rPr lang="en-GB" dirty="0"/>
              <a:t>in terms of medium / long-term maintenance cost</a:t>
            </a:r>
          </a:p>
        </p:txBody>
      </p:sp>
      <p:sp>
        <p:nvSpPr>
          <p:cNvPr id="4" name="Segnaposto numero diapositiva 3"/>
          <p:cNvSpPr>
            <a:spLocks noGrp="1"/>
          </p:cNvSpPr>
          <p:nvPr>
            <p:ph type="sldNum" sz="quarter" idx="10"/>
          </p:nvPr>
        </p:nvSpPr>
        <p:spPr/>
        <p:txBody>
          <a:bodyPr/>
          <a:lstStyle/>
          <a:p>
            <a:fld id="{4AB75421-2C22-4B19-A1F8-20E9E2578552}" type="slidenum">
              <a:rPr lang="en-GB" smtClean="0"/>
              <a:t>8</a:t>
            </a:fld>
            <a:endParaRPr lang="en-GB"/>
          </a:p>
        </p:txBody>
      </p:sp>
    </p:spTree>
    <p:extLst>
      <p:ext uri="{BB962C8B-B14F-4D97-AF65-F5344CB8AC3E}">
        <p14:creationId xmlns:p14="http://schemas.microsoft.com/office/powerpoint/2010/main" val="2629112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effectLst/>
              </a:rPr>
              <a:t>Da </a:t>
            </a:r>
            <a:r>
              <a:rPr lang="en-GB" dirty="0" err="1" smtClean="0">
                <a:effectLst/>
              </a:rPr>
              <a:t>sinistra</a:t>
            </a:r>
            <a:r>
              <a:rPr lang="en-GB" dirty="0" smtClean="0">
                <a:effectLst/>
              </a:rPr>
              <a:t> a </a:t>
            </a:r>
            <a:r>
              <a:rPr lang="en-GB" dirty="0" err="1" smtClean="0">
                <a:effectLst/>
              </a:rPr>
              <a:t>destra</a:t>
            </a:r>
            <a:r>
              <a:rPr lang="en-GB" dirty="0" smtClean="0">
                <a:effectLst/>
              </a:rPr>
              <a:t>: la </a:t>
            </a:r>
            <a:r>
              <a:rPr lang="en-GB" dirty="0" err="1" smtClean="0">
                <a:effectLst/>
              </a:rPr>
              <a:t>bilancia</a:t>
            </a:r>
            <a:r>
              <a:rPr lang="en-GB" dirty="0" smtClean="0">
                <a:effectLst/>
              </a:rPr>
              <a:t> </a:t>
            </a:r>
            <a:r>
              <a:rPr lang="en-GB" dirty="0" err="1" smtClean="0">
                <a:effectLst/>
              </a:rPr>
              <a:t>usata</a:t>
            </a:r>
            <a:r>
              <a:rPr lang="en-GB" dirty="0" smtClean="0">
                <a:effectLst/>
              </a:rPr>
              <a:t> per </a:t>
            </a:r>
            <a:r>
              <a:rPr lang="en-GB" dirty="0" err="1" smtClean="0">
                <a:effectLst/>
              </a:rPr>
              <a:t>pesare</a:t>
            </a:r>
            <a:r>
              <a:rPr lang="en-GB" dirty="0" smtClean="0">
                <a:effectLst/>
              </a:rPr>
              <a:t> </a:t>
            </a:r>
            <a:r>
              <a:rPr lang="en-GB" dirty="0" err="1" smtClean="0">
                <a:effectLst/>
              </a:rPr>
              <a:t>i</a:t>
            </a:r>
            <a:r>
              <a:rPr lang="en-GB" dirty="0" smtClean="0">
                <a:effectLst/>
              </a:rPr>
              <a:t> </a:t>
            </a:r>
            <a:r>
              <a:rPr lang="en-GB" dirty="0" err="1" smtClean="0">
                <a:effectLst/>
              </a:rPr>
              <a:t>campioni</a:t>
            </a:r>
            <a:r>
              <a:rPr lang="en-GB" dirty="0" smtClean="0">
                <a:effectLst/>
              </a:rPr>
              <a:t>; la </a:t>
            </a:r>
            <a:r>
              <a:rPr lang="en-GB" dirty="0" err="1" smtClean="0">
                <a:effectLst/>
              </a:rPr>
              <a:t>misurazione</a:t>
            </a:r>
            <a:r>
              <a:rPr lang="en-GB" dirty="0" smtClean="0">
                <a:effectLst/>
              </a:rPr>
              <a:t> di 10 ml</a:t>
            </a:r>
          </a:p>
          <a:p>
            <a:r>
              <a:rPr lang="en-GB" dirty="0" smtClean="0">
                <a:effectLst/>
              </a:rPr>
              <a:t>di </a:t>
            </a:r>
            <a:r>
              <a:rPr lang="en-GB" dirty="0" err="1" smtClean="0">
                <a:effectLst/>
              </a:rPr>
              <a:t>esametafosfato</a:t>
            </a:r>
            <a:r>
              <a:rPr lang="en-GB" dirty="0" smtClean="0">
                <a:effectLst/>
              </a:rPr>
              <a:t> di </a:t>
            </a:r>
            <a:r>
              <a:rPr lang="en-GB" dirty="0" err="1" smtClean="0">
                <a:effectLst/>
              </a:rPr>
              <a:t>sodio</a:t>
            </a:r>
            <a:r>
              <a:rPr lang="en-GB" dirty="0" smtClean="0">
                <a:effectLst/>
              </a:rPr>
              <a:t> da </a:t>
            </a:r>
            <a:r>
              <a:rPr lang="en-GB" dirty="0" err="1" smtClean="0">
                <a:effectLst/>
              </a:rPr>
              <a:t>inserire</a:t>
            </a:r>
            <a:r>
              <a:rPr lang="en-GB" dirty="0" smtClean="0">
                <a:effectLst/>
              </a:rPr>
              <a:t> </a:t>
            </a:r>
            <a:r>
              <a:rPr lang="en-GB" dirty="0" err="1" smtClean="0">
                <a:effectLst/>
              </a:rPr>
              <a:t>nelle</a:t>
            </a:r>
            <a:r>
              <a:rPr lang="en-GB" dirty="0" smtClean="0">
                <a:effectLst/>
              </a:rPr>
              <a:t> </a:t>
            </a:r>
            <a:r>
              <a:rPr lang="en-GB" dirty="0" err="1" smtClean="0">
                <a:effectLst/>
              </a:rPr>
              <a:t>bottigliette</a:t>
            </a:r>
            <a:r>
              <a:rPr lang="en-GB" dirty="0" smtClean="0">
                <a:effectLst/>
              </a:rPr>
              <a:t>; </a:t>
            </a:r>
            <a:r>
              <a:rPr lang="en-GB" dirty="0" err="1" smtClean="0">
                <a:effectLst/>
              </a:rPr>
              <a:t>l’agitatore</a:t>
            </a:r>
            <a:endParaRPr lang="en-GB" dirty="0" smtClean="0">
              <a:effectLst/>
            </a:endParaRPr>
          </a:p>
          <a:p>
            <a:endParaRPr lang="en-GB" dirty="0"/>
          </a:p>
        </p:txBody>
      </p:sp>
      <p:sp>
        <p:nvSpPr>
          <p:cNvPr id="4" name="Segnaposto numero diapositiva 3"/>
          <p:cNvSpPr>
            <a:spLocks noGrp="1"/>
          </p:cNvSpPr>
          <p:nvPr>
            <p:ph type="sldNum" sz="quarter" idx="10"/>
          </p:nvPr>
        </p:nvSpPr>
        <p:spPr/>
        <p:txBody>
          <a:bodyPr/>
          <a:lstStyle/>
          <a:p>
            <a:fld id="{71D03E19-85A5-4215-B826-281D8F421947}" type="slidenum">
              <a:rPr lang="it-IT" smtClean="0"/>
              <a:t>13</a:t>
            </a:fld>
            <a:endParaRPr lang="it-IT"/>
          </a:p>
        </p:txBody>
      </p:sp>
    </p:spTree>
    <p:extLst>
      <p:ext uri="{BB962C8B-B14F-4D97-AF65-F5344CB8AC3E}">
        <p14:creationId xmlns:p14="http://schemas.microsoft.com/office/powerpoint/2010/main" val="3488121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xmlns=""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xmlns=""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xmlns=""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xmlns=""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xmlns=""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xmlns=""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‹N›</a:t>
            </a:fld>
            <a:endParaRPr lang="en-GB" sz="800" noProof="1">
              <a:solidFill>
                <a:schemeClr val="bg1"/>
              </a:solidFill>
              <a:latin typeface="Arial" panose="020B0604020202020204" pitchFamily="34" charset="0"/>
              <a:cs typeface="Arial" panose="020B0604020202020204" pitchFamily="34" charset="0"/>
            </a:endParaRPr>
          </a:p>
        </p:txBody>
      </p:sp>
      <p:pic>
        <p:nvPicPr>
          <p:cNvPr id="65" name="Picture 5">
            <a:extLst>
              <a:ext uri="{FF2B5EF4-FFF2-40B4-BE49-F238E27FC236}">
                <a16:creationId xmlns:a16="http://schemas.microsoft.com/office/drawing/2014/main" xmlns="" id="{BBC9EEE5-B210-445C-81EF-FEA569E56083}"/>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xmlns="" id="{EBB965BA-5FAA-5543-9444-B14F3D19DD2B}"/>
              </a:ext>
            </a:extLst>
          </p:cNvPr>
          <p:cNvPicPr/>
          <p:nvPr userDrawn="1"/>
        </p:nvPicPr>
        <p:blipFill>
          <a:blip r:embed="rId4">
            <a:extLst>
              <a:ext uri="{28A0092B-C50C-407E-A947-70E740481C1C}">
                <a14:useLocalDpi xmlns:a14="http://schemas.microsoft.com/office/drawing/2010/main"/>
              </a:ext>
            </a:extLst>
          </a:blip>
          <a:stretch>
            <a:fillRect/>
          </a:stretch>
        </p:blipFill>
        <p:spPr>
          <a:xfrm>
            <a:off x="-3860" y="6465593"/>
            <a:ext cx="9956800" cy="405130"/>
          </a:xfrm>
          <a:prstGeom prst="rect">
            <a:avLst/>
          </a:prstGeom>
        </p:spPr>
      </p:pic>
      <p:sp>
        <p:nvSpPr>
          <p:cNvPr id="2" name="TextBox 1">
            <a:extLst>
              <a:ext uri="{FF2B5EF4-FFF2-40B4-BE49-F238E27FC236}">
                <a16:creationId xmlns:a16="http://schemas.microsoft.com/office/drawing/2014/main" xmlns="" id="{C9280D25-92EE-3C85-247A-D8B7ED2C5367}"/>
              </a:ext>
            </a:extLst>
          </p:cNvPr>
          <p:cNvSpPr txBox="1"/>
          <p:nvPr userDrawn="1"/>
        </p:nvSpPr>
        <p:spPr>
          <a:xfrm>
            <a:off x="1282148" y="1500809"/>
            <a:ext cx="9060652" cy="923330"/>
          </a:xfrm>
          <a:prstGeom prst="rect">
            <a:avLst/>
          </a:prstGeom>
          <a:noFill/>
        </p:spPr>
        <p:txBody>
          <a:bodyPr wrap="square" rtlCol="0">
            <a:spAutoFit/>
          </a:bodyPr>
          <a:lstStyle/>
          <a:p>
            <a:pPr algn="ctr"/>
            <a:r>
              <a:rPr lang="en-GB" b="1" dirty="0">
                <a:solidFill>
                  <a:schemeClr val="bg1"/>
                </a:solidFill>
                <a:latin typeface="Arial" panose="020B0604020202020204" pitchFamily="34" charset="0"/>
                <a:ea typeface="MS PGothic" pitchFamily="34" charset="-128"/>
                <a:cs typeface="Arial" panose="020B0604020202020204" pitchFamily="34" charset="0"/>
              </a:rPr>
              <a:t>3rd WORKSHOP ON INTERNATIONAL COOPERATION IN SPACEBORNE IMAGING SPECTROSCOPY</a:t>
            </a:r>
            <a:br>
              <a:rPr lang="en-GB" b="1" dirty="0">
                <a:solidFill>
                  <a:schemeClr val="bg1"/>
                </a:solidFill>
                <a:latin typeface="Arial" panose="020B0604020202020204" pitchFamily="34" charset="0"/>
                <a:ea typeface="MS PGothic" pitchFamily="34" charset="-128"/>
                <a:cs typeface="Arial" panose="020B0604020202020204" pitchFamily="34" charset="0"/>
              </a:rPr>
            </a:br>
            <a:r>
              <a:rPr lang="nl-NL" b="1" dirty="0">
                <a:solidFill>
                  <a:schemeClr val="bg1"/>
                </a:solidFill>
                <a:latin typeface="Arial" panose="020B0604020202020204" pitchFamily="34" charset="0"/>
                <a:ea typeface="MS PGothic" pitchFamily="34" charset="-128"/>
                <a:cs typeface="Arial" panose="020B0604020202020204" pitchFamily="34" charset="0"/>
              </a:rPr>
              <a:t>13-15 November 2024 | ESA-ESTEC | Noordwijk | The </a:t>
            </a:r>
            <a:r>
              <a:rPr lang="nl-NL" b="1" dirty="0" err="1">
                <a:solidFill>
                  <a:schemeClr val="bg1"/>
                </a:solidFill>
                <a:latin typeface="Arial" panose="020B0604020202020204" pitchFamily="34" charset="0"/>
                <a:ea typeface="MS PGothic" pitchFamily="34" charset="-128"/>
                <a:cs typeface="Arial" panose="020B0604020202020204" pitchFamily="34" charset="0"/>
              </a:rPr>
              <a:t>Netherland</a:t>
            </a:r>
            <a:endParaRPr lang="en-GB" b="1" dirty="0">
              <a:solidFill>
                <a:schemeClr val="bg1"/>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3000"/>
                            </p:stCondLst>
                            <p:childTnLst>
                              <p:par>
                                <p:cTn id="22" presetID="18" presetClass="entr" presetSubtype="3" fill="hold"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strips(upRight)">
                                      <p:cBhvr>
                                        <p:cTn id="24" dur="500"/>
                                        <p:tgtEl>
                                          <p:spTgt spid="94"/>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56325"/>
                                        </p:tgtEl>
                                        <p:attrNameLst>
                                          <p:attrName>style.visibility</p:attrName>
                                        </p:attrNameLst>
                                      </p:cBhvr>
                                      <p:to>
                                        <p:strVal val="visible"/>
                                      </p:to>
                                    </p:set>
                                    <p:animEffect transition="in" filter="wipe(left)">
                                      <p:cBhvr>
                                        <p:cTn id="28" dur="500"/>
                                        <p:tgtEl>
                                          <p:spTgt spid="56325"/>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56323"/>
                                        </p:tgtEl>
                                        <p:attrNameLst>
                                          <p:attrName>style.visibility</p:attrName>
                                        </p:attrNameLst>
                                      </p:cBhvr>
                                      <p:to>
                                        <p:strVal val="visible"/>
                                      </p:to>
                                    </p:set>
                                    <p:animEffect transition="in" filter="wipe(left)">
                                      <p:cBhvr>
                                        <p:cTn id="32" dur="500"/>
                                        <p:tgtEl>
                                          <p:spTgt spid="56323"/>
                                        </p:tgtEl>
                                      </p:cBhvr>
                                    </p:animEffect>
                                  </p:childTnLst>
                                </p:cTn>
                              </p:par>
                            </p:childTnLst>
                          </p:cTn>
                        </p:par>
                        <p:par>
                          <p:cTn id="33" fill="hold">
                            <p:stCondLst>
                              <p:cond delay="4500"/>
                            </p:stCondLst>
                            <p:childTnLst>
                              <p:par>
                                <p:cTn id="34" presetID="2" presetClass="entr" presetSubtype="2" fill="hold" grpId="0" nodeType="afterEffect">
                                  <p:stCondLst>
                                    <p:cond delay="0"/>
                                  </p:stCondLst>
                                  <p:childTnLst>
                                    <p:set>
                                      <p:cBhvr>
                                        <p:cTn id="35" dur="1" fill="hold">
                                          <p:stCondLst>
                                            <p:cond delay="0"/>
                                          </p:stCondLst>
                                        </p:cTn>
                                        <p:tgtEl>
                                          <p:spTgt spid="43">
                                            <p:txEl>
                                              <p:pRg st="0" end="0"/>
                                            </p:txEl>
                                          </p:spTgt>
                                        </p:tgtEl>
                                        <p:attrNameLst>
                                          <p:attrName>style.visibility</p:attrName>
                                        </p:attrNameLst>
                                      </p:cBhvr>
                                      <p:to>
                                        <p:strVal val="visible"/>
                                      </p:to>
                                    </p:set>
                                    <p:anim calcmode="lin" valueType="num">
                                      <p:cBhvr additive="base">
                                        <p:cTn id="36"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43">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45">
                                            <p:txEl>
                                              <p:pRg st="0" end="0"/>
                                            </p:txEl>
                                          </p:spTgt>
                                        </p:tgtEl>
                                        <p:attrNameLst>
                                          <p:attrName>style.visibility</p:attrName>
                                        </p:attrNameLst>
                                      </p:cBhvr>
                                      <p:to>
                                        <p:strVal val="visible"/>
                                      </p:to>
                                    </p:set>
                                    <p:anim calcmode="lin" valueType="num">
                                      <p:cBhvr additive="base">
                                        <p:cTn id="40"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45">
                                            <p:txEl>
                                              <p:pRg st="0" end="0"/>
                                            </p:txEl>
                                          </p:spTgt>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44">
                                            <p:txEl>
                                              <p:pRg st="0" end="0"/>
                                            </p:txEl>
                                          </p:spTgt>
                                        </p:tgtEl>
                                        <p:attrNameLst>
                                          <p:attrName>style.visibility</p:attrName>
                                        </p:attrNameLst>
                                      </p:cBhvr>
                                      <p:to>
                                        <p:strVal val="visible"/>
                                      </p:to>
                                    </p:set>
                                    <p:anim calcmode="lin" valueType="num">
                                      <p:cBhvr additive="base">
                                        <p:cTn id="44"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4">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xmlns="" id="{68D686FA-69F1-452F-8A03-7EBE0FAEF436}"/>
              </a:ext>
            </a:extLst>
          </p:cNvPr>
          <p:cNvSpPr>
            <a:spLocks noGrp="1"/>
          </p:cNvSpPr>
          <p:nvPr>
            <p:ph idx="1"/>
          </p:nvPr>
        </p:nvSpPr>
        <p:spPr>
          <a:xfrm>
            <a:off x="219600" y="1097914"/>
            <a:ext cx="11764800" cy="5112281"/>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xmlns="" id="{2CB0AC2C-C495-9D4C-B412-174B5899FD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xmlns=""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page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C7C0E3E-0D11-4538-8949-D8211CDC6C1D}"/>
              </a:ext>
            </a:extLst>
          </p:cNvPr>
          <p:cNvSpPr>
            <a:spLocks noGrp="1"/>
          </p:cNvSpPr>
          <p:nvPr>
            <p:ph type="title" hasCustomPrompt="1"/>
          </p:nvPr>
        </p:nvSpPr>
        <p:spPr>
          <a:xfrm>
            <a:off x="216000" y="232198"/>
            <a:ext cx="10108800" cy="553998"/>
          </a:xfrm>
        </p:spPr>
        <p:txBody>
          <a:bodyPr/>
          <a:lstStyle>
            <a:lvl1pPr algn="l">
              <a:defRPr>
                <a:solidFill>
                  <a:schemeClr val="bg1"/>
                </a:solidFill>
              </a:defRPr>
            </a:lvl1pPr>
          </a:lstStyle>
          <a:p>
            <a:r>
              <a:rPr lang="en-GB" noProof="0" dirty="0"/>
              <a:t>CLICK TO EDIT MASTER TITLE STYLE</a:t>
            </a:r>
          </a:p>
        </p:txBody>
      </p:sp>
      <p:sp>
        <p:nvSpPr>
          <p:cNvPr id="6" name="Rectangle 2">
            <a:extLst>
              <a:ext uri="{FF2B5EF4-FFF2-40B4-BE49-F238E27FC236}">
                <a16:creationId xmlns:a16="http://schemas.microsoft.com/office/drawing/2014/main" xmlns="" id="{0E7C54A7-24E4-4E66-907D-44DB138DAC0D}"/>
              </a:ext>
            </a:extLst>
          </p:cNvPr>
          <p:cNvSpPr>
            <a:spLocks noGrp="1" noChangeArrowheads="1"/>
          </p:cNvSpPr>
          <p:nvPr>
            <p:ph idx="1"/>
          </p:nvPr>
        </p:nvSpPr>
        <p:spPr bwMode="auto">
          <a:xfrm>
            <a:off x="218860" y="1168399"/>
            <a:ext cx="11764800" cy="504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xmlns=""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page 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C7C0E3E-0D11-4538-8949-D8211CDC6C1D}"/>
              </a:ext>
            </a:extLst>
          </p:cNvPr>
          <p:cNvSpPr>
            <a:spLocks noGrp="1"/>
          </p:cNvSpPr>
          <p:nvPr>
            <p:ph type="title" hasCustomPrompt="1"/>
          </p:nvPr>
        </p:nvSpPr>
        <p:spPr>
          <a:xfrm>
            <a:off x="219600" y="132079"/>
            <a:ext cx="10108800" cy="656391"/>
          </a:xfrm>
        </p:spPr>
        <p:txBody>
          <a:bodyPr/>
          <a:lstStyle>
            <a:lvl1pPr algn="l">
              <a:defRPr>
                <a:solidFill>
                  <a:schemeClr val="bg1"/>
                </a:solidFill>
              </a:defRPr>
            </a:lvl1pPr>
          </a:lstStyle>
          <a:p>
            <a:r>
              <a:rPr lang="en-GB" noProof="0" dirty="0"/>
              <a:t>CLICK TO EDIT MASTER TITLE STYLE</a:t>
            </a:r>
          </a:p>
        </p:txBody>
      </p:sp>
      <p:sp>
        <p:nvSpPr>
          <p:cNvPr id="6" name="Rectangle 2">
            <a:extLst>
              <a:ext uri="{FF2B5EF4-FFF2-40B4-BE49-F238E27FC236}">
                <a16:creationId xmlns:a16="http://schemas.microsoft.com/office/drawing/2014/main" xmlns="" id="{0E7C54A7-24E4-4E66-907D-44DB138DAC0D}"/>
              </a:ext>
            </a:extLst>
          </p:cNvPr>
          <p:cNvSpPr>
            <a:spLocks noGrp="1" noChangeArrowheads="1"/>
          </p:cNvSpPr>
          <p:nvPr>
            <p:ph idx="1"/>
          </p:nvPr>
        </p:nvSpPr>
        <p:spPr bwMode="auto">
          <a:xfrm>
            <a:off x="219600" y="1209039"/>
            <a:ext cx="11764800" cy="500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xmlns=""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page 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C7C0E3E-0D11-4538-8949-D8211CDC6C1D}"/>
              </a:ext>
            </a:extLst>
          </p:cNvPr>
          <p:cNvSpPr>
            <a:spLocks noGrp="1"/>
          </p:cNvSpPr>
          <p:nvPr>
            <p:ph type="title" hasCustomPrompt="1"/>
          </p:nvPr>
        </p:nvSpPr>
        <p:spPr>
          <a:xfrm>
            <a:off x="216000" y="154799"/>
            <a:ext cx="10108800" cy="711973"/>
          </a:xfrm>
        </p:spPr>
        <p:txBody>
          <a:bodyPr/>
          <a:lstStyle>
            <a:lvl1pPr algn="l">
              <a:defRPr>
                <a:solidFill>
                  <a:schemeClr val="bg1"/>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xmlns=""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xmlns=""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xmlns=""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8293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0" y="60711"/>
            <a:ext cx="12225338" cy="646331"/>
          </a:xfrm>
          <a:prstGeom prst="rect">
            <a:avLst/>
          </a:prstGeom>
        </p:spPr>
        <p:txBody>
          <a:bodyPr/>
          <a:lstStyle>
            <a:lvl1pPr>
              <a:defRPr sz="3600"/>
            </a:lvl1pPr>
          </a:lstStyle>
          <a:p>
            <a:r>
              <a:rPr lang="it-IT"/>
              <a:t>Fare clic per modificare lo stile del titolo</a:t>
            </a:r>
          </a:p>
        </p:txBody>
      </p:sp>
      <p:sp>
        <p:nvSpPr>
          <p:cNvPr id="3" name="Segnaposto data 2"/>
          <p:cNvSpPr>
            <a:spLocks noGrp="1"/>
          </p:cNvSpPr>
          <p:nvPr>
            <p:ph type="dt" sz="half" idx="10"/>
          </p:nvPr>
        </p:nvSpPr>
        <p:spPr>
          <a:xfrm>
            <a:off x="840492" y="6356351"/>
            <a:ext cx="2750701" cy="365125"/>
          </a:xfrm>
          <a:prstGeom prst="rect">
            <a:avLst/>
          </a:prstGeom>
        </p:spPr>
        <p:txBody>
          <a:bodyPr/>
          <a:lstStyle/>
          <a:p>
            <a:fld id="{BF0B7E22-7CBC-46CB-A14E-123D0437ADDB}" type="datetimeFigureOut">
              <a:rPr lang="it-IT" smtClean="0"/>
              <a:t>13/11/2024</a:t>
            </a:fld>
            <a:endParaRPr lang="it-IT"/>
          </a:p>
        </p:txBody>
      </p:sp>
      <p:sp>
        <p:nvSpPr>
          <p:cNvPr id="4" name="Segnaposto piè di pagina 3"/>
          <p:cNvSpPr>
            <a:spLocks noGrp="1"/>
          </p:cNvSpPr>
          <p:nvPr>
            <p:ph type="ftr" sz="quarter" idx="11"/>
          </p:nvPr>
        </p:nvSpPr>
        <p:spPr>
          <a:xfrm>
            <a:off x="4049643" y="6356351"/>
            <a:ext cx="4126052"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8634145" y="6356351"/>
            <a:ext cx="2750701" cy="365125"/>
          </a:xfrm>
          <a:prstGeom prst="rect">
            <a:avLst/>
          </a:prstGeom>
        </p:spPr>
        <p:txBody>
          <a:bodyPr/>
          <a:lstStyle/>
          <a:p>
            <a:fld id="{0DD6A5BB-66B7-4019-AB0A-0991FD84C55C}" type="slidenum">
              <a:rPr lang="it-IT" smtClean="0"/>
              <a:t>‹N›</a:t>
            </a:fld>
            <a:endParaRPr lang="it-IT"/>
          </a:p>
        </p:txBody>
      </p:sp>
    </p:spTree>
    <p:extLst>
      <p:ext uri="{BB962C8B-B14F-4D97-AF65-F5344CB8AC3E}">
        <p14:creationId xmlns:p14="http://schemas.microsoft.com/office/powerpoint/2010/main" val="42250442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0" y="80000"/>
            <a:ext cx="12225338" cy="646331"/>
          </a:xfrm>
          <a:prstGeom prst="rect">
            <a:avLst/>
          </a:prstGeom>
        </p:spPr>
        <p:txBody>
          <a:bodyPr/>
          <a:lstStyle>
            <a:lvl1pPr>
              <a:defRPr sz="3600"/>
            </a:lvl1pPr>
          </a:lstStyle>
          <a:p>
            <a:r>
              <a:rPr lang="it-IT"/>
              <a:t>Fare clic per modificare lo stile del titolo</a:t>
            </a:r>
          </a:p>
        </p:txBody>
      </p:sp>
      <p:sp>
        <p:nvSpPr>
          <p:cNvPr id="3" name="Segnaposto contenuto 2"/>
          <p:cNvSpPr>
            <a:spLocks noGrp="1"/>
          </p:cNvSpPr>
          <p:nvPr>
            <p:ph idx="1"/>
          </p:nvPr>
        </p:nvSpPr>
        <p:spPr>
          <a:xfrm>
            <a:off x="840492" y="1825625"/>
            <a:ext cx="10544354"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840492" y="6356351"/>
            <a:ext cx="2750701" cy="365125"/>
          </a:xfrm>
          <a:prstGeom prst="rect">
            <a:avLst/>
          </a:prstGeom>
        </p:spPr>
        <p:txBody>
          <a:bodyPr/>
          <a:lstStyle/>
          <a:p>
            <a:fld id="{BF0B7E22-7CBC-46CB-A14E-123D0437ADDB}" type="datetimeFigureOut">
              <a:rPr lang="it-IT" smtClean="0"/>
              <a:t>13/11/2024</a:t>
            </a:fld>
            <a:endParaRPr lang="it-IT"/>
          </a:p>
        </p:txBody>
      </p:sp>
      <p:sp>
        <p:nvSpPr>
          <p:cNvPr id="6" name="Segnaposto numero diapositiva 5"/>
          <p:cNvSpPr>
            <a:spLocks noGrp="1"/>
          </p:cNvSpPr>
          <p:nvPr>
            <p:ph type="sldNum" sz="quarter" idx="12"/>
          </p:nvPr>
        </p:nvSpPr>
        <p:spPr>
          <a:xfrm>
            <a:off x="8634145" y="6356351"/>
            <a:ext cx="2750701" cy="365125"/>
          </a:xfrm>
          <a:prstGeom prst="rect">
            <a:avLst/>
          </a:prstGeom>
        </p:spPr>
        <p:txBody>
          <a:bodyPr/>
          <a:lstStyle/>
          <a:p>
            <a:fld id="{0DD6A5BB-66B7-4019-AB0A-0991FD84C55C}" type="slidenum">
              <a:rPr lang="it-IT" smtClean="0"/>
              <a:t>‹N›</a:t>
            </a:fld>
            <a:endParaRPr lang="it-IT"/>
          </a:p>
        </p:txBody>
      </p:sp>
    </p:spTree>
    <p:extLst>
      <p:ext uri="{BB962C8B-B14F-4D97-AF65-F5344CB8AC3E}">
        <p14:creationId xmlns:p14="http://schemas.microsoft.com/office/powerpoint/2010/main" val="33139042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xmlns="" id="{0341B57B-D657-44D2-A69B-8571F2FEB2FC}"/>
              </a:ext>
            </a:extLst>
          </p:cNvPr>
          <p:cNvSpPr>
            <a:spLocks noGrp="1" noChangeArrowheads="1"/>
          </p:cNvSpPr>
          <p:nvPr>
            <p:ph type="body" idx="1"/>
          </p:nvPr>
        </p:nvSpPr>
        <p:spPr bwMode="auto">
          <a:xfrm>
            <a:off x="219600" y="1097914"/>
            <a:ext cx="11764800" cy="511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xmlns=""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xmlns=""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‹N›</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xmlns="" id="{AA5060D9-A09D-4130-9267-1E715CE49C5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37" name="Picture 36">
            <a:extLst>
              <a:ext uri="{FF2B5EF4-FFF2-40B4-BE49-F238E27FC236}">
                <a16:creationId xmlns:a16="http://schemas.microsoft.com/office/drawing/2014/main" xmlns="" id="{EBB965BA-5FAA-5543-9444-B14F3D19DD2B}"/>
              </a:ext>
            </a:extLst>
          </p:cNvPr>
          <p:cNvPicPr/>
          <p:nvPr userDrawn="1"/>
        </p:nvPicPr>
        <p:blipFill>
          <a:blip r:embed="rId12">
            <a:extLst>
              <a:ext uri="{28A0092B-C50C-407E-A947-70E740481C1C}">
                <a14:useLocalDpi xmlns:a14="http://schemas.microsoft.com/office/drawing/2010/main"/>
              </a:ext>
            </a:extLst>
          </a:blip>
          <a:stretch>
            <a:fillRect/>
          </a:stretch>
        </p:blipFill>
        <p:spPr>
          <a:xfrm>
            <a:off x="-8467" y="6455517"/>
            <a:ext cx="9956800" cy="405130"/>
          </a:xfrm>
          <a:prstGeom prst="rect">
            <a:avLst/>
          </a:prstGeom>
        </p:spPr>
      </p:pic>
      <p:pic>
        <p:nvPicPr>
          <p:cNvPr id="4" name="Picture 3">
            <a:extLst>
              <a:ext uri="{FF2B5EF4-FFF2-40B4-BE49-F238E27FC236}">
                <a16:creationId xmlns:a16="http://schemas.microsoft.com/office/drawing/2014/main" xmlns="" id="{FB1F2F01-444C-17E6-6BB6-69FEA76B0D42}"/>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77" r:id="rId6"/>
    <p:sldLayoutId id="2147483978" r:id="rId7"/>
    <p:sldLayoutId id="2147483979" r:id="rId8"/>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23.jpe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6668" y="4524867"/>
            <a:ext cx="6552000" cy="11160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 name="Rectangle 19"/>
          <p:cNvSpPr txBox="1">
            <a:spLocks noChangeArrowheads="1"/>
          </p:cNvSpPr>
          <p:nvPr/>
        </p:nvSpPr>
        <p:spPr bwMode="auto">
          <a:xfrm>
            <a:off x="142325" y="2865508"/>
            <a:ext cx="11880914" cy="315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61" tIns="43981" rIns="87961" bIns="43981" numCol="1" anchor="b" anchorCtr="0" compatLnSpc="1">
            <a:prstTxWarp prst="textNoShape">
              <a:avLst/>
            </a:prstTxWarp>
            <a:spAutoFit/>
          </a:bodyPr>
          <a:lstStyle/>
          <a:p>
            <a:pPr defTabSz="879649">
              <a:defRPr/>
            </a:pPr>
            <a:r>
              <a:rPr lang="en-US" sz="3989" b="1" dirty="0">
                <a:solidFill>
                  <a:schemeClr val="bg1"/>
                </a:solidFill>
                <a:latin typeface="Arial" panose="020B0604020202020204" pitchFamily="34" charset="0"/>
                <a:ea typeface="+mj-ea"/>
                <a:cs typeface="Arial" panose="020B0604020202020204" pitchFamily="34" charset="0"/>
              </a:rPr>
              <a:t>System for the Consolidation of L2 Products of the PRISMA-SG Mission</a:t>
            </a:r>
          </a:p>
          <a:p>
            <a:pPr defTabSz="879649">
              <a:defRPr/>
            </a:pPr>
            <a:endParaRPr lang="it-IT" sz="3989" b="1" dirty="0">
              <a:solidFill>
                <a:schemeClr val="bg1"/>
              </a:solidFill>
              <a:latin typeface="Arial" panose="020B0604020202020204" pitchFamily="34" charset="0"/>
              <a:ea typeface="+mj-ea"/>
              <a:cs typeface="Arial" panose="020B0604020202020204" pitchFamily="34" charset="0"/>
            </a:endParaRPr>
          </a:p>
          <a:p>
            <a:pPr defTabSz="879649">
              <a:defRPr/>
            </a:pPr>
            <a:r>
              <a:rPr lang="en-US" sz="3989" b="1" dirty="0">
                <a:latin typeface="Arial" panose="020B0604020202020204" pitchFamily="34" charset="0"/>
                <a:ea typeface="+mj-ea"/>
                <a:cs typeface="Arial" panose="020B0604020202020204" pitchFamily="34" charset="0"/>
              </a:rPr>
              <a:t>The            COOL Project</a:t>
            </a:r>
          </a:p>
          <a:p>
            <a:pPr defTabSz="879649">
              <a:defRPr/>
            </a:pPr>
            <a:endParaRPr lang="en-US" sz="3989" b="1" dirty="0">
              <a:latin typeface="Arial" panose="020B0604020202020204" pitchFamily="34" charset="0"/>
              <a:ea typeface="+mj-ea"/>
              <a:cs typeface="Arial" panose="020B0604020202020204" pitchFamily="34" charset="0"/>
            </a:endParaRPr>
          </a:p>
        </p:txBody>
      </p:sp>
      <p:sp>
        <p:nvSpPr>
          <p:cNvPr id="7" name="Text Box 24"/>
          <p:cNvSpPr txBox="1">
            <a:spLocks noChangeArrowheads="1"/>
          </p:cNvSpPr>
          <p:nvPr/>
        </p:nvSpPr>
        <p:spPr bwMode="auto">
          <a:xfrm>
            <a:off x="6913516" y="5219249"/>
            <a:ext cx="5109724" cy="276244"/>
          </a:xfrm>
          <a:prstGeom prst="rect">
            <a:avLst/>
          </a:prstGeom>
          <a:noFill/>
          <a:ln>
            <a:noFill/>
          </a:ln>
          <a:effectLst/>
        </p:spPr>
        <p:txBody>
          <a:bodyPr wrap="square">
            <a:spAutoFit/>
          </a:bodyPr>
          <a:lstStyle/>
          <a:p>
            <a:pPr algn="r"/>
            <a:r>
              <a:rPr lang="en-GB" sz="1197" dirty="0">
                <a:solidFill>
                  <a:schemeClr val="bg1"/>
                </a:solidFill>
                <a:latin typeface="Arial" panose="020B0604020202020204" pitchFamily="34" charset="0"/>
                <a:cs typeface="Arial" panose="020B0604020202020204" pitchFamily="34" charset="0"/>
              </a:rPr>
              <a:t> </a:t>
            </a:r>
          </a:p>
        </p:txBody>
      </p:sp>
      <p:sp>
        <p:nvSpPr>
          <p:cNvPr id="8" name="Text Box 25"/>
          <p:cNvSpPr txBox="1">
            <a:spLocks noChangeArrowheads="1"/>
          </p:cNvSpPr>
          <p:nvPr/>
        </p:nvSpPr>
        <p:spPr bwMode="auto">
          <a:xfrm>
            <a:off x="6913491" y="5878769"/>
            <a:ext cx="5109748" cy="276244"/>
          </a:xfrm>
          <a:prstGeom prst="rect">
            <a:avLst/>
          </a:prstGeom>
          <a:noFill/>
          <a:ln>
            <a:noFill/>
          </a:ln>
          <a:effectLst/>
        </p:spPr>
        <p:txBody>
          <a:bodyPr wrap="square">
            <a:spAutoFit/>
          </a:bodyPr>
          <a:lstStyle/>
          <a:p>
            <a:pPr algn="r"/>
            <a:r>
              <a:rPr lang="en-GB" sz="1197"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xmlns="" id="{B06A49EE-0921-4A0E-99D9-29F5A2AC6E1F}"/>
              </a:ext>
            </a:extLst>
          </p:cNvPr>
          <p:cNvSpPr/>
          <p:nvPr/>
        </p:nvSpPr>
        <p:spPr>
          <a:xfrm>
            <a:off x="7285361" y="5584764"/>
            <a:ext cx="4737879" cy="21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97" dirty="0">
              <a:latin typeface="Arial" panose="020B0604020202020204" pitchFamily="34" charset="0"/>
              <a:cs typeface="Arial" panose="020B0604020202020204" pitchFamily="34" charset="0"/>
            </a:endParaRPr>
          </a:p>
        </p:txBody>
      </p:sp>
      <p:pic>
        <p:nvPicPr>
          <p:cNvPr id="6" name="Immagine 5" descr="Immagine che contiene logo&#10;&#10;Descrizione generata automaticamente">
            <a:extLst>
              <a:ext uri="{FF2B5EF4-FFF2-40B4-BE49-F238E27FC236}">
                <a16:creationId xmlns:a16="http://schemas.microsoft.com/office/drawing/2014/main" xmlns="" id="{34FF01D4-8BB3-9A9F-BE49-C221DD0790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0016" y="4544786"/>
            <a:ext cx="1526974" cy="1108213"/>
          </a:xfrm>
          <a:prstGeom prst="rect">
            <a:avLst/>
          </a:prstGeom>
        </p:spPr>
      </p:pic>
      <p:pic>
        <p:nvPicPr>
          <p:cNvPr id="9" name="Immagine 8">
            <a:extLst>
              <a:ext uri="{FF2B5EF4-FFF2-40B4-BE49-F238E27FC236}">
                <a16:creationId xmlns:a16="http://schemas.microsoft.com/office/drawing/2014/main" xmlns="" id="{FA05BFCF-47D6-5644-9132-0F50746DB7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0250791" y="1274143"/>
            <a:ext cx="2035044" cy="12080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4938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Sal’e Porcu </a:t>
            </a:r>
            <a:r>
              <a:rPr lang="it-IT" dirty="0" err="1" smtClean="0"/>
              <a:t>Pond</a:t>
            </a:r>
            <a:r>
              <a:rPr lang="it-IT" dirty="0" smtClean="0"/>
              <a:t> «</a:t>
            </a:r>
            <a:r>
              <a:rPr lang="it-IT" dirty="0" err="1"/>
              <a:t>D</a:t>
            </a:r>
            <a:r>
              <a:rPr lang="it-IT" dirty="0" err="1" smtClean="0"/>
              <a:t>irty</a:t>
            </a:r>
            <a:r>
              <a:rPr lang="it-IT" dirty="0" smtClean="0"/>
              <a:t> </a:t>
            </a:r>
            <a:r>
              <a:rPr lang="it-IT" dirty="0"/>
              <a:t>S</a:t>
            </a:r>
            <a:r>
              <a:rPr lang="it-IT" dirty="0" smtClean="0"/>
              <a:t>alt» </a:t>
            </a:r>
            <a:r>
              <a:rPr lang="it-IT" dirty="0" err="1" smtClean="0"/>
              <a:t>pond</a:t>
            </a:r>
            <a:r>
              <a:rPr lang="it-IT" dirty="0" smtClean="0"/>
              <a:t> </a:t>
            </a:r>
            <a:endParaRPr lang="en-GB" dirty="0"/>
          </a:p>
        </p:txBody>
      </p:sp>
      <p:pic>
        <p:nvPicPr>
          <p:cNvPr id="5" name="Segnaposto contenuto 4"/>
          <p:cNvPicPr>
            <a:picLocks noGrp="1" noChangeAspect="1"/>
          </p:cNvPicPr>
          <p:nvPr>
            <p:ph idx="1"/>
          </p:nvPr>
        </p:nvPicPr>
        <p:blipFill>
          <a:blip r:embed="rId2"/>
          <a:stretch>
            <a:fillRect/>
          </a:stretch>
        </p:blipFill>
        <p:spPr>
          <a:xfrm>
            <a:off x="86083" y="859536"/>
            <a:ext cx="5981557" cy="4351338"/>
          </a:xfrm>
          <a:prstGeom prst="rect">
            <a:avLst/>
          </a:prstGeom>
        </p:spPr>
      </p:pic>
      <p:pic>
        <p:nvPicPr>
          <p:cNvPr id="4" name="Immagine 3"/>
          <p:cNvPicPr>
            <a:picLocks noChangeAspect="1"/>
          </p:cNvPicPr>
          <p:nvPr/>
        </p:nvPicPr>
        <p:blipFill>
          <a:blip r:embed="rId3"/>
          <a:stretch>
            <a:fillRect/>
          </a:stretch>
        </p:blipFill>
        <p:spPr>
          <a:xfrm>
            <a:off x="6067640" y="847370"/>
            <a:ext cx="6005947" cy="4363504"/>
          </a:xfrm>
          <a:prstGeom prst="rect">
            <a:avLst/>
          </a:prstGeom>
        </p:spPr>
      </p:pic>
      <p:sp>
        <p:nvSpPr>
          <p:cNvPr id="6" name="Rettangolo 5"/>
          <p:cNvSpPr/>
          <p:nvPr/>
        </p:nvSpPr>
        <p:spPr>
          <a:xfrm>
            <a:off x="5137309" y="1889760"/>
            <a:ext cx="617220" cy="236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uppo 15"/>
          <p:cNvGrpSpPr/>
          <p:nvPr/>
        </p:nvGrpSpPr>
        <p:grpSpPr>
          <a:xfrm>
            <a:off x="7332774" y="4443984"/>
            <a:ext cx="4706898" cy="2340000"/>
            <a:chOff x="7610477" y="4087368"/>
            <a:chExt cx="4706898" cy="2340000"/>
          </a:xfrm>
        </p:grpSpPr>
        <p:pic>
          <p:nvPicPr>
            <p:cNvPr id="7" name="Immagine 6"/>
            <p:cNvPicPr>
              <a:picLocks noChangeAspect="1"/>
            </p:cNvPicPr>
            <p:nvPr/>
          </p:nvPicPr>
          <p:blipFill rotWithShape="1">
            <a:blip r:embed="rId4"/>
            <a:srcRect t="16256" r="3065" b="5166"/>
            <a:stretch/>
          </p:blipFill>
          <p:spPr>
            <a:xfrm>
              <a:off x="7610477" y="4087368"/>
              <a:ext cx="4706898" cy="2340000"/>
            </a:xfrm>
            <a:prstGeom prst="rect">
              <a:avLst/>
            </a:prstGeom>
            <a:ln>
              <a:noFill/>
            </a:ln>
          </p:spPr>
        </p:pic>
        <p:sp>
          <p:nvSpPr>
            <p:cNvPr id="11" name="Rettangolo 10"/>
            <p:cNvSpPr/>
            <p:nvPr/>
          </p:nvSpPr>
          <p:spPr>
            <a:xfrm>
              <a:off x="9927335" y="4119182"/>
              <a:ext cx="180000" cy="2053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ttangolo 11"/>
            <p:cNvSpPr/>
            <p:nvPr/>
          </p:nvSpPr>
          <p:spPr>
            <a:xfrm>
              <a:off x="10803250" y="4119182"/>
              <a:ext cx="360000" cy="2053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uppo 14"/>
          <p:cNvGrpSpPr/>
          <p:nvPr/>
        </p:nvGrpSpPr>
        <p:grpSpPr>
          <a:xfrm>
            <a:off x="1420785" y="4480560"/>
            <a:ext cx="4631903" cy="2340000"/>
            <a:chOff x="676983" y="4078224"/>
            <a:chExt cx="4631903" cy="2340000"/>
          </a:xfrm>
        </p:grpSpPr>
        <p:pic>
          <p:nvPicPr>
            <p:cNvPr id="8" name="Immagine 7"/>
            <p:cNvPicPr>
              <a:picLocks noChangeAspect="1"/>
            </p:cNvPicPr>
            <p:nvPr/>
          </p:nvPicPr>
          <p:blipFill rotWithShape="1">
            <a:blip r:embed="rId5"/>
            <a:srcRect t="15452" r="3376" b="4954"/>
            <a:stretch/>
          </p:blipFill>
          <p:spPr>
            <a:xfrm>
              <a:off x="676983" y="4078224"/>
              <a:ext cx="4631903" cy="2340000"/>
            </a:xfrm>
            <a:prstGeom prst="rect">
              <a:avLst/>
            </a:prstGeom>
          </p:spPr>
        </p:pic>
        <p:sp>
          <p:nvSpPr>
            <p:cNvPr id="13" name="Rettangolo 12"/>
            <p:cNvSpPr/>
            <p:nvPr/>
          </p:nvSpPr>
          <p:spPr>
            <a:xfrm>
              <a:off x="2965703" y="4139183"/>
              <a:ext cx="180000" cy="2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13"/>
            <p:cNvSpPr/>
            <p:nvPr/>
          </p:nvSpPr>
          <p:spPr>
            <a:xfrm>
              <a:off x="3859906" y="4139184"/>
              <a:ext cx="360000" cy="2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11171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TOA reflectance generation</a:t>
            </a:r>
            <a:endParaRPr lang="en-GB" dirty="0"/>
          </a:p>
        </p:txBody>
      </p:sp>
      <p:sp>
        <p:nvSpPr>
          <p:cNvPr id="3" name="Segnaposto contenuto 2"/>
          <p:cNvSpPr>
            <a:spLocks noGrp="1"/>
          </p:cNvSpPr>
          <p:nvPr>
            <p:ph idx="1"/>
          </p:nvPr>
        </p:nvSpPr>
        <p:spPr>
          <a:xfrm>
            <a:off x="6655595" y="1816100"/>
            <a:ext cx="4714875" cy="4351338"/>
          </a:xfrm>
        </p:spPr>
        <p:txBody>
          <a:bodyPr/>
          <a:lstStyle/>
          <a:p>
            <a:r>
              <a:rPr lang="it-IT" b="1" dirty="0"/>
              <a:t>MODTRAN Radiative Transfer Model</a:t>
            </a:r>
          </a:p>
          <a:p>
            <a:r>
              <a:rPr lang="it-IT" b="1" dirty="0"/>
              <a:t>Surface </a:t>
            </a:r>
            <a:r>
              <a:rPr lang="it-IT" b="1" dirty="0" err="1"/>
              <a:t>Spectral</a:t>
            </a:r>
            <a:r>
              <a:rPr lang="it-IT" b="1" dirty="0"/>
              <a:t> </a:t>
            </a:r>
            <a:r>
              <a:rPr lang="it-IT" b="1" dirty="0" err="1"/>
              <a:t>Characterization</a:t>
            </a:r>
            <a:endParaRPr lang="it-IT" b="1" dirty="0"/>
          </a:p>
          <a:p>
            <a:r>
              <a:rPr lang="it-IT" b="1" dirty="0"/>
              <a:t>Sensor </a:t>
            </a:r>
            <a:r>
              <a:rPr lang="it-IT" b="1" dirty="0" err="1"/>
              <a:t>Characterization</a:t>
            </a:r>
            <a:endParaRPr lang="it-IT" b="1" dirty="0"/>
          </a:p>
          <a:p>
            <a:r>
              <a:rPr lang="it-IT" b="1" dirty="0"/>
              <a:t>Sensor </a:t>
            </a:r>
            <a:r>
              <a:rPr lang="it-IT" b="1" dirty="0" err="1"/>
              <a:t>Spectral</a:t>
            </a:r>
            <a:r>
              <a:rPr lang="it-IT" b="1" dirty="0"/>
              <a:t> </a:t>
            </a:r>
            <a:r>
              <a:rPr lang="it-IT" b="1" dirty="0" err="1"/>
              <a:t>Response</a:t>
            </a:r>
            <a:r>
              <a:rPr lang="it-IT" b="1" dirty="0"/>
              <a:t> </a:t>
            </a:r>
            <a:r>
              <a:rPr lang="it-IT" b="1" dirty="0" err="1"/>
              <a:t>Function</a:t>
            </a:r>
            <a:endParaRPr lang="en-GB" dirty="0"/>
          </a:p>
          <a:p>
            <a:endParaRPr lang="en-GB" dirty="0"/>
          </a:p>
        </p:txBody>
      </p:sp>
      <p:pic>
        <p:nvPicPr>
          <p:cNvPr id="4" name="Immagine 3"/>
          <p:cNvPicPr/>
          <p:nvPr/>
        </p:nvPicPr>
        <p:blipFill rotWithShape="1">
          <a:blip r:embed="rId2"/>
          <a:srcRect l="17298" t="24022" r="18471" b="11010"/>
          <a:stretch/>
        </p:blipFill>
        <p:spPr bwMode="auto">
          <a:xfrm>
            <a:off x="353219" y="1440180"/>
            <a:ext cx="6134100" cy="3418840"/>
          </a:xfrm>
          <a:prstGeom prst="rect">
            <a:avLst/>
          </a:prstGeom>
          <a:ln>
            <a:noFill/>
          </a:ln>
          <a:extLst>
            <a:ext uri="{53640926-AAD7-44D8-BBD7-CCE9431645EC}">
              <a14:shadowObscured xmlns:a14="http://schemas.microsoft.com/office/drawing/2010/main"/>
            </a:ext>
          </a:extLst>
        </p:spPr>
      </p:pic>
      <p:sp>
        <p:nvSpPr>
          <p:cNvPr id="5" name="Rettangolo 4"/>
          <p:cNvSpPr/>
          <p:nvPr/>
        </p:nvSpPr>
        <p:spPr>
          <a:xfrm>
            <a:off x="1594644" y="2952751"/>
            <a:ext cx="666750" cy="1492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ln w="0"/>
                <a:solidFill>
                  <a:schemeClr val="tx1"/>
                </a:solidFill>
                <a:effectLst>
                  <a:outerShdw blurRad="38100" dist="19050" dir="2700000" algn="tl" rotWithShape="0">
                    <a:schemeClr val="dk1">
                      <a:alpha val="40000"/>
                    </a:schemeClr>
                  </a:outerShdw>
                </a:effectLst>
              </a:rPr>
              <a:t>P-SG</a:t>
            </a:r>
            <a:endParaRPr lang="en-GB" sz="1400" dirty="0"/>
          </a:p>
        </p:txBody>
      </p:sp>
    </p:spTree>
    <p:extLst>
      <p:ext uri="{BB962C8B-B14F-4D97-AF65-F5344CB8AC3E}">
        <p14:creationId xmlns:p14="http://schemas.microsoft.com/office/powerpoint/2010/main" val="821857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xmlns="" id="{2431167E-A374-A67A-CEFB-FFC35281D72D}"/>
              </a:ext>
            </a:extLst>
          </p:cNvPr>
          <p:cNvSpPr txBox="1">
            <a:spLocks/>
          </p:cNvSpPr>
          <p:nvPr/>
        </p:nvSpPr>
        <p:spPr>
          <a:xfrm>
            <a:off x="-87708" y="-48046"/>
            <a:ext cx="12054840" cy="9182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chemeClr val="bg1"/>
                </a:solidFill>
              </a:rPr>
              <a:t>Site Characterization mineralogy and petrography</a:t>
            </a:r>
          </a:p>
        </p:txBody>
      </p:sp>
      <p:grpSp>
        <p:nvGrpSpPr>
          <p:cNvPr id="8" name="Gruppo 8">
            <a:extLst>
              <a:ext uri="{FF2B5EF4-FFF2-40B4-BE49-F238E27FC236}">
                <a16:creationId xmlns:a16="http://schemas.microsoft.com/office/drawing/2014/main" xmlns="" id="{4685FB26-928F-D494-8CE5-6434CAE2243F}"/>
              </a:ext>
            </a:extLst>
          </p:cNvPr>
          <p:cNvGrpSpPr/>
          <p:nvPr/>
        </p:nvGrpSpPr>
        <p:grpSpPr>
          <a:xfrm>
            <a:off x="368145" y="946759"/>
            <a:ext cx="1685568" cy="1670474"/>
            <a:chOff x="6646679" y="1062874"/>
            <a:chExt cx="2341067" cy="2682472"/>
          </a:xfrm>
        </p:grpSpPr>
        <p:pic>
          <p:nvPicPr>
            <p:cNvPr id="9" name="Immagine 4">
              <a:extLst>
                <a:ext uri="{FF2B5EF4-FFF2-40B4-BE49-F238E27FC236}">
                  <a16:creationId xmlns:a16="http://schemas.microsoft.com/office/drawing/2014/main" xmlns="" id="{8E95277E-CA37-D0C7-7BD9-509739CE1B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6679" y="1062874"/>
              <a:ext cx="2341067" cy="2682472"/>
            </a:xfrm>
            <a:prstGeom prst="rect">
              <a:avLst/>
            </a:prstGeom>
          </p:spPr>
        </p:pic>
        <p:grpSp>
          <p:nvGrpSpPr>
            <p:cNvPr id="10" name="Gruppo 1">
              <a:extLst>
                <a:ext uri="{FF2B5EF4-FFF2-40B4-BE49-F238E27FC236}">
                  <a16:creationId xmlns:a16="http://schemas.microsoft.com/office/drawing/2014/main" xmlns="" id="{04172B85-A53A-3635-E120-F9E858BAAE72}"/>
                </a:ext>
              </a:extLst>
            </p:cNvPr>
            <p:cNvGrpSpPr/>
            <p:nvPr/>
          </p:nvGrpSpPr>
          <p:grpSpPr>
            <a:xfrm>
              <a:off x="7310483" y="2429510"/>
              <a:ext cx="274320" cy="819490"/>
              <a:chOff x="8821783" y="4328160"/>
              <a:chExt cx="274320" cy="819490"/>
            </a:xfrm>
          </p:grpSpPr>
          <p:sp>
            <p:nvSpPr>
              <p:cNvPr id="11" name="Oval 10">
                <a:extLst>
                  <a:ext uri="{FF2B5EF4-FFF2-40B4-BE49-F238E27FC236}">
                    <a16:creationId xmlns:a16="http://schemas.microsoft.com/office/drawing/2014/main" xmlns="" id="{1EC1105F-E340-7F97-585D-AD8C68882795}"/>
                  </a:ext>
                </a:extLst>
              </p:cNvPr>
              <p:cNvSpPr/>
              <p:nvPr/>
            </p:nvSpPr>
            <p:spPr>
              <a:xfrm>
                <a:off x="8821783" y="4328160"/>
                <a:ext cx="182880" cy="2002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 11">
                <a:extLst>
                  <a:ext uri="{FF2B5EF4-FFF2-40B4-BE49-F238E27FC236}">
                    <a16:creationId xmlns:a16="http://schemas.microsoft.com/office/drawing/2014/main" xmlns="" id="{0951DD51-69E5-1BC5-FEA9-AFA0EF890348}"/>
                  </a:ext>
                </a:extLst>
              </p:cNvPr>
              <p:cNvSpPr/>
              <p:nvPr/>
            </p:nvSpPr>
            <p:spPr>
              <a:xfrm>
                <a:off x="8913223" y="4947353"/>
                <a:ext cx="182880" cy="2002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15" name="TextBox 14">
            <a:extLst>
              <a:ext uri="{FF2B5EF4-FFF2-40B4-BE49-F238E27FC236}">
                <a16:creationId xmlns:a16="http://schemas.microsoft.com/office/drawing/2014/main" xmlns="" id="{09420E11-DFF1-3FB8-DF51-1136D352969C}"/>
              </a:ext>
            </a:extLst>
          </p:cNvPr>
          <p:cNvSpPr txBox="1"/>
          <p:nvPr/>
        </p:nvSpPr>
        <p:spPr>
          <a:xfrm>
            <a:off x="5470740" y="5398938"/>
            <a:ext cx="5317561" cy="1200329"/>
          </a:xfrm>
          <a:prstGeom prst="rect">
            <a:avLst/>
          </a:prstGeom>
          <a:noFill/>
        </p:spPr>
        <p:txBody>
          <a:bodyPr wrap="square" rtlCol="0">
            <a:spAutoFit/>
          </a:bodyPr>
          <a:lstStyle/>
          <a:p>
            <a:r>
              <a:rPr lang="en-GB" dirty="0"/>
              <a:t>Sal ‘ e Porcus site</a:t>
            </a:r>
          </a:p>
          <a:p>
            <a:endParaRPr lang="en-GB" dirty="0"/>
          </a:p>
          <a:p>
            <a:r>
              <a:rPr lang="en-GB" dirty="0"/>
              <a:t>The points correspond to the core sampling points</a:t>
            </a:r>
            <a:endParaRPr lang="x-none" dirty="0"/>
          </a:p>
        </p:txBody>
      </p:sp>
      <p:pic>
        <p:nvPicPr>
          <p:cNvPr id="3" name="Picture 2">
            <a:extLst>
              <a:ext uri="{FF2B5EF4-FFF2-40B4-BE49-F238E27FC236}">
                <a16:creationId xmlns:a16="http://schemas.microsoft.com/office/drawing/2014/main" xmlns="" id="{8687854E-5D5B-CE49-3F91-8A423A6E88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1675" y="853532"/>
            <a:ext cx="4033562" cy="2465741"/>
          </a:xfrm>
          <a:prstGeom prst="rect">
            <a:avLst/>
          </a:prstGeom>
        </p:spPr>
      </p:pic>
      <p:pic>
        <p:nvPicPr>
          <p:cNvPr id="4" name="Picture 3">
            <a:extLst>
              <a:ext uri="{FF2B5EF4-FFF2-40B4-BE49-F238E27FC236}">
                <a16:creationId xmlns:a16="http://schemas.microsoft.com/office/drawing/2014/main" xmlns="" id="{1F94BE95-734D-F8F0-86BC-7FE876BDC5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257" y="3223360"/>
            <a:ext cx="2235288" cy="2687013"/>
          </a:xfrm>
          <a:prstGeom prst="rect">
            <a:avLst/>
          </a:prstGeom>
        </p:spPr>
      </p:pic>
      <p:pic>
        <p:nvPicPr>
          <p:cNvPr id="5" name="Picture 4">
            <a:extLst>
              <a:ext uri="{FF2B5EF4-FFF2-40B4-BE49-F238E27FC236}">
                <a16:creationId xmlns:a16="http://schemas.microsoft.com/office/drawing/2014/main" xmlns="" id="{9C609888-E1EA-E40E-0A00-7D606E7C16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128861" y="3251874"/>
            <a:ext cx="2004695" cy="2679065"/>
          </a:xfrm>
          <a:prstGeom prst="rect">
            <a:avLst/>
          </a:prstGeom>
        </p:spPr>
      </p:pic>
      <p:pic>
        <p:nvPicPr>
          <p:cNvPr id="14" name="Picture 2">
            <a:extLst>
              <a:ext uri="{FF2B5EF4-FFF2-40B4-BE49-F238E27FC236}">
                <a16:creationId xmlns:a16="http://schemas.microsoft.com/office/drawing/2014/main" xmlns="" id="{EBFE72FD-7553-5C3B-D800-413B2CB999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12881" y="946759"/>
            <a:ext cx="3015415" cy="5120736"/>
          </a:xfrm>
          <a:prstGeom prst="rect">
            <a:avLst/>
          </a:prstGeom>
        </p:spPr>
      </p:pic>
      <p:pic>
        <p:nvPicPr>
          <p:cNvPr id="16" name="Picture 13">
            <a:extLst>
              <a:ext uri="{FF2B5EF4-FFF2-40B4-BE49-F238E27FC236}">
                <a16:creationId xmlns:a16="http://schemas.microsoft.com/office/drawing/2014/main" xmlns="" id="{C8612D6F-CE11-490F-DFDD-8650BE0BD4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90854" y="3486174"/>
            <a:ext cx="2675890" cy="1704340"/>
          </a:xfrm>
          <a:prstGeom prst="rect">
            <a:avLst/>
          </a:prstGeom>
        </p:spPr>
      </p:pic>
    </p:spTree>
    <p:extLst>
      <p:ext uri="{BB962C8B-B14F-4D97-AF65-F5344CB8AC3E}">
        <p14:creationId xmlns:p14="http://schemas.microsoft.com/office/powerpoint/2010/main" val="108935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xmlns="" id="{9DEEEB6E-18B9-07F3-871E-5EF5DCE80390}"/>
              </a:ext>
            </a:extLst>
          </p:cNvPr>
          <p:cNvSpPr txBox="1">
            <a:spLocks/>
          </p:cNvSpPr>
          <p:nvPr/>
        </p:nvSpPr>
        <p:spPr>
          <a:xfrm>
            <a:off x="16670" y="-82550"/>
            <a:ext cx="12192000" cy="918252"/>
          </a:xfrm>
          <a:prstGeom prst="rect">
            <a:avLst/>
          </a:prstGeom>
        </p:spPr>
        <p:txBody>
          <a:bodyPr vert="horz" lIns="91440" tIns="45720" rIns="91440" bIns="45720" rtlCol="0" anchor="b">
            <a:noAutofit/>
          </a:bodyPr>
          <a:lstStyle>
            <a:defPPr>
              <a:defRPr lang="it-IT"/>
            </a:defPPr>
            <a:lvl1pPr>
              <a:lnSpc>
                <a:spcPct val="90000"/>
              </a:lnSpc>
              <a:spcBef>
                <a:spcPct val="0"/>
              </a:spcBef>
              <a:buNone/>
              <a:defRPr sz="4400">
                <a:latin typeface="+mj-lt"/>
                <a:ea typeface="+mj-ea"/>
                <a:cs typeface="+mj-cs"/>
              </a:defRPr>
            </a:lvl1pPr>
          </a:lstStyle>
          <a:p>
            <a:r>
              <a:rPr lang="en-US" sz="3600" b="1" dirty="0">
                <a:solidFill>
                  <a:schemeClr val="bg1"/>
                </a:solidFill>
              </a:rPr>
              <a:t>Site Characterization mineralogy and petrography</a:t>
            </a:r>
          </a:p>
        </p:txBody>
      </p:sp>
      <p:sp>
        <p:nvSpPr>
          <p:cNvPr id="11" name="TextBox 10">
            <a:extLst>
              <a:ext uri="{FF2B5EF4-FFF2-40B4-BE49-F238E27FC236}">
                <a16:creationId xmlns:a16="http://schemas.microsoft.com/office/drawing/2014/main" xmlns="" id="{94BCCA4D-39DB-023C-7D93-5826EB8F03B5}"/>
              </a:ext>
            </a:extLst>
          </p:cNvPr>
          <p:cNvSpPr txBox="1"/>
          <p:nvPr/>
        </p:nvSpPr>
        <p:spPr>
          <a:xfrm>
            <a:off x="557947" y="3636675"/>
            <a:ext cx="2919389" cy="369332"/>
          </a:xfrm>
          <a:prstGeom prst="rect">
            <a:avLst/>
          </a:prstGeom>
          <a:noFill/>
        </p:spPr>
        <p:txBody>
          <a:bodyPr wrap="none" rtlCol="0">
            <a:spAutoFit/>
          </a:bodyPr>
          <a:lstStyle/>
          <a:p>
            <a:r>
              <a:rPr lang="it-IT" dirty="0" err="1" smtClean="0"/>
              <a:t>Sedimentology</a:t>
            </a:r>
            <a:r>
              <a:rPr lang="it-IT" dirty="0" smtClean="0"/>
              <a:t> </a:t>
            </a:r>
            <a:r>
              <a:rPr lang="it-IT" dirty="0" err="1" smtClean="0"/>
              <a:t>analysis</a:t>
            </a:r>
            <a:endParaRPr lang="x-none" dirty="0"/>
          </a:p>
        </p:txBody>
      </p:sp>
      <p:pic>
        <p:nvPicPr>
          <p:cNvPr id="2" name="Picture 1">
            <a:extLst>
              <a:ext uri="{FF2B5EF4-FFF2-40B4-BE49-F238E27FC236}">
                <a16:creationId xmlns:a16="http://schemas.microsoft.com/office/drawing/2014/main" xmlns="" id="{D64CE1E6-FD68-240B-89E1-44B3D3EEC4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067" y="1299531"/>
            <a:ext cx="5514275" cy="2345770"/>
          </a:xfrm>
          <a:prstGeom prst="rect">
            <a:avLst/>
          </a:prstGeom>
        </p:spPr>
      </p:pic>
      <p:pic>
        <p:nvPicPr>
          <p:cNvPr id="16" name="Picture 15" descr="A close-up of a laboratory&#10;&#10;Description automatically generated">
            <a:extLst>
              <a:ext uri="{FF2B5EF4-FFF2-40B4-BE49-F238E27FC236}">
                <a16:creationId xmlns:a16="http://schemas.microsoft.com/office/drawing/2014/main" xmlns="" id="{EC706425-315C-93DB-B42A-6D40CA3F5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066" y="4006008"/>
            <a:ext cx="6295404" cy="2179849"/>
          </a:xfrm>
          <a:prstGeom prst="rect">
            <a:avLst/>
          </a:prstGeom>
        </p:spPr>
      </p:pic>
      <p:sp>
        <p:nvSpPr>
          <p:cNvPr id="9" name="TextBox 11">
            <a:extLst>
              <a:ext uri="{FF2B5EF4-FFF2-40B4-BE49-F238E27FC236}">
                <a16:creationId xmlns:a16="http://schemas.microsoft.com/office/drawing/2014/main" xmlns="" id="{888860F9-4A80-A2D7-10AF-BF2DC50811F5}"/>
              </a:ext>
            </a:extLst>
          </p:cNvPr>
          <p:cNvSpPr txBox="1"/>
          <p:nvPr/>
        </p:nvSpPr>
        <p:spPr>
          <a:xfrm>
            <a:off x="6853352" y="1351482"/>
            <a:ext cx="4732303" cy="3693319"/>
          </a:xfrm>
          <a:prstGeom prst="rect">
            <a:avLst/>
          </a:prstGeom>
          <a:noFill/>
        </p:spPr>
        <p:txBody>
          <a:bodyPr wrap="square" rtlCol="0">
            <a:spAutoFit/>
          </a:bodyPr>
          <a:lstStyle/>
          <a:p>
            <a:pPr algn="just"/>
            <a:r>
              <a:rPr lang="it-IT" dirty="0" err="1">
                <a:ea typeface="Calibri" panose="020F0502020204030204" pitchFamily="34" charset="0"/>
              </a:rPr>
              <a:t>X’Pert</a:t>
            </a:r>
            <a:r>
              <a:rPr lang="it-IT" dirty="0">
                <a:ea typeface="Calibri" panose="020F0502020204030204" pitchFamily="34" charset="0"/>
              </a:rPr>
              <a:t> Pro </a:t>
            </a:r>
            <a:r>
              <a:rPr lang="it-IT" dirty="0" err="1">
                <a:ea typeface="Calibri" panose="020F0502020204030204" pitchFamily="34" charset="0"/>
              </a:rPr>
              <a:t>PANalytical</a:t>
            </a:r>
            <a:r>
              <a:rPr lang="it-IT" dirty="0">
                <a:ea typeface="Calibri" panose="020F0502020204030204" pitchFamily="34" charset="0"/>
              </a:rPr>
              <a:t> </a:t>
            </a:r>
            <a:r>
              <a:rPr lang="it-IT" dirty="0" err="1">
                <a:ea typeface="Calibri" panose="020F0502020204030204" pitchFamily="34" charset="0"/>
              </a:rPr>
              <a:t>diffractometer</a:t>
            </a:r>
            <a:r>
              <a:rPr lang="it-IT" dirty="0">
                <a:ea typeface="Calibri" panose="020F0502020204030204" pitchFamily="34" charset="0"/>
              </a:rPr>
              <a:t> (</a:t>
            </a:r>
            <a:r>
              <a:rPr lang="it-IT" dirty="0" err="1">
                <a:ea typeface="Calibri" panose="020F0502020204030204" pitchFamily="34" charset="0"/>
              </a:rPr>
              <a:t>Malvern</a:t>
            </a:r>
            <a:r>
              <a:rPr lang="it-IT" dirty="0">
                <a:ea typeface="Calibri" panose="020F0502020204030204" pitchFamily="34" charset="0"/>
              </a:rPr>
              <a:t> Panalytical, </a:t>
            </a:r>
            <a:r>
              <a:rPr lang="it-IT" dirty="0" err="1">
                <a:ea typeface="Calibri" panose="020F0502020204030204" pitchFamily="34" charset="0"/>
              </a:rPr>
              <a:t>Malvern</a:t>
            </a:r>
            <a:r>
              <a:rPr lang="it-IT" dirty="0">
                <a:ea typeface="Calibri" panose="020F0502020204030204" pitchFamily="34" charset="0"/>
              </a:rPr>
              <a:t>, UK) with a </a:t>
            </a:r>
            <a:r>
              <a:rPr lang="it-IT" dirty="0" err="1">
                <a:ea typeface="Calibri" panose="020F0502020204030204" pitchFamily="34" charset="0"/>
              </a:rPr>
              <a:t>copper</a:t>
            </a:r>
            <a:r>
              <a:rPr lang="it-IT" dirty="0">
                <a:ea typeface="Calibri" panose="020F0502020204030204" pitchFamily="34" charset="0"/>
              </a:rPr>
              <a:t> X-</a:t>
            </a:r>
            <a:r>
              <a:rPr lang="it-IT" dirty="0" err="1">
                <a:ea typeface="Calibri" panose="020F0502020204030204" pitchFamily="34" charset="0"/>
              </a:rPr>
              <a:t>ray</a:t>
            </a:r>
            <a:r>
              <a:rPr lang="it-IT" dirty="0">
                <a:ea typeface="Calibri" panose="020F0502020204030204" pitchFamily="34" charset="0"/>
              </a:rPr>
              <a:t> tube (Cu-K</a:t>
            </a:r>
            <a:r>
              <a:rPr lang="el-GR" dirty="0">
                <a:ea typeface="Calibri" panose="020F0502020204030204" pitchFamily="34" charset="0"/>
              </a:rPr>
              <a:t>α1 λ = 1.54060 </a:t>
            </a:r>
            <a:r>
              <a:rPr lang="it-IT" dirty="0">
                <a:ea typeface="Calibri" panose="020F0502020204030204" pitchFamily="34" charset="0"/>
              </a:rPr>
              <a:t>Å), nickel </a:t>
            </a:r>
            <a:r>
              <a:rPr lang="it-IT" dirty="0" err="1">
                <a:ea typeface="Calibri" panose="020F0502020204030204" pitchFamily="34" charset="0"/>
              </a:rPr>
              <a:t>monochromator</a:t>
            </a:r>
            <a:r>
              <a:rPr lang="it-IT" dirty="0">
                <a:ea typeface="Calibri" panose="020F0502020204030204" pitchFamily="34" charset="0"/>
              </a:rPr>
              <a:t> </a:t>
            </a:r>
            <a:r>
              <a:rPr lang="it-IT" dirty="0" err="1">
                <a:ea typeface="Calibri" panose="020F0502020204030204" pitchFamily="34" charset="0"/>
              </a:rPr>
              <a:t>filter</a:t>
            </a:r>
            <a:r>
              <a:rPr lang="it-IT" dirty="0">
                <a:ea typeface="Calibri" panose="020F0502020204030204" pitchFamily="34" charset="0"/>
              </a:rPr>
              <a:t> and </a:t>
            </a:r>
            <a:r>
              <a:rPr lang="it-IT" dirty="0" err="1">
                <a:ea typeface="Calibri" panose="020F0502020204030204" pitchFamily="34" charset="0"/>
              </a:rPr>
              <a:t>X’Celerator</a:t>
            </a:r>
            <a:r>
              <a:rPr lang="it-IT" dirty="0">
                <a:ea typeface="Calibri" panose="020F0502020204030204" pitchFamily="34" charset="0"/>
              </a:rPr>
              <a:t> detector. </a:t>
            </a:r>
            <a:endParaRPr lang="it-IT" dirty="0" smtClean="0">
              <a:ea typeface="Calibri" panose="020F0502020204030204" pitchFamily="34" charset="0"/>
            </a:endParaRPr>
          </a:p>
          <a:p>
            <a:pPr algn="just"/>
            <a:endParaRPr lang="it-IT" dirty="0">
              <a:ea typeface="Calibri" panose="020F0502020204030204" pitchFamily="34" charset="0"/>
            </a:endParaRPr>
          </a:p>
          <a:p>
            <a:pPr algn="just"/>
            <a:endParaRPr lang="it-IT" dirty="0" smtClean="0">
              <a:ea typeface="Calibri" panose="020F0502020204030204" pitchFamily="34" charset="0"/>
            </a:endParaRPr>
          </a:p>
          <a:p>
            <a:pPr algn="just"/>
            <a:r>
              <a:rPr lang="it-IT" dirty="0" smtClean="0">
                <a:ea typeface="Calibri" panose="020F0502020204030204" pitchFamily="34" charset="0"/>
              </a:rPr>
              <a:t>Data </a:t>
            </a:r>
            <a:r>
              <a:rPr lang="it-IT" dirty="0" err="1">
                <a:ea typeface="Calibri" panose="020F0502020204030204" pitchFamily="34" charset="0"/>
              </a:rPr>
              <a:t>were</a:t>
            </a:r>
            <a:r>
              <a:rPr lang="it-IT" dirty="0">
                <a:ea typeface="Calibri" panose="020F0502020204030204" pitchFamily="34" charset="0"/>
              </a:rPr>
              <a:t> </a:t>
            </a:r>
            <a:r>
              <a:rPr lang="it-IT" dirty="0" err="1">
                <a:ea typeface="Calibri" panose="020F0502020204030204" pitchFamily="34" charset="0"/>
              </a:rPr>
              <a:t>acquired</a:t>
            </a:r>
            <a:r>
              <a:rPr lang="it-IT" dirty="0">
                <a:ea typeface="Calibri" panose="020F0502020204030204" pitchFamily="34" charset="0"/>
              </a:rPr>
              <a:t> </a:t>
            </a:r>
            <a:r>
              <a:rPr lang="it-IT" dirty="0" err="1">
                <a:ea typeface="Calibri" panose="020F0502020204030204" pitchFamily="34" charset="0"/>
              </a:rPr>
              <a:t>at</a:t>
            </a:r>
            <a:r>
              <a:rPr lang="it-IT" dirty="0">
                <a:ea typeface="Calibri" panose="020F0502020204030204" pitchFamily="34" charset="0"/>
              </a:rPr>
              <a:t> the </a:t>
            </a:r>
            <a:r>
              <a:rPr lang="it-IT" dirty="0" err="1">
                <a:ea typeface="Calibri" panose="020F0502020204030204" pitchFamily="34" charset="0"/>
              </a:rPr>
              <a:t>following</a:t>
            </a:r>
            <a:r>
              <a:rPr lang="it-IT" dirty="0">
                <a:ea typeface="Calibri" panose="020F0502020204030204" pitchFamily="34" charset="0"/>
              </a:rPr>
              <a:t> </a:t>
            </a:r>
            <a:r>
              <a:rPr lang="it-IT" dirty="0" err="1">
                <a:ea typeface="Calibri" panose="020F0502020204030204" pitchFamily="34" charset="0"/>
              </a:rPr>
              <a:t>instrumental</a:t>
            </a:r>
            <a:r>
              <a:rPr lang="it-IT" dirty="0">
                <a:ea typeface="Calibri" panose="020F0502020204030204" pitchFamily="34" charset="0"/>
              </a:rPr>
              <a:t> </a:t>
            </a:r>
            <a:r>
              <a:rPr lang="it-IT" dirty="0" err="1">
                <a:ea typeface="Calibri" panose="020F0502020204030204" pitchFamily="34" charset="0"/>
              </a:rPr>
              <a:t>conditions</a:t>
            </a:r>
            <a:r>
              <a:rPr lang="it-IT" dirty="0">
                <a:ea typeface="Calibri" panose="020F0502020204030204" pitchFamily="34" charset="0"/>
              </a:rPr>
              <a:t>: 40 </a:t>
            </a:r>
            <a:r>
              <a:rPr lang="it-IT" dirty="0" err="1">
                <a:ea typeface="Calibri" panose="020F0502020204030204" pitchFamily="34" charset="0"/>
              </a:rPr>
              <a:t>kV</a:t>
            </a:r>
            <a:r>
              <a:rPr lang="it-IT" dirty="0">
                <a:ea typeface="Calibri" panose="020F0502020204030204" pitchFamily="34" charset="0"/>
              </a:rPr>
              <a:t> and 40 </a:t>
            </a:r>
            <a:r>
              <a:rPr lang="it-IT" dirty="0" err="1">
                <a:ea typeface="Calibri" panose="020F0502020204030204" pitchFamily="34" charset="0"/>
              </a:rPr>
              <a:t>mA</a:t>
            </a:r>
            <a:r>
              <a:rPr lang="it-IT" dirty="0">
                <a:ea typeface="Calibri" panose="020F0502020204030204" pitchFamily="34" charset="0"/>
              </a:rPr>
              <a:t>, in the </a:t>
            </a:r>
            <a:r>
              <a:rPr lang="it-IT" dirty="0" err="1">
                <a:ea typeface="Calibri" panose="020F0502020204030204" pitchFamily="34" charset="0"/>
              </a:rPr>
              <a:t>angular</a:t>
            </a:r>
            <a:r>
              <a:rPr lang="it-IT" dirty="0">
                <a:ea typeface="Calibri" panose="020F0502020204030204" pitchFamily="34" charset="0"/>
              </a:rPr>
              <a:t> </a:t>
            </a:r>
            <a:r>
              <a:rPr lang="it-IT" dirty="0" err="1">
                <a:ea typeface="Calibri" panose="020F0502020204030204" pitchFamily="34" charset="0"/>
              </a:rPr>
              <a:t>range</a:t>
            </a:r>
            <a:r>
              <a:rPr lang="it-IT" dirty="0">
                <a:ea typeface="Calibri" panose="020F0502020204030204" pitchFamily="34" charset="0"/>
              </a:rPr>
              <a:t> of 5±70 ◦2</a:t>
            </a:r>
            <a:r>
              <a:rPr lang="el-GR" dirty="0">
                <a:ea typeface="Calibri" panose="020F0502020204030204" pitchFamily="34" charset="0"/>
              </a:rPr>
              <a:t>θ. </a:t>
            </a:r>
            <a:r>
              <a:rPr lang="it-IT" dirty="0">
                <a:ea typeface="Calibri" panose="020F0502020204030204" pitchFamily="34" charset="0"/>
              </a:rPr>
              <a:t>The </a:t>
            </a:r>
            <a:r>
              <a:rPr lang="it-IT" dirty="0" err="1">
                <a:ea typeface="Calibri" panose="020F0502020204030204" pitchFamily="34" charset="0"/>
              </a:rPr>
              <a:t>interpretation</a:t>
            </a:r>
            <a:r>
              <a:rPr lang="it-IT" dirty="0">
                <a:ea typeface="Calibri" panose="020F0502020204030204" pitchFamily="34" charset="0"/>
              </a:rPr>
              <a:t> software </a:t>
            </a:r>
            <a:r>
              <a:rPr lang="it-IT" dirty="0" err="1">
                <a:ea typeface="Calibri" panose="020F0502020204030204" pitchFamily="34" charset="0"/>
              </a:rPr>
              <a:t>used</a:t>
            </a:r>
            <a:r>
              <a:rPr lang="it-IT" dirty="0">
                <a:ea typeface="Calibri" panose="020F0502020204030204" pitchFamily="34" charset="0"/>
              </a:rPr>
              <a:t> </a:t>
            </a:r>
            <a:r>
              <a:rPr lang="it-IT" dirty="0" err="1">
                <a:ea typeface="Calibri" panose="020F0502020204030204" pitchFamily="34" charset="0"/>
              </a:rPr>
              <a:t>was</a:t>
            </a:r>
            <a:r>
              <a:rPr lang="it-IT" dirty="0">
                <a:ea typeface="Calibri" panose="020F0502020204030204" pitchFamily="34" charset="0"/>
              </a:rPr>
              <a:t> X'Pert3 </a:t>
            </a:r>
            <a:r>
              <a:rPr lang="it-IT" dirty="0" err="1">
                <a:ea typeface="Calibri" panose="020F0502020204030204" pitchFamily="34" charset="0"/>
              </a:rPr>
              <a:t>HighScore</a:t>
            </a:r>
            <a:r>
              <a:rPr lang="it-IT" dirty="0">
                <a:ea typeface="Calibri" panose="020F0502020204030204" pitchFamily="34" charset="0"/>
              </a:rPr>
              <a:t> Plus from </a:t>
            </a:r>
            <a:r>
              <a:rPr lang="it-IT" dirty="0" err="1">
                <a:ea typeface="Calibri" panose="020F0502020204030204" pitchFamily="34" charset="0"/>
              </a:rPr>
              <a:t>PANalytical</a:t>
            </a:r>
            <a:endParaRPr lang="x-none" dirty="0"/>
          </a:p>
        </p:txBody>
      </p:sp>
    </p:spTree>
    <p:extLst>
      <p:ext uri="{BB962C8B-B14F-4D97-AF65-F5344CB8AC3E}">
        <p14:creationId xmlns:p14="http://schemas.microsoft.com/office/powerpoint/2010/main" val="1006643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xmlns="" id="{9DEEEB6E-18B9-07F3-871E-5EF5DCE80390}"/>
              </a:ext>
            </a:extLst>
          </p:cNvPr>
          <p:cNvSpPr txBox="1">
            <a:spLocks/>
          </p:cNvSpPr>
          <p:nvPr/>
        </p:nvSpPr>
        <p:spPr>
          <a:xfrm>
            <a:off x="-35086" y="81350"/>
            <a:ext cx="12192000" cy="918252"/>
          </a:xfrm>
          <a:prstGeom prst="rect">
            <a:avLst/>
          </a:prstGeom>
        </p:spPr>
        <p:txBody>
          <a:bodyPr vert="horz" lIns="91440" tIns="45720" rIns="91440" bIns="45720" rtlCol="0" anchor="b">
            <a:noAutofit/>
          </a:bodyPr>
          <a:lstStyle>
            <a:defPPr>
              <a:defRPr lang="it-IT"/>
            </a:defPPr>
            <a:lvl1pPr>
              <a:lnSpc>
                <a:spcPct val="90000"/>
              </a:lnSpc>
              <a:spcBef>
                <a:spcPct val="0"/>
              </a:spcBef>
              <a:buNone/>
              <a:defRPr sz="4400">
                <a:latin typeface="+mj-lt"/>
                <a:ea typeface="+mj-ea"/>
                <a:cs typeface="+mj-cs"/>
              </a:defRPr>
            </a:lvl1pPr>
          </a:lstStyle>
          <a:p>
            <a:r>
              <a:rPr lang="it-IT" sz="3200" b="1" dirty="0">
                <a:solidFill>
                  <a:schemeClr val="bg1"/>
                </a:solidFill>
              </a:rPr>
              <a:t>SP </a:t>
            </a:r>
            <a:r>
              <a:rPr lang="it-IT" sz="3200" b="1" dirty="0" err="1">
                <a:solidFill>
                  <a:schemeClr val="bg1"/>
                </a:solidFill>
              </a:rPr>
              <a:t>pond</a:t>
            </a:r>
            <a:r>
              <a:rPr lang="it-IT" sz="3200" b="1" dirty="0">
                <a:solidFill>
                  <a:schemeClr val="bg1"/>
                </a:solidFill>
              </a:rPr>
              <a:t>  </a:t>
            </a:r>
            <a:r>
              <a:rPr lang="en-US" sz="3200" b="1" dirty="0">
                <a:solidFill>
                  <a:schemeClr val="bg1"/>
                </a:solidFill>
              </a:rPr>
              <a:t>Site Characterization mineralogy </a:t>
            </a:r>
            <a:r>
              <a:rPr lang="en-US" sz="3200" b="1" dirty="0" smtClean="0">
                <a:solidFill>
                  <a:schemeClr val="bg1"/>
                </a:solidFill>
              </a:rPr>
              <a:t>and</a:t>
            </a:r>
          </a:p>
          <a:p>
            <a:r>
              <a:rPr lang="en-US" sz="3200" b="1" dirty="0" smtClean="0">
                <a:solidFill>
                  <a:schemeClr val="bg1"/>
                </a:solidFill>
              </a:rPr>
              <a:t>petrography</a:t>
            </a:r>
            <a:r>
              <a:rPr lang="it-IT" sz="3200" b="1" dirty="0">
                <a:solidFill>
                  <a:schemeClr val="bg1"/>
                </a:solidFill>
              </a:rPr>
              <a:t>: </a:t>
            </a:r>
            <a:r>
              <a:rPr lang="it-IT" sz="3200" b="1" dirty="0" err="1">
                <a:solidFill>
                  <a:schemeClr val="bg1"/>
                </a:solidFill>
              </a:rPr>
              <a:t>Results</a:t>
            </a:r>
            <a:endParaRPr lang="it-IT" sz="3200" b="1" dirty="0">
              <a:solidFill>
                <a:schemeClr val="bg1"/>
              </a:solidFill>
            </a:endParaRPr>
          </a:p>
        </p:txBody>
      </p:sp>
      <p:pic>
        <p:nvPicPr>
          <p:cNvPr id="15" name="Picture 14">
            <a:extLst>
              <a:ext uri="{FF2B5EF4-FFF2-40B4-BE49-F238E27FC236}">
                <a16:creationId xmlns:a16="http://schemas.microsoft.com/office/drawing/2014/main" xmlns="" id="{E685073D-BDBD-2754-FC3E-F9282CDB7F40}"/>
              </a:ext>
            </a:extLst>
          </p:cNvPr>
          <p:cNvPicPr>
            <a:picLocks noChangeAspect="1"/>
          </p:cNvPicPr>
          <p:nvPr/>
        </p:nvPicPr>
        <p:blipFill>
          <a:blip r:embed="rId2"/>
          <a:stretch>
            <a:fillRect/>
          </a:stretch>
        </p:blipFill>
        <p:spPr>
          <a:xfrm>
            <a:off x="2947871" y="1238327"/>
            <a:ext cx="3784600" cy="2235200"/>
          </a:xfrm>
          <a:prstGeom prst="rect">
            <a:avLst/>
          </a:prstGeom>
        </p:spPr>
      </p:pic>
      <p:pic>
        <p:nvPicPr>
          <p:cNvPr id="16" name="Picture 15">
            <a:extLst>
              <a:ext uri="{FF2B5EF4-FFF2-40B4-BE49-F238E27FC236}">
                <a16:creationId xmlns:a16="http://schemas.microsoft.com/office/drawing/2014/main" xmlns="" id="{EF755C94-CEBC-0A79-9D90-8EB2D60340F5}"/>
              </a:ext>
            </a:extLst>
          </p:cNvPr>
          <p:cNvPicPr>
            <a:picLocks noChangeAspect="1"/>
          </p:cNvPicPr>
          <p:nvPr/>
        </p:nvPicPr>
        <p:blipFill>
          <a:blip r:embed="rId3"/>
          <a:stretch>
            <a:fillRect/>
          </a:stretch>
        </p:blipFill>
        <p:spPr>
          <a:xfrm>
            <a:off x="3027240" y="3849755"/>
            <a:ext cx="3746500" cy="2222500"/>
          </a:xfrm>
          <a:prstGeom prst="rect">
            <a:avLst/>
          </a:prstGeom>
        </p:spPr>
      </p:pic>
      <p:pic>
        <p:nvPicPr>
          <p:cNvPr id="17" name="Picture 12" descr="A screenshot of a computer screen&#10;&#10;Description automatically generated">
            <a:extLst>
              <a:ext uri="{FF2B5EF4-FFF2-40B4-BE49-F238E27FC236}">
                <a16:creationId xmlns:a16="http://schemas.microsoft.com/office/drawing/2014/main" xmlns="" id="{DD75E462-8811-269A-5548-409D420FB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0878" y="874799"/>
            <a:ext cx="4774566" cy="5197456"/>
          </a:xfrm>
          <a:prstGeom prst="rect">
            <a:avLst/>
          </a:prstGeom>
        </p:spPr>
      </p:pic>
      <p:graphicFrame>
        <p:nvGraphicFramePr>
          <p:cNvPr id="18" name="Table 17">
            <a:extLst>
              <a:ext uri="{FF2B5EF4-FFF2-40B4-BE49-F238E27FC236}">
                <a16:creationId xmlns:a16="http://schemas.microsoft.com/office/drawing/2014/main" xmlns="" id="{2A758C55-092C-5904-2A0F-0453CC9D91B4}"/>
              </a:ext>
            </a:extLst>
          </p:cNvPr>
          <p:cNvGraphicFramePr>
            <a:graphicFrameLocks noGrp="1"/>
          </p:cNvGraphicFramePr>
          <p:nvPr>
            <p:extLst>
              <p:ext uri="{D42A27DB-BD31-4B8C-83A1-F6EECF244321}">
                <p14:modId xmlns:p14="http://schemas.microsoft.com/office/powerpoint/2010/main" val="817877025"/>
              </p:ext>
            </p:extLst>
          </p:nvPr>
        </p:nvGraphicFramePr>
        <p:xfrm>
          <a:off x="61286" y="2091124"/>
          <a:ext cx="2516696" cy="3561358"/>
        </p:xfrm>
        <a:graphic>
          <a:graphicData uri="http://schemas.openxmlformats.org/drawingml/2006/table">
            <a:tbl>
              <a:tblPr firstRow="1" firstCol="1" bandRow="1">
                <a:tableStyleId>{5C22544A-7EE6-4342-B048-85BDC9FD1C3A}</a:tableStyleId>
              </a:tblPr>
              <a:tblGrid>
                <a:gridCol w="837168">
                  <a:extLst>
                    <a:ext uri="{9D8B030D-6E8A-4147-A177-3AD203B41FA5}">
                      <a16:colId xmlns:a16="http://schemas.microsoft.com/office/drawing/2014/main" xmlns="" val="3565202782"/>
                    </a:ext>
                  </a:extLst>
                </a:gridCol>
                <a:gridCol w="1679528">
                  <a:extLst>
                    <a:ext uri="{9D8B030D-6E8A-4147-A177-3AD203B41FA5}">
                      <a16:colId xmlns:a16="http://schemas.microsoft.com/office/drawing/2014/main" xmlns="" val="265322083"/>
                    </a:ext>
                  </a:extLst>
                </a:gridCol>
              </a:tblGrid>
              <a:tr h="270636">
                <a:tc>
                  <a:txBody>
                    <a:bodyPr/>
                    <a:lstStyle/>
                    <a:p>
                      <a:pPr marL="226695" algn="ctr">
                        <a:lnSpc>
                          <a:spcPct val="150000"/>
                        </a:lnSpc>
                        <a:spcAft>
                          <a:spcPts val="800"/>
                        </a:spcAft>
                      </a:pPr>
                      <a:r>
                        <a:rPr lang="it-IT" sz="800" kern="100" dirty="0">
                          <a:effectLst/>
                        </a:rPr>
                        <a:t>Sample</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it-IT" sz="800" kern="100">
                          <a:effectLst/>
                        </a:rPr>
                        <a:t>Mineralogy</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2128719783"/>
                  </a:ext>
                </a:extLst>
              </a:tr>
              <a:tr h="270600">
                <a:tc>
                  <a:txBody>
                    <a:bodyPr/>
                    <a:lstStyle/>
                    <a:p>
                      <a:pPr marL="226695" algn="ctr">
                        <a:lnSpc>
                          <a:spcPct val="150000"/>
                        </a:lnSpc>
                        <a:spcAft>
                          <a:spcPts val="800"/>
                        </a:spcAft>
                      </a:pPr>
                      <a:r>
                        <a:rPr lang="it-IT" sz="800" kern="100">
                          <a:effectLst/>
                        </a:rPr>
                        <a:t>SP1a</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dirty="0">
                          <a:effectLst/>
                        </a:rPr>
                        <a:t>Cal, </a:t>
                      </a:r>
                      <a:r>
                        <a:rPr lang="en-GB" sz="800" kern="100" dirty="0" err="1">
                          <a:effectLst/>
                        </a:rPr>
                        <a:t>Qtz</a:t>
                      </a:r>
                      <a:r>
                        <a:rPr lang="en-GB" sz="800" kern="100" dirty="0">
                          <a:effectLst/>
                        </a:rPr>
                        <a:t>, Hl, </a:t>
                      </a:r>
                      <a:r>
                        <a:rPr lang="en-GB" sz="800" kern="100" dirty="0" err="1">
                          <a:effectLst/>
                        </a:rPr>
                        <a:t>Ank</a:t>
                      </a:r>
                      <a:r>
                        <a:rPr lang="en-GB" sz="800" kern="100" dirty="0">
                          <a:effectLst/>
                        </a:rPr>
                        <a:t>, </a:t>
                      </a:r>
                      <a:r>
                        <a:rPr lang="en-GB" sz="800" kern="100" dirty="0" err="1">
                          <a:effectLst/>
                        </a:rPr>
                        <a:t>Gp</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870802775"/>
                  </a:ext>
                </a:extLst>
              </a:tr>
              <a:tr h="270600">
                <a:tc>
                  <a:txBody>
                    <a:bodyPr/>
                    <a:lstStyle/>
                    <a:p>
                      <a:pPr marL="226695" algn="ctr">
                        <a:lnSpc>
                          <a:spcPct val="150000"/>
                        </a:lnSpc>
                        <a:spcAft>
                          <a:spcPts val="800"/>
                        </a:spcAft>
                      </a:pPr>
                      <a:r>
                        <a:rPr lang="it-IT" sz="800" kern="100" dirty="0">
                          <a:effectLst/>
                        </a:rPr>
                        <a:t>SP1b</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a:effectLst/>
                        </a:rPr>
                        <a:t>Cal, Qtz, Hl, Ank, Gp</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1919430698"/>
                  </a:ext>
                </a:extLst>
              </a:tr>
              <a:tr h="270600">
                <a:tc>
                  <a:txBody>
                    <a:bodyPr/>
                    <a:lstStyle/>
                    <a:p>
                      <a:pPr marL="226695" algn="ctr">
                        <a:lnSpc>
                          <a:spcPct val="150000"/>
                        </a:lnSpc>
                        <a:spcAft>
                          <a:spcPts val="800"/>
                        </a:spcAft>
                      </a:pPr>
                      <a:r>
                        <a:rPr lang="it-IT" sz="800" kern="100">
                          <a:effectLst/>
                        </a:rPr>
                        <a:t>SP1c</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dirty="0">
                          <a:effectLst/>
                        </a:rPr>
                        <a:t>Cal, </a:t>
                      </a:r>
                      <a:r>
                        <a:rPr lang="en-GB" sz="800" kern="100" dirty="0" err="1">
                          <a:effectLst/>
                        </a:rPr>
                        <a:t>Qtz</a:t>
                      </a:r>
                      <a:r>
                        <a:rPr lang="en-GB" sz="800" kern="100" dirty="0">
                          <a:effectLst/>
                        </a:rPr>
                        <a:t>, Hl, </a:t>
                      </a:r>
                      <a:r>
                        <a:rPr lang="en-GB" sz="800" kern="100" dirty="0" err="1">
                          <a:effectLst/>
                        </a:rPr>
                        <a:t>Ank</a:t>
                      </a:r>
                      <a:r>
                        <a:rPr lang="en-GB" sz="800" kern="100" dirty="0">
                          <a:effectLst/>
                        </a:rPr>
                        <a:t>, </a:t>
                      </a:r>
                      <a:r>
                        <a:rPr lang="en-GB" sz="800" kern="100" dirty="0" err="1">
                          <a:effectLst/>
                        </a:rPr>
                        <a:t>Gp</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2879900743"/>
                  </a:ext>
                </a:extLst>
              </a:tr>
              <a:tr h="270600">
                <a:tc>
                  <a:txBody>
                    <a:bodyPr/>
                    <a:lstStyle/>
                    <a:p>
                      <a:pPr marL="226695" algn="ctr">
                        <a:lnSpc>
                          <a:spcPct val="150000"/>
                        </a:lnSpc>
                        <a:spcAft>
                          <a:spcPts val="800"/>
                        </a:spcAft>
                      </a:pPr>
                      <a:r>
                        <a:rPr lang="it-IT" sz="800" kern="100">
                          <a:effectLst/>
                        </a:rPr>
                        <a:t>SP2a</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a:effectLst/>
                        </a:rPr>
                        <a:t>Cal, Qtz, Hl, Ank, Gp</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3944872947"/>
                  </a:ext>
                </a:extLst>
              </a:tr>
              <a:tr h="270600">
                <a:tc>
                  <a:txBody>
                    <a:bodyPr/>
                    <a:lstStyle/>
                    <a:p>
                      <a:pPr marL="226695" algn="ctr">
                        <a:lnSpc>
                          <a:spcPct val="150000"/>
                        </a:lnSpc>
                        <a:spcAft>
                          <a:spcPts val="800"/>
                        </a:spcAft>
                      </a:pPr>
                      <a:r>
                        <a:rPr lang="it-IT" sz="800" kern="100">
                          <a:effectLst/>
                        </a:rPr>
                        <a:t>SP2b</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a:effectLst/>
                        </a:rPr>
                        <a:t>Cal, Qtz, Hl, Ank, Gp</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3374380146"/>
                  </a:ext>
                </a:extLst>
              </a:tr>
              <a:tr h="270600">
                <a:tc>
                  <a:txBody>
                    <a:bodyPr/>
                    <a:lstStyle/>
                    <a:p>
                      <a:pPr marL="226695" algn="ctr">
                        <a:lnSpc>
                          <a:spcPct val="150000"/>
                        </a:lnSpc>
                        <a:spcAft>
                          <a:spcPts val="800"/>
                        </a:spcAft>
                      </a:pPr>
                      <a:r>
                        <a:rPr lang="it-IT" sz="800" kern="100">
                          <a:effectLst/>
                        </a:rPr>
                        <a:t>SP2c</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a:effectLst/>
                        </a:rPr>
                        <a:t>Cal, Qtz, Hl, Gp, Dol</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3811557062"/>
                  </a:ext>
                </a:extLst>
              </a:tr>
              <a:tr h="150476">
                <a:tc>
                  <a:txBody>
                    <a:bodyPr/>
                    <a:lstStyle/>
                    <a:p>
                      <a:pPr marL="226695" algn="ctr">
                        <a:lnSpc>
                          <a:spcPct val="150000"/>
                        </a:lnSpc>
                        <a:spcAft>
                          <a:spcPts val="800"/>
                        </a:spcAft>
                      </a:pPr>
                      <a:r>
                        <a:rPr lang="it-IT" sz="800" kern="100">
                          <a:effectLst/>
                        </a:rPr>
                        <a:t>SP3a</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a:effectLst/>
                        </a:rPr>
                        <a:t>Cal, Qtz, Hl, Gp</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1045655936"/>
                  </a:ext>
                </a:extLst>
              </a:tr>
              <a:tr h="150476">
                <a:tc>
                  <a:txBody>
                    <a:bodyPr/>
                    <a:lstStyle/>
                    <a:p>
                      <a:pPr marL="226695" algn="ctr">
                        <a:lnSpc>
                          <a:spcPct val="150000"/>
                        </a:lnSpc>
                        <a:spcAft>
                          <a:spcPts val="800"/>
                        </a:spcAft>
                      </a:pPr>
                      <a:r>
                        <a:rPr lang="it-IT" sz="800" kern="100">
                          <a:effectLst/>
                        </a:rPr>
                        <a:t>SP3b</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a:effectLst/>
                        </a:rPr>
                        <a:t>Cal, Qtz, Hl, Gp</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2380569743"/>
                  </a:ext>
                </a:extLst>
              </a:tr>
              <a:tr h="270600">
                <a:tc>
                  <a:txBody>
                    <a:bodyPr/>
                    <a:lstStyle/>
                    <a:p>
                      <a:pPr marL="226695" algn="ctr">
                        <a:lnSpc>
                          <a:spcPct val="150000"/>
                        </a:lnSpc>
                        <a:spcAft>
                          <a:spcPts val="800"/>
                        </a:spcAft>
                      </a:pPr>
                      <a:r>
                        <a:rPr lang="it-IT" sz="800" kern="100">
                          <a:effectLst/>
                        </a:rPr>
                        <a:t>SP3c</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a:effectLst/>
                        </a:rPr>
                        <a:t>Cal, Qtz, Hl, Ank, Gp</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2359098678"/>
                  </a:ext>
                </a:extLst>
              </a:tr>
              <a:tr h="150476">
                <a:tc>
                  <a:txBody>
                    <a:bodyPr/>
                    <a:lstStyle/>
                    <a:p>
                      <a:pPr marL="226695" algn="ctr">
                        <a:lnSpc>
                          <a:spcPct val="150000"/>
                        </a:lnSpc>
                        <a:spcAft>
                          <a:spcPts val="800"/>
                        </a:spcAft>
                      </a:pPr>
                      <a:r>
                        <a:rPr lang="it-IT" sz="800" kern="100">
                          <a:effectLst/>
                        </a:rPr>
                        <a:t>SP4a</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a:effectLst/>
                        </a:rPr>
                        <a:t>Cal, Qtz, Hl, Gp</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2142492035"/>
                  </a:ext>
                </a:extLst>
              </a:tr>
              <a:tr h="150476">
                <a:tc>
                  <a:txBody>
                    <a:bodyPr/>
                    <a:lstStyle/>
                    <a:p>
                      <a:pPr marL="226695" algn="ctr">
                        <a:lnSpc>
                          <a:spcPct val="150000"/>
                        </a:lnSpc>
                        <a:spcAft>
                          <a:spcPts val="800"/>
                        </a:spcAft>
                      </a:pPr>
                      <a:r>
                        <a:rPr lang="it-IT" sz="800" kern="100">
                          <a:effectLst/>
                        </a:rPr>
                        <a:t>SP4b</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a:effectLst/>
                        </a:rPr>
                        <a:t>Cal, Hl, Ank, Gp</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3933689558"/>
                  </a:ext>
                </a:extLst>
              </a:tr>
              <a:tr h="270600">
                <a:tc>
                  <a:txBody>
                    <a:bodyPr/>
                    <a:lstStyle/>
                    <a:p>
                      <a:pPr marL="226695" algn="ctr">
                        <a:lnSpc>
                          <a:spcPct val="150000"/>
                        </a:lnSpc>
                        <a:spcAft>
                          <a:spcPts val="800"/>
                        </a:spcAft>
                      </a:pPr>
                      <a:r>
                        <a:rPr lang="it-IT" sz="800" kern="100">
                          <a:effectLst/>
                        </a:rPr>
                        <a:t>SP4c</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a:effectLst/>
                        </a:rPr>
                        <a:t>Cal, Qtz, Hl, Ank, Gp</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1112832000"/>
                  </a:ext>
                </a:extLst>
              </a:tr>
              <a:tr h="150476">
                <a:tc>
                  <a:txBody>
                    <a:bodyPr/>
                    <a:lstStyle/>
                    <a:p>
                      <a:pPr marL="226695" algn="ctr">
                        <a:lnSpc>
                          <a:spcPct val="150000"/>
                        </a:lnSpc>
                        <a:spcAft>
                          <a:spcPts val="800"/>
                        </a:spcAft>
                      </a:pPr>
                      <a:r>
                        <a:rPr lang="it-IT" sz="800" kern="100">
                          <a:effectLst/>
                        </a:rPr>
                        <a:t>SP5a</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it-IT" sz="800" kern="100">
                          <a:effectLst/>
                        </a:rPr>
                        <a:t>Hl</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2479469639"/>
                  </a:ext>
                </a:extLst>
              </a:tr>
              <a:tr h="150476">
                <a:tc>
                  <a:txBody>
                    <a:bodyPr/>
                    <a:lstStyle/>
                    <a:p>
                      <a:pPr marL="226695" algn="ctr">
                        <a:lnSpc>
                          <a:spcPct val="150000"/>
                        </a:lnSpc>
                        <a:spcAft>
                          <a:spcPts val="800"/>
                        </a:spcAft>
                      </a:pPr>
                      <a:r>
                        <a:rPr lang="it-IT" sz="800" kern="100">
                          <a:effectLst/>
                        </a:rPr>
                        <a:t>SP5b</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a:effectLst/>
                        </a:rPr>
                        <a:t>Cal, Qtz, Hl, Gp</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1470255898"/>
                  </a:ext>
                </a:extLst>
              </a:tr>
              <a:tr h="150476">
                <a:tc>
                  <a:txBody>
                    <a:bodyPr/>
                    <a:lstStyle/>
                    <a:p>
                      <a:pPr marL="226695" algn="ctr">
                        <a:lnSpc>
                          <a:spcPct val="150000"/>
                        </a:lnSpc>
                        <a:spcAft>
                          <a:spcPts val="800"/>
                        </a:spcAft>
                      </a:pPr>
                      <a:r>
                        <a:rPr lang="it-IT" sz="800" kern="100">
                          <a:effectLst/>
                        </a:rPr>
                        <a:t>SP5c</a:t>
                      </a:r>
                      <a:endParaRPr lang="x-none" sz="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tc>
                  <a:txBody>
                    <a:bodyPr/>
                    <a:lstStyle/>
                    <a:p>
                      <a:pPr marL="226695" algn="ctr">
                        <a:lnSpc>
                          <a:spcPct val="150000"/>
                        </a:lnSpc>
                        <a:spcAft>
                          <a:spcPts val="800"/>
                        </a:spcAft>
                      </a:pPr>
                      <a:r>
                        <a:rPr lang="en-GB" sz="800" kern="100" dirty="0">
                          <a:effectLst/>
                        </a:rPr>
                        <a:t>Cal, Qtz, Hl, </a:t>
                      </a:r>
                      <a:r>
                        <a:rPr lang="en-GB" sz="800" kern="100" dirty="0" err="1">
                          <a:effectLst/>
                        </a:rPr>
                        <a:t>Gp</a:t>
                      </a:r>
                      <a:endParaRPr lang="x-none" sz="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16" marR="51416" marT="0" marB="0"/>
                </a:tc>
                <a:extLst>
                  <a:ext uri="{0D108BD9-81ED-4DB2-BD59-A6C34878D82A}">
                    <a16:rowId xmlns:a16="http://schemas.microsoft.com/office/drawing/2014/main" xmlns="" val="1716119238"/>
                  </a:ext>
                </a:extLst>
              </a:tr>
            </a:tbl>
          </a:graphicData>
        </a:graphic>
      </p:graphicFrame>
    </p:spTree>
    <p:extLst>
      <p:ext uri="{BB962C8B-B14F-4D97-AF65-F5344CB8AC3E}">
        <p14:creationId xmlns:p14="http://schemas.microsoft.com/office/powerpoint/2010/main" val="1157099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xmlns="" id="{9DEEEB6E-18B9-07F3-871E-5EF5DCE80390}"/>
              </a:ext>
            </a:extLst>
          </p:cNvPr>
          <p:cNvSpPr txBox="1">
            <a:spLocks/>
          </p:cNvSpPr>
          <p:nvPr/>
        </p:nvSpPr>
        <p:spPr>
          <a:xfrm>
            <a:off x="-69591" y="29592"/>
            <a:ext cx="12191999" cy="9182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200" dirty="0">
                <a:solidFill>
                  <a:schemeClr val="bg1"/>
                </a:solidFill>
              </a:rPr>
              <a:t>Campi Pisano </a:t>
            </a:r>
            <a:r>
              <a:rPr lang="en-US" sz="3200" dirty="0">
                <a:solidFill>
                  <a:schemeClr val="bg1"/>
                </a:solidFill>
              </a:rPr>
              <a:t>Site Characterization mineralogy </a:t>
            </a:r>
            <a:r>
              <a:rPr lang="en-US" sz="3200" dirty="0" smtClean="0">
                <a:solidFill>
                  <a:schemeClr val="bg1"/>
                </a:solidFill>
              </a:rPr>
              <a:t>and</a:t>
            </a:r>
          </a:p>
          <a:p>
            <a:pPr algn="l"/>
            <a:r>
              <a:rPr lang="en-US" sz="3200" dirty="0" smtClean="0">
                <a:solidFill>
                  <a:schemeClr val="bg1"/>
                </a:solidFill>
              </a:rPr>
              <a:t>petrography </a:t>
            </a:r>
            <a:r>
              <a:rPr lang="it-IT" sz="3200" dirty="0">
                <a:solidFill>
                  <a:schemeClr val="bg1"/>
                </a:solidFill>
              </a:rPr>
              <a:t>: </a:t>
            </a:r>
            <a:r>
              <a:rPr lang="it-IT" sz="3200" dirty="0" err="1">
                <a:solidFill>
                  <a:schemeClr val="bg1"/>
                </a:solidFill>
              </a:rPr>
              <a:t>results</a:t>
            </a:r>
            <a:endParaRPr lang="it-IT" sz="3200" dirty="0">
              <a:solidFill>
                <a:schemeClr val="bg1"/>
              </a:solidFill>
            </a:endParaRPr>
          </a:p>
        </p:txBody>
      </p:sp>
      <p:grpSp>
        <p:nvGrpSpPr>
          <p:cNvPr id="5" name="Gruppo 8">
            <a:extLst>
              <a:ext uri="{FF2B5EF4-FFF2-40B4-BE49-F238E27FC236}">
                <a16:creationId xmlns:a16="http://schemas.microsoft.com/office/drawing/2014/main" xmlns="" id="{89D13862-C8C9-965F-5016-74CC030E5118}"/>
              </a:ext>
            </a:extLst>
          </p:cNvPr>
          <p:cNvGrpSpPr/>
          <p:nvPr/>
        </p:nvGrpSpPr>
        <p:grpSpPr>
          <a:xfrm>
            <a:off x="290510" y="1110659"/>
            <a:ext cx="1685568" cy="1670474"/>
            <a:chOff x="6646679" y="1062874"/>
            <a:chExt cx="2341067" cy="2682472"/>
          </a:xfrm>
        </p:grpSpPr>
        <p:pic>
          <p:nvPicPr>
            <p:cNvPr id="6" name="Immagine 4">
              <a:extLst>
                <a:ext uri="{FF2B5EF4-FFF2-40B4-BE49-F238E27FC236}">
                  <a16:creationId xmlns:a16="http://schemas.microsoft.com/office/drawing/2014/main" xmlns="" id="{E569669A-E33F-9DF6-DEB7-A0D47AC39F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6679" y="1062874"/>
              <a:ext cx="2341067" cy="2682472"/>
            </a:xfrm>
            <a:prstGeom prst="rect">
              <a:avLst/>
            </a:prstGeom>
          </p:spPr>
        </p:pic>
        <p:grpSp>
          <p:nvGrpSpPr>
            <p:cNvPr id="7" name="Gruppo 1">
              <a:extLst>
                <a:ext uri="{FF2B5EF4-FFF2-40B4-BE49-F238E27FC236}">
                  <a16:creationId xmlns:a16="http://schemas.microsoft.com/office/drawing/2014/main" xmlns="" id="{A5CBE13C-CF23-2EB6-A8F5-1AC5CFEF7795}"/>
                </a:ext>
              </a:extLst>
            </p:cNvPr>
            <p:cNvGrpSpPr/>
            <p:nvPr/>
          </p:nvGrpSpPr>
          <p:grpSpPr>
            <a:xfrm>
              <a:off x="7310483" y="2429510"/>
              <a:ext cx="274320" cy="819490"/>
              <a:chOff x="8821783" y="4328160"/>
              <a:chExt cx="274320" cy="819490"/>
            </a:xfrm>
          </p:grpSpPr>
          <p:sp>
            <p:nvSpPr>
              <p:cNvPr id="8" name="Oval 7">
                <a:extLst>
                  <a:ext uri="{FF2B5EF4-FFF2-40B4-BE49-F238E27FC236}">
                    <a16:creationId xmlns:a16="http://schemas.microsoft.com/office/drawing/2014/main" xmlns="" id="{FD9046F1-D79C-3268-525E-D1F61227562C}"/>
                  </a:ext>
                </a:extLst>
              </p:cNvPr>
              <p:cNvSpPr/>
              <p:nvPr/>
            </p:nvSpPr>
            <p:spPr>
              <a:xfrm>
                <a:off x="8821783" y="4328160"/>
                <a:ext cx="182880" cy="2002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 8">
                <a:extLst>
                  <a:ext uri="{FF2B5EF4-FFF2-40B4-BE49-F238E27FC236}">
                    <a16:creationId xmlns:a16="http://schemas.microsoft.com/office/drawing/2014/main" xmlns="" id="{2FADDE99-4663-E532-6919-8B173D7AE124}"/>
                  </a:ext>
                </a:extLst>
              </p:cNvPr>
              <p:cNvSpPr/>
              <p:nvPr/>
            </p:nvSpPr>
            <p:spPr>
              <a:xfrm>
                <a:off x="8913223" y="4947353"/>
                <a:ext cx="182880" cy="2002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3" name="TextBox 2">
            <a:extLst>
              <a:ext uri="{FF2B5EF4-FFF2-40B4-BE49-F238E27FC236}">
                <a16:creationId xmlns:a16="http://schemas.microsoft.com/office/drawing/2014/main" xmlns="" id="{3DC0AAAD-B620-BD03-CE43-216C237764D6}"/>
              </a:ext>
            </a:extLst>
          </p:cNvPr>
          <p:cNvSpPr txBox="1"/>
          <p:nvPr/>
        </p:nvSpPr>
        <p:spPr>
          <a:xfrm>
            <a:off x="3848006" y="933507"/>
            <a:ext cx="8065007" cy="5262979"/>
          </a:xfrm>
          <a:prstGeom prst="rect">
            <a:avLst/>
          </a:prstGeom>
          <a:noFill/>
        </p:spPr>
        <p:txBody>
          <a:bodyPr wrap="square" rtlCol="0">
            <a:spAutoFit/>
          </a:bodyPr>
          <a:lstStyle/>
          <a:p>
            <a:pPr marL="1257300" lvl="1" indent="-342900" algn="just">
              <a:lnSpc>
                <a:spcPct val="150000"/>
              </a:lnSpc>
              <a:buFont typeface="+mj-lt"/>
              <a:buAutoNum type="arabicPeriod"/>
            </a:pPr>
            <a:r>
              <a:rPr lang="en-GB" sz="1400" b="1" i="1" dirty="0">
                <a:ea typeface="Calibri" panose="020F0502020204030204" pitchFamily="34" charset="0"/>
              </a:rPr>
              <a:t>minerals related to primary </a:t>
            </a:r>
            <a:r>
              <a:rPr lang="en-GB" sz="1400" b="1" i="1" dirty="0" err="1">
                <a:ea typeface="Calibri" panose="020F0502020204030204" pitchFamily="34" charset="0"/>
              </a:rPr>
              <a:t>mineralizations</a:t>
            </a:r>
            <a:r>
              <a:rPr lang="en-GB" sz="1400" b="1" i="1" dirty="0">
                <a:ea typeface="Calibri" panose="020F0502020204030204" pitchFamily="34" charset="0"/>
              </a:rPr>
              <a:t> </a:t>
            </a:r>
            <a:r>
              <a:rPr lang="en-GB" sz="1400" dirty="0">
                <a:ea typeface="Calibri" panose="020F0502020204030204" pitchFamily="34" charset="0"/>
              </a:rPr>
              <a:t>mined in the past at the Campo Pisano mine and other mines in the Iglesias district - </a:t>
            </a:r>
            <a:r>
              <a:rPr lang="en-GB" sz="1400" b="1" dirty="0" err="1">
                <a:ea typeface="Calibri" panose="020F0502020204030204" pitchFamily="34" charset="0"/>
              </a:rPr>
              <a:t>Sphalerite</a:t>
            </a:r>
            <a:r>
              <a:rPr lang="en-GB" sz="1400" dirty="0">
                <a:ea typeface="Calibri" panose="020F0502020204030204" pitchFamily="34" charset="0"/>
              </a:rPr>
              <a:t> [</a:t>
            </a:r>
            <a:r>
              <a:rPr lang="en-GB" sz="1400" dirty="0" err="1">
                <a:ea typeface="Calibri" panose="020F0502020204030204" pitchFamily="34" charset="0"/>
              </a:rPr>
              <a:t>ZnS</a:t>
            </a:r>
            <a:r>
              <a:rPr lang="en-GB" sz="1400" dirty="0">
                <a:ea typeface="Calibri" panose="020F0502020204030204" pitchFamily="34" charset="0"/>
              </a:rPr>
              <a:t>], </a:t>
            </a:r>
            <a:r>
              <a:rPr lang="en-GB" sz="1400" b="1" dirty="0">
                <a:ea typeface="Calibri" panose="020F0502020204030204" pitchFamily="34" charset="0"/>
              </a:rPr>
              <a:t>Pyrite</a:t>
            </a:r>
            <a:r>
              <a:rPr lang="en-GB" sz="1400" dirty="0">
                <a:ea typeface="Calibri" panose="020F0502020204030204" pitchFamily="34" charset="0"/>
              </a:rPr>
              <a:t> [FeS2] and </a:t>
            </a:r>
            <a:r>
              <a:rPr lang="en-GB" sz="1400" b="1" dirty="0">
                <a:ea typeface="Calibri" panose="020F0502020204030204" pitchFamily="34" charset="0"/>
              </a:rPr>
              <a:t>Galena</a:t>
            </a:r>
            <a:r>
              <a:rPr lang="en-GB" sz="1400" dirty="0">
                <a:ea typeface="Calibri" panose="020F0502020204030204" pitchFamily="34" charset="0"/>
              </a:rPr>
              <a:t> [</a:t>
            </a:r>
            <a:r>
              <a:rPr lang="en-GB" sz="1400" dirty="0" err="1">
                <a:ea typeface="Calibri" panose="020F0502020204030204" pitchFamily="34" charset="0"/>
              </a:rPr>
              <a:t>PbS</a:t>
            </a:r>
            <a:r>
              <a:rPr lang="en-GB" sz="1400" dirty="0">
                <a:ea typeface="Calibri" panose="020F0502020204030204" pitchFamily="34" charset="0"/>
              </a:rPr>
              <a:t>], as sulphides; </a:t>
            </a:r>
            <a:r>
              <a:rPr lang="en-GB" sz="1400" b="1" dirty="0">
                <a:ea typeface="Calibri" panose="020F0502020204030204" pitchFamily="34" charset="0"/>
              </a:rPr>
              <a:t>Anglesite</a:t>
            </a:r>
            <a:r>
              <a:rPr lang="en-GB" sz="1400" dirty="0">
                <a:ea typeface="Calibri" panose="020F0502020204030204" pitchFamily="34" charset="0"/>
              </a:rPr>
              <a:t> [PbSO4], </a:t>
            </a:r>
            <a:r>
              <a:rPr lang="en-GB" sz="1400" b="1" dirty="0" err="1">
                <a:ea typeface="Calibri" panose="020F0502020204030204" pitchFamily="34" charset="0"/>
              </a:rPr>
              <a:t>Smithsonite</a:t>
            </a:r>
            <a:r>
              <a:rPr lang="en-GB" sz="1400" dirty="0">
                <a:ea typeface="Calibri" panose="020F0502020204030204" pitchFamily="34" charset="0"/>
              </a:rPr>
              <a:t> [ZnCO3] and </a:t>
            </a:r>
            <a:r>
              <a:rPr lang="en-GB" sz="1400" b="1" dirty="0">
                <a:ea typeface="Calibri" panose="020F0502020204030204" pitchFamily="34" charset="0"/>
              </a:rPr>
              <a:t>Goethite</a:t>
            </a:r>
            <a:r>
              <a:rPr lang="en-GB" sz="1400" dirty="0">
                <a:ea typeface="Calibri" panose="020F0502020204030204" pitchFamily="34" charset="0"/>
              </a:rPr>
              <a:t> [</a:t>
            </a:r>
            <a:r>
              <a:rPr lang="en-GB" sz="1400" dirty="0" err="1">
                <a:ea typeface="Calibri" panose="020F0502020204030204" pitchFamily="34" charset="0"/>
              </a:rPr>
              <a:t>FeO</a:t>
            </a:r>
            <a:r>
              <a:rPr lang="en-GB" sz="1400" dirty="0">
                <a:ea typeface="Calibri" panose="020F0502020204030204" pitchFamily="34" charset="0"/>
              </a:rPr>
              <a:t>(OH)], as secondary minerals of the </a:t>
            </a:r>
            <a:r>
              <a:rPr lang="en-GB" sz="1400" dirty="0" err="1">
                <a:ea typeface="Calibri" panose="020F0502020204030204" pitchFamily="34" charset="0"/>
              </a:rPr>
              <a:t>mineralizations</a:t>
            </a:r>
            <a:r>
              <a:rPr lang="en-GB" sz="1400" dirty="0">
                <a:ea typeface="Calibri" panose="020F0502020204030204" pitchFamily="34" charset="0"/>
              </a:rPr>
              <a:t> (sulphates, carbonates, hydroxides);</a:t>
            </a:r>
          </a:p>
          <a:p>
            <a:pPr marL="1257300" lvl="1" indent="-342900" algn="just">
              <a:lnSpc>
                <a:spcPct val="150000"/>
              </a:lnSpc>
              <a:buFont typeface="+mj-lt"/>
              <a:buAutoNum type="arabicPeriod"/>
            </a:pPr>
            <a:r>
              <a:rPr lang="en-GB" sz="1400" b="1" i="1" dirty="0">
                <a:ea typeface="Calibri" panose="020F0502020204030204" pitchFamily="34" charset="0"/>
              </a:rPr>
              <a:t>minerals related to the rock encasing </a:t>
            </a:r>
            <a:r>
              <a:rPr lang="en-GB" sz="1400" dirty="0">
                <a:ea typeface="Calibri" panose="020F0502020204030204" pitchFamily="34" charset="0"/>
              </a:rPr>
              <a:t>the mineralization - </a:t>
            </a:r>
            <a:r>
              <a:rPr lang="en-GB" sz="1400" b="1" dirty="0">
                <a:ea typeface="Calibri" panose="020F0502020204030204" pitchFamily="34" charset="0"/>
              </a:rPr>
              <a:t>Dolomite</a:t>
            </a:r>
            <a:r>
              <a:rPr lang="en-GB" sz="1400" dirty="0">
                <a:ea typeface="Calibri" panose="020F0502020204030204" pitchFamily="34" charset="0"/>
              </a:rPr>
              <a:t> [</a:t>
            </a:r>
            <a:r>
              <a:rPr lang="en-GB" sz="1400" dirty="0" err="1">
                <a:ea typeface="Calibri" panose="020F0502020204030204" pitchFamily="34" charset="0"/>
              </a:rPr>
              <a:t>CaMg</a:t>
            </a:r>
            <a:r>
              <a:rPr lang="en-GB" sz="1400" dirty="0">
                <a:ea typeface="Calibri" panose="020F0502020204030204" pitchFamily="34" charset="0"/>
              </a:rPr>
              <a:t>(CO3)2], </a:t>
            </a:r>
            <a:r>
              <a:rPr lang="en-GB" sz="1400" b="1" dirty="0">
                <a:ea typeface="Calibri" panose="020F0502020204030204" pitchFamily="34" charset="0"/>
              </a:rPr>
              <a:t>Calcite</a:t>
            </a:r>
            <a:r>
              <a:rPr lang="en-GB" sz="1400" dirty="0">
                <a:ea typeface="Calibri" panose="020F0502020204030204" pitchFamily="34" charset="0"/>
              </a:rPr>
              <a:t> [CaCO3], </a:t>
            </a:r>
            <a:r>
              <a:rPr lang="en-GB" sz="1400" b="1" dirty="0">
                <a:ea typeface="Calibri" panose="020F0502020204030204" pitchFamily="34" charset="0"/>
              </a:rPr>
              <a:t>Quartz</a:t>
            </a:r>
            <a:r>
              <a:rPr lang="en-GB" sz="1400" dirty="0">
                <a:ea typeface="Calibri" panose="020F0502020204030204" pitchFamily="34" charset="0"/>
              </a:rPr>
              <a:t> [SiO2];</a:t>
            </a:r>
          </a:p>
          <a:p>
            <a:pPr marL="1257300" lvl="1" indent="-342900" algn="just">
              <a:lnSpc>
                <a:spcPct val="150000"/>
              </a:lnSpc>
              <a:buFont typeface="+mj-lt"/>
              <a:buAutoNum type="arabicPeriod"/>
            </a:pPr>
            <a:r>
              <a:rPr lang="en-GB" sz="1400" b="1" i="1" dirty="0">
                <a:ea typeface="Calibri" panose="020F0502020204030204" pitchFamily="34" charset="0"/>
              </a:rPr>
              <a:t>secondary minerals related to oxidation processes </a:t>
            </a:r>
            <a:r>
              <a:rPr lang="en-GB" sz="1400" dirty="0">
                <a:ea typeface="Calibri" panose="020F0502020204030204" pitchFamily="34" charset="0"/>
              </a:rPr>
              <a:t>on the surface of the landfill: these phases are of particular interest, given their diffusion on the surface of the basin; their genesis is attributable to the environmental reactivity of the minerals originally present in the landfill with the atmosphere - </a:t>
            </a:r>
            <a:r>
              <a:rPr lang="en-GB" sz="1400" b="1" dirty="0" err="1">
                <a:ea typeface="Calibri" panose="020F0502020204030204" pitchFamily="34" charset="0"/>
              </a:rPr>
              <a:t>Jarosite</a:t>
            </a:r>
            <a:r>
              <a:rPr lang="en-GB" sz="1400" dirty="0">
                <a:ea typeface="Calibri" panose="020F0502020204030204" pitchFamily="34" charset="0"/>
              </a:rPr>
              <a:t> [KFe3(SO4)2(OH)6], </a:t>
            </a:r>
            <a:r>
              <a:rPr lang="en-GB" sz="1400" b="1" dirty="0" err="1">
                <a:ea typeface="Calibri" panose="020F0502020204030204" pitchFamily="34" charset="0"/>
              </a:rPr>
              <a:t>Ferricopiapite</a:t>
            </a:r>
            <a:r>
              <a:rPr lang="en-GB" sz="1400" dirty="0">
                <a:ea typeface="Calibri" panose="020F0502020204030204" pitchFamily="34" charset="0"/>
              </a:rPr>
              <a:t> [Fe3+2/3Fe3+4(SO4)6(OH)2 20(H2O)], </a:t>
            </a:r>
            <a:r>
              <a:rPr lang="en-GB" sz="1400" b="1" dirty="0" err="1">
                <a:ea typeface="Calibri" panose="020F0502020204030204" pitchFamily="34" charset="0"/>
              </a:rPr>
              <a:t>Magnesiocopiapite</a:t>
            </a:r>
            <a:r>
              <a:rPr lang="en-GB" sz="1400" dirty="0">
                <a:ea typeface="Calibri" panose="020F0502020204030204" pitchFamily="34" charset="0"/>
              </a:rPr>
              <a:t> [MgFe3+4(SO4)6(OH)2 20(H2O)] and </a:t>
            </a:r>
            <a:r>
              <a:rPr lang="en-GB" sz="1400" b="1" dirty="0" err="1">
                <a:ea typeface="Calibri" panose="020F0502020204030204" pitchFamily="34" charset="0"/>
              </a:rPr>
              <a:t>Melanterite</a:t>
            </a:r>
            <a:r>
              <a:rPr lang="en-GB" sz="1400" dirty="0">
                <a:ea typeface="Calibri" panose="020F0502020204030204" pitchFamily="34" charset="0"/>
              </a:rPr>
              <a:t> [FeSO4 7(H2O)], linked to the alteration of </a:t>
            </a:r>
            <a:r>
              <a:rPr lang="en-GB" sz="1400" b="1" dirty="0">
                <a:ea typeface="Calibri" panose="020F0502020204030204" pitchFamily="34" charset="0"/>
              </a:rPr>
              <a:t>Pyrite</a:t>
            </a:r>
            <a:r>
              <a:rPr lang="en-GB" sz="1400" dirty="0">
                <a:ea typeface="Calibri" panose="020F0502020204030204" pitchFamily="34" charset="0"/>
              </a:rPr>
              <a:t> in an oxidizing environment and with the production of acid mine drainage</a:t>
            </a:r>
            <a:endParaRPr lang="x-none" sz="1400" dirty="0"/>
          </a:p>
        </p:txBody>
      </p:sp>
      <p:sp>
        <p:nvSpPr>
          <p:cNvPr id="12" name="TextBox 11">
            <a:extLst>
              <a:ext uri="{FF2B5EF4-FFF2-40B4-BE49-F238E27FC236}">
                <a16:creationId xmlns:a16="http://schemas.microsoft.com/office/drawing/2014/main" xmlns="" id="{0152F7F8-1465-B137-A555-1A284AB05D31}"/>
              </a:ext>
            </a:extLst>
          </p:cNvPr>
          <p:cNvSpPr txBox="1"/>
          <p:nvPr/>
        </p:nvSpPr>
        <p:spPr>
          <a:xfrm>
            <a:off x="2211882" y="2183409"/>
            <a:ext cx="1636987" cy="400110"/>
          </a:xfrm>
          <a:prstGeom prst="rect">
            <a:avLst/>
          </a:prstGeom>
          <a:noFill/>
        </p:spPr>
        <p:txBody>
          <a:bodyPr wrap="none" rtlCol="0">
            <a:spAutoFit/>
          </a:bodyPr>
          <a:lstStyle/>
          <a:p>
            <a:r>
              <a:rPr lang="it-IT" sz="2000" dirty="0"/>
              <a:t>XRF </a:t>
            </a:r>
            <a:r>
              <a:rPr lang="it-IT" sz="2000" dirty="0" err="1"/>
              <a:t>results</a:t>
            </a:r>
            <a:endParaRPr lang="x-none" sz="2000" dirty="0"/>
          </a:p>
        </p:txBody>
      </p:sp>
      <p:pic>
        <p:nvPicPr>
          <p:cNvPr id="13" name="Immagine 7">
            <a:extLst>
              <a:ext uri="{FF2B5EF4-FFF2-40B4-BE49-F238E27FC236}">
                <a16:creationId xmlns:a16="http://schemas.microsoft.com/office/drawing/2014/main" xmlns="" id="{BE93F254-CB21-8055-2A88-A47756960A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9649" y="2726677"/>
            <a:ext cx="2942287" cy="3418448"/>
          </a:xfrm>
          <a:prstGeom prst="rect">
            <a:avLst/>
          </a:prstGeom>
        </p:spPr>
      </p:pic>
      <p:sp>
        <p:nvSpPr>
          <p:cNvPr id="14" name="TextBox 13">
            <a:extLst>
              <a:ext uri="{FF2B5EF4-FFF2-40B4-BE49-F238E27FC236}">
                <a16:creationId xmlns:a16="http://schemas.microsoft.com/office/drawing/2014/main" xmlns="" id="{53CEC0D2-9E96-F6FA-AF58-A2B396AC02CB}"/>
              </a:ext>
            </a:extLst>
          </p:cNvPr>
          <p:cNvSpPr txBox="1"/>
          <p:nvPr/>
        </p:nvSpPr>
        <p:spPr>
          <a:xfrm>
            <a:off x="2233212" y="1797814"/>
            <a:ext cx="1821332" cy="369332"/>
          </a:xfrm>
          <a:prstGeom prst="rect">
            <a:avLst/>
          </a:prstGeom>
          <a:noFill/>
        </p:spPr>
        <p:txBody>
          <a:bodyPr wrap="none" rtlCol="0">
            <a:spAutoFit/>
          </a:bodyPr>
          <a:lstStyle/>
          <a:p>
            <a:r>
              <a:rPr lang="x-none" dirty="0"/>
              <a:t>Campo Pisano</a:t>
            </a:r>
          </a:p>
        </p:txBody>
      </p:sp>
    </p:spTree>
    <p:extLst>
      <p:ext uri="{BB962C8B-B14F-4D97-AF65-F5344CB8AC3E}">
        <p14:creationId xmlns:p14="http://schemas.microsoft.com/office/powerpoint/2010/main" val="3195271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A7B71DC-28BD-4E2F-9E89-C4253A80D80A}"/>
              </a:ext>
            </a:extLst>
          </p:cNvPr>
          <p:cNvSpPr>
            <a:spLocks noGrp="1"/>
          </p:cNvSpPr>
          <p:nvPr>
            <p:ph type="title"/>
          </p:nvPr>
        </p:nvSpPr>
        <p:spPr>
          <a:xfrm>
            <a:off x="219600" y="183275"/>
            <a:ext cx="10108800" cy="553998"/>
          </a:xfrm>
        </p:spPr>
        <p:txBody>
          <a:bodyPr/>
          <a:lstStyle/>
          <a:p>
            <a:r>
              <a:rPr lang="en-GB" dirty="0" smtClean="0"/>
              <a:t>Key points</a:t>
            </a:r>
            <a:endParaRPr lang="en-GB" dirty="0"/>
          </a:p>
        </p:txBody>
      </p:sp>
      <p:sp>
        <p:nvSpPr>
          <p:cNvPr id="6" name="Content Placeholder 5">
            <a:extLst>
              <a:ext uri="{FF2B5EF4-FFF2-40B4-BE49-F238E27FC236}">
                <a16:creationId xmlns:a16="http://schemas.microsoft.com/office/drawing/2014/main" xmlns="" id="{8EC819FE-71DD-4432-ACCA-09AB45CF9924}"/>
              </a:ext>
            </a:extLst>
          </p:cNvPr>
          <p:cNvSpPr>
            <a:spLocks noGrp="1"/>
          </p:cNvSpPr>
          <p:nvPr>
            <p:ph idx="1"/>
          </p:nvPr>
        </p:nvSpPr>
        <p:spPr>
          <a:xfrm>
            <a:off x="90204" y="1131402"/>
            <a:ext cx="5318557" cy="5001153"/>
          </a:xfrm>
        </p:spPr>
        <p:txBody>
          <a:bodyPr/>
          <a:lstStyle/>
          <a:p>
            <a:pPr algn="just"/>
            <a:r>
              <a:rPr lang="en-GB" dirty="0" smtClean="0"/>
              <a:t>Mid of the project lifetime</a:t>
            </a:r>
          </a:p>
          <a:p>
            <a:pPr algn="just"/>
            <a:endParaRPr lang="en-GB" dirty="0"/>
          </a:p>
          <a:p>
            <a:pPr algn="just"/>
            <a:r>
              <a:rPr lang="en-GB" dirty="0" smtClean="0"/>
              <a:t>Preliminary scientific results will be presented</a:t>
            </a:r>
          </a:p>
          <a:p>
            <a:pPr algn="just"/>
            <a:r>
              <a:rPr lang="en-GB" dirty="0"/>
              <a:t>d</a:t>
            </a:r>
            <a:r>
              <a:rPr lang="en-GB" dirty="0" smtClean="0"/>
              <a:t>uring next AGU2024 fall meeting (search for us) </a:t>
            </a:r>
            <a:endParaRPr lang="en-GB" dirty="0"/>
          </a:p>
          <a:p>
            <a:pPr algn="just"/>
            <a:endParaRPr lang="en-GB" dirty="0" smtClean="0"/>
          </a:p>
          <a:p>
            <a:pPr algn="just"/>
            <a:r>
              <a:rPr lang="en-GB" dirty="0" smtClean="0"/>
              <a:t>Considering the training of new/young colleagues as mandatory we also organize International Summer School on Remote Sensing (planned up to 2027) </a:t>
            </a:r>
          </a:p>
          <a:p>
            <a:pPr algn="just"/>
            <a:endParaRPr lang="en-GB" dirty="0" smtClean="0"/>
          </a:p>
          <a:p>
            <a:pPr algn="just"/>
            <a:r>
              <a:rPr lang="en-GB" dirty="0" smtClean="0"/>
              <a:t>Keep in touch</a:t>
            </a:r>
            <a:endParaRPr lang="en-GB" dirty="0"/>
          </a:p>
          <a:p>
            <a:pPr algn="ctr"/>
            <a:r>
              <a:rPr lang="en-GB" sz="5400" dirty="0" smtClean="0"/>
              <a:t>Thank You</a:t>
            </a:r>
            <a:endParaRPr lang="en-GB" sz="5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5578" y="1656275"/>
            <a:ext cx="6335486" cy="4223657"/>
          </a:xfrm>
          <a:prstGeom prst="rect">
            <a:avLst/>
          </a:prstGeom>
        </p:spPr>
      </p:pic>
    </p:spTree>
    <p:extLst>
      <p:ext uri="{BB962C8B-B14F-4D97-AF65-F5344CB8AC3E}">
        <p14:creationId xmlns:p14="http://schemas.microsoft.com/office/powerpoint/2010/main" val="262181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 xmlns:a16="http://schemas.microsoft.com/office/drawing/2014/main" id="{7E7D3A0F-8BF7-4F5B-5716-D257DFCC5A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5399" y="993999"/>
            <a:ext cx="5001513" cy="3193993"/>
          </a:xfrm>
          <a:prstGeom prst="rect">
            <a:avLst/>
          </a:prstGeom>
        </p:spPr>
      </p:pic>
      <p:sp>
        <p:nvSpPr>
          <p:cNvPr id="3" name="Titolo 1">
            <a:extLst>
              <a:ext uri="{FF2B5EF4-FFF2-40B4-BE49-F238E27FC236}">
                <a16:creationId xmlns="" xmlns:a16="http://schemas.microsoft.com/office/drawing/2014/main" id="{BE6ACD21-E505-7D91-250E-E14713D9D857}"/>
              </a:ext>
            </a:extLst>
          </p:cNvPr>
          <p:cNvSpPr txBox="1">
            <a:spLocks/>
          </p:cNvSpPr>
          <p:nvPr/>
        </p:nvSpPr>
        <p:spPr>
          <a:xfrm>
            <a:off x="49236" y="21546"/>
            <a:ext cx="9978459" cy="9182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600" b="1" dirty="0">
                <a:solidFill>
                  <a:schemeClr val="bg1"/>
                </a:solidFill>
              </a:rPr>
              <a:t>COOL Project</a:t>
            </a:r>
          </a:p>
        </p:txBody>
      </p:sp>
      <p:sp>
        <p:nvSpPr>
          <p:cNvPr id="9" name="CasellaDiTesto 8">
            <a:extLst>
              <a:ext uri="{FF2B5EF4-FFF2-40B4-BE49-F238E27FC236}">
                <a16:creationId xmlns="" xmlns:a16="http://schemas.microsoft.com/office/drawing/2014/main" id="{C7A23952-3771-B0D4-D705-7F830956968E}"/>
              </a:ext>
            </a:extLst>
          </p:cNvPr>
          <p:cNvSpPr txBox="1"/>
          <p:nvPr/>
        </p:nvSpPr>
        <p:spPr>
          <a:xfrm>
            <a:off x="188258" y="4187991"/>
            <a:ext cx="11811814" cy="954107"/>
          </a:xfrm>
          <a:prstGeom prst="rect">
            <a:avLst/>
          </a:prstGeom>
          <a:noFill/>
        </p:spPr>
        <p:txBody>
          <a:bodyPr wrap="square">
            <a:spAutoFit/>
          </a:bodyPr>
          <a:lstStyle/>
          <a:p>
            <a:pPr algn="just"/>
            <a:r>
              <a:rPr lang="en-US" sz="1400" b="1" dirty="0">
                <a:ea typeface="Verdana" panose="020B0604030504040204" pitchFamily="34" charset="0"/>
              </a:rPr>
              <a:t>The COOL Project Objective</a:t>
            </a:r>
            <a:r>
              <a:rPr lang="en-US" sz="1400" dirty="0">
                <a:ea typeface="Verdana" panose="020B0604030504040204" pitchFamily="34" charset="0"/>
              </a:rPr>
              <a:t>: meets the objectives of the call by proposing </a:t>
            </a:r>
            <a:r>
              <a:rPr lang="en-US" sz="1400" b="1" dirty="0">
                <a:ea typeface="Verdana" panose="020B0604030504040204" pitchFamily="34" charset="0"/>
              </a:rPr>
              <a:t>the development of an advanced, modular and scalable system for the generation, validation, and consolidation of the SRL of the L2 products of PRISMA Second Generation (PRISMA-SG)</a:t>
            </a:r>
            <a:r>
              <a:rPr lang="en-US" sz="1400" dirty="0">
                <a:ea typeface="Verdana" panose="020B0604030504040204" pitchFamily="34" charset="0"/>
              </a:rPr>
              <a:t>, considering the specific characteristics of the new sensor, with reference to the effects of </a:t>
            </a:r>
            <a:r>
              <a:rPr lang="en-US" sz="1400" b="1" dirty="0">
                <a:ea typeface="Verdana" panose="020B0604030504040204" pitchFamily="34" charset="0"/>
              </a:rPr>
              <a:t>off-nadir viewing.</a:t>
            </a:r>
            <a:r>
              <a:rPr lang="en-US" sz="1400" dirty="0">
                <a:ea typeface="Verdana" panose="020B0604030504040204" pitchFamily="34" charset="0"/>
              </a:rPr>
              <a:t> </a:t>
            </a:r>
          </a:p>
        </p:txBody>
      </p:sp>
      <p:sp>
        <p:nvSpPr>
          <p:cNvPr id="8" name="CasellaDiTesto 7">
            <a:extLst>
              <a:ext uri="{FF2B5EF4-FFF2-40B4-BE49-F238E27FC236}">
                <a16:creationId xmlns="" xmlns:a16="http://schemas.microsoft.com/office/drawing/2014/main" id="{F242A2A5-127F-6C45-D0D2-492A0C9387E5}"/>
              </a:ext>
            </a:extLst>
          </p:cNvPr>
          <p:cNvSpPr txBox="1"/>
          <p:nvPr/>
        </p:nvSpPr>
        <p:spPr>
          <a:xfrm>
            <a:off x="4633070" y="1511491"/>
            <a:ext cx="674370" cy="307777"/>
          </a:xfrm>
          <a:prstGeom prst="rect">
            <a:avLst/>
          </a:prstGeom>
          <a:noFill/>
        </p:spPr>
        <p:txBody>
          <a:bodyPr wrap="square">
            <a:spAutoFit/>
          </a:bodyPr>
          <a:lstStyle/>
          <a:p>
            <a:r>
              <a:rPr lang="en-US" sz="1400" b="1" dirty="0">
                <a:latin typeface="EasyReadingPRO" panose="02000506040000020003" pitchFamily="2" charset="0"/>
              </a:rPr>
              <a:t>Board</a:t>
            </a:r>
            <a:endParaRPr lang="it-IT" sz="1400" dirty="0"/>
          </a:p>
        </p:txBody>
      </p:sp>
      <p:sp>
        <p:nvSpPr>
          <p:cNvPr id="5" name="CasellaDiTesto 4">
            <a:extLst>
              <a:ext uri="{FF2B5EF4-FFF2-40B4-BE49-F238E27FC236}">
                <a16:creationId xmlns="" xmlns:a16="http://schemas.microsoft.com/office/drawing/2014/main" id="{4C10C890-9356-4355-8B85-0F46730DC355}"/>
              </a:ext>
            </a:extLst>
          </p:cNvPr>
          <p:cNvSpPr txBox="1"/>
          <p:nvPr/>
        </p:nvSpPr>
        <p:spPr>
          <a:xfrm>
            <a:off x="225266" y="1387040"/>
            <a:ext cx="3981858" cy="2308324"/>
          </a:xfrm>
          <a:prstGeom prst="rect">
            <a:avLst/>
          </a:prstGeom>
          <a:noFill/>
        </p:spPr>
        <p:txBody>
          <a:bodyPr wrap="square">
            <a:spAutoFit/>
          </a:bodyPr>
          <a:lstStyle/>
          <a:p>
            <a:r>
              <a:rPr lang="en-US" b="1" dirty="0"/>
              <a:t>The ASI Call: </a:t>
            </a:r>
            <a:r>
              <a:rPr lang="en-US" dirty="0"/>
              <a:t>aims to support an extensive and inclusive policy for the national scientific and applicative community of Earth Observation throughout all stages of development of national, European, and international programs.</a:t>
            </a:r>
            <a:endParaRPr lang="it-IT" dirty="0"/>
          </a:p>
        </p:txBody>
      </p:sp>
      <p:sp>
        <p:nvSpPr>
          <p:cNvPr id="13" name="CasellaDiTesto 12">
            <a:extLst>
              <a:ext uri="{FF2B5EF4-FFF2-40B4-BE49-F238E27FC236}">
                <a16:creationId xmlns="" xmlns:a16="http://schemas.microsoft.com/office/drawing/2014/main" id="{A08A2145-DF9B-237F-43FF-7427C39A7FDB}"/>
              </a:ext>
            </a:extLst>
          </p:cNvPr>
          <p:cNvSpPr txBox="1"/>
          <p:nvPr/>
        </p:nvSpPr>
        <p:spPr>
          <a:xfrm>
            <a:off x="7728681" y="1171380"/>
            <a:ext cx="4521555" cy="2031325"/>
          </a:xfrm>
          <a:prstGeom prst="rect">
            <a:avLst/>
          </a:prstGeom>
          <a:noFill/>
        </p:spPr>
        <p:txBody>
          <a:bodyPr wrap="square">
            <a:spAutoFit/>
          </a:bodyPr>
          <a:lstStyle/>
          <a:p>
            <a:r>
              <a:rPr lang="en-US" b="1" dirty="0"/>
              <a:t>The Call ultimate goal:</a:t>
            </a:r>
            <a:r>
              <a:rPr lang="en-US" dirty="0"/>
              <a:t> is to support the development of Earth Observation missions with a scientific program capable of fostering the growth of the skills within the national scientific and applicative community.</a:t>
            </a:r>
            <a:endParaRPr lang="it-IT" dirty="0"/>
          </a:p>
        </p:txBody>
      </p:sp>
      <p:sp>
        <p:nvSpPr>
          <p:cNvPr id="7" name="CasellaDiTesto 6">
            <a:extLst>
              <a:ext uri="{FF2B5EF4-FFF2-40B4-BE49-F238E27FC236}">
                <a16:creationId xmlns="" xmlns:a16="http://schemas.microsoft.com/office/drawing/2014/main" id="{4BBD93B3-644F-C038-0858-33E0AB3758E2}"/>
              </a:ext>
            </a:extLst>
          </p:cNvPr>
          <p:cNvSpPr txBox="1"/>
          <p:nvPr/>
        </p:nvSpPr>
        <p:spPr>
          <a:xfrm>
            <a:off x="188258" y="5054123"/>
            <a:ext cx="11811814" cy="523220"/>
          </a:xfrm>
          <a:prstGeom prst="rect">
            <a:avLst/>
          </a:prstGeom>
          <a:noFill/>
        </p:spPr>
        <p:txBody>
          <a:bodyPr wrap="square">
            <a:spAutoFit/>
          </a:bodyPr>
          <a:lstStyle/>
          <a:p>
            <a:pPr algn="just"/>
            <a:r>
              <a:rPr lang="en-US" sz="1400" dirty="0">
                <a:ea typeface="Verdana" panose="020B0604030504040204" pitchFamily="34" charset="0"/>
                <a:cs typeface="Calibri" panose="020F0502020204030204" pitchFamily="34" charset="0"/>
              </a:rPr>
              <a:t>This system will support the identification of the mission's limits and potential and will provide valuable assistance for managing industrial activities during the development and implementation phases of the mission. </a:t>
            </a:r>
          </a:p>
        </p:txBody>
      </p:sp>
      <p:sp>
        <p:nvSpPr>
          <p:cNvPr id="12" name="CasellaDiTesto 11">
            <a:extLst>
              <a:ext uri="{FF2B5EF4-FFF2-40B4-BE49-F238E27FC236}">
                <a16:creationId xmlns="" xmlns:a16="http://schemas.microsoft.com/office/drawing/2014/main" id="{FEBDEBD9-927C-E321-6023-57A00AE5666D}"/>
              </a:ext>
            </a:extLst>
          </p:cNvPr>
          <p:cNvSpPr txBox="1"/>
          <p:nvPr/>
        </p:nvSpPr>
        <p:spPr>
          <a:xfrm>
            <a:off x="188259" y="5718258"/>
            <a:ext cx="10361847" cy="307777"/>
          </a:xfrm>
          <a:prstGeom prst="rect">
            <a:avLst/>
          </a:prstGeom>
          <a:noFill/>
        </p:spPr>
        <p:txBody>
          <a:bodyPr wrap="square">
            <a:spAutoFit/>
          </a:bodyPr>
          <a:lstStyle/>
          <a:p>
            <a:pPr algn="just"/>
            <a:r>
              <a:rPr lang="en-US" sz="1400" b="1" u="sng" dirty="0">
                <a:ea typeface="Verdana" panose="020B0604030504040204" pitchFamily="34" charset="0"/>
                <a:cs typeface="Calibri" panose="020F0502020204030204" pitchFamily="34" charset="0"/>
              </a:rPr>
              <a:t>Among the objectives of the project is the training of high qualification </a:t>
            </a:r>
            <a:r>
              <a:rPr lang="en-US" sz="1400" b="1" u="sng" dirty="0">
                <a:ea typeface="Verdana" panose="020B0604030504040204" pitchFamily="34" charset="0"/>
                <a:cs typeface="Calibri" panose="020F0502020204030204" pitchFamily="34" charset="0"/>
              </a:rPr>
              <a:t>personnel</a:t>
            </a:r>
            <a:r>
              <a:rPr lang="en-US" sz="1400" dirty="0">
                <a:ea typeface="Verdana" panose="020B0604030504040204" pitchFamily="34" charset="0"/>
                <a:cs typeface="Calibri" panose="020F0502020204030204" pitchFamily="34" charset="0"/>
              </a:rPr>
              <a:t>.</a:t>
            </a:r>
            <a:endParaRPr lang="en-US" sz="1400" dirty="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9611286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 xmlns:a16="http://schemas.microsoft.com/office/drawing/2014/main" id="{BE6ACD21-E505-7D91-250E-E14713D9D857}"/>
              </a:ext>
            </a:extLst>
          </p:cNvPr>
          <p:cNvSpPr txBox="1">
            <a:spLocks/>
          </p:cNvSpPr>
          <p:nvPr/>
        </p:nvSpPr>
        <p:spPr>
          <a:xfrm>
            <a:off x="6107" y="3710"/>
            <a:ext cx="9978459" cy="9182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600" b="1" dirty="0">
                <a:solidFill>
                  <a:schemeClr val="bg1"/>
                </a:solidFill>
              </a:rPr>
              <a:t>COOL </a:t>
            </a:r>
            <a:r>
              <a:rPr lang="it-IT" sz="3600" b="1" dirty="0">
                <a:solidFill>
                  <a:schemeClr val="bg1"/>
                </a:solidFill>
              </a:rPr>
              <a:t>Project: </a:t>
            </a:r>
            <a:r>
              <a:rPr lang="it-IT" sz="3600" b="1" dirty="0" err="1">
                <a:solidFill>
                  <a:schemeClr val="bg1"/>
                </a:solidFill>
              </a:rPr>
              <a:t>Logic</a:t>
            </a:r>
            <a:r>
              <a:rPr lang="it-IT" sz="3600" b="1" dirty="0">
                <a:solidFill>
                  <a:schemeClr val="bg1"/>
                </a:solidFill>
              </a:rPr>
              <a:t> </a:t>
            </a:r>
            <a:r>
              <a:rPr lang="it-IT" sz="3600" b="1" dirty="0" err="1">
                <a:solidFill>
                  <a:schemeClr val="bg1"/>
                </a:solidFill>
              </a:rPr>
              <a:t>Scheme</a:t>
            </a:r>
            <a:endParaRPr lang="it-IT" sz="3600" b="1" dirty="0">
              <a:solidFill>
                <a:schemeClr val="bg1"/>
              </a:solidFill>
            </a:endParaRPr>
          </a:p>
        </p:txBody>
      </p:sp>
      <p:sp>
        <p:nvSpPr>
          <p:cNvPr id="12" name="CasellaDiTesto 11">
            <a:extLst>
              <a:ext uri="{FF2B5EF4-FFF2-40B4-BE49-F238E27FC236}">
                <a16:creationId xmlns="" xmlns:a16="http://schemas.microsoft.com/office/drawing/2014/main" id="{ABA82A49-1BBB-649C-8AD5-1CBE56E713F4}"/>
              </a:ext>
            </a:extLst>
          </p:cNvPr>
          <p:cNvSpPr txBox="1"/>
          <p:nvPr/>
        </p:nvSpPr>
        <p:spPr>
          <a:xfrm>
            <a:off x="3474245" y="1087991"/>
            <a:ext cx="5556175" cy="646331"/>
          </a:xfrm>
          <a:prstGeom prst="rect">
            <a:avLst/>
          </a:prstGeom>
          <a:noFill/>
        </p:spPr>
        <p:txBody>
          <a:bodyPr wrap="square" rtlCol="0">
            <a:spAutoFit/>
          </a:bodyPr>
          <a:lstStyle/>
          <a:p>
            <a:r>
              <a:rPr lang="en-US" dirty="0"/>
              <a:t>The COOL system is composed of two main subsystems</a:t>
            </a:r>
            <a:endParaRPr lang="it-IT" dirty="0">
              <a:solidFill>
                <a:srgbClr val="000000"/>
              </a:solidFill>
              <a:latin typeface="EasyReadingPRO" panose="02000506040000020003" pitchFamily="2" charset="0"/>
            </a:endParaRPr>
          </a:p>
        </p:txBody>
      </p:sp>
      <p:pic>
        <p:nvPicPr>
          <p:cNvPr id="6" name="Immagine 5">
            <a:extLst>
              <a:ext uri="{FF2B5EF4-FFF2-40B4-BE49-F238E27FC236}">
                <a16:creationId xmlns="" xmlns:a16="http://schemas.microsoft.com/office/drawing/2014/main" id="{F40C2E59-00DB-145E-DD36-EB59D762FA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7176" y="1497454"/>
            <a:ext cx="5362575" cy="2703694"/>
          </a:xfrm>
          <a:prstGeom prst="rect">
            <a:avLst/>
          </a:prstGeom>
        </p:spPr>
      </p:pic>
      <p:pic>
        <p:nvPicPr>
          <p:cNvPr id="4" name="Immagine 3">
            <a:extLst>
              <a:ext uri="{FF2B5EF4-FFF2-40B4-BE49-F238E27FC236}">
                <a16:creationId xmlns="" xmlns:a16="http://schemas.microsoft.com/office/drawing/2014/main" id="{13413C68-24B7-67F2-A627-883E9AFB412C}"/>
              </a:ext>
            </a:extLst>
          </p:cNvPr>
          <p:cNvPicPr>
            <a:picLocks noChangeAspect="1"/>
          </p:cNvPicPr>
          <p:nvPr/>
        </p:nvPicPr>
        <p:blipFill>
          <a:blip r:embed="rId4" cstate="screen">
            <a:extLst>
              <a:ext uri="{28A0092B-C50C-407E-A947-70E740481C1C}">
                <a14:useLocalDpi xmlns:a14="http://schemas.microsoft.com/office/drawing/2010/main"/>
              </a:ext>
            </a:extLst>
          </a:blip>
          <a:srcRect t="-2116"/>
          <a:stretch/>
        </p:blipFill>
        <p:spPr>
          <a:xfrm>
            <a:off x="6028494" y="1368080"/>
            <a:ext cx="4650882" cy="2962443"/>
          </a:xfrm>
          <a:prstGeom prst="rect">
            <a:avLst/>
          </a:prstGeom>
        </p:spPr>
      </p:pic>
      <p:sp>
        <p:nvSpPr>
          <p:cNvPr id="13" name="CasellaDiTesto 12">
            <a:extLst>
              <a:ext uri="{FF2B5EF4-FFF2-40B4-BE49-F238E27FC236}">
                <a16:creationId xmlns="" xmlns:a16="http://schemas.microsoft.com/office/drawing/2014/main" id="{0F9D125E-23A3-4FC0-7AEC-E14100F85F30}"/>
              </a:ext>
            </a:extLst>
          </p:cNvPr>
          <p:cNvSpPr txBox="1"/>
          <p:nvPr/>
        </p:nvSpPr>
        <p:spPr>
          <a:xfrm>
            <a:off x="6252331" y="4419600"/>
            <a:ext cx="5146600" cy="861774"/>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Setup and characterization of two mineralogical/raw material sites. </a:t>
            </a:r>
            <a:endParaRPr lang="it-IT" dirty="0">
              <a:latin typeface="Calibri" panose="020F0502020204030204" pitchFamily="34" charset="0"/>
              <a:cs typeface="Calibri" panose="020F0502020204030204" pitchFamily="34" charset="0"/>
            </a:endParaRPr>
          </a:p>
          <a:p>
            <a:pPr marL="342900" indent="-342900">
              <a:buAutoNum type="alphaLcParenR"/>
            </a:pPr>
            <a:endParaRPr lang="it-IT" sz="1400" dirty="0">
              <a:solidFill>
                <a:srgbClr val="000000"/>
              </a:solidFill>
              <a:latin typeface="Calibri" panose="020F0502020204030204" pitchFamily="34" charset="0"/>
              <a:cs typeface="Calibri" panose="020F0502020204030204" pitchFamily="34" charset="0"/>
            </a:endParaRPr>
          </a:p>
        </p:txBody>
      </p:sp>
      <p:sp>
        <p:nvSpPr>
          <p:cNvPr id="15" name="CasellaDiTesto 14">
            <a:extLst>
              <a:ext uri="{FF2B5EF4-FFF2-40B4-BE49-F238E27FC236}">
                <a16:creationId xmlns="" xmlns:a16="http://schemas.microsoft.com/office/drawing/2014/main" id="{0556DF8D-21CD-271F-95F7-B98BB76A1642}"/>
              </a:ext>
            </a:extLst>
          </p:cNvPr>
          <p:cNvSpPr txBox="1"/>
          <p:nvPr/>
        </p:nvSpPr>
        <p:spPr>
          <a:xfrm>
            <a:off x="109907" y="4419601"/>
            <a:ext cx="5774163" cy="1200329"/>
          </a:xfrm>
          <a:prstGeom prst="rect">
            <a:avLst/>
          </a:prstGeom>
          <a:noFill/>
        </p:spPr>
        <p:txBody>
          <a:bodyPr wrap="square">
            <a:spAutoFit/>
          </a:bodyPr>
          <a:lstStyle/>
          <a:p>
            <a:pPr algn="just"/>
            <a:r>
              <a:rPr lang="en-US" dirty="0">
                <a:latin typeface="Calibri" panose="020F0502020204030204" pitchFamily="34" charset="0"/>
                <a:cs typeface="Calibri" panose="020F0502020204030204" pitchFamily="34" charset="0"/>
              </a:rPr>
              <a:t>Development of procedures for the generation of L2 products, based on radiative transfer in the Earth/atmosphere system, specialized for the characteristics of PRISMA-SG;</a:t>
            </a:r>
          </a:p>
        </p:txBody>
      </p:sp>
    </p:spTree>
    <p:extLst>
      <p:ext uri="{BB962C8B-B14F-4D97-AF65-F5344CB8AC3E}">
        <p14:creationId xmlns:p14="http://schemas.microsoft.com/office/powerpoint/2010/main" val="2737945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xmlns="" id="{5AD34D71-757F-E79D-C768-DA581F7D86D1}"/>
              </a:ext>
            </a:extLst>
          </p:cNvPr>
          <p:cNvSpPr txBox="1"/>
          <p:nvPr/>
        </p:nvSpPr>
        <p:spPr>
          <a:xfrm>
            <a:off x="3565091" y="1836301"/>
            <a:ext cx="7964129" cy="4241418"/>
          </a:xfrm>
          <a:prstGeom prst="rect">
            <a:avLst/>
          </a:prstGeom>
          <a:noFill/>
        </p:spPr>
        <p:txBody>
          <a:bodyPr wrap="square">
            <a:spAutoFit/>
          </a:bodyPr>
          <a:lstStyle/>
          <a:p>
            <a:pPr marL="342900" indent="-342900" algn="just">
              <a:lnSpc>
                <a:spcPct val="107000"/>
              </a:lnSpc>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Parameterization of MODTRAN 6 considering the geographical coordinates of the image center and the acquisition and illumination geometry;</a:t>
            </a:r>
          </a:p>
          <a:p>
            <a:pPr marL="342900" indent="-342900" algn="just">
              <a:lnSpc>
                <a:spcPct val="107000"/>
              </a:lnSpc>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production of the water vapor map;</a:t>
            </a:r>
          </a:p>
          <a:p>
            <a:pPr marL="342900" indent="-342900" algn="just">
              <a:lnSpc>
                <a:spcPct val="107000"/>
              </a:lnSpc>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extraction of the average water vapor value over the image;</a:t>
            </a:r>
          </a:p>
          <a:p>
            <a:pPr marL="342900" indent="-342900" algn="just">
              <a:lnSpc>
                <a:spcPct val="107000"/>
              </a:lnSpc>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estimation of the average visibility value;</a:t>
            </a:r>
          </a:p>
          <a:p>
            <a:pPr marL="342900" indent="-342900" algn="just">
              <a:lnSpc>
                <a:spcPct val="107000"/>
              </a:lnSpc>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first run of the correction process, performed without introducing the correction for topographic and adjacency effects but considering off-nadir viewing;</a:t>
            </a:r>
          </a:p>
          <a:p>
            <a:pPr marL="342900" indent="-342900" algn="just">
              <a:lnSpc>
                <a:spcPct val="107000"/>
              </a:lnSpc>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computation of the point spread function (PSF);</a:t>
            </a:r>
          </a:p>
          <a:p>
            <a:pPr marL="342900" indent="-342900" algn="just">
              <a:lnSpc>
                <a:spcPct val="107000"/>
              </a:lnSpc>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estimation of the environmental function;</a:t>
            </a:r>
          </a:p>
          <a:p>
            <a:pPr marL="342900" indent="-342900" algn="just">
              <a:lnSpc>
                <a:spcPct val="107000"/>
              </a:lnSpc>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application of the environmental function to the reflectance image obtained from the application of the first atmospheric correction step (point 3);</a:t>
            </a:r>
          </a:p>
          <a:p>
            <a:pPr marL="342900" indent="-342900" algn="just">
              <a:lnSpc>
                <a:spcPct val="107000"/>
              </a:lnSpc>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second run of the correction process, including the correction for topographic and adjacency effects.</a:t>
            </a:r>
            <a:endParaRPr lang="it-IT"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Immagine 1" descr="Immagine che contiene testo, schermata, diagramma, Piano&#10;&#10;Descrizione generata automaticamente">
            <a:extLst>
              <a:ext uri="{FF2B5EF4-FFF2-40B4-BE49-F238E27FC236}">
                <a16:creationId xmlns:a16="http://schemas.microsoft.com/office/drawing/2014/main" xmlns="" id="{F40183CE-63D3-8C5C-E51F-0ECAEBBF6C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107" y="2223327"/>
            <a:ext cx="3012862" cy="3466784"/>
          </a:xfrm>
          <a:prstGeom prst="rect">
            <a:avLst/>
          </a:prstGeom>
        </p:spPr>
      </p:pic>
      <p:sp>
        <p:nvSpPr>
          <p:cNvPr id="6" name="CasellaDiTesto 5">
            <a:extLst>
              <a:ext uri="{FF2B5EF4-FFF2-40B4-BE49-F238E27FC236}">
                <a16:creationId xmlns:a16="http://schemas.microsoft.com/office/drawing/2014/main" xmlns="" id="{D50AC985-CEDC-CF16-B913-0B207952ACB6}"/>
              </a:ext>
            </a:extLst>
          </p:cNvPr>
          <p:cNvSpPr txBox="1"/>
          <p:nvPr/>
        </p:nvSpPr>
        <p:spPr>
          <a:xfrm>
            <a:off x="226219" y="1341030"/>
            <a:ext cx="3012862" cy="685059"/>
          </a:xfrm>
          <a:prstGeom prst="rect">
            <a:avLst/>
          </a:prstGeom>
          <a:noFill/>
        </p:spPr>
        <p:txBody>
          <a:bodyPr wrap="square">
            <a:spAutoFit/>
          </a:bodyPr>
          <a:lstStyle/>
          <a:p>
            <a:pPr lvl="0" algn="just">
              <a:lnSpc>
                <a:spcPct val="107000"/>
              </a:lnSpc>
            </a:pPr>
            <a:r>
              <a:rPr lang="it-IT" b="1" dirty="0"/>
              <a:t>flow chart of the L2 generator  </a:t>
            </a:r>
            <a:endParaRPr lang="it-IT"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xmlns="" id="{AB4302F9-E709-9035-0ECA-BF28D356172A}"/>
              </a:ext>
            </a:extLst>
          </p:cNvPr>
          <p:cNvSpPr txBox="1"/>
          <p:nvPr/>
        </p:nvSpPr>
        <p:spPr>
          <a:xfrm>
            <a:off x="3985418" y="1315577"/>
            <a:ext cx="6745841" cy="388696"/>
          </a:xfrm>
          <a:prstGeom prst="rect">
            <a:avLst/>
          </a:prstGeom>
          <a:noFill/>
        </p:spPr>
        <p:txBody>
          <a:bodyPr wrap="square">
            <a:spAutoFit/>
          </a:bodyPr>
          <a:lstStyle/>
          <a:p>
            <a:pPr lvl="0" algn="just">
              <a:lnSpc>
                <a:spcPct val="107000"/>
              </a:lnSpc>
            </a:pPr>
            <a:r>
              <a:rPr lang="it-IT" b="1" dirty="0" err="1"/>
              <a:t>Main</a:t>
            </a:r>
            <a:r>
              <a:rPr lang="it-IT" b="1" dirty="0"/>
              <a:t> </a:t>
            </a:r>
            <a:r>
              <a:rPr lang="it-IT" b="1" dirty="0" err="1"/>
              <a:t>atmospheric</a:t>
            </a:r>
            <a:r>
              <a:rPr lang="it-IT" b="1" dirty="0"/>
              <a:t> </a:t>
            </a:r>
            <a:r>
              <a:rPr lang="it-IT" b="1" dirty="0" err="1"/>
              <a:t>correction</a:t>
            </a:r>
            <a:r>
              <a:rPr lang="it-IT" b="1" dirty="0"/>
              <a:t> </a:t>
            </a:r>
            <a:r>
              <a:rPr lang="it-IT" b="1" dirty="0" err="1"/>
              <a:t>steps</a:t>
            </a:r>
            <a:endParaRPr lang="it-IT" b="1" dirty="0"/>
          </a:p>
        </p:txBody>
      </p:sp>
      <p:sp>
        <p:nvSpPr>
          <p:cNvPr id="7" name="Titolo 1">
            <a:extLst>
              <a:ext uri="{FF2B5EF4-FFF2-40B4-BE49-F238E27FC236}">
                <a16:creationId xmlns:a16="http://schemas.microsoft.com/office/drawing/2014/main" xmlns="" id="{F8936A43-47F2-D655-8D8D-98D8B284DF34}"/>
              </a:ext>
            </a:extLst>
          </p:cNvPr>
          <p:cNvSpPr txBox="1">
            <a:spLocks/>
          </p:cNvSpPr>
          <p:nvPr/>
        </p:nvSpPr>
        <p:spPr>
          <a:xfrm>
            <a:off x="33567" y="15104"/>
            <a:ext cx="9978459" cy="9182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600" b="1" dirty="0" err="1">
                <a:solidFill>
                  <a:schemeClr val="bg1"/>
                </a:solidFill>
              </a:rPr>
              <a:t>Atmospheric</a:t>
            </a:r>
            <a:r>
              <a:rPr lang="it-IT" sz="3600" b="1" dirty="0">
                <a:solidFill>
                  <a:schemeClr val="bg1"/>
                </a:solidFill>
              </a:rPr>
              <a:t> </a:t>
            </a:r>
            <a:r>
              <a:rPr lang="it-IT" sz="3600" b="1" dirty="0" err="1">
                <a:solidFill>
                  <a:schemeClr val="bg1"/>
                </a:solidFill>
              </a:rPr>
              <a:t>Correction</a:t>
            </a:r>
            <a:endParaRPr lang="it-IT" sz="3600" b="1" dirty="0">
              <a:solidFill>
                <a:schemeClr val="bg1"/>
              </a:solidFill>
            </a:endParaRPr>
          </a:p>
        </p:txBody>
      </p:sp>
    </p:spTree>
    <p:extLst>
      <p:ext uri="{BB962C8B-B14F-4D97-AF65-F5344CB8AC3E}">
        <p14:creationId xmlns:p14="http://schemas.microsoft.com/office/powerpoint/2010/main" val="2188488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magine 6" descr="Immagine che contiene nuvola, bianco e nero, schermata, Fotografia monocromatica&#10;&#10;Descrizione generata automaticamente">
            <a:extLst>
              <a:ext uri="{FF2B5EF4-FFF2-40B4-BE49-F238E27FC236}">
                <a16:creationId xmlns:a16="http://schemas.microsoft.com/office/drawing/2014/main" xmlns="" id="{C6E5AD5B-F3B5-EE05-2584-672A9FB246B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21431122">
            <a:off x="8119828" y="1364943"/>
            <a:ext cx="3415777" cy="3260847"/>
          </a:xfrm>
          <a:prstGeom prst="rect">
            <a:avLst/>
          </a:prstGeom>
          <a:noFill/>
          <a:ln>
            <a:noFill/>
          </a:ln>
        </p:spPr>
      </p:pic>
      <p:pic>
        <p:nvPicPr>
          <p:cNvPr id="6" name="Immagine 5" descr="Immagine che contiene mappa&#10;&#10;Descrizione generata automaticamente">
            <a:extLst>
              <a:ext uri="{FF2B5EF4-FFF2-40B4-BE49-F238E27FC236}">
                <a16:creationId xmlns:a16="http://schemas.microsoft.com/office/drawing/2014/main" xmlns="" id="{8070473A-9333-3396-CB31-21A9908B977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217704" y="1248016"/>
            <a:ext cx="3772132" cy="3546540"/>
          </a:xfrm>
          <a:prstGeom prst="rect">
            <a:avLst/>
          </a:prstGeom>
          <a:noFill/>
          <a:ln>
            <a:noFill/>
          </a:ln>
        </p:spPr>
      </p:pic>
      <p:sp>
        <p:nvSpPr>
          <p:cNvPr id="2" name="CasellaDiTesto 1">
            <a:extLst>
              <a:ext uri="{FF2B5EF4-FFF2-40B4-BE49-F238E27FC236}">
                <a16:creationId xmlns:a16="http://schemas.microsoft.com/office/drawing/2014/main" xmlns="" id="{35A56753-0A8F-52B0-D898-8F5DEEA3688D}"/>
              </a:ext>
            </a:extLst>
          </p:cNvPr>
          <p:cNvSpPr txBox="1"/>
          <p:nvPr/>
        </p:nvSpPr>
        <p:spPr>
          <a:xfrm>
            <a:off x="-15193" y="4750254"/>
            <a:ext cx="2002052" cy="355803"/>
          </a:xfrm>
          <a:prstGeom prst="rect">
            <a:avLst/>
          </a:prstGeom>
          <a:noFill/>
        </p:spPr>
        <p:txBody>
          <a:bodyPr wrap="square">
            <a:spAutoFit/>
          </a:bodyPr>
          <a:lstStyle/>
          <a:p>
            <a:pPr marL="226695" algn="just">
              <a:lnSpc>
                <a:spcPct val="107000"/>
              </a:lnSpc>
              <a:spcAft>
                <a:spcPts val="800"/>
              </a:spcAft>
            </a:pPr>
            <a:r>
              <a:rPr lang="it-IT" sz="1600" err="1">
                <a:ea typeface="Calibri" panose="020F0502020204030204" pitchFamily="34" charset="0"/>
                <a:cs typeface="Times New Roman" panose="02020603050405020304" pitchFamily="18" charset="0"/>
              </a:rPr>
              <a:t>Radiance</a:t>
            </a:r>
            <a:endParaRPr lang="it-IT" sz="1600">
              <a:ea typeface="Calibri" panose="020F0502020204030204" pitchFamily="34" charset="0"/>
              <a:cs typeface="Times New Roman" panose="02020603050405020304" pitchFamily="18" charset="0"/>
            </a:endParaRPr>
          </a:p>
        </p:txBody>
      </p:sp>
      <p:sp>
        <p:nvSpPr>
          <p:cNvPr id="4" name="Titolo 1">
            <a:extLst>
              <a:ext uri="{FF2B5EF4-FFF2-40B4-BE49-F238E27FC236}">
                <a16:creationId xmlns:a16="http://schemas.microsoft.com/office/drawing/2014/main" xmlns="" id="{C3CD62A0-488E-0269-FE83-3765D91DE621}"/>
              </a:ext>
            </a:extLst>
          </p:cNvPr>
          <p:cNvSpPr txBox="1">
            <a:spLocks/>
          </p:cNvSpPr>
          <p:nvPr/>
        </p:nvSpPr>
        <p:spPr>
          <a:xfrm>
            <a:off x="1196541" y="-82550"/>
            <a:ext cx="9978459" cy="9182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err="1"/>
              <a:t>Atmospheric</a:t>
            </a:r>
            <a:r>
              <a:rPr lang="it-IT" sz="3600" dirty="0"/>
              <a:t>, </a:t>
            </a:r>
            <a:r>
              <a:rPr lang="it-IT" sz="3600" dirty="0" err="1"/>
              <a:t>Adjancy</a:t>
            </a:r>
            <a:r>
              <a:rPr lang="it-IT" sz="3600" dirty="0"/>
              <a:t> and </a:t>
            </a:r>
            <a:r>
              <a:rPr lang="it-IT" sz="3600" dirty="0" err="1"/>
              <a:t>Topographic</a:t>
            </a:r>
            <a:r>
              <a:rPr lang="it-IT" sz="3600" dirty="0"/>
              <a:t> </a:t>
            </a:r>
            <a:r>
              <a:rPr lang="it-IT" sz="3600" dirty="0" err="1"/>
              <a:t>Correction</a:t>
            </a:r>
            <a:endParaRPr lang="it-IT" sz="3600" dirty="0"/>
          </a:p>
        </p:txBody>
      </p:sp>
      <p:pic>
        <p:nvPicPr>
          <p:cNvPr id="3" name="Immagine 2" descr="Immagine che contiene mappa, aria aperta, montagna&#10;&#10;Descrizione generata automaticamente">
            <a:extLst>
              <a:ext uri="{FF2B5EF4-FFF2-40B4-BE49-F238E27FC236}">
                <a16:creationId xmlns:a16="http://schemas.microsoft.com/office/drawing/2014/main" xmlns="" id="{55755771-D380-CD69-0B62-195B984402C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4119295" y="1265828"/>
            <a:ext cx="3772132" cy="3546540"/>
          </a:xfrm>
          <a:prstGeom prst="rect">
            <a:avLst/>
          </a:prstGeom>
          <a:noFill/>
          <a:ln>
            <a:noFill/>
          </a:ln>
        </p:spPr>
      </p:pic>
      <p:sp>
        <p:nvSpPr>
          <p:cNvPr id="5" name="CasellaDiTesto 4">
            <a:extLst>
              <a:ext uri="{FF2B5EF4-FFF2-40B4-BE49-F238E27FC236}">
                <a16:creationId xmlns:a16="http://schemas.microsoft.com/office/drawing/2014/main" xmlns="" id="{C3690116-F2B4-6C08-C8E1-5170102408B4}"/>
              </a:ext>
            </a:extLst>
          </p:cNvPr>
          <p:cNvSpPr txBox="1"/>
          <p:nvPr/>
        </p:nvSpPr>
        <p:spPr>
          <a:xfrm>
            <a:off x="3681145" y="4742717"/>
            <a:ext cx="5904568" cy="355803"/>
          </a:xfrm>
          <a:prstGeom prst="rect">
            <a:avLst/>
          </a:prstGeom>
          <a:noFill/>
        </p:spPr>
        <p:txBody>
          <a:bodyPr wrap="square">
            <a:spAutoFit/>
          </a:bodyPr>
          <a:lstStyle/>
          <a:p>
            <a:pPr marL="226695" algn="just">
              <a:lnSpc>
                <a:spcPct val="107000"/>
              </a:lnSpc>
              <a:spcAft>
                <a:spcPts val="800"/>
              </a:spcAft>
            </a:pPr>
            <a:r>
              <a:rPr lang="it-IT" sz="1600" err="1">
                <a:ea typeface="Calibri" panose="020F0502020204030204" pitchFamily="34" charset="0"/>
                <a:cs typeface="Times New Roman" panose="02020603050405020304" pitchFamily="18" charset="0"/>
              </a:rPr>
              <a:t>Reflectance</a:t>
            </a:r>
            <a:r>
              <a:rPr lang="it-IT" sz="1600">
                <a:ea typeface="Calibri" panose="020F0502020204030204" pitchFamily="34" charset="0"/>
                <a:cs typeface="Times New Roman" panose="02020603050405020304" pitchFamily="18" charset="0"/>
              </a:rPr>
              <a:t> – </a:t>
            </a:r>
            <a:r>
              <a:rPr lang="it-IT" sz="1400" err="1">
                <a:ea typeface="Calibri" panose="020F0502020204030204" pitchFamily="34" charset="0"/>
                <a:cs typeface="Times New Roman" panose="02020603050405020304" pitchFamily="18" charset="0"/>
              </a:rPr>
              <a:t>adjancy</a:t>
            </a:r>
            <a:r>
              <a:rPr lang="it-IT" sz="1400">
                <a:ea typeface="Calibri" panose="020F0502020204030204" pitchFamily="34" charset="0"/>
                <a:cs typeface="Times New Roman" panose="02020603050405020304" pitchFamily="18" charset="0"/>
              </a:rPr>
              <a:t>, </a:t>
            </a:r>
            <a:r>
              <a:rPr lang="it-IT" sz="1400" err="1">
                <a:ea typeface="Calibri" panose="020F0502020204030204" pitchFamily="34" charset="0"/>
                <a:cs typeface="Times New Roman" panose="02020603050405020304" pitchFamily="18" charset="0"/>
              </a:rPr>
              <a:t>topographic</a:t>
            </a:r>
            <a:r>
              <a:rPr lang="it-IT" sz="1400">
                <a:ea typeface="Calibri" panose="020F0502020204030204" pitchFamily="34" charset="0"/>
                <a:cs typeface="Times New Roman" panose="02020603050405020304" pitchFamily="18" charset="0"/>
              </a:rPr>
              <a:t>, off-nadir corr.</a:t>
            </a:r>
          </a:p>
        </p:txBody>
      </p:sp>
      <p:sp>
        <p:nvSpPr>
          <p:cNvPr id="8" name="CasellaDiTesto 7">
            <a:extLst>
              <a:ext uri="{FF2B5EF4-FFF2-40B4-BE49-F238E27FC236}">
                <a16:creationId xmlns:a16="http://schemas.microsoft.com/office/drawing/2014/main" xmlns="" id="{36E2B817-2937-507C-2796-A684C3DA66EA}"/>
              </a:ext>
            </a:extLst>
          </p:cNvPr>
          <p:cNvSpPr txBox="1"/>
          <p:nvPr/>
        </p:nvSpPr>
        <p:spPr>
          <a:xfrm rot="21419023">
            <a:off x="8023170" y="4493190"/>
            <a:ext cx="5904568" cy="355803"/>
          </a:xfrm>
          <a:prstGeom prst="rect">
            <a:avLst/>
          </a:prstGeom>
          <a:noFill/>
        </p:spPr>
        <p:txBody>
          <a:bodyPr wrap="square">
            <a:spAutoFit/>
          </a:bodyPr>
          <a:lstStyle/>
          <a:p>
            <a:pPr marL="226695" algn="just">
              <a:lnSpc>
                <a:spcPct val="107000"/>
              </a:lnSpc>
              <a:spcAft>
                <a:spcPts val="800"/>
              </a:spcAft>
            </a:pPr>
            <a:r>
              <a:rPr lang="it-IT" sz="1600">
                <a:ea typeface="Calibri" panose="020F0502020204030204" pitchFamily="34" charset="0"/>
                <a:cs typeface="Times New Roman" panose="02020603050405020304" pitchFamily="18" charset="0"/>
              </a:rPr>
              <a:t>Water </a:t>
            </a:r>
            <a:r>
              <a:rPr lang="it-IT" sz="1600" err="1">
                <a:ea typeface="Calibri" panose="020F0502020204030204" pitchFamily="34" charset="0"/>
                <a:cs typeface="Times New Roman" panose="02020603050405020304" pitchFamily="18" charset="0"/>
              </a:rPr>
              <a:t>Vapour</a:t>
            </a:r>
            <a:endParaRPr lang="it-IT" sz="1400">
              <a:ea typeface="Calibri" panose="020F0502020204030204" pitchFamily="34" charset="0"/>
              <a:cs typeface="Times New Roman" panose="02020603050405020304" pitchFamily="18" charset="0"/>
            </a:endParaRPr>
          </a:p>
        </p:txBody>
      </p:sp>
      <p:sp>
        <p:nvSpPr>
          <p:cNvPr id="9" name="CasellaDiTesto 8">
            <a:extLst>
              <a:ext uri="{FF2B5EF4-FFF2-40B4-BE49-F238E27FC236}">
                <a16:creationId xmlns:a16="http://schemas.microsoft.com/office/drawing/2014/main" xmlns="" id="{2D9BD349-7FA0-DB1B-75C6-E55DF2945917}"/>
              </a:ext>
            </a:extLst>
          </p:cNvPr>
          <p:cNvSpPr txBox="1"/>
          <p:nvPr/>
        </p:nvSpPr>
        <p:spPr>
          <a:xfrm>
            <a:off x="3695" y="895281"/>
            <a:ext cx="7354901" cy="355803"/>
          </a:xfrm>
          <a:prstGeom prst="rect">
            <a:avLst/>
          </a:prstGeom>
          <a:noFill/>
        </p:spPr>
        <p:txBody>
          <a:bodyPr wrap="square">
            <a:spAutoFit/>
          </a:bodyPr>
          <a:lstStyle/>
          <a:p>
            <a:pPr marL="226695" algn="just">
              <a:lnSpc>
                <a:spcPct val="107000"/>
              </a:lnSpc>
              <a:spcAft>
                <a:spcPts val="800"/>
              </a:spcAft>
            </a:pPr>
            <a:r>
              <a:rPr lang="en-US" sz="1600" dirty="0" err="1">
                <a:latin typeface="Calibri" panose="020F0502020204030204" pitchFamily="34" charset="0"/>
                <a:ea typeface="Calibri" panose="020F0502020204030204" pitchFamily="34" charset="0"/>
                <a:cs typeface="Calibri" panose="020F0502020204030204" pitchFamily="34" charset="0"/>
              </a:rPr>
              <a:t>EnMAP</a:t>
            </a:r>
            <a:r>
              <a:rPr lang="en-US" sz="1600" dirty="0">
                <a:latin typeface="Calibri" panose="020F0502020204030204" pitchFamily="34" charset="0"/>
                <a:ea typeface="Calibri" panose="020F0502020204030204" pitchFamily="34" charset="0"/>
                <a:cs typeface="Calibri" panose="020F0502020204030204" pitchFamily="34" charset="0"/>
              </a:rPr>
              <a:t> images acquired on February 18, 2023 - Fresno, California, USA</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sp>
        <p:nvSpPr>
          <p:cNvPr id="11" name="CasellaDiTesto 10">
            <a:extLst>
              <a:ext uri="{FF2B5EF4-FFF2-40B4-BE49-F238E27FC236}">
                <a16:creationId xmlns:a16="http://schemas.microsoft.com/office/drawing/2014/main" xmlns="" id="{D45F6F66-4BED-C650-F3C3-D0A57B05FF8F}"/>
              </a:ext>
            </a:extLst>
          </p:cNvPr>
          <p:cNvSpPr txBox="1"/>
          <p:nvPr/>
        </p:nvSpPr>
        <p:spPr>
          <a:xfrm>
            <a:off x="16670" y="5307495"/>
            <a:ext cx="11596937" cy="619272"/>
          </a:xfrm>
          <a:prstGeom prst="rect">
            <a:avLst/>
          </a:prstGeom>
          <a:noFill/>
        </p:spPr>
        <p:txBody>
          <a:bodyPr wrap="square">
            <a:spAutoFit/>
          </a:bodyPr>
          <a:lstStyle/>
          <a:p>
            <a:pPr marL="226695" algn="just">
              <a:lnSpc>
                <a:spcPct val="107000"/>
              </a:lnSpc>
              <a:spcAft>
                <a:spcPts val="800"/>
              </a:spcAft>
            </a:pPr>
            <a:r>
              <a:rPr lang="en-US" sz="1600" dirty="0">
                <a:ea typeface="Calibri" panose="020F0502020204030204" pitchFamily="34" charset="0"/>
                <a:cs typeface="Times New Roman" panose="02020603050405020304" pitchFamily="18" charset="0"/>
              </a:rPr>
              <a:t>Results show a clear flattening after the application of simultaneous atmospheric, topographic, adjacency and off-nadir corrections</a:t>
            </a:r>
            <a:endParaRPr lang="it-IT" sz="1400" dirty="0">
              <a:ea typeface="Calibri" panose="020F0502020204030204" pitchFamily="34" charset="0"/>
              <a:cs typeface="Times New Roman" panose="02020603050405020304" pitchFamily="18" charset="0"/>
            </a:endParaRPr>
          </a:p>
        </p:txBody>
      </p:sp>
      <p:sp>
        <p:nvSpPr>
          <p:cNvPr id="13" name="Freccia circolare in giù 12">
            <a:extLst>
              <a:ext uri="{FF2B5EF4-FFF2-40B4-BE49-F238E27FC236}">
                <a16:creationId xmlns:a16="http://schemas.microsoft.com/office/drawing/2014/main" xmlns="" id="{909A29A0-C989-EDFC-D042-9E6B1F54AFBC}"/>
              </a:ext>
            </a:extLst>
          </p:cNvPr>
          <p:cNvSpPr/>
          <p:nvPr/>
        </p:nvSpPr>
        <p:spPr>
          <a:xfrm>
            <a:off x="3263301" y="1452522"/>
            <a:ext cx="3772132" cy="73152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2449942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xmlns="" id="{C81A8EC2-F8CF-0835-855B-AEFB7819C83A}"/>
              </a:ext>
            </a:extLst>
          </p:cNvPr>
          <p:cNvPicPr>
            <a:picLocks noChangeAspect="1"/>
          </p:cNvPicPr>
          <p:nvPr/>
        </p:nvPicPr>
        <p:blipFill>
          <a:blip r:embed="rId3"/>
          <a:stretch>
            <a:fillRect/>
          </a:stretch>
        </p:blipFill>
        <p:spPr>
          <a:xfrm>
            <a:off x="4729828" y="1592392"/>
            <a:ext cx="6278692" cy="4103558"/>
          </a:xfrm>
          <a:prstGeom prst="rect">
            <a:avLst/>
          </a:prstGeom>
        </p:spPr>
      </p:pic>
      <p:sp>
        <p:nvSpPr>
          <p:cNvPr id="3" name="Titolo 1">
            <a:extLst>
              <a:ext uri="{FF2B5EF4-FFF2-40B4-BE49-F238E27FC236}">
                <a16:creationId xmlns:a16="http://schemas.microsoft.com/office/drawing/2014/main" xmlns="" id="{BE6ACD21-E505-7D91-250E-E14713D9D857}"/>
              </a:ext>
            </a:extLst>
          </p:cNvPr>
          <p:cNvSpPr txBox="1">
            <a:spLocks/>
          </p:cNvSpPr>
          <p:nvPr/>
        </p:nvSpPr>
        <p:spPr>
          <a:xfrm>
            <a:off x="31987" y="20963"/>
            <a:ext cx="9978459" cy="9182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600" b="1" dirty="0" err="1">
                <a:solidFill>
                  <a:schemeClr val="bg1"/>
                </a:solidFill>
              </a:rPr>
              <a:t>Sensitivity</a:t>
            </a:r>
            <a:r>
              <a:rPr lang="it-IT" sz="3600" b="1" dirty="0">
                <a:solidFill>
                  <a:schemeClr val="bg1"/>
                </a:solidFill>
              </a:rPr>
              <a:t> </a:t>
            </a:r>
            <a:r>
              <a:rPr lang="it-IT" sz="3600" b="1" dirty="0" err="1">
                <a:solidFill>
                  <a:schemeClr val="bg1"/>
                </a:solidFill>
              </a:rPr>
              <a:t>studies</a:t>
            </a:r>
            <a:endParaRPr lang="it-IT" sz="3600" b="1" dirty="0">
              <a:solidFill>
                <a:schemeClr val="bg1"/>
              </a:solidFill>
            </a:endParaRPr>
          </a:p>
        </p:txBody>
      </p:sp>
      <p:sp>
        <p:nvSpPr>
          <p:cNvPr id="16" name="CasellaDiTesto 15">
            <a:extLst>
              <a:ext uri="{FF2B5EF4-FFF2-40B4-BE49-F238E27FC236}">
                <a16:creationId xmlns:a16="http://schemas.microsoft.com/office/drawing/2014/main" xmlns="" id="{086BD128-12FD-5540-E037-B3137B3D1200}"/>
              </a:ext>
            </a:extLst>
          </p:cNvPr>
          <p:cNvSpPr txBox="1"/>
          <p:nvPr/>
        </p:nvSpPr>
        <p:spPr>
          <a:xfrm>
            <a:off x="110125" y="925211"/>
            <a:ext cx="11064874" cy="981423"/>
          </a:xfrm>
          <a:prstGeom prst="rect">
            <a:avLst/>
          </a:prstGeom>
          <a:noFill/>
        </p:spPr>
        <p:txBody>
          <a:bodyPr wrap="square">
            <a:spAutoFit/>
          </a:bodyPr>
          <a:lstStyle/>
          <a:p>
            <a:pPr marL="226695" algn="just">
              <a:lnSpc>
                <a:spcPct val="107000"/>
              </a:lnSpc>
              <a:spcAft>
                <a:spcPts val="800"/>
              </a:spcAft>
            </a:pPr>
            <a:r>
              <a:rPr lang="en-US" dirty="0">
                <a:ea typeface="Times New Roman" panose="02020603050405020304" pitchFamily="18" charset="0"/>
                <a:cs typeface="Times New Roman" panose="02020603050405020304" pitchFamily="18" charset="0"/>
              </a:rPr>
              <a:t>A sensitivity study, based on the possible configurations (sun elevation vs relative azimuth) for a sun-synchronous satellite, was conducted to estimate the impact of high off-nadir angles possible with PRISMA-SG.</a:t>
            </a:r>
            <a:endParaRPr lang="it-IT" dirty="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xmlns="" id="{5730AF4D-2AF2-D3A3-02FE-9CBABCBE5450}"/>
              </a:ext>
            </a:extLst>
          </p:cNvPr>
          <p:cNvPicPr>
            <a:picLocks noChangeAspect="1"/>
          </p:cNvPicPr>
          <p:nvPr/>
        </p:nvPicPr>
        <p:blipFill>
          <a:blip r:embed="rId4"/>
          <a:stretch>
            <a:fillRect/>
          </a:stretch>
        </p:blipFill>
        <p:spPr>
          <a:xfrm>
            <a:off x="605931" y="3815141"/>
            <a:ext cx="3631047" cy="2373140"/>
          </a:xfrm>
          <a:prstGeom prst="rect">
            <a:avLst/>
          </a:prstGeom>
        </p:spPr>
      </p:pic>
      <p:pic>
        <p:nvPicPr>
          <p:cNvPr id="7" name="Immagine 6">
            <a:extLst>
              <a:ext uri="{FF2B5EF4-FFF2-40B4-BE49-F238E27FC236}">
                <a16:creationId xmlns:a16="http://schemas.microsoft.com/office/drawing/2014/main" xmlns="" id="{77D980A4-8CDF-FB5C-D531-F32A74CA4023}"/>
              </a:ext>
            </a:extLst>
          </p:cNvPr>
          <p:cNvPicPr>
            <a:picLocks noChangeAspect="1"/>
          </p:cNvPicPr>
          <p:nvPr/>
        </p:nvPicPr>
        <p:blipFill>
          <a:blip r:embed="rId5"/>
          <a:stretch>
            <a:fillRect/>
          </a:stretch>
        </p:blipFill>
        <p:spPr>
          <a:xfrm>
            <a:off x="605931" y="1595650"/>
            <a:ext cx="3631047" cy="2373140"/>
          </a:xfrm>
          <a:prstGeom prst="rect">
            <a:avLst/>
          </a:prstGeom>
        </p:spPr>
      </p:pic>
      <p:sp>
        <p:nvSpPr>
          <p:cNvPr id="9" name="CasellaDiTesto 8">
            <a:extLst>
              <a:ext uri="{FF2B5EF4-FFF2-40B4-BE49-F238E27FC236}">
                <a16:creationId xmlns:a16="http://schemas.microsoft.com/office/drawing/2014/main" xmlns="" id="{5D138E61-30B6-55A9-2EA5-B1649D686FC2}"/>
              </a:ext>
            </a:extLst>
          </p:cNvPr>
          <p:cNvSpPr txBox="1"/>
          <p:nvPr/>
        </p:nvSpPr>
        <p:spPr>
          <a:xfrm>
            <a:off x="4400192" y="5695951"/>
            <a:ext cx="7467599" cy="685059"/>
          </a:xfrm>
          <a:prstGeom prst="rect">
            <a:avLst/>
          </a:prstGeom>
          <a:noFill/>
        </p:spPr>
        <p:txBody>
          <a:bodyPr wrap="square">
            <a:spAutoFit/>
          </a:bodyPr>
          <a:lstStyle/>
          <a:p>
            <a:pPr marL="226695" algn="just">
              <a:lnSpc>
                <a:spcPct val="107000"/>
              </a:lnSpc>
              <a:spcAft>
                <a:spcPts val="800"/>
              </a:spcAft>
            </a:pPr>
            <a:r>
              <a:rPr lang="en-US" dirty="0">
                <a:effectLst/>
                <a:ea typeface="Times New Roman" panose="02020603050405020304" pitchFamily="18" charset="0"/>
                <a:cs typeface="Times New Roman" panose="02020603050405020304" pitchFamily="18" charset="0"/>
              </a:rPr>
              <a:t>Impact of off-nadir view vs </a:t>
            </a:r>
            <a:r>
              <a:rPr lang="en-US" dirty="0">
                <a:ea typeface="Times New Roman" panose="02020603050405020304" pitchFamily="18" charset="0"/>
                <a:cs typeface="Times New Roman" panose="02020603050405020304" pitchFamily="18" charset="0"/>
              </a:rPr>
              <a:t>sun elevation </a:t>
            </a:r>
            <a:r>
              <a:rPr lang="en-US" dirty="0">
                <a:effectLst/>
                <a:ea typeface="Times New Roman" panose="02020603050405020304" pitchFamily="18" charset="0"/>
                <a:cs typeface="Times New Roman" panose="02020603050405020304" pitchFamily="18" charset="0"/>
              </a:rPr>
              <a:t>for an off-nadir of ±35° at 470nm</a:t>
            </a:r>
          </a:p>
        </p:txBody>
      </p:sp>
      <p:sp>
        <p:nvSpPr>
          <p:cNvPr id="13" name="CasellaDiTesto 12">
            <a:extLst>
              <a:ext uri="{FF2B5EF4-FFF2-40B4-BE49-F238E27FC236}">
                <a16:creationId xmlns:a16="http://schemas.microsoft.com/office/drawing/2014/main" xmlns="" id="{D6350AE6-193E-0828-8F12-3BD00C261EE4}"/>
              </a:ext>
            </a:extLst>
          </p:cNvPr>
          <p:cNvSpPr txBox="1"/>
          <p:nvPr/>
        </p:nvSpPr>
        <p:spPr>
          <a:xfrm>
            <a:off x="2421454" y="1648195"/>
            <a:ext cx="1602197" cy="685059"/>
          </a:xfrm>
          <a:prstGeom prst="rect">
            <a:avLst/>
          </a:prstGeom>
          <a:noFill/>
        </p:spPr>
        <p:txBody>
          <a:bodyPr wrap="square">
            <a:spAutoFit/>
          </a:bodyPr>
          <a:lstStyle/>
          <a:p>
            <a:pPr marL="226695" algn="just">
              <a:lnSpc>
                <a:spcPct val="107000"/>
              </a:lnSpc>
              <a:spcAft>
                <a:spcPts val="800"/>
              </a:spcAft>
            </a:pPr>
            <a:r>
              <a:rPr lang="en-US">
                <a:ea typeface="Times New Roman" panose="02020603050405020304" pitchFamily="18" charset="0"/>
                <a:cs typeface="Times New Roman" panose="02020603050405020304" pitchFamily="18" charset="0"/>
              </a:rPr>
              <a:t>Mid latitude</a:t>
            </a:r>
            <a:endParaRPr lang="it-IT">
              <a:ea typeface="Calibri" panose="020F0502020204030204" pitchFamily="34" charset="0"/>
              <a:cs typeface="Times New Roman" panose="02020603050405020304" pitchFamily="18" charset="0"/>
            </a:endParaRPr>
          </a:p>
        </p:txBody>
      </p:sp>
      <p:sp>
        <p:nvSpPr>
          <p:cNvPr id="14" name="CasellaDiTesto 13">
            <a:extLst>
              <a:ext uri="{FF2B5EF4-FFF2-40B4-BE49-F238E27FC236}">
                <a16:creationId xmlns:a16="http://schemas.microsoft.com/office/drawing/2014/main" xmlns="" id="{5A348B4E-F98A-2112-98D2-4E880C2C091E}"/>
              </a:ext>
            </a:extLst>
          </p:cNvPr>
          <p:cNvSpPr txBox="1"/>
          <p:nvPr/>
        </p:nvSpPr>
        <p:spPr>
          <a:xfrm>
            <a:off x="2421453" y="4054724"/>
            <a:ext cx="1778000" cy="685059"/>
          </a:xfrm>
          <a:prstGeom prst="rect">
            <a:avLst/>
          </a:prstGeom>
          <a:noFill/>
        </p:spPr>
        <p:txBody>
          <a:bodyPr wrap="square">
            <a:spAutoFit/>
          </a:bodyPr>
          <a:lstStyle/>
          <a:p>
            <a:pPr marL="226695" algn="just">
              <a:lnSpc>
                <a:spcPct val="107000"/>
              </a:lnSpc>
              <a:spcAft>
                <a:spcPts val="800"/>
              </a:spcAft>
            </a:pPr>
            <a:r>
              <a:rPr lang="en-US" dirty="0">
                <a:ea typeface="Times New Roman" panose="02020603050405020304" pitchFamily="18" charset="0"/>
                <a:cs typeface="Times New Roman" panose="02020603050405020304" pitchFamily="18" charset="0"/>
              </a:rPr>
              <a:t>High latitude</a:t>
            </a:r>
            <a:endParaRPr lang="it-IT" dirty="0">
              <a:ea typeface="Calibri" panose="020F0502020204030204" pitchFamily="34" charset="0"/>
              <a:cs typeface="Times New Roman" panose="02020603050405020304" pitchFamily="18" charset="0"/>
            </a:endParaRPr>
          </a:p>
        </p:txBody>
      </p:sp>
      <p:sp>
        <p:nvSpPr>
          <p:cNvPr id="17" name="CasellaDiTesto 16">
            <a:extLst>
              <a:ext uri="{FF2B5EF4-FFF2-40B4-BE49-F238E27FC236}">
                <a16:creationId xmlns:a16="http://schemas.microsoft.com/office/drawing/2014/main" xmlns="" id="{D37A9782-BE72-5A6A-865E-8BB46377460B}"/>
              </a:ext>
            </a:extLst>
          </p:cNvPr>
          <p:cNvSpPr txBox="1"/>
          <p:nvPr/>
        </p:nvSpPr>
        <p:spPr>
          <a:xfrm>
            <a:off x="-143310" y="3815142"/>
            <a:ext cx="2679700" cy="685059"/>
          </a:xfrm>
          <a:prstGeom prst="rect">
            <a:avLst/>
          </a:prstGeom>
          <a:noFill/>
        </p:spPr>
        <p:txBody>
          <a:bodyPr wrap="square">
            <a:spAutoFit/>
          </a:bodyPr>
          <a:lstStyle/>
          <a:p>
            <a:pPr marL="226695" algn="just">
              <a:lnSpc>
                <a:spcPct val="107000"/>
              </a:lnSpc>
              <a:spcAft>
                <a:spcPts val="800"/>
              </a:spcAft>
            </a:pPr>
            <a:r>
              <a:rPr lang="en-US" dirty="0">
                <a:ea typeface="Calibri" panose="020F0502020204030204" pitchFamily="34" charset="0"/>
                <a:cs typeface="Times New Roman" panose="02020603050405020304" pitchFamily="18" charset="0"/>
              </a:rPr>
              <a:t>Off-nadir +35°,-35°, 0°</a:t>
            </a:r>
            <a:endParaRPr lang="it-IT" dirty="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xmlns="" id="{DBB74BB2-D973-F40F-1BAA-9977733DFEEB}"/>
                  </a:ext>
                </a:extLst>
              </p:cNvPr>
              <p:cNvSpPr txBox="1"/>
              <p:nvPr/>
            </p:nvSpPr>
            <p:spPr>
              <a:xfrm>
                <a:off x="4906169" y="1965385"/>
                <a:ext cx="2826482" cy="4933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000" i="1">
                          <a:latin typeface="Cambria Math" panose="02040503050406030204" pitchFamily="18" charset="0"/>
                        </a:rPr>
                        <m:t>𝐷</m:t>
                      </m:r>
                      <m:r>
                        <a:rPr lang="it-IT" sz="1000">
                          <a:latin typeface="Cambria Math" panose="02040503050406030204" pitchFamily="18" charset="0"/>
                        </a:rPr>
                        <m:t>%=</m:t>
                      </m:r>
                      <m:f>
                        <m:fPr>
                          <m:ctrlPr>
                            <a:rPr lang="it-IT" sz="1000" i="1">
                              <a:solidFill>
                                <a:srgbClr val="836967"/>
                              </a:solidFill>
                              <a:latin typeface="Cambria Math" panose="02040503050406030204" pitchFamily="18" charset="0"/>
                            </a:rPr>
                          </m:ctrlPr>
                        </m:fPr>
                        <m:num>
                          <m:sSub>
                            <m:sSubPr>
                              <m:ctrlPr>
                                <a:rPr lang="it-IT" sz="1000" i="1">
                                  <a:solidFill>
                                    <a:srgbClr val="836967"/>
                                  </a:solidFill>
                                  <a:latin typeface="Cambria Math" panose="02040503050406030204" pitchFamily="18" charset="0"/>
                                </a:rPr>
                              </m:ctrlPr>
                            </m:sSubPr>
                            <m:e>
                              <m:r>
                                <a:rPr lang="it-IT" sz="1000" i="1">
                                  <a:latin typeface="Cambria Math" panose="02040503050406030204" pitchFamily="18" charset="0"/>
                                </a:rPr>
                                <m:t>𝐿</m:t>
                              </m:r>
                            </m:e>
                            <m:sub>
                              <m:r>
                                <a:rPr lang="it-IT" sz="1000" i="1">
                                  <a:latin typeface="Cambria Math" panose="02040503050406030204" pitchFamily="18" charset="0"/>
                                </a:rPr>
                                <m:t>𝑜𝑓𝑓</m:t>
                              </m:r>
                              <m:r>
                                <a:rPr lang="it-IT" sz="1000">
                                  <a:latin typeface="Cambria Math" panose="02040503050406030204" pitchFamily="18" charset="0"/>
                                </a:rPr>
                                <m:t>−</m:t>
                              </m:r>
                              <m:r>
                                <a:rPr lang="it-IT" sz="1000" i="1">
                                  <a:latin typeface="Cambria Math" panose="02040503050406030204" pitchFamily="18" charset="0"/>
                                </a:rPr>
                                <m:t>𝑛𝑎𝑑𝑖𝑟</m:t>
                              </m:r>
                            </m:sub>
                          </m:sSub>
                          <m:r>
                            <a:rPr lang="it-IT" sz="1000">
                              <a:latin typeface="Cambria Math" panose="02040503050406030204" pitchFamily="18" charset="0"/>
                            </a:rPr>
                            <m:t>−</m:t>
                          </m:r>
                          <m:sSub>
                            <m:sSubPr>
                              <m:ctrlPr>
                                <a:rPr lang="it-IT" sz="1000" i="1">
                                  <a:solidFill>
                                    <a:srgbClr val="836967"/>
                                  </a:solidFill>
                                  <a:latin typeface="Cambria Math" panose="02040503050406030204" pitchFamily="18" charset="0"/>
                                </a:rPr>
                              </m:ctrlPr>
                            </m:sSubPr>
                            <m:e>
                              <m:r>
                                <a:rPr lang="it-IT" sz="1000" i="1">
                                  <a:latin typeface="Cambria Math" panose="02040503050406030204" pitchFamily="18" charset="0"/>
                                </a:rPr>
                                <m:t>𝐿</m:t>
                              </m:r>
                            </m:e>
                            <m:sub>
                              <m:r>
                                <a:rPr lang="it-IT" sz="1000" i="1">
                                  <a:latin typeface="Cambria Math" panose="02040503050406030204" pitchFamily="18" charset="0"/>
                                </a:rPr>
                                <m:t>𝑛𝑎𝑑𝑖𝑟</m:t>
                              </m:r>
                            </m:sub>
                          </m:sSub>
                        </m:num>
                        <m:den>
                          <m:f>
                            <m:fPr>
                              <m:type m:val="lin"/>
                              <m:ctrlPr>
                                <a:rPr lang="it-IT" sz="1000" i="1">
                                  <a:latin typeface="Cambria Math" panose="02040503050406030204" pitchFamily="18" charset="0"/>
                                </a:rPr>
                              </m:ctrlPr>
                            </m:fPr>
                            <m:num>
                              <m:d>
                                <m:dPr>
                                  <m:begChr m:val=""/>
                                  <m:ctrlPr>
                                    <a:rPr lang="it-IT" sz="1000" i="1">
                                      <a:latin typeface="Cambria Math" panose="02040503050406030204" pitchFamily="18" charset="0"/>
                                    </a:rPr>
                                  </m:ctrlPr>
                                </m:dPr>
                                <m:e>
                                  <m:sSub>
                                    <m:sSubPr>
                                      <m:ctrlPr>
                                        <a:rPr lang="it-IT" sz="1000" i="1">
                                          <a:solidFill>
                                            <a:srgbClr val="836967"/>
                                          </a:solidFill>
                                          <a:latin typeface="Cambria Math" panose="02040503050406030204" pitchFamily="18" charset="0"/>
                                        </a:rPr>
                                      </m:ctrlPr>
                                    </m:sSubPr>
                                    <m:e>
                                      <m:d>
                                        <m:dPr>
                                          <m:endChr m:val=""/>
                                          <m:ctrlPr>
                                            <a:rPr lang="it-IT" sz="1000" i="1">
                                              <a:latin typeface="Cambria Math" panose="02040503050406030204" pitchFamily="18" charset="0"/>
                                            </a:rPr>
                                          </m:ctrlPr>
                                        </m:dPr>
                                        <m:e>
                                          <m:sSub>
                                            <m:sSubPr>
                                              <m:ctrlPr>
                                                <a:rPr lang="it-IT" sz="1000" i="1">
                                                  <a:solidFill>
                                                    <a:srgbClr val="836967"/>
                                                  </a:solidFill>
                                                  <a:latin typeface="Cambria Math" panose="02040503050406030204" pitchFamily="18" charset="0"/>
                                                </a:rPr>
                                              </m:ctrlPr>
                                            </m:sSubPr>
                                            <m:e>
                                              <m:r>
                                                <a:rPr lang="it-IT" sz="1000" i="1">
                                                  <a:latin typeface="Cambria Math" panose="02040503050406030204" pitchFamily="18" charset="0"/>
                                                </a:rPr>
                                                <m:t>𝐿</m:t>
                                              </m:r>
                                            </m:e>
                                            <m:sub>
                                              <m:r>
                                                <a:rPr lang="it-IT" sz="1000" i="1">
                                                  <a:latin typeface="Cambria Math" panose="02040503050406030204" pitchFamily="18" charset="0"/>
                                                </a:rPr>
                                                <m:t>𝑜𝑓𝑓</m:t>
                                              </m:r>
                                              <m:r>
                                                <a:rPr lang="it-IT" sz="1000">
                                                  <a:latin typeface="Cambria Math" panose="02040503050406030204" pitchFamily="18" charset="0"/>
                                                </a:rPr>
                                                <m:t>−</m:t>
                                              </m:r>
                                              <m:r>
                                                <a:rPr lang="it-IT" sz="1000" i="1">
                                                  <a:latin typeface="Cambria Math" panose="02040503050406030204" pitchFamily="18" charset="0"/>
                                                </a:rPr>
                                                <m:t>𝑛𝑎𝑑𝑖𝑟</m:t>
                                              </m:r>
                                            </m:sub>
                                          </m:sSub>
                                          <m:r>
                                            <a:rPr lang="it-IT" sz="1000">
                                              <a:latin typeface="Cambria Math" panose="02040503050406030204" pitchFamily="18" charset="0"/>
                                            </a:rPr>
                                            <m:t>+</m:t>
                                          </m:r>
                                          <m:r>
                                            <a:rPr lang="it-IT" sz="1000" i="1">
                                              <a:latin typeface="Cambria Math" panose="02040503050406030204" pitchFamily="18" charset="0"/>
                                            </a:rPr>
                                            <m:t>𝐿</m:t>
                                          </m:r>
                                        </m:e>
                                      </m:d>
                                    </m:e>
                                    <m:sub>
                                      <m:r>
                                        <a:rPr lang="it-IT" sz="1000" i="1">
                                          <a:latin typeface="Cambria Math" panose="02040503050406030204" pitchFamily="18" charset="0"/>
                                        </a:rPr>
                                        <m:t>𝑛𝑎𝑑𝑖𝑟</m:t>
                                      </m:r>
                                    </m:sub>
                                  </m:sSub>
                                </m:e>
                              </m:d>
                            </m:num>
                            <m:den>
                              <m:r>
                                <a:rPr lang="it-IT" sz="1000">
                                  <a:latin typeface="Cambria Math" panose="02040503050406030204" pitchFamily="18" charset="0"/>
                                </a:rPr>
                                <m:t>2</m:t>
                              </m:r>
                            </m:den>
                          </m:f>
                        </m:den>
                      </m:f>
                      <m:r>
                        <a:rPr lang="it-IT" sz="1000">
                          <a:latin typeface="Cambria Math" panose="02040503050406030204" pitchFamily="18" charset="0"/>
                        </a:rPr>
                        <m:t>∗100</m:t>
                      </m:r>
                    </m:oMath>
                  </m:oMathPara>
                </a14:m>
                <a:endParaRPr lang="it-IT" sz="1000" dirty="0"/>
              </a:p>
            </p:txBody>
          </p:sp>
        </mc:Choice>
        <mc:Fallback xmlns="">
          <p:sp>
            <p:nvSpPr>
              <p:cNvPr id="10" name="CasellaDiTesto 9">
                <a:extLst>
                  <a:ext uri="{FF2B5EF4-FFF2-40B4-BE49-F238E27FC236}">
                    <a16:creationId xmlns:a16="http://schemas.microsoft.com/office/drawing/2014/main" id="{DBB74BB2-D973-F40F-1BAA-9977733DFEEB}"/>
                  </a:ext>
                </a:extLst>
              </p:cNvPr>
              <p:cNvSpPr txBox="1">
                <a:spLocks noRot="1" noChangeAspect="1" noMove="1" noResize="1" noEditPoints="1" noAdjustHandles="1" noChangeArrowheads="1" noChangeShapeType="1" noTextEdit="1"/>
              </p:cNvSpPr>
              <p:nvPr/>
            </p:nvSpPr>
            <p:spPr>
              <a:xfrm>
                <a:off x="4889500" y="1965385"/>
                <a:ext cx="2826482" cy="493340"/>
              </a:xfrm>
              <a:prstGeom prst="rect">
                <a:avLst/>
              </a:prstGeom>
              <a:blipFill>
                <a:blip r:embed="rId6"/>
                <a:stretch>
                  <a:fillRect t="-65432" b="-146914"/>
                </a:stretch>
              </a:blipFill>
            </p:spPr>
            <p:txBody>
              <a:bodyPr/>
              <a:lstStyle/>
              <a:p>
                <a:r>
                  <a:rPr lang="it-IT">
                    <a:noFill/>
                  </a:rPr>
                  <a:t> </a:t>
                </a:r>
              </a:p>
            </p:txBody>
          </p:sp>
        </mc:Fallback>
      </mc:AlternateContent>
    </p:spTree>
    <p:extLst>
      <p:ext uri="{BB962C8B-B14F-4D97-AF65-F5344CB8AC3E}">
        <p14:creationId xmlns:p14="http://schemas.microsoft.com/office/powerpoint/2010/main" val="3149671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C60404-8176-53C7-B4BD-3924DDB9854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xmlns="" id="{DAFED5E6-E1B2-A6E4-89BF-F63A28CF919F}"/>
              </a:ext>
            </a:extLst>
          </p:cNvPr>
          <p:cNvSpPr txBox="1">
            <a:spLocks/>
          </p:cNvSpPr>
          <p:nvPr/>
        </p:nvSpPr>
        <p:spPr>
          <a:xfrm>
            <a:off x="23361" y="26840"/>
            <a:ext cx="9978459" cy="91825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600" b="1" dirty="0" smtClean="0">
                <a:solidFill>
                  <a:schemeClr val="bg1"/>
                </a:solidFill>
              </a:rPr>
              <a:t>The in-</a:t>
            </a:r>
            <a:r>
              <a:rPr lang="it-IT" sz="3600" b="1" dirty="0" err="1" smtClean="0">
                <a:solidFill>
                  <a:schemeClr val="bg1"/>
                </a:solidFill>
              </a:rPr>
              <a:t>house</a:t>
            </a:r>
            <a:r>
              <a:rPr lang="it-IT" sz="3600" b="1" dirty="0" smtClean="0">
                <a:solidFill>
                  <a:schemeClr val="bg1"/>
                </a:solidFill>
              </a:rPr>
              <a:t> </a:t>
            </a:r>
            <a:r>
              <a:rPr lang="it-IT" sz="3600" b="1" dirty="0" err="1" smtClean="0">
                <a:solidFill>
                  <a:schemeClr val="bg1"/>
                </a:solidFill>
              </a:rPr>
              <a:t>atmospheric</a:t>
            </a:r>
            <a:r>
              <a:rPr lang="it-IT" sz="3600" b="1" dirty="0" smtClean="0">
                <a:solidFill>
                  <a:schemeClr val="bg1"/>
                </a:solidFill>
              </a:rPr>
              <a:t> </a:t>
            </a:r>
            <a:r>
              <a:rPr lang="it-IT" sz="3600" b="1" dirty="0" err="1" smtClean="0">
                <a:solidFill>
                  <a:schemeClr val="bg1"/>
                </a:solidFill>
              </a:rPr>
              <a:t>removal</a:t>
            </a:r>
            <a:r>
              <a:rPr lang="it-IT" sz="3600" b="1" dirty="0" smtClean="0">
                <a:solidFill>
                  <a:schemeClr val="bg1"/>
                </a:solidFill>
              </a:rPr>
              <a:t> </a:t>
            </a:r>
            <a:r>
              <a:rPr lang="it-IT" sz="3600" b="1" dirty="0" err="1" smtClean="0">
                <a:solidFill>
                  <a:schemeClr val="bg1"/>
                </a:solidFill>
              </a:rPr>
              <a:t>effect</a:t>
            </a:r>
            <a:r>
              <a:rPr lang="it-IT" sz="3600" b="1" dirty="0" smtClean="0">
                <a:solidFill>
                  <a:schemeClr val="bg1"/>
                </a:solidFill>
              </a:rPr>
              <a:t> code :</a:t>
            </a:r>
          </a:p>
          <a:p>
            <a:pPr algn="l"/>
            <a:r>
              <a:rPr lang="it-IT" sz="3600" b="1" dirty="0" err="1" smtClean="0">
                <a:solidFill>
                  <a:schemeClr val="bg1"/>
                </a:solidFill>
              </a:rPr>
              <a:t>ImaACor</a:t>
            </a:r>
            <a:endParaRPr lang="it-IT" sz="3600" b="1" dirty="0">
              <a:solidFill>
                <a:schemeClr val="bg1"/>
              </a:solidFill>
            </a:endParaRPr>
          </a:p>
        </p:txBody>
      </p:sp>
      <p:sp>
        <p:nvSpPr>
          <p:cNvPr id="7" name="CasellaDiTesto 6">
            <a:extLst>
              <a:ext uri="{FF2B5EF4-FFF2-40B4-BE49-F238E27FC236}">
                <a16:creationId xmlns:a16="http://schemas.microsoft.com/office/drawing/2014/main" xmlns="" id="{861AD0F8-F5BE-0225-3E70-1EA585FF43CB}"/>
              </a:ext>
            </a:extLst>
          </p:cNvPr>
          <p:cNvSpPr txBox="1"/>
          <p:nvPr/>
        </p:nvSpPr>
        <p:spPr>
          <a:xfrm>
            <a:off x="4592443" y="1152034"/>
            <a:ext cx="6378398" cy="1200329"/>
          </a:xfrm>
          <a:prstGeom prst="rect">
            <a:avLst/>
          </a:prstGeom>
          <a:noFill/>
        </p:spPr>
        <p:txBody>
          <a:bodyPr wrap="square">
            <a:spAutoFit/>
          </a:bodyPr>
          <a:lstStyle/>
          <a:p>
            <a:r>
              <a:rPr lang="en-US"/>
              <a:t>The algorithms developed within the COOL project, including the correction for off-nadir viewing, are regularly integrated into the </a:t>
            </a:r>
            <a:r>
              <a:rPr lang="en-US" err="1"/>
              <a:t>ImaACor</a:t>
            </a:r>
            <a:r>
              <a:rPr lang="en-US"/>
              <a:t> atmospheric correction tool developed by CNR-IMAA</a:t>
            </a:r>
            <a:endParaRPr lang="it-IT"/>
          </a:p>
        </p:txBody>
      </p:sp>
      <p:sp>
        <p:nvSpPr>
          <p:cNvPr id="10" name="CasellaDiTesto 9">
            <a:extLst>
              <a:ext uri="{FF2B5EF4-FFF2-40B4-BE49-F238E27FC236}">
                <a16:creationId xmlns:a16="http://schemas.microsoft.com/office/drawing/2014/main" xmlns="" id="{019FA32E-89F9-376B-9255-2D86D3C900F4}"/>
              </a:ext>
            </a:extLst>
          </p:cNvPr>
          <p:cNvSpPr txBox="1"/>
          <p:nvPr/>
        </p:nvSpPr>
        <p:spPr>
          <a:xfrm>
            <a:off x="1198202" y="1903184"/>
            <a:ext cx="3325045" cy="646331"/>
          </a:xfrm>
          <a:prstGeom prst="rect">
            <a:avLst/>
          </a:prstGeom>
          <a:noFill/>
        </p:spPr>
        <p:txBody>
          <a:bodyPr wrap="square">
            <a:spAutoFit/>
          </a:bodyPr>
          <a:lstStyle/>
          <a:p>
            <a:r>
              <a:rPr lang="en-US" dirty="0" err="1"/>
              <a:t>ImaACor</a:t>
            </a:r>
            <a:r>
              <a:rPr lang="en-US" dirty="0"/>
              <a:t> Graphical °Interface</a:t>
            </a:r>
            <a:endParaRPr lang="it-IT" dirty="0"/>
          </a:p>
        </p:txBody>
      </p:sp>
      <p:pic>
        <p:nvPicPr>
          <p:cNvPr id="21" name="Immagine 20">
            <a:extLst>
              <a:ext uri="{FF2B5EF4-FFF2-40B4-BE49-F238E27FC236}">
                <a16:creationId xmlns:a16="http://schemas.microsoft.com/office/drawing/2014/main" xmlns="" id="{2D6F6730-12F9-195F-E74A-D992692B3D68}"/>
              </a:ext>
            </a:extLst>
          </p:cNvPr>
          <p:cNvPicPr>
            <a:picLocks noChangeAspect="1"/>
          </p:cNvPicPr>
          <p:nvPr/>
        </p:nvPicPr>
        <p:blipFill>
          <a:blip r:embed="rId2"/>
          <a:stretch>
            <a:fillRect/>
          </a:stretch>
        </p:blipFill>
        <p:spPr>
          <a:xfrm>
            <a:off x="405808" y="2609094"/>
            <a:ext cx="3507384" cy="2169504"/>
          </a:xfrm>
          <a:prstGeom prst="rect">
            <a:avLst/>
          </a:prstGeom>
        </p:spPr>
      </p:pic>
      <p:pic>
        <p:nvPicPr>
          <p:cNvPr id="22" name="Immagine 21">
            <a:extLst>
              <a:ext uri="{FF2B5EF4-FFF2-40B4-BE49-F238E27FC236}">
                <a16:creationId xmlns:a16="http://schemas.microsoft.com/office/drawing/2014/main" xmlns="" id="{B5F917E3-B042-D86D-99A2-0E02E90919D4}"/>
              </a:ext>
            </a:extLst>
          </p:cNvPr>
          <p:cNvPicPr>
            <a:picLocks noChangeAspect="1"/>
          </p:cNvPicPr>
          <p:nvPr/>
        </p:nvPicPr>
        <p:blipFill>
          <a:blip r:embed="rId3"/>
          <a:stretch>
            <a:fillRect/>
          </a:stretch>
        </p:blipFill>
        <p:spPr>
          <a:xfrm>
            <a:off x="4308768" y="2481948"/>
            <a:ext cx="7519370" cy="3707830"/>
          </a:xfrm>
          <a:prstGeom prst="rect">
            <a:avLst/>
          </a:prstGeom>
        </p:spPr>
      </p:pic>
      <p:cxnSp>
        <p:nvCxnSpPr>
          <p:cNvPr id="23" name="Connettore 2 22">
            <a:extLst>
              <a:ext uri="{FF2B5EF4-FFF2-40B4-BE49-F238E27FC236}">
                <a16:creationId xmlns:a16="http://schemas.microsoft.com/office/drawing/2014/main" xmlns="" id="{C0B60D89-FA97-3C28-4663-EBB22D695FD9}"/>
              </a:ext>
            </a:extLst>
          </p:cNvPr>
          <p:cNvCxnSpPr>
            <a:cxnSpLocks/>
          </p:cNvCxnSpPr>
          <p:nvPr/>
        </p:nvCxnSpPr>
        <p:spPr>
          <a:xfrm flipH="1" flipV="1">
            <a:off x="1902619" y="3848756"/>
            <a:ext cx="2689824" cy="40859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xmlns="" id="{6A73F87E-0C0B-06DD-7822-ADBAB75C9CB2}"/>
              </a:ext>
            </a:extLst>
          </p:cNvPr>
          <p:cNvSpPr txBox="1"/>
          <p:nvPr/>
        </p:nvSpPr>
        <p:spPr>
          <a:xfrm>
            <a:off x="202160" y="5214681"/>
            <a:ext cx="3788170" cy="1200329"/>
          </a:xfrm>
          <a:prstGeom prst="rect">
            <a:avLst/>
          </a:prstGeom>
          <a:noFill/>
        </p:spPr>
        <p:txBody>
          <a:bodyPr wrap="square">
            <a:spAutoFit/>
          </a:bodyPr>
          <a:lstStyle/>
          <a:p>
            <a:r>
              <a:rPr lang="en-US" dirty="0" err="1"/>
              <a:t>ImaACor</a:t>
            </a:r>
            <a:r>
              <a:rPr lang="en-US" dirty="0"/>
              <a:t> is participating in the  ACIX-III Land Atmospheric Correction Inter-comparison </a:t>
            </a:r>
            <a:r>
              <a:rPr lang="en-US" dirty="0" err="1"/>
              <a:t>eXercise</a:t>
            </a:r>
            <a:endParaRPr lang="it-IT" dirty="0"/>
          </a:p>
        </p:txBody>
      </p:sp>
      <p:sp>
        <p:nvSpPr>
          <p:cNvPr id="30" name="CasellaDiTesto 29">
            <a:extLst>
              <a:ext uri="{FF2B5EF4-FFF2-40B4-BE49-F238E27FC236}">
                <a16:creationId xmlns:a16="http://schemas.microsoft.com/office/drawing/2014/main" xmlns="" id="{D3884BB3-9223-2BC9-0884-9A22A4511CAB}"/>
              </a:ext>
            </a:extLst>
          </p:cNvPr>
          <p:cNvSpPr txBox="1"/>
          <p:nvPr/>
        </p:nvSpPr>
        <p:spPr>
          <a:xfrm>
            <a:off x="368604" y="4028087"/>
            <a:ext cx="3325045" cy="307777"/>
          </a:xfrm>
          <a:prstGeom prst="rect">
            <a:avLst/>
          </a:prstGeom>
          <a:noFill/>
        </p:spPr>
        <p:txBody>
          <a:bodyPr wrap="square">
            <a:spAutoFit/>
          </a:bodyPr>
          <a:lstStyle/>
          <a:p>
            <a:r>
              <a:rPr lang="en-US" sz="1400" b="1">
                <a:solidFill>
                  <a:srgbClr val="FF0000"/>
                </a:solidFill>
              </a:rPr>
              <a:t>PRISMA Tool</a:t>
            </a:r>
            <a:endParaRPr lang="it-IT" sz="1400" b="1">
              <a:solidFill>
                <a:srgbClr val="FF0000"/>
              </a:solidFill>
            </a:endParaRPr>
          </a:p>
        </p:txBody>
      </p:sp>
      <p:sp>
        <p:nvSpPr>
          <p:cNvPr id="31" name="CasellaDiTesto 30">
            <a:extLst>
              <a:ext uri="{FF2B5EF4-FFF2-40B4-BE49-F238E27FC236}">
                <a16:creationId xmlns:a16="http://schemas.microsoft.com/office/drawing/2014/main" xmlns="" id="{7FE06A40-B266-2EFE-5ED9-4C46A01E7010}"/>
              </a:ext>
            </a:extLst>
          </p:cNvPr>
          <p:cNvSpPr txBox="1"/>
          <p:nvPr/>
        </p:nvSpPr>
        <p:spPr>
          <a:xfrm>
            <a:off x="4592444" y="5316385"/>
            <a:ext cx="1327651" cy="523220"/>
          </a:xfrm>
          <a:prstGeom prst="rect">
            <a:avLst/>
          </a:prstGeom>
          <a:noFill/>
        </p:spPr>
        <p:txBody>
          <a:bodyPr wrap="square">
            <a:spAutoFit/>
          </a:bodyPr>
          <a:lstStyle/>
          <a:p>
            <a:r>
              <a:rPr lang="en-US" sz="1400" b="1">
                <a:solidFill>
                  <a:srgbClr val="FF0000"/>
                </a:solidFill>
              </a:rPr>
              <a:t>main screen</a:t>
            </a:r>
            <a:endParaRPr lang="it-IT" sz="1400" b="1">
              <a:solidFill>
                <a:srgbClr val="FF0000"/>
              </a:solidFill>
            </a:endParaRPr>
          </a:p>
        </p:txBody>
      </p:sp>
    </p:spTree>
    <p:extLst>
      <p:ext uri="{BB962C8B-B14F-4D97-AF65-F5344CB8AC3E}">
        <p14:creationId xmlns:p14="http://schemas.microsoft.com/office/powerpoint/2010/main" val="1284046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nvGraphicFramePr>
        <p:xfrm>
          <a:off x="7826464" y="2406826"/>
          <a:ext cx="4292600" cy="2942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Segnaposto contenuto 10"/>
          <p:cNvGraphicFramePr>
            <a:graphicFrameLocks/>
          </p:cNvGraphicFramePr>
          <p:nvPr>
            <p:extLst/>
          </p:nvPr>
        </p:nvGraphicFramePr>
        <p:xfrm>
          <a:off x="-217162" y="876161"/>
          <a:ext cx="7567951" cy="36163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olo 4"/>
          <p:cNvSpPr>
            <a:spLocks noGrp="1"/>
          </p:cNvSpPr>
          <p:nvPr>
            <p:ph type="title"/>
          </p:nvPr>
        </p:nvSpPr>
        <p:spPr>
          <a:xfrm>
            <a:off x="17437" y="165556"/>
            <a:ext cx="5350065" cy="646331"/>
          </a:xfrm>
        </p:spPr>
        <p:txBody>
          <a:bodyPr/>
          <a:lstStyle/>
          <a:p>
            <a:r>
              <a:rPr lang="en-GB" dirty="0"/>
              <a:t>CAL/VAL site analysis</a:t>
            </a:r>
          </a:p>
        </p:txBody>
      </p:sp>
      <p:sp>
        <p:nvSpPr>
          <p:cNvPr id="11" name="Freccia a inversione 10"/>
          <p:cNvSpPr/>
          <p:nvPr/>
        </p:nvSpPr>
        <p:spPr>
          <a:xfrm flipV="1">
            <a:off x="3234003" y="5349774"/>
            <a:ext cx="6886222" cy="736678"/>
          </a:xfrm>
          <a:prstGeom prst="uturnArrow">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asellaDiTesto 11"/>
          <p:cNvSpPr txBox="1"/>
          <p:nvPr/>
        </p:nvSpPr>
        <p:spPr>
          <a:xfrm>
            <a:off x="3849302" y="5376384"/>
            <a:ext cx="5393528" cy="369332"/>
          </a:xfrm>
          <a:prstGeom prst="rect">
            <a:avLst/>
          </a:prstGeom>
          <a:noFill/>
        </p:spPr>
        <p:txBody>
          <a:bodyPr wrap="none" rtlCol="0">
            <a:spAutoFit/>
          </a:bodyPr>
          <a:lstStyle/>
          <a:p>
            <a:r>
              <a:rPr lang="en-GB" dirty="0"/>
              <a:t>From site characterization to TOA generation</a:t>
            </a:r>
          </a:p>
        </p:txBody>
      </p:sp>
      <p:grpSp>
        <p:nvGrpSpPr>
          <p:cNvPr id="2" name="Gruppo 1"/>
          <p:cNvGrpSpPr/>
          <p:nvPr/>
        </p:nvGrpSpPr>
        <p:grpSpPr>
          <a:xfrm>
            <a:off x="116788" y="876161"/>
            <a:ext cx="1080000" cy="1274754"/>
            <a:chOff x="166108" y="876161"/>
            <a:chExt cx="1080000" cy="1274754"/>
          </a:xfrm>
        </p:grpSpPr>
        <p:pic>
          <p:nvPicPr>
            <p:cNvPr id="13" name="Immagine 1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6108" y="876161"/>
              <a:ext cx="1080000" cy="1274754"/>
            </a:xfrm>
            <a:prstGeom prst="rect">
              <a:avLst/>
            </a:prstGeom>
            <a:ln>
              <a:solidFill>
                <a:srgbClr val="FF0000"/>
              </a:solidFill>
            </a:ln>
          </p:spPr>
        </p:pic>
        <p:sp>
          <p:nvSpPr>
            <p:cNvPr id="14" name="CasellaDiTesto 13"/>
            <p:cNvSpPr txBox="1"/>
            <p:nvPr/>
          </p:nvSpPr>
          <p:spPr>
            <a:xfrm>
              <a:off x="186148" y="1658957"/>
              <a:ext cx="332142" cy="369332"/>
            </a:xfrm>
            <a:prstGeom prst="rect">
              <a:avLst/>
            </a:prstGeom>
            <a:noFill/>
          </p:spPr>
          <p:txBody>
            <a:bodyPr wrap="none" rtlCol="0">
              <a:spAutoFit/>
            </a:bodyPr>
            <a:lstStyle/>
            <a:p>
              <a:r>
                <a:rPr lang="it-IT" dirty="0">
                  <a:solidFill>
                    <a:srgbClr val="FF0000"/>
                  </a:solidFill>
                </a:rPr>
                <a:t>*</a:t>
              </a:r>
            </a:p>
          </p:txBody>
        </p:sp>
      </p:grpSp>
      <p:grpSp>
        <p:nvGrpSpPr>
          <p:cNvPr id="15" name="Gruppo 14"/>
          <p:cNvGrpSpPr/>
          <p:nvPr/>
        </p:nvGrpSpPr>
        <p:grpSpPr>
          <a:xfrm>
            <a:off x="197080" y="4398097"/>
            <a:ext cx="3952726" cy="2589691"/>
            <a:chOff x="180411" y="4398097"/>
            <a:chExt cx="3952726" cy="2589691"/>
          </a:xfrm>
        </p:grpSpPr>
        <p:pic>
          <p:nvPicPr>
            <p:cNvPr id="16" name="Immagine 15"/>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80411" y="5510896"/>
              <a:ext cx="2131394" cy="1347104"/>
            </a:xfrm>
            <a:prstGeom prst="rect">
              <a:avLst/>
            </a:prstGeom>
            <a:ln w="31750">
              <a:solidFill>
                <a:srgbClr val="FF0000"/>
              </a:solidFill>
            </a:ln>
          </p:spPr>
        </p:pic>
        <p:sp>
          <p:nvSpPr>
            <p:cNvPr id="17" name="CasellaDiTesto 16"/>
            <p:cNvSpPr txBox="1"/>
            <p:nvPr/>
          </p:nvSpPr>
          <p:spPr>
            <a:xfrm rot="2997634">
              <a:off x="243733" y="6300421"/>
              <a:ext cx="1005403" cy="369332"/>
            </a:xfrm>
            <a:prstGeom prst="rect">
              <a:avLst/>
            </a:prstGeom>
            <a:noFill/>
          </p:spPr>
          <p:txBody>
            <a:bodyPr wrap="none" rtlCol="0">
              <a:spAutoFit/>
            </a:bodyPr>
            <a:lstStyle/>
            <a:p>
              <a:r>
                <a:rPr lang="it-IT" dirty="0"/>
                <a:t>1.0 km</a:t>
              </a:r>
              <a:endParaRPr lang="it-IT" baseline="30000" dirty="0"/>
            </a:p>
          </p:txBody>
        </p:sp>
        <p:sp>
          <p:nvSpPr>
            <p:cNvPr id="18" name="CasellaDiTesto 17"/>
            <p:cNvSpPr txBox="1"/>
            <p:nvPr/>
          </p:nvSpPr>
          <p:spPr>
            <a:xfrm rot="19536764">
              <a:off x="1314206" y="6300421"/>
              <a:ext cx="1173593" cy="369332"/>
            </a:xfrm>
            <a:prstGeom prst="rect">
              <a:avLst/>
            </a:prstGeom>
            <a:noFill/>
          </p:spPr>
          <p:txBody>
            <a:bodyPr wrap="square" rtlCol="0">
              <a:spAutoFit/>
            </a:bodyPr>
            <a:lstStyle/>
            <a:p>
              <a:r>
                <a:rPr lang="it-IT" dirty="0"/>
                <a:t>3.0 km</a:t>
              </a:r>
            </a:p>
          </p:txBody>
        </p:sp>
        <p:grpSp>
          <p:nvGrpSpPr>
            <p:cNvPr id="19" name="Gruppo 18"/>
            <p:cNvGrpSpPr/>
            <p:nvPr/>
          </p:nvGrpSpPr>
          <p:grpSpPr>
            <a:xfrm>
              <a:off x="180411" y="4398097"/>
              <a:ext cx="2131394" cy="1376859"/>
              <a:chOff x="180411" y="4526113"/>
              <a:chExt cx="2131394" cy="1376859"/>
            </a:xfrm>
          </p:grpSpPr>
          <p:pic>
            <p:nvPicPr>
              <p:cNvPr id="22" name="Immagine 21"/>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80411" y="4526113"/>
                <a:ext cx="2131394" cy="1217187"/>
              </a:xfrm>
              <a:prstGeom prst="rect">
                <a:avLst/>
              </a:prstGeom>
              <a:ln w="31750">
                <a:solidFill>
                  <a:srgbClr val="FF0000"/>
                </a:solidFill>
              </a:ln>
            </p:spPr>
          </p:pic>
          <p:sp>
            <p:nvSpPr>
              <p:cNvPr id="23" name="CasellaDiTesto 22"/>
              <p:cNvSpPr txBox="1"/>
              <p:nvPr/>
            </p:nvSpPr>
            <p:spPr>
              <a:xfrm rot="2997634">
                <a:off x="146350" y="5215605"/>
                <a:ext cx="1005403" cy="369332"/>
              </a:xfrm>
              <a:prstGeom prst="rect">
                <a:avLst/>
              </a:prstGeom>
              <a:noFill/>
            </p:spPr>
            <p:txBody>
              <a:bodyPr wrap="none" rtlCol="0">
                <a:spAutoFit/>
              </a:bodyPr>
              <a:lstStyle/>
              <a:p>
                <a:r>
                  <a:rPr lang="it-IT" dirty="0"/>
                  <a:t>1.0 km</a:t>
                </a:r>
                <a:endParaRPr lang="it-IT" baseline="30000" dirty="0"/>
              </a:p>
            </p:txBody>
          </p:sp>
          <p:sp>
            <p:nvSpPr>
              <p:cNvPr id="24" name="CasellaDiTesto 23"/>
              <p:cNvSpPr txBox="1"/>
              <p:nvPr/>
            </p:nvSpPr>
            <p:spPr>
              <a:xfrm rot="19536764">
                <a:off x="844681" y="5229784"/>
                <a:ext cx="1173593" cy="369332"/>
              </a:xfrm>
              <a:prstGeom prst="rect">
                <a:avLst/>
              </a:prstGeom>
              <a:noFill/>
            </p:spPr>
            <p:txBody>
              <a:bodyPr wrap="square" rtlCol="0">
                <a:spAutoFit/>
              </a:bodyPr>
              <a:lstStyle/>
              <a:p>
                <a:r>
                  <a:rPr lang="it-IT" dirty="0"/>
                  <a:t>0.2 km</a:t>
                </a:r>
              </a:p>
            </p:txBody>
          </p:sp>
        </p:grpSp>
        <p:sp>
          <p:nvSpPr>
            <p:cNvPr id="20" name="Rettangolo 19"/>
            <p:cNvSpPr/>
            <p:nvPr/>
          </p:nvSpPr>
          <p:spPr>
            <a:xfrm>
              <a:off x="2311805" y="4615425"/>
              <a:ext cx="1821332" cy="369332"/>
            </a:xfrm>
            <a:prstGeom prst="rect">
              <a:avLst/>
            </a:prstGeom>
          </p:spPr>
          <p:txBody>
            <a:bodyPr wrap="none">
              <a:spAutoFit/>
            </a:bodyPr>
            <a:lstStyle/>
            <a:p>
              <a:r>
                <a:rPr lang="en-GB" dirty="0"/>
                <a:t>Campo Pisano</a:t>
              </a:r>
              <a:endParaRPr lang="it-IT" dirty="0"/>
            </a:p>
          </p:txBody>
        </p:sp>
        <p:sp>
          <p:nvSpPr>
            <p:cNvPr id="21" name="Rettangolo 20"/>
            <p:cNvSpPr/>
            <p:nvPr/>
          </p:nvSpPr>
          <p:spPr>
            <a:xfrm>
              <a:off x="2294887" y="6115282"/>
              <a:ext cx="1802866" cy="369332"/>
            </a:xfrm>
            <a:prstGeom prst="rect">
              <a:avLst/>
            </a:prstGeom>
          </p:spPr>
          <p:txBody>
            <a:bodyPr wrap="none">
              <a:spAutoFit/>
            </a:bodyPr>
            <a:lstStyle/>
            <a:p>
              <a:r>
                <a:rPr lang="en-GB" dirty="0"/>
                <a:t>Sale 'e </a:t>
              </a:r>
              <a:r>
                <a:rPr lang="en-GB" dirty="0" err="1"/>
                <a:t>Porcus</a:t>
              </a:r>
              <a:endParaRPr lang="it-IT" dirty="0"/>
            </a:p>
          </p:txBody>
        </p:sp>
      </p:grpSp>
      <p:sp>
        <p:nvSpPr>
          <p:cNvPr id="25" name="CasellaDiTesto 24"/>
          <p:cNvSpPr txBox="1"/>
          <p:nvPr/>
        </p:nvSpPr>
        <p:spPr>
          <a:xfrm>
            <a:off x="4782342" y="1044837"/>
            <a:ext cx="7087103" cy="646331"/>
          </a:xfrm>
          <a:prstGeom prst="rect">
            <a:avLst/>
          </a:prstGeom>
          <a:noFill/>
        </p:spPr>
        <p:txBody>
          <a:bodyPr wrap="square" rtlCol="0">
            <a:spAutoFit/>
          </a:bodyPr>
          <a:lstStyle/>
          <a:p>
            <a:pPr algn="r"/>
            <a:r>
              <a:rPr lang="it-IT" i="1" dirty="0"/>
              <a:t>Reference </a:t>
            </a:r>
            <a:r>
              <a:rPr lang="it-IT" i="1" dirty="0" err="1"/>
              <a:t>missions</a:t>
            </a:r>
            <a:r>
              <a:rPr lang="it-IT" i="1" dirty="0"/>
              <a:t>: PRISMA, PRISMA–SG, ENMAP, SBG, SBG-TIR, CHIME </a:t>
            </a:r>
          </a:p>
        </p:txBody>
      </p:sp>
      <p:sp>
        <p:nvSpPr>
          <p:cNvPr id="3" name="Titolo 1">
            <a:extLst>
              <a:ext uri="{FF2B5EF4-FFF2-40B4-BE49-F238E27FC236}">
                <a16:creationId xmlns:a16="http://schemas.microsoft.com/office/drawing/2014/main" xmlns="" id="{BD109ECC-04B5-D62B-BB97-249C1CBA3A9D}"/>
              </a:ext>
            </a:extLst>
          </p:cNvPr>
          <p:cNvSpPr txBox="1">
            <a:spLocks/>
          </p:cNvSpPr>
          <p:nvPr/>
        </p:nvSpPr>
        <p:spPr>
          <a:xfrm>
            <a:off x="859603" y="49116"/>
            <a:ext cx="10579997" cy="9182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sz="2400" dirty="0">
              <a:highlight>
                <a:srgbClr val="FF0000"/>
              </a:highlight>
              <a:latin typeface="EasyReadingPRO" panose="02000506040000020003"/>
            </a:endParaRPr>
          </a:p>
        </p:txBody>
      </p:sp>
    </p:spTree>
    <p:extLst>
      <p:ext uri="{BB962C8B-B14F-4D97-AF65-F5344CB8AC3E}">
        <p14:creationId xmlns:p14="http://schemas.microsoft.com/office/powerpoint/2010/main" val="3802088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xmlns="" id="{BE6ACD21-E505-7D91-250E-E14713D9D857}"/>
              </a:ext>
            </a:extLst>
          </p:cNvPr>
          <p:cNvSpPr txBox="1">
            <a:spLocks/>
          </p:cNvSpPr>
          <p:nvPr/>
        </p:nvSpPr>
        <p:spPr>
          <a:xfrm>
            <a:off x="14733" y="3710"/>
            <a:ext cx="9978459" cy="9182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solidFill>
                  <a:schemeClr val="bg1"/>
                </a:solidFill>
              </a:rPr>
              <a:t>Surface characterization</a:t>
            </a:r>
            <a:endParaRPr lang="it-IT" sz="3600" b="1" dirty="0">
              <a:solidFill>
                <a:schemeClr val="bg1"/>
              </a:solidFill>
            </a:endParaRPr>
          </a:p>
        </p:txBody>
      </p:sp>
      <p:sp>
        <p:nvSpPr>
          <p:cNvPr id="2" name="CasellaDiTesto 1">
            <a:extLst>
              <a:ext uri="{FF2B5EF4-FFF2-40B4-BE49-F238E27FC236}">
                <a16:creationId xmlns:a16="http://schemas.microsoft.com/office/drawing/2014/main" xmlns="" id="{342FD1DB-088E-105C-E4D3-4EA6A6990092}"/>
              </a:ext>
            </a:extLst>
          </p:cNvPr>
          <p:cNvSpPr txBox="1"/>
          <p:nvPr/>
        </p:nvSpPr>
        <p:spPr>
          <a:xfrm>
            <a:off x="82658" y="1226321"/>
            <a:ext cx="7670618" cy="2031325"/>
          </a:xfrm>
          <a:prstGeom prst="rect">
            <a:avLst/>
          </a:prstGeom>
          <a:noFill/>
        </p:spPr>
        <p:txBody>
          <a:bodyPr wrap="square">
            <a:spAutoFit/>
          </a:bodyPr>
          <a:lstStyle/>
          <a:p>
            <a:pPr algn="just"/>
            <a:r>
              <a:rPr lang="en-GB" dirty="0"/>
              <a:t>Activities</a:t>
            </a:r>
            <a:r>
              <a:rPr lang="en-GB" dirty="0" smtClean="0"/>
              <a:t>: Surface </a:t>
            </a:r>
            <a:r>
              <a:rPr lang="en-GB" dirty="0"/>
              <a:t>characterization:</a:t>
            </a:r>
          </a:p>
          <a:p>
            <a:pPr marL="0" lvl="1" algn="just"/>
            <a:r>
              <a:rPr lang="en-GB" dirty="0"/>
              <a:t>reflected solar radiation carried out with a portable </a:t>
            </a:r>
            <a:r>
              <a:rPr lang="en-GB" dirty="0" err="1"/>
              <a:t>spectroradiometer</a:t>
            </a:r>
            <a:r>
              <a:rPr lang="en-GB" dirty="0"/>
              <a:t> ASD Fieldspec; comparison of the spectral response of the different measurement points for each site by </a:t>
            </a:r>
            <a:r>
              <a:rPr lang="en-GB" dirty="0" err="1"/>
              <a:t>analyzing</a:t>
            </a:r>
            <a:r>
              <a:rPr lang="en-GB" dirty="0"/>
              <a:t> the spectral variability; analysis of seasonal variation and definition of the </a:t>
            </a:r>
            <a:r>
              <a:rPr lang="en-GB" dirty="0" err="1"/>
              <a:t>site.Surface</a:t>
            </a:r>
            <a:r>
              <a:rPr lang="en-GB" dirty="0"/>
              <a:t> </a:t>
            </a:r>
            <a:r>
              <a:rPr lang="en-GB" dirty="0"/>
              <a:t>Reflectance Measurements: measurements of </a:t>
            </a:r>
            <a:r>
              <a:rPr lang="it-IT" dirty="0"/>
              <a:t>	</a:t>
            </a:r>
          </a:p>
        </p:txBody>
      </p:sp>
      <p:pic>
        <p:nvPicPr>
          <p:cNvPr id="6" name="Immagine 5"/>
          <p:cNvPicPr/>
          <p:nvPr/>
        </p:nvPicPr>
        <p:blipFill rotWithShape="1">
          <a:blip r:embed="rId2"/>
          <a:srcRect l="25727" t="12328" r="16591" b="13450"/>
          <a:stretch/>
        </p:blipFill>
        <p:spPr bwMode="auto">
          <a:xfrm>
            <a:off x="4341378" y="3632048"/>
            <a:ext cx="3529330" cy="2440940"/>
          </a:xfrm>
          <a:prstGeom prst="rect">
            <a:avLst/>
          </a:prstGeom>
          <a:ln w="38100">
            <a:solidFill>
              <a:srgbClr val="FF0000"/>
            </a:solidFill>
          </a:ln>
          <a:extLst>
            <a:ext uri="{53640926-AAD7-44D8-BBD7-CCE9431645EC}">
              <a14:shadowObscured xmlns:a14="http://schemas.microsoft.com/office/drawing/2010/main"/>
            </a:ext>
          </a:extLst>
        </p:spPr>
      </p:pic>
      <p:pic>
        <p:nvPicPr>
          <p:cNvPr id="7" name="Immagine 6"/>
          <p:cNvPicPr/>
          <p:nvPr/>
        </p:nvPicPr>
        <p:blipFill rotWithShape="1">
          <a:blip r:embed="rId3"/>
          <a:srcRect l="19233" t="15475" r="34387" b="12488"/>
          <a:stretch/>
        </p:blipFill>
        <p:spPr bwMode="auto">
          <a:xfrm>
            <a:off x="561944" y="3632048"/>
            <a:ext cx="2837815" cy="2368550"/>
          </a:xfrm>
          <a:prstGeom prst="rect">
            <a:avLst/>
          </a:prstGeom>
          <a:ln w="34925">
            <a:solidFill>
              <a:srgbClr val="00B0F0"/>
            </a:solidFill>
          </a:ln>
          <a:extLst>
            <a:ext uri="{53640926-AAD7-44D8-BBD7-CCE9431645EC}">
              <a14:shadowObscured xmlns:a14="http://schemas.microsoft.com/office/drawing/2010/main"/>
            </a:ext>
          </a:extLst>
        </p:spPr>
      </p:pic>
      <p:pic>
        <p:nvPicPr>
          <p:cNvPr id="5" name="Immagine 4"/>
          <p:cNvPicPr>
            <a:picLocks noChangeAspect="1"/>
          </p:cNvPicPr>
          <p:nvPr/>
        </p:nvPicPr>
        <p:blipFill>
          <a:blip r:embed="rId4"/>
          <a:stretch>
            <a:fillRect/>
          </a:stretch>
        </p:blipFill>
        <p:spPr>
          <a:xfrm>
            <a:off x="8213576" y="835702"/>
            <a:ext cx="3799552" cy="5084076"/>
          </a:xfrm>
          <a:prstGeom prst="rect">
            <a:avLst/>
          </a:prstGeom>
        </p:spPr>
      </p:pic>
      <p:sp>
        <p:nvSpPr>
          <p:cNvPr id="8" name="Rettangolo 7"/>
          <p:cNvSpPr/>
          <p:nvPr/>
        </p:nvSpPr>
        <p:spPr>
          <a:xfrm>
            <a:off x="9154319" y="3498850"/>
            <a:ext cx="184150" cy="1778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p:cNvSpPr/>
          <p:nvPr/>
        </p:nvSpPr>
        <p:spPr>
          <a:xfrm>
            <a:off x="9338469" y="4940659"/>
            <a:ext cx="184150" cy="1778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9140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Presentation page">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PKKMWAM5UKCP-1108600927-1303</_dlc_DocId>
    <_dlc_DocIdUrl xmlns="ddc99d1b-0883-4f2c-a8e6-6d8ebaa0e5d6">
      <Url>https://esateamsite.sso.esa.int/support/EOT2018/_layouts/15/DocIdRedir.aspx?ID=PKKMWAM5UKCP-1108600927-1303</Url>
      <Description>PKKMWAM5UKCP-1108600927-1303</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14A63-63A1-4694-A9CB-C52F3967F032}">
  <ds:schemaRefs>
    <ds:schemaRef ds:uri="http://schemas.microsoft.com/sharepoint/events"/>
  </ds:schemaRefs>
</ds:datastoreItem>
</file>

<file path=customXml/itemProps2.xml><?xml version="1.0" encoding="utf-8"?>
<ds:datastoreItem xmlns:ds="http://schemas.openxmlformats.org/officeDocument/2006/customXml" ds:itemID="{32253E4B-BB15-4AC1-82DB-CDDE390D8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22279E-2C4C-4C93-8498-455A58D1433E}">
  <ds:schemaRefs>
    <ds:schemaRef ds:uri="http://schemas.microsoft.com/office/2006/documentManagement/types"/>
    <ds:schemaRef ds:uri="http://purl.org/dc/elements/1.1/"/>
    <ds:schemaRef ds:uri="http://schemas.microsoft.com/sharepoint/v4"/>
    <ds:schemaRef ds:uri="http://schemas.microsoft.com/office/infopath/2007/PartnerControls"/>
    <ds:schemaRef ds:uri="http://schemas.microsoft.com/sharepoint/v3/fields"/>
    <ds:schemaRef ds:uri="http://schemas.openxmlformats.org/package/2006/metadata/core-properties"/>
    <ds:schemaRef ds:uri="http://www.w3.org/XML/1998/namespace"/>
    <ds:schemaRef ds:uri="ddc99d1b-0883-4f2c-a8e6-6d8ebaa0e5d6"/>
    <ds:schemaRef ds:uri="http://schemas.microsoft.com/office/2006/metadata/properties"/>
    <ds:schemaRef ds:uri="http://purl.org/dc/dcmitype/"/>
    <ds:schemaRef ds:uri="http://purl.org/dc/terms/"/>
  </ds:schemaRefs>
</ds:datastoreItem>
</file>

<file path=customXml/itemProps4.xml><?xml version="1.0" encoding="utf-8"?>
<ds:datastoreItem xmlns:ds="http://schemas.openxmlformats.org/officeDocument/2006/customXml" ds:itemID="{548D79E0-F545-4A75-B39D-7B8AF1D9BA85}">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2020_ESA_Presentation</Template>
  <TotalTime>49</TotalTime>
  <Words>1712</Words>
  <Application>Microsoft Office PowerPoint</Application>
  <PresentationFormat>Personalizzato</PresentationFormat>
  <Paragraphs>166</Paragraphs>
  <Slides>16</Slides>
  <Notes>6</Notes>
  <HiddenSlides>1</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16</vt:i4>
      </vt:variant>
    </vt:vector>
  </HeadingPairs>
  <TitlesOfParts>
    <vt:vector size="24" baseType="lpstr">
      <vt:lpstr>MS PGothic</vt:lpstr>
      <vt:lpstr>Arial</vt:lpstr>
      <vt:lpstr>Calibri</vt:lpstr>
      <vt:lpstr>Cambria Math</vt:lpstr>
      <vt:lpstr>EasyReadingPRO</vt:lpstr>
      <vt:lpstr>Times New Roman</vt:lpstr>
      <vt:lpstr>Verdana</vt:lpstr>
      <vt:lpstr>Presentation page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CAL/VAL site analysis</vt:lpstr>
      <vt:lpstr>Presentazione standard di PowerPoint</vt:lpstr>
      <vt:lpstr>Sal’e Porcu Pond «Dirty Salt» pond </vt:lpstr>
      <vt:lpstr>TOA reflectance generation</vt:lpstr>
      <vt:lpstr>Presentazione standard di PowerPoint</vt:lpstr>
      <vt:lpstr>Presentazione standard di PowerPoint</vt:lpstr>
      <vt:lpstr>Presentazione standard di PowerPoint</vt:lpstr>
      <vt:lpstr>Presentazione standard di PowerPoint</vt:lpstr>
      <vt:lpstr>Key points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TITLE OF PRESENTATION</dc:subject>
  <dc:creator>Ulla</dc:creator>
  <cp:keywords/>
  <dc:description/>
  <cp:lastModifiedBy>Account Microsoft</cp:lastModifiedBy>
  <cp:revision>8</cp:revision>
  <cp:lastPrinted>2008-08-26T16:26:23Z</cp:lastPrinted>
  <dcterms:created xsi:type="dcterms:W3CDTF">2024-10-24T13:38:22Z</dcterms:created>
  <dcterms:modified xsi:type="dcterms:W3CDTF">2024-11-13T14:39:14Z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user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2024-10-23T22:00:00Z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