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73" r:id="rId2"/>
  </p:sldMasterIdLst>
  <p:notesMasterIdLst>
    <p:notesMasterId r:id="rId24"/>
  </p:notesMasterIdLst>
  <p:handoutMasterIdLst>
    <p:handoutMasterId r:id="rId25"/>
  </p:handoutMasterIdLst>
  <p:sldIdLst>
    <p:sldId id="277" r:id="rId3"/>
    <p:sldId id="2142533856" r:id="rId4"/>
    <p:sldId id="2142533782" r:id="rId5"/>
    <p:sldId id="2142533894" r:id="rId6"/>
    <p:sldId id="2142533891" r:id="rId7"/>
    <p:sldId id="2142533893" r:id="rId8"/>
    <p:sldId id="2142533884" r:id="rId9"/>
    <p:sldId id="2142533901" r:id="rId10"/>
    <p:sldId id="2142533907" r:id="rId11"/>
    <p:sldId id="29228" r:id="rId12"/>
    <p:sldId id="29229" r:id="rId13"/>
    <p:sldId id="29230" r:id="rId14"/>
    <p:sldId id="2142533906" r:id="rId15"/>
    <p:sldId id="2142533903" r:id="rId16"/>
    <p:sldId id="2142533897" r:id="rId17"/>
    <p:sldId id="2142533896" r:id="rId18"/>
    <p:sldId id="278" r:id="rId19"/>
    <p:sldId id="2142533900" r:id="rId20"/>
    <p:sldId id="2142533822" r:id="rId21"/>
    <p:sldId id="2142533821" r:id="rId22"/>
    <p:sldId id="2142533888" r:id="rId23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79F"/>
    <a:srgbClr val="F2AA00"/>
    <a:srgbClr val="FF9C39"/>
    <a:srgbClr val="0C09C4"/>
    <a:srgbClr val="903DCE"/>
    <a:srgbClr val="9565FA"/>
    <a:srgbClr val="B9A0D6"/>
    <a:srgbClr val="9437FF"/>
    <a:srgbClr val="FFFFFF"/>
    <a:srgbClr val="000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5"/>
    <p:restoredTop sz="96619" autoAdjust="0"/>
  </p:normalViewPr>
  <p:slideViewPr>
    <p:cSldViewPr snapToGrid="0" snapToObjects="1">
      <p:cViewPr varScale="1">
        <p:scale>
          <a:sx n="171" d="100"/>
          <a:sy n="171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11/14/24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4171C-CFEF-4530-AB8C-65836EA974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1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4171C-CFEF-4530-AB8C-65836EA974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551B12B-57A3-9E42-9832-5CB82319A649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5F1B3E5-1986-4C42-8FA2-C825F1067C49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C475D45D-75D8-8640-9037-4F7C1CD2DCB4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6D2FD3-437D-BA46-B26E-51BE29896EBF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Ligh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26B4BBA-2913-564D-9A46-51806ED11622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2866-EC51-3C4C-8DB5-861527CDE816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816BEC-5B24-564A-A2CD-F53674FA4749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310B6B-401B-6B42-B730-097665A9D036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3A41-1154-A24F-9637-FD547FDA9F8D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DDA9-EA35-4048-AF09-C8417C2EABDE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56" y="200823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0B4F-8B70-024C-99AA-430F6CF01E91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67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C777-FF0E-0045-863C-BC30A6777B83}" type="datetime1">
              <a:rPr lang="en-US" smtClean="0"/>
              <a:t>11/14/24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EEFBAC51-1939-2B7E-DE39-58E8C7A5A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38" y="4900081"/>
            <a:ext cx="1826795" cy="243419"/>
          </a:xfrm>
          <a:prstGeom prst="rect">
            <a:avLst/>
          </a:prstGeom>
        </p:spPr>
        <p:txBody>
          <a:bodyPr/>
          <a:lstStyle>
            <a:lvl1pPr>
              <a:defRPr sz="675"/>
            </a:lvl1pPr>
          </a:lstStyle>
          <a:p>
            <a:r>
              <a:rPr lang="en-US"/>
              <a:t>This document has been reviewed and determined not to contain export controlled technical data. </a:t>
            </a:r>
          </a:p>
        </p:txBody>
      </p:sp>
    </p:spTree>
    <p:extLst>
      <p:ext uri="{BB962C8B-B14F-4D97-AF65-F5344CB8AC3E}">
        <p14:creationId xmlns:p14="http://schemas.microsoft.com/office/powerpoint/2010/main" val="585666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E7CCC-B7C3-47C0-977C-7E91511F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F8C37-1C88-45FC-873B-18EFAE9E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DCB1-EF57-E046-BB3B-28CDE75C7580}" type="datetime1">
              <a:rPr lang="en-US" smtClean="0"/>
              <a:t>11/14/24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0817B-848C-4C7B-87A9-9337E8D8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CCB3-7528-44B0-9F3E-708A303C68A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385F8B2B-EE3F-FA84-6BE1-4D4D27EEF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38" y="4900081"/>
            <a:ext cx="1826795" cy="243419"/>
          </a:xfrm>
          <a:prstGeom prst="rect">
            <a:avLst/>
          </a:prstGeom>
        </p:spPr>
        <p:txBody>
          <a:bodyPr/>
          <a:lstStyle>
            <a:lvl1pPr>
              <a:defRPr sz="675"/>
            </a:lvl1pPr>
          </a:lstStyle>
          <a:p>
            <a:r>
              <a:rPr lang="en-US"/>
              <a:t>This document has been reviewed and determined not to contain export controlled technical data. </a:t>
            </a:r>
          </a:p>
        </p:txBody>
      </p:sp>
    </p:spTree>
    <p:extLst>
      <p:ext uri="{BB962C8B-B14F-4D97-AF65-F5344CB8AC3E}">
        <p14:creationId xmlns:p14="http://schemas.microsoft.com/office/powerpoint/2010/main" val="32834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0798" y="836802"/>
            <a:ext cx="8584602" cy="39637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 sz="1500"/>
            </a:lvl1pPr>
            <a:lvl2pPr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defRPr sz="1200"/>
            </a:lvl2pPr>
            <a:lvl3pPr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defRPr sz="1200"/>
            </a:lvl3pPr>
            <a:lvl4pPr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defRPr sz="1050"/>
            </a:lvl4pPr>
            <a:lvl5pPr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84251CB-FD09-B641-B523-0F97927AE8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38138" y="4865051"/>
            <a:ext cx="7304714" cy="226175"/>
          </a:xfrm>
        </p:spPr>
        <p:txBody>
          <a:bodyPr/>
          <a:lstStyle>
            <a:lvl1pPr>
              <a:defRPr sz="7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72DE20-1741-C24D-8496-8049DF1CF1A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6200" y="4865052"/>
            <a:ext cx="961939" cy="228577"/>
          </a:xfrm>
        </p:spPr>
        <p:txBody>
          <a:bodyPr/>
          <a:lstStyle>
            <a:lvl1pPr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DF345A-1030-924A-8F41-7A7B41F70433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85B4E7D-C3DD-7C4B-BF34-AA6334EE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352" y="4873341"/>
            <a:ext cx="652545" cy="220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64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866775"/>
            <a:ext cx="8839200" cy="4143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295401" y="196727"/>
            <a:ext cx="5562600" cy="344091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920980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F878-AC35-4B17-9378-FA52361412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359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6855-4BFE-4554-85AA-42DD4C0ADBCB}" type="datetime1">
              <a:rPr lang="en-US" smtClean="0"/>
              <a:t>11/14/24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92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866775"/>
            <a:ext cx="8839200" cy="4143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295401" y="196727"/>
            <a:ext cx="5562600" cy="344091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920980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F878-AC35-4B17-9378-FA52361412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359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6855-4BFE-4554-85AA-42DD4C0ADBCB}" type="datetime1">
              <a:rPr lang="en-US" smtClean="0"/>
              <a:t>11/14/24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76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866775"/>
            <a:ext cx="8839200" cy="4143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295401" y="196727"/>
            <a:ext cx="5562600" cy="344091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920980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F878-AC35-4B17-9378-FA52361412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359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6855-4BFE-4554-85AA-42DD4C0ADBCB}" type="datetime1">
              <a:rPr lang="en-US" smtClean="0"/>
              <a:t>11/14/24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4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9" y="1184382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34" y="3921596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7139042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9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6" y="3488175"/>
            <a:ext cx="7139043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6" y="4219781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5605049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This document has been reviewed and determined not to contain export controlled technical data. </a:t>
            </a:r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EC5CF15-3216-1C4B-B1BA-88D822220230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C68ADBD-3616-4318-B5FF-7C1BB362CA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20F7B9F-89EE-8848-BFA8-94EB65B48069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B47D49F-CF95-ED47-A8D1-C337815ADDAD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9DDD08E-B43C-483A-B1DD-9BEB0BDDD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0491FA5-8FCA-4F4B-BA9F-73C384CF8F62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5BDBB59-C25B-404F-8E5E-4336684724DF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53CE28F-B0E6-4C63-A7B8-EB4157A070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BC58769-5600-AD49-AC60-CD5AF3B859B2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162CBF1-DDC8-664A-A51D-08685470EDCD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4B11A731-9040-D64A-A81F-715546F21035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A79206F-C929-453C-B7BF-19A540401E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7E077E1-2F3C-3E46-8994-BA5903E996BB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C3E947D-4126-44FB-8EC6-F80A3BAA1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BFD6425-576E-EA4B-A75A-B3B15F87E779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22220E9-9E86-F349-A209-2277866B1DAA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3DD69A1-EC34-7C42-908F-D9BF1D9C47DE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F015878-4578-4C49-BC72-FE830FC5A6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A5C1-19C2-4C49-B48A-21E7BFBFD1EA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6A69-C78D-46AD-9B4E-1E66EF195C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5E38B-4508-4C4D-993B-C4B6BC1E5910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D687A4-DDE5-B444-8936-B1CEF4F443BB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80A40-1856-FB43-945E-146F871D6018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044C-ADCD-3F40-8EEE-C62022CD7DF5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18" y="200823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4A0B-4286-884B-9FFC-B68DEFBD4655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3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B437A22-3144-C041-AC94-D270EFA7CA2D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858315E-F74E-6749-9407-091144CF783C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9796CC3-FF44-4141-8F0F-EAB18A29E8D6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DBCBFA9-D540-CC4D-9195-AFC78F0D76B5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244E694-8D03-EA42-8D9F-C5889B9D34A7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17F4518-6B06-3648-A3E4-644225AAED28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93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42240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6C301D-6479-AB42-BD8C-E8247DAD439F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2360" y="4802823"/>
            <a:ext cx="60137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4" r:id="rId2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1152" y="891794"/>
            <a:ext cx="3488418" cy="1576019"/>
          </a:xfrm>
        </p:spPr>
        <p:txBody>
          <a:bodyPr/>
          <a:lstStyle/>
          <a:p>
            <a:r>
              <a:rPr lang="en-US" sz="24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Nonlinearity Calibration for SBG-VSWIR and Related Imaging Spectrometers</a:t>
            </a:r>
            <a:endParaRPr lang="en-US" sz="24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671683" y="2689102"/>
            <a:ext cx="3347357" cy="833120"/>
          </a:xfrm>
        </p:spPr>
        <p:txBody>
          <a:bodyPr/>
          <a:lstStyle/>
          <a:p>
            <a:r>
              <a:rPr lang="en-US" dirty="0"/>
              <a:t>Regina Eckert</a:t>
            </a:r>
          </a:p>
          <a:p>
            <a:endParaRPr lang="en-US" dirty="0"/>
          </a:p>
          <a:p>
            <a:r>
              <a:rPr lang="en-US" dirty="0"/>
              <a:t>Peter Sullivan, David R. Thompson, Byron Van Gorp, Lori Moore, Carl Bruce, Diana Blaney, Robert O. Green</a:t>
            </a:r>
          </a:p>
          <a:p>
            <a:endParaRPr lang="en-US" dirty="0"/>
          </a:p>
          <a:p>
            <a:r>
              <a:rPr lang="en-US" dirty="0"/>
              <a:t>November 14, 2024</a:t>
            </a:r>
          </a:p>
        </p:txBody>
      </p:sp>
      <p:pic>
        <p:nvPicPr>
          <p:cNvPr id="7" name="Picture Placeholder 21" descr="Photo-2015-03-12-085758 - D2015_0302_D370_CMSalt2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27414" r="11723"/>
          <a:stretch/>
        </p:blipFill>
        <p:spPr>
          <a:xfrm>
            <a:off x="0" y="0"/>
            <a:ext cx="5546725" cy="5143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This document has been reviewed and determined not to contain export controlled technical data. </a:t>
            </a:r>
          </a:p>
        </p:txBody>
      </p:sp>
      <p:pic>
        <p:nvPicPr>
          <p:cNvPr id="6" name="Picture 5" descr="A aerial view of a beach&#10;&#10;Description automatically generated">
            <a:extLst>
              <a:ext uri="{FF2B5EF4-FFF2-40B4-BE49-F238E27FC236}">
                <a16:creationId xmlns:a16="http://schemas.microsoft.com/office/drawing/2014/main" id="{B62E4491-E851-428C-62A4-56C41BED2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2"/>
          <a:stretch/>
        </p:blipFill>
        <p:spPr>
          <a:xfrm>
            <a:off x="0" y="0"/>
            <a:ext cx="55467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A5214E-9438-332F-03A6-19C0062419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E699D-BFA0-C20D-9A17-F4466714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MISE linearity correction derivation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2F342-E6ED-36AE-58BC-4650057BC9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15C6855-4BFE-4554-85AA-42DD4C0ADBCB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C2F27-E2B5-FACD-D38D-11044BDE59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9C0F878-AC35-4B17-9378-FA5236141253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5DC85E-94E4-58E0-577D-169BCBDFABDE}"/>
              </a:ext>
            </a:extLst>
          </p:cNvPr>
          <p:cNvGrpSpPr>
            <a:grpSpLocks noChangeAspect="1"/>
          </p:cNvGrpSpPr>
          <p:nvPr/>
        </p:nvGrpSpPr>
        <p:grpSpPr>
          <a:xfrm>
            <a:off x="196632" y="2018486"/>
            <a:ext cx="947167" cy="863850"/>
            <a:chOff x="2539146" y="4298133"/>
            <a:chExt cx="1262889" cy="115179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7BC2A3-934E-516A-AA6B-2E006B15C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5034" y="4298133"/>
              <a:ext cx="0" cy="913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C41EE17-ED58-DB9F-F58F-B384F9D6612B}"/>
                </a:ext>
              </a:extLst>
            </p:cNvPr>
            <p:cNvCxnSpPr>
              <a:cxnSpLocks/>
            </p:cNvCxnSpPr>
            <p:nvPr/>
          </p:nvCxnSpPr>
          <p:spPr>
            <a:xfrm>
              <a:off x="2855034" y="5212086"/>
              <a:ext cx="914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33835C-EA7F-2C47-B647-8C42934FD34C}"/>
                </a:ext>
              </a:extLst>
            </p:cNvPr>
            <p:cNvSpPr txBox="1"/>
            <p:nvPr/>
          </p:nvSpPr>
          <p:spPr>
            <a:xfrm>
              <a:off x="3307883" y="5172934"/>
              <a:ext cx="494152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time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94A1BB-8F80-A452-8D01-EAE7FB59C969}"/>
                </a:ext>
              </a:extLst>
            </p:cNvPr>
            <p:cNvGrpSpPr/>
            <p:nvPr/>
          </p:nvGrpSpPr>
          <p:grpSpPr>
            <a:xfrm>
              <a:off x="2539146" y="4325855"/>
              <a:ext cx="242498" cy="310694"/>
              <a:chOff x="3867694" y="2162077"/>
              <a:chExt cx="242498" cy="310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8366AF4-DF77-68F0-8DD6-964B3D193BF8}"/>
                  </a:ext>
                </a:extLst>
              </p:cNvPr>
              <p:cNvSpPr/>
              <p:nvPr/>
            </p:nvSpPr>
            <p:spPr>
              <a:xfrm rot="1659343">
                <a:off x="3867694" y="2162077"/>
                <a:ext cx="103677" cy="208352"/>
              </a:xfrm>
              <a:prstGeom prst="ellips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1595B7B-C5B0-8548-FF26-65E47D23A8B8}"/>
                  </a:ext>
                </a:extLst>
              </p:cNvPr>
              <p:cNvSpPr/>
              <p:nvPr/>
            </p:nvSpPr>
            <p:spPr>
              <a:xfrm>
                <a:off x="3941411" y="2352440"/>
                <a:ext cx="95831" cy="120331"/>
              </a:xfrm>
              <a:custGeom>
                <a:avLst/>
                <a:gdLst>
                  <a:gd name="connsiteX0" fmla="*/ 34030 w 364109"/>
                  <a:gd name="connsiteY0" fmla="*/ 0 h 457200"/>
                  <a:gd name="connsiteX1" fmla="*/ 9967 w 364109"/>
                  <a:gd name="connsiteY1" fmla="*/ 204537 h 457200"/>
                  <a:gd name="connsiteX2" fmla="*/ 178409 w 364109"/>
                  <a:gd name="connsiteY2" fmla="*/ 156411 h 457200"/>
                  <a:gd name="connsiteX3" fmla="*/ 214504 w 364109"/>
                  <a:gd name="connsiteY3" fmla="*/ 336884 h 457200"/>
                  <a:gd name="connsiteX4" fmla="*/ 358883 w 364109"/>
                  <a:gd name="connsiteY4" fmla="*/ 300790 h 457200"/>
                  <a:gd name="connsiteX5" fmla="*/ 334820 w 364109"/>
                  <a:gd name="connsiteY5" fmla="*/ 457200 h 457200"/>
                  <a:gd name="connsiteX6" fmla="*/ 334820 w 364109"/>
                  <a:gd name="connsiteY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109" h="457200">
                    <a:moveTo>
                      <a:pt x="34030" y="0"/>
                    </a:moveTo>
                    <a:cubicBezTo>
                      <a:pt x="9967" y="89234"/>
                      <a:pt x="-14096" y="178469"/>
                      <a:pt x="9967" y="204537"/>
                    </a:cubicBezTo>
                    <a:cubicBezTo>
                      <a:pt x="34030" y="230605"/>
                      <a:pt x="144320" y="134353"/>
                      <a:pt x="178409" y="156411"/>
                    </a:cubicBezTo>
                    <a:cubicBezTo>
                      <a:pt x="212499" y="178469"/>
                      <a:pt x="184425" y="312821"/>
                      <a:pt x="214504" y="336884"/>
                    </a:cubicBezTo>
                    <a:cubicBezTo>
                      <a:pt x="244583" y="360947"/>
                      <a:pt x="338830" y="280737"/>
                      <a:pt x="358883" y="300790"/>
                    </a:cubicBezTo>
                    <a:cubicBezTo>
                      <a:pt x="378936" y="320843"/>
                      <a:pt x="334820" y="457200"/>
                      <a:pt x="334820" y="457200"/>
                    </a:cubicBezTo>
                    <a:lnTo>
                      <a:pt x="334820" y="457200"/>
                    </a:lnTo>
                  </a:path>
                </a:pathLst>
              </a:custGeom>
              <a:ln w="952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5768865-937D-5C72-EBDF-1031FE4D562E}"/>
                  </a:ext>
                </a:extLst>
              </p:cNvPr>
              <p:cNvSpPr/>
              <p:nvPr/>
            </p:nvSpPr>
            <p:spPr>
              <a:xfrm rot="20915658">
                <a:off x="4014361" y="2194334"/>
                <a:ext cx="95831" cy="120331"/>
              </a:xfrm>
              <a:custGeom>
                <a:avLst/>
                <a:gdLst>
                  <a:gd name="connsiteX0" fmla="*/ 34030 w 364109"/>
                  <a:gd name="connsiteY0" fmla="*/ 0 h 457200"/>
                  <a:gd name="connsiteX1" fmla="*/ 9967 w 364109"/>
                  <a:gd name="connsiteY1" fmla="*/ 204537 h 457200"/>
                  <a:gd name="connsiteX2" fmla="*/ 178409 w 364109"/>
                  <a:gd name="connsiteY2" fmla="*/ 156411 h 457200"/>
                  <a:gd name="connsiteX3" fmla="*/ 214504 w 364109"/>
                  <a:gd name="connsiteY3" fmla="*/ 336884 h 457200"/>
                  <a:gd name="connsiteX4" fmla="*/ 358883 w 364109"/>
                  <a:gd name="connsiteY4" fmla="*/ 300790 h 457200"/>
                  <a:gd name="connsiteX5" fmla="*/ 334820 w 364109"/>
                  <a:gd name="connsiteY5" fmla="*/ 457200 h 457200"/>
                  <a:gd name="connsiteX6" fmla="*/ 334820 w 364109"/>
                  <a:gd name="connsiteY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109" h="457200">
                    <a:moveTo>
                      <a:pt x="34030" y="0"/>
                    </a:moveTo>
                    <a:cubicBezTo>
                      <a:pt x="9967" y="89234"/>
                      <a:pt x="-14096" y="178469"/>
                      <a:pt x="9967" y="204537"/>
                    </a:cubicBezTo>
                    <a:cubicBezTo>
                      <a:pt x="34030" y="230605"/>
                      <a:pt x="144320" y="134353"/>
                      <a:pt x="178409" y="156411"/>
                    </a:cubicBezTo>
                    <a:cubicBezTo>
                      <a:pt x="212499" y="178469"/>
                      <a:pt x="184425" y="312821"/>
                      <a:pt x="214504" y="336884"/>
                    </a:cubicBezTo>
                    <a:cubicBezTo>
                      <a:pt x="244583" y="360947"/>
                      <a:pt x="338830" y="280737"/>
                      <a:pt x="358883" y="300790"/>
                    </a:cubicBezTo>
                    <a:cubicBezTo>
                      <a:pt x="378936" y="320843"/>
                      <a:pt x="334820" y="457200"/>
                      <a:pt x="334820" y="457200"/>
                    </a:cubicBezTo>
                    <a:lnTo>
                      <a:pt x="334820" y="457200"/>
                    </a:lnTo>
                  </a:path>
                </a:pathLst>
              </a:custGeom>
              <a:ln w="952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CBDC572-3D4F-B30D-C7F3-3C0C0ECB963C}"/>
                  </a:ext>
                </a:extLst>
              </p:cNvPr>
              <p:cNvSpPr/>
              <p:nvPr/>
            </p:nvSpPr>
            <p:spPr>
              <a:xfrm rot="10038424">
                <a:off x="4013264" y="2249610"/>
                <a:ext cx="95831" cy="120331"/>
              </a:xfrm>
              <a:custGeom>
                <a:avLst/>
                <a:gdLst>
                  <a:gd name="connsiteX0" fmla="*/ 34030 w 364109"/>
                  <a:gd name="connsiteY0" fmla="*/ 0 h 457200"/>
                  <a:gd name="connsiteX1" fmla="*/ 9967 w 364109"/>
                  <a:gd name="connsiteY1" fmla="*/ 204537 h 457200"/>
                  <a:gd name="connsiteX2" fmla="*/ 178409 w 364109"/>
                  <a:gd name="connsiteY2" fmla="*/ 156411 h 457200"/>
                  <a:gd name="connsiteX3" fmla="*/ 214504 w 364109"/>
                  <a:gd name="connsiteY3" fmla="*/ 336884 h 457200"/>
                  <a:gd name="connsiteX4" fmla="*/ 358883 w 364109"/>
                  <a:gd name="connsiteY4" fmla="*/ 300790 h 457200"/>
                  <a:gd name="connsiteX5" fmla="*/ 334820 w 364109"/>
                  <a:gd name="connsiteY5" fmla="*/ 457200 h 457200"/>
                  <a:gd name="connsiteX6" fmla="*/ 334820 w 364109"/>
                  <a:gd name="connsiteY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109" h="457200">
                    <a:moveTo>
                      <a:pt x="34030" y="0"/>
                    </a:moveTo>
                    <a:cubicBezTo>
                      <a:pt x="9967" y="89234"/>
                      <a:pt x="-14096" y="178469"/>
                      <a:pt x="9967" y="204537"/>
                    </a:cubicBezTo>
                    <a:cubicBezTo>
                      <a:pt x="34030" y="230605"/>
                      <a:pt x="144320" y="134353"/>
                      <a:pt x="178409" y="156411"/>
                    </a:cubicBezTo>
                    <a:cubicBezTo>
                      <a:pt x="212499" y="178469"/>
                      <a:pt x="184425" y="312821"/>
                      <a:pt x="214504" y="336884"/>
                    </a:cubicBezTo>
                    <a:cubicBezTo>
                      <a:pt x="244583" y="360947"/>
                      <a:pt x="338830" y="280737"/>
                      <a:pt x="358883" y="300790"/>
                    </a:cubicBezTo>
                    <a:cubicBezTo>
                      <a:pt x="378936" y="320843"/>
                      <a:pt x="334820" y="457200"/>
                      <a:pt x="334820" y="457200"/>
                    </a:cubicBezTo>
                    <a:lnTo>
                      <a:pt x="334820" y="457200"/>
                    </a:lnTo>
                  </a:path>
                </a:pathLst>
              </a:custGeom>
              <a:ln w="952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8814A1D4-F994-F3F3-9C57-1EB2EB8371FC}"/>
                  </a:ext>
                </a:extLst>
              </p:cNvPr>
              <p:cNvSpPr/>
              <p:nvPr/>
            </p:nvSpPr>
            <p:spPr>
              <a:xfrm>
                <a:off x="3991289" y="2287070"/>
                <a:ext cx="95831" cy="120331"/>
              </a:xfrm>
              <a:custGeom>
                <a:avLst/>
                <a:gdLst>
                  <a:gd name="connsiteX0" fmla="*/ 34030 w 364109"/>
                  <a:gd name="connsiteY0" fmla="*/ 0 h 457200"/>
                  <a:gd name="connsiteX1" fmla="*/ 9967 w 364109"/>
                  <a:gd name="connsiteY1" fmla="*/ 204537 h 457200"/>
                  <a:gd name="connsiteX2" fmla="*/ 178409 w 364109"/>
                  <a:gd name="connsiteY2" fmla="*/ 156411 h 457200"/>
                  <a:gd name="connsiteX3" fmla="*/ 214504 w 364109"/>
                  <a:gd name="connsiteY3" fmla="*/ 336884 h 457200"/>
                  <a:gd name="connsiteX4" fmla="*/ 358883 w 364109"/>
                  <a:gd name="connsiteY4" fmla="*/ 300790 h 457200"/>
                  <a:gd name="connsiteX5" fmla="*/ 334820 w 364109"/>
                  <a:gd name="connsiteY5" fmla="*/ 457200 h 457200"/>
                  <a:gd name="connsiteX6" fmla="*/ 334820 w 364109"/>
                  <a:gd name="connsiteY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109" h="457200">
                    <a:moveTo>
                      <a:pt x="34030" y="0"/>
                    </a:moveTo>
                    <a:cubicBezTo>
                      <a:pt x="9967" y="89234"/>
                      <a:pt x="-14096" y="178469"/>
                      <a:pt x="9967" y="204537"/>
                    </a:cubicBezTo>
                    <a:cubicBezTo>
                      <a:pt x="34030" y="230605"/>
                      <a:pt x="144320" y="134353"/>
                      <a:pt x="178409" y="156411"/>
                    </a:cubicBezTo>
                    <a:cubicBezTo>
                      <a:pt x="212499" y="178469"/>
                      <a:pt x="184425" y="312821"/>
                      <a:pt x="214504" y="336884"/>
                    </a:cubicBezTo>
                    <a:cubicBezTo>
                      <a:pt x="244583" y="360947"/>
                      <a:pt x="338830" y="280737"/>
                      <a:pt x="358883" y="300790"/>
                    </a:cubicBezTo>
                    <a:cubicBezTo>
                      <a:pt x="378936" y="320843"/>
                      <a:pt x="334820" y="457200"/>
                      <a:pt x="334820" y="457200"/>
                    </a:cubicBezTo>
                    <a:lnTo>
                      <a:pt x="334820" y="457200"/>
                    </a:lnTo>
                  </a:path>
                </a:pathLst>
              </a:custGeom>
              <a:ln w="952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65085198-1458-728A-D989-991E4EEB81E0}"/>
                  </a:ext>
                </a:extLst>
              </p:cNvPr>
              <p:cNvSpPr/>
              <p:nvPr/>
            </p:nvSpPr>
            <p:spPr>
              <a:xfrm rot="10271624">
                <a:off x="3965912" y="2327181"/>
                <a:ext cx="95831" cy="120331"/>
              </a:xfrm>
              <a:custGeom>
                <a:avLst/>
                <a:gdLst>
                  <a:gd name="connsiteX0" fmla="*/ 34030 w 364109"/>
                  <a:gd name="connsiteY0" fmla="*/ 0 h 457200"/>
                  <a:gd name="connsiteX1" fmla="*/ 9967 w 364109"/>
                  <a:gd name="connsiteY1" fmla="*/ 204537 h 457200"/>
                  <a:gd name="connsiteX2" fmla="*/ 178409 w 364109"/>
                  <a:gd name="connsiteY2" fmla="*/ 156411 h 457200"/>
                  <a:gd name="connsiteX3" fmla="*/ 214504 w 364109"/>
                  <a:gd name="connsiteY3" fmla="*/ 336884 h 457200"/>
                  <a:gd name="connsiteX4" fmla="*/ 358883 w 364109"/>
                  <a:gd name="connsiteY4" fmla="*/ 300790 h 457200"/>
                  <a:gd name="connsiteX5" fmla="*/ 334820 w 364109"/>
                  <a:gd name="connsiteY5" fmla="*/ 457200 h 457200"/>
                  <a:gd name="connsiteX6" fmla="*/ 334820 w 364109"/>
                  <a:gd name="connsiteY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109" h="457200">
                    <a:moveTo>
                      <a:pt x="34030" y="0"/>
                    </a:moveTo>
                    <a:cubicBezTo>
                      <a:pt x="9967" y="89234"/>
                      <a:pt x="-14096" y="178469"/>
                      <a:pt x="9967" y="204537"/>
                    </a:cubicBezTo>
                    <a:cubicBezTo>
                      <a:pt x="34030" y="230605"/>
                      <a:pt x="144320" y="134353"/>
                      <a:pt x="178409" y="156411"/>
                    </a:cubicBezTo>
                    <a:cubicBezTo>
                      <a:pt x="212499" y="178469"/>
                      <a:pt x="184425" y="312821"/>
                      <a:pt x="214504" y="336884"/>
                    </a:cubicBezTo>
                    <a:cubicBezTo>
                      <a:pt x="244583" y="360947"/>
                      <a:pt x="338830" y="280737"/>
                      <a:pt x="358883" y="300790"/>
                    </a:cubicBezTo>
                    <a:cubicBezTo>
                      <a:pt x="378936" y="320843"/>
                      <a:pt x="334820" y="457200"/>
                      <a:pt x="334820" y="457200"/>
                    </a:cubicBezTo>
                    <a:lnTo>
                      <a:pt x="334820" y="457200"/>
                    </a:lnTo>
                  </a:path>
                </a:pathLst>
              </a:custGeom>
              <a:ln w="952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3D9954-6D39-D7A2-46E6-EC27B14C7337}"/>
                </a:ext>
              </a:extLst>
            </p:cNvPr>
            <p:cNvGrpSpPr/>
            <p:nvPr/>
          </p:nvGrpSpPr>
          <p:grpSpPr>
            <a:xfrm>
              <a:off x="2539146" y="4864617"/>
              <a:ext cx="241401" cy="317656"/>
              <a:chOff x="3895520" y="2847293"/>
              <a:chExt cx="241401" cy="31765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842F332-FC71-CC97-6A92-1AEADE5DB9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95520" y="2847293"/>
                <a:ext cx="241401" cy="256879"/>
                <a:chOff x="588250" y="1502556"/>
                <a:chExt cx="917204" cy="976017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2B53C11-33CD-4DC7-E362-8DD7633D5A79}"/>
                    </a:ext>
                  </a:extLst>
                </p:cNvPr>
                <p:cNvSpPr/>
                <p:nvPr/>
              </p:nvSpPr>
              <p:spPr>
                <a:xfrm rot="1659343">
                  <a:off x="588250" y="1502556"/>
                  <a:ext cx="393923" cy="791637"/>
                </a:xfrm>
                <a:prstGeom prst="ellips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83873230-82DD-4E74-FA8B-9852E3280BB7}"/>
                    </a:ext>
                  </a:extLst>
                </p:cNvPr>
                <p:cNvSpPr/>
                <p:nvPr/>
              </p:nvSpPr>
              <p:spPr>
                <a:xfrm rot="10038424">
                  <a:off x="1141344" y="1773093"/>
                  <a:ext cx="364110" cy="457200"/>
                </a:xfrm>
                <a:custGeom>
                  <a:avLst/>
                  <a:gdLst>
                    <a:gd name="connsiteX0" fmla="*/ 34030 w 364109"/>
                    <a:gd name="connsiteY0" fmla="*/ 0 h 457200"/>
                    <a:gd name="connsiteX1" fmla="*/ 9967 w 364109"/>
                    <a:gd name="connsiteY1" fmla="*/ 204537 h 457200"/>
                    <a:gd name="connsiteX2" fmla="*/ 178409 w 364109"/>
                    <a:gd name="connsiteY2" fmla="*/ 156411 h 457200"/>
                    <a:gd name="connsiteX3" fmla="*/ 214504 w 364109"/>
                    <a:gd name="connsiteY3" fmla="*/ 336884 h 457200"/>
                    <a:gd name="connsiteX4" fmla="*/ 358883 w 364109"/>
                    <a:gd name="connsiteY4" fmla="*/ 300790 h 457200"/>
                    <a:gd name="connsiteX5" fmla="*/ 334820 w 364109"/>
                    <a:gd name="connsiteY5" fmla="*/ 457200 h 457200"/>
                    <a:gd name="connsiteX6" fmla="*/ 334820 w 364109"/>
                    <a:gd name="connsiteY6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4109" h="457200">
                      <a:moveTo>
                        <a:pt x="34030" y="0"/>
                      </a:moveTo>
                      <a:cubicBezTo>
                        <a:pt x="9967" y="89234"/>
                        <a:pt x="-14096" y="178469"/>
                        <a:pt x="9967" y="204537"/>
                      </a:cubicBezTo>
                      <a:cubicBezTo>
                        <a:pt x="34030" y="230605"/>
                        <a:pt x="144320" y="134353"/>
                        <a:pt x="178409" y="156411"/>
                      </a:cubicBezTo>
                      <a:cubicBezTo>
                        <a:pt x="212499" y="178469"/>
                        <a:pt x="184425" y="312821"/>
                        <a:pt x="214504" y="336884"/>
                      </a:cubicBezTo>
                      <a:cubicBezTo>
                        <a:pt x="244583" y="360947"/>
                        <a:pt x="338830" y="280737"/>
                        <a:pt x="358883" y="300790"/>
                      </a:cubicBezTo>
                      <a:cubicBezTo>
                        <a:pt x="378936" y="320843"/>
                        <a:pt x="334820" y="457200"/>
                        <a:pt x="334820" y="457200"/>
                      </a:cubicBezTo>
                      <a:lnTo>
                        <a:pt x="334820" y="457200"/>
                      </a:lnTo>
                    </a:path>
                  </a:pathLst>
                </a:cu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82F83F34-698C-AEDF-9907-171B10F72F8C}"/>
                    </a:ext>
                  </a:extLst>
                </p:cNvPr>
                <p:cNvSpPr/>
                <p:nvPr/>
              </p:nvSpPr>
              <p:spPr>
                <a:xfrm>
                  <a:off x="991035" y="2021373"/>
                  <a:ext cx="364110" cy="457200"/>
                </a:xfrm>
                <a:custGeom>
                  <a:avLst/>
                  <a:gdLst>
                    <a:gd name="connsiteX0" fmla="*/ 34030 w 364109"/>
                    <a:gd name="connsiteY0" fmla="*/ 0 h 457200"/>
                    <a:gd name="connsiteX1" fmla="*/ 9967 w 364109"/>
                    <a:gd name="connsiteY1" fmla="*/ 204537 h 457200"/>
                    <a:gd name="connsiteX2" fmla="*/ 178409 w 364109"/>
                    <a:gd name="connsiteY2" fmla="*/ 156411 h 457200"/>
                    <a:gd name="connsiteX3" fmla="*/ 214504 w 364109"/>
                    <a:gd name="connsiteY3" fmla="*/ 336884 h 457200"/>
                    <a:gd name="connsiteX4" fmla="*/ 358883 w 364109"/>
                    <a:gd name="connsiteY4" fmla="*/ 300790 h 457200"/>
                    <a:gd name="connsiteX5" fmla="*/ 334820 w 364109"/>
                    <a:gd name="connsiteY5" fmla="*/ 457200 h 457200"/>
                    <a:gd name="connsiteX6" fmla="*/ 334820 w 364109"/>
                    <a:gd name="connsiteY6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4109" h="457200">
                      <a:moveTo>
                        <a:pt x="34030" y="0"/>
                      </a:moveTo>
                      <a:cubicBezTo>
                        <a:pt x="9967" y="89234"/>
                        <a:pt x="-14096" y="178469"/>
                        <a:pt x="9967" y="204537"/>
                      </a:cubicBezTo>
                      <a:cubicBezTo>
                        <a:pt x="34030" y="230605"/>
                        <a:pt x="144320" y="134353"/>
                        <a:pt x="178409" y="156411"/>
                      </a:cubicBezTo>
                      <a:cubicBezTo>
                        <a:pt x="212499" y="178469"/>
                        <a:pt x="184425" y="312821"/>
                        <a:pt x="214504" y="336884"/>
                      </a:cubicBezTo>
                      <a:cubicBezTo>
                        <a:pt x="244583" y="360947"/>
                        <a:pt x="338830" y="280737"/>
                        <a:pt x="358883" y="300790"/>
                      </a:cubicBezTo>
                      <a:cubicBezTo>
                        <a:pt x="378936" y="320843"/>
                        <a:pt x="334820" y="457200"/>
                        <a:pt x="334820" y="457200"/>
                      </a:cubicBezTo>
                      <a:lnTo>
                        <a:pt x="334820" y="457200"/>
                      </a:lnTo>
                    </a:path>
                  </a:pathLst>
                </a:cu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F7F56901-0393-7BF0-72B8-11B75A0B5725}"/>
                  </a:ext>
                </a:extLst>
              </p:cNvPr>
              <p:cNvSpPr/>
              <p:nvPr/>
            </p:nvSpPr>
            <p:spPr>
              <a:xfrm rot="10800000">
                <a:off x="3969291" y="3044618"/>
                <a:ext cx="95831" cy="120331"/>
              </a:xfrm>
              <a:custGeom>
                <a:avLst/>
                <a:gdLst>
                  <a:gd name="connsiteX0" fmla="*/ 34030 w 364109"/>
                  <a:gd name="connsiteY0" fmla="*/ 0 h 457200"/>
                  <a:gd name="connsiteX1" fmla="*/ 9967 w 364109"/>
                  <a:gd name="connsiteY1" fmla="*/ 204537 h 457200"/>
                  <a:gd name="connsiteX2" fmla="*/ 178409 w 364109"/>
                  <a:gd name="connsiteY2" fmla="*/ 156411 h 457200"/>
                  <a:gd name="connsiteX3" fmla="*/ 214504 w 364109"/>
                  <a:gd name="connsiteY3" fmla="*/ 336884 h 457200"/>
                  <a:gd name="connsiteX4" fmla="*/ 358883 w 364109"/>
                  <a:gd name="connsiteY4" fmla="*/ 300790 h 457200"/>
                  <a:gd name="connsiteX5" fmla="*/ 334820 w 364109"/>
                  <a:gd name="connsiteY5" fmla="*/ 457200 h 457200"/>
                  <a:gd name="connsiteX6" fmla="*/ 334820 w 364109"/>
                  <a:gd name="connsiteY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109" h="457200">
                    <a:moveTo>
                      <a:pt x="34030" y="0"/>
                    </a:moveTo>
                    <a:cubicBezTo>
                      <a:pt x="9967" y="89234"/>
                      <a:pt x="-14096" y="178469"/>
                      <a:pt x="9967" y="204537"/>
                    </a:cubicBezTo>
                    <a:cubicBezTo>
                      <a:pt x="34030" y="230605"/>
                      <a:pt x="144320" y="134353"/>
                      <a:pt x="178409" y="156411"/>
                    </a:cubicBezTo>
                    <a:cubicBezTo>
                      <a:pt x="212499" y="178469"/>
                      <a:pt x="184425" y="312821"/>
                      <a:pt x="214504" y="336884"/>
                    </a:cubicBezTo>
                    <a:cubicBezTo>
                      <a:pt x="244583" y="360947"/>
                      <a:pt x="338830" y="280737"/>
                      <a:pt x="358883" y="300790"/>
                    </a:cubicBezTo>
                    <a:cubicBezTo>
                      <a:pt x="378936" y="320843"/>
                      <a:pt x="334820" y="457200"/>
                      <a:pt x="334820" y="457200"/>
                    </a:cubicBezTo>
                    <a:lnTo>
                      <a:pt x="334820" y="457200"/>
                    </a:lnTo>
                  </a:path>
                </a:pathLst>
              </a:custGeom>
              <a:ln w="3175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D7040F-8467-A52B-7E32-2943181C729C}"/>
                </a:ext>
              </a:extLst>
            </p:cNvPr>
            <p:cNvGrpSpPr/>
            <p:nvPr/>
          </p:nvGrpSpPr>
          <p:grpSpPr>
            <a:xfrm>
              <a:off x="2861208" y="5005018"/>
              <a:ext cx="850646" cy="208704"/>
              <a:chOff x="4544016" y="2247016"/>
              <a:chExt cx="850646" cy="756598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27C2609-E0E1-8409-0AB7-C4BDDD9F95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7891" y="2927106"/>
                <a:ext cx="80016" cy="0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45D64B0-0DAE-7CA2-4E9A-6D26BBA2C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97908" y="2855081"/>
                <a:ext cx="80016" cy="0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105317F-383C-C426-8AA1-ACDA751B19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5341" y="2779532"/>
                <a:ext cx="80016" cy="0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C30418A-F9B9-FDD7-A97B-ACF6D1381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54584" y="2703983"/>
                <a:ext cx="0" cy="78724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C879199-F63E-FD32-8341-DF84C379D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5341" y="2776357"/>
                <a:ext cx="0" cy="78724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A6F1814-61C0-2781-BE57-D6C099B0DB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7908" y="2851557"/>
                <a:ext cx="0" cy="78724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15DF1C8-4236-EAF5-DD81-DFB25FE6C9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20715" y="2923931"/>
                <a:ext cx="0" cy="78724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2EE03B7-9E50-972C-8A41-2ECDADD72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1409" y="2704353"/>
                <a:ext cx="80016" cy="0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172D97D-50B3-CF90-7C8E-5C4E7B99E6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8842" y="2625629"/>
                <a:ext cx="0" cy="78724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D394748-D43E-C1F3-D468-4E60265638A9}"/>
                  </a:ext>
                </a:extLst>
              </p:cNvPr>
              <p:cNvGrpSpPr/>
              <p:nvPr/>
            </p:nvGrpSpPr>
            <p:grpSpPr>
              <a:xfrm>
                <a:off x="4926260" y="2324152"/>
                <a:ext cx="313534" cy="304652"/>
                <a:chOff x="4371757" y="2823682"/>
                <a:chExt cx="313534" cy="30465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9A63A95-9DE6-687C-5344-16D7F14389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1757" y="3125159"/>
                  <a:ext cx="80016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E8045F7-C09A-D466-A877-202E561080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51774" y="3053134"/>
                  <a:ext cx="80016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56F4EF5F-38D8-A6D9-9ED6-92FFC1E198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29207" y="2977585"/>
                  <a:ext cx="80016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6568076-7755-14C0-4E18-5A1EAAFCA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08450" y="2902036"/>
                  <a:ext cx="0" cy="78724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49433B7-D1DE-7803-7D68-223B279A0F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529207" y="2974410"/>
                  <a:ext cx="0" cy="78724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5AED6E3-B0F5-7C4F-65CC-A4FCD91739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51774" y="3049610"/>
                  <a:ext cx="0" cy="78724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A7AA9E4-E79A-FB25-1501-9CBF5A1C5A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05275" y="2902406"/>
                  <a:ext cx="80016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6661DA7-8EEE-DE84-CAF0-23C1D02AE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82708" y="2823682"/>
                  <a:ext cx="0" cy="78724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AEAB77E-9928-3788-009C-CCBA29E00E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4016" y="3003614"/>
                <a:ext cx="80016" cy="0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FF79090-045A-12DA-9EE1-0885E8861F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4629" y="2322565"/>
                <a:ext cx="80016" cy="0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3C1ACE2-A944-8592-E39D-BC71CD2866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4646" y="2250540"/>
                <a:ext cx="80016" cy="0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4A9A01E-A272-047F-6973-436E5A5AE1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14646" y="2247016"/>
                <a:ext cx="0" cy="78724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EDC36AD-C62A-0541-58C5-CD49BE4595B0}"/>
              </a:ext>
            </a:extLst>
          </p:cNvPr>
          <p:cNvSpPr txBox="1"/>
          <p:nvPr/>
        </p:nvSpPr>
        <p:spPr>
          <a:xfrm>
            <a:off x="97223" y="2831928"/>
            <a:ext cx="1143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Blackbody Temperature Sweep</a:t>
            </a:r>
          </a:p>
        </p:txBody>
      </p:sp>
      <p:pic>
        <p:nvPicPr>
          <p:cNvPr id="47" name="Picture 46" descr="A blue rectangular with red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AA68F78D-7EFE-8385-0F15-A39B0055D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7" r="12356"/>
          <a:stretch/>
        </p:blipFill>
        <p:spPr>
          <a:xfrm>
            <a:off x="3983363" y="1352322"/>
            <a:ext cx="1765812" cy="2312323"/>
          </a:xfrm>
          <a:prstGeom prst="rect">
            <a:avLst/>
          </a:prstGeom>
        </p:spPr>
      </p:pic>
      <p:pic>
        <p:nvPicPr>
          <p:cNvPr id="48" name="Picture 47" descr="A graph of different colored lines with San Andreas Fault in the background&#10;&#10;Description automatically generated">
            <a:extLst>
              <a:ext uri="{FF2B5EF4-FFF2-40B4-BE49-F238E27FC236}">
                <a16:creationId xmlns:a16="http://schemas.microsoft.com/office/drawing/2014/main" id="{734FDF05-AAA3-FF54-1104-E859FB89A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639" y="1204278"/>
            <a:ext cx="2517865" cy="2517865"/>
          </a:xfrm>
          <a:prstGeom prst="rect">
            <a:avLst/>
          </a:prstGeom>
        </p:spPr>
      </p:pic>
      <p:pic>
        <p:nvPicPr>
          <p:cNvPr id="49" name="Picture 48" descr="A graph with a red line&#10;&#10;Description automatically generated">
            <a:extLst>
              <a:ext uri="{FF2B5EF4-FFF2-40B4-BE49-F238E27FC236}">
                <a16:creationId xmlns:a16="http://schemas.microsoft.com/office/drawing/2014/main" id="{D447674F-0A08-716B-8AF6-0F5F2B799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813" y="1201857"/>
            <a:ext cx="2591041" cy="2591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5B91B8A-10F3-0B68-AA02-94B0314DBE83}"/>
                  </a:ext>
                </a:extLst>
              </p:cNvPr>
              <p:cNvSpPr txBox="1"/>
              <p:nvPr/>
            </p:nvSpPr>
            <p:spPr>
              <a:xfrm>
                <a:off x="1684284" y="3900854"/>
                <a:ext cx="3691758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AutoNum type="arabicPeriod"/>
                </a:pPr>
                <a:r>
                  <a:rPr lang="en-US" sz="1350" dirty="0"/>
                  <a:t>Fit multiplicative factor,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50" dirty="0"/>
                  <a:t>between blackbody radiance,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350" dirty="0"/>
                  <a:t> and measured, dark-corrected signal (DN),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5B91B8A-10F3-0B68-AA02-94B0314DB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284" y="3900854"/>
                <a:ext cx="3691758" cy="715581"/>
              </a:xfrm>
              <a:prstGeom prst="rect">
                <a:avLst/>
              </a:prstGeom>
              <a:blipFill>
                <a:blip r:embed="rId5"/>
                <a:stretch>
                  <a:fillRect t="-1754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0397F464-CDD1-FAF2-08CA-750AADFA8763}"/>
              </a:ext>
            </a:extLst>
          </p:cNvPr>
          <p:cNvSpPr txBox="1"/>
          <p:nvPr/>
        </p:nvSpPr>
        <p:spPr>
          <a:xfrm>
            <a:off x="5376042" y="3896101"/>
            <a:ext cx="36917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2. Define relationship between measured, dark-corrected signal (DN) and output linearized signal</a:t>
            </a: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FCE2ABB7-667D-8838-7287-559298FD7C8F}"/>
              </a:ext>
            </a:extLst>
          </p:cNvPr>
          <p:cNvSpPr/>
          <p:nvPr/>
        </p:nvSpPr>
        <p:spPr>
          <a:xfrm>
            <a:off x="3429000" y="1038287"/>
            <a:ext cx="3862552" cy="685800"/>
          </a:xfrm>
          <a:prstGeom prst="arc">
            <a:avLst>
              <a:gd name="adj1" fmla="val 11309234"/>
              <a:gd name="adj2" fmla="val 21120358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7BEF4D-195E-1B2D-48FE-26C43F0FDE8A}"/>
              </a:ext>
            </a:extLst>
          </p:cNvPr>
          <p:cNvSpPr txBox="1"/>
          <p:nvPr/>
        </p:nvSpPr>
        <p:spPr>
          <a:xfrm>
            <a:off x="4702067" y="807455"/>
            <a:ext cx="15392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Transpose of x, y axes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4565214-7406-1D06-D73F-E5E7318592C5}"/>
                  </a:ext>
                </a:extLst>
              </p:cNvPr>
              <p:cNvSpPr txBox="1"/>
              <p:nvPr/>
            </p:nvSpPr>
            <p:spPr>
              <a:xfrm>
                <a:off x="4572000" y="3329727"/>
                <a:ext cx="390084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4565214-7406-1D06-D73F-E5E731859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329727"/>
                <a:ext cx="390084" cy="415498"/>
              </a:xfrm>
              <a:prstGeom prst="rect">
                <a:avLst/>
              </a:prstGeom>
              <a:blipFill>
                <a:blip r:embed="rId6"/>
                <a:stretch>
                  <a:fillRect r="-1290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47E4468-730D-1487-C7C9-0430E28D4603}"/>
                  </a:ext>
                </a:extLst>
              </p:cNvPr>
              <p:cNvSpPr txBox="1"/>
              <p:nvPr/>
            </p:nvSpPr>
            <p:spPr>
              <a:xfrm>
                <a:off x="2638304" y="4507318"/>
                <a:ext cx="1581392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47E4468-730D-1487-C7C9-0430E28D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304" y="4507318"/>
                <a:ext cx="1581392" cy="415498"/>
              </a:xfrm>
              <a:prstGeom prst="rect">
                <a:avLst/>
              </a:prstGeom>
              <a:blipFill>
                <a:blip r:embed="rId7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EC6E824-D200-CD42-B8A9-BFC85CC52C06}"/>
                  </a:ext>
                </a:extLst>
              </p:cNvPr>
              <p:cNvSpPr txBox="1"/>
              <p:nvPr/>
            </p:nvSpPr>
            <p:spPr>
              <a:xfrm>
                <a:off x="2502814" y="3681352"/>
                <a:ext cx="516945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EC6E824-D200-CD42-B8A9-BFC85CC52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814" y="3681352"/>
                <a:ext cx="516945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30469A1-A2C0-33E9-5385-60CD3FE8BCE5}"/>
                  </a:ext>
                </a:extLst>
              </p:cNvPr>
              <p:cNvSpPr txBox="1"/>
              <p:nvPr/>
            </p:nvSpPr>
            <p:spPr>
              <a:xfrm>
                <a:off x="966959" y="2294751"/>
                <a:ext cx="516945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30469A1-A2C0-33E9-5385-60CD3FE8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59" y="2294751"/>
                <a:ext cx="516945" cy="3000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4791DD9-5077-DEB4-8FC4-AB7E593FC143}"/>
                  </a:ext>
                </a:extLst>
              </p:cNvPr>
              <p:cNvSpPr txBox="1"/>
              <p:nvPr/>
            </p:nvSpPr>
            <p:spPr>
              <a:xfrm>
                <a:off x="7502192" y="3740546"/>
                <a:ext cx="516945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4791DD9-5077-DEB4-8FC4-AB7E593FC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92" y="3740546"/>
                <a:ext cx="516945" cy="3000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5C7087E-3CD7-726E-D362-18253FE16D76}"/>
                  </a:ext>
                </a:extLst>
              </p:cNvPr>
              <p:cNvSpPr txBox="1"/>
              <p:nvPr/>
            </p:nvSpPr>
            <p:spPr>
              <a:xfrm>
                <a:off x="5861877" y="2291383"/>
                <a:ext cx="516945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5C7087E-3CD7-726E-D362-18253FE16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877" y="2291383"/>
                <a:ext cx="516945" cy="3000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804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F449C1-BEAD-2964-5683-185F9E609D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9C04B-E6AA-BCD7-B0DB-E1A6551A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MISE pixelized linearity correction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70025-74AE-B874-CDB4-3CF0D1343C5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15C6855-4BFE-4554-85AA-42DD4C0ADBCB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F23F9-7686-73A7-2BA0-815BCB12CA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9C0F878-AC35-4B17-9378-FA5236141253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934840E0-690C-CC72-793A-83BFA725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779"/>
          <a:stretch/>
        </p:blipFill>
        <p:spPr>
          <a:xfrm>
            <a:off x="297870" y="926306"/>
            <a:ext cx="1825054" cy="1817023"/>
          </a:xfrm>
          <a:prstGeom prst="rect">
            <a:avLst/>
          </a:prstGeom>
        </p:spPr>
      </p:pic>
      <p:pic>
        <p:nvPicPr>
          <p:cNvPr id="8" name="Picture 7" descr="A row of pink and purple bars&#10;&#10;Description automatically generated with medium confidence">
            <a:extLst>
              <a:ext uri="{FF2B5EF4-FFF2-40B4-BE49-F238E27FC236}">
                <a16:creationId xmlns:a16="http://schemas.microsoft.com/office/drawing/2014/main" id="{AB43E8C3-63D6-22BA-56C5-A7082DCA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18" r="10722"/>
          <a:stretch/>
        </p:blipFill>
        <p:spPr>
          <a:xfrm>
            <a:off x="2364536" y="1098370"/>
            <a:ext cx="3849547" cy="3613603"/>
          </a:xfrm>
          <a:prstGeom prst="rect">
            <a:avLst/>
          </a:prstGeom>
        </p:spPr>
      </p:pic>
      <p:pic>
        <p:nvPicPr>
          <p:cNvPr id="9" name="Picture 8" descr="A blue rectangular object with red and yellow lines&#10;&#10;Description automatically generated">
            <a:extLst>
              <a:ext uri="{FF2B5EF4-FFF2-40B4-BE49-F238E27FC236}">
                <a16:creationId xmlns:a16="http://schemas.microsoft.com/office/drawing/2014/main" id="{169879A3-4CC2-A0B0-63C8-72C3AD3DD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3" t="11550" r="24822" b="8066"/>
          <a:stretch/>
        </p:blipFill>
        <p:spPr>
          <a:xfrm>
            <a:off x="7075295" y="1059440"/>
            <a:ext cx="1271187" cy="18110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869AB74-2487-7089-56B8-B4313C95899D}"/>
              </a:ext>
            </a:extLst>
          </p:cNvPr>
          <p:cNvGrpSpPr/>
          <p:nvPr/>
        </p:nvGrpSpPr>
        <p:grpSpPr>
          <a:xfrm>
            <a:off x="6221217" y="1194057"/>
            <a:ext cx="328028" cy="551841"/>
            <a:chOff x="2975671" y="4064653"/>
            <a:chExt cx="437371" cy="735787"/>
          </a:xfrm>
        </p:grpSpPr>
        <p:pic>
          <p:nvPicPr>
            <p:cNvPr id="10" name="Picture 9" descr="A blue rectangular object with red and yellow lines&#10;&#10;Description automatically generated">
              <a:extLst>
                <a:ext uri="{FF2B5EF4-FFF2-40B4-BE49-F238E27FC236}">
                  <a16:creationId xmlns:a16="http://schemas.microsoft.com/office/drawing/2014/main" id="{44445EFD-A485-8C80-EE33-BFC6D0A70FDA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78765" t="31692" r="20438" b="30205"/>
            <a:stretch/>
          </p:blipFill>
          <p:spPr>
            <a:xfrm>
              <a:off x="2975671" y="4187764"/>
              <a:ext cx="91620" cy="4587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A7CD6A-CE43-CC2A-A327-FBC9510CC6E0}"/>
                </a:ext>
              </a:extLst>
            </p:cNvPr>
            <p:cNvSpPr txBox="1"/>
            <p:nvPr/>
          </p:nvSpPr>
          <p:spPr>
            <a:xfrm>
              <a:off x="3021482" y="4064653"/>
              <a:ext cx="3915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+3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725F37-638B-5606-5E5C-812082AF463A}"/>
                </a:ext>
              </a:extLst>
            </p:cNvPr>
            <p:cNvSpPr txBox="1"/>
            <p:nvPr/>
          </p:nvSpPr>
          <p:spPr>
            <a:xfrm>
              <a:off x="3034304" y="4523441"/>
              <a:ext cx="3595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-3</a:t>
              </a:r>
            </a:p>
          </p:txBody>
        </p:sp>
      </p:grpSp>
      <p:pic>
        <p:nvPicPr>
          <p:cNvPr id="14" name="Picture 13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DB0B5344-1BBE-400E-A115-1773895CB1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79"/>
          <a:stretch/>
        </p:blipFill>
        <p:spPr>
          <a:xfrm>
            <a:off x="297870" y="2894950"/>
            <a:ext cx="1825054" cy="1817023"/>
          </a:xfrm>
          <a:prstGeom prst="rect">
            <a:avLst/>
          </a:prstGeom>
        </p:spPr>
      </p:pic>
      <p:pic>
        <p:nvPicPr>
          <p:cNvPr id="16" name="Picture 15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780ACE1A-BC8F-FF92-685B-30453AECE7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14"/>
          <a:stretch/>
        </p:blipFill>
        <p:spPr>
          <a:xfrm>
            <a:off x="6300959" y="3219082"/>
            <a:ext cx="2679635" cy="17755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397B44-E0D2-8383-C3AC-842DBE24F351}"/>
              </a:ext>
            </a:extLst>
          </p:cNvPr>
          <p:cNvSpPr txBox="1"/>
          <p:nvPr/>
        </p:nvSpPr>
        <p:spPr>
          <a:xfrm rot="16200000">
            <a:off x="5487711" y="3918391"/>
            <a:ext cx="18341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RCCs (</a:t>
            </a:r>
            <a:r>
              <a:rPr lang="en-US" sz="1050" dirty="0" err="1"/>
              <a:t>uW</a:t>
            </a:r>
            <a:r>
              <a:rPr lang="en-US" sz="1050" dirty="0"/>
              <a:t>/cm^2/nm/</a:t>
            </a:r>
            <a:r>
              <a:rPr lang="en-US" sz="1050" dirty="0" err="1"/>
              <a:t>sr</a:t>
            </a:r>
            <a:r>
              <a:rPr lang="en-US" sz="1050" dirty="0"/>
              <a:t>/DN)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4D7D57-267F-43FB-BB20-7C59EC38B0BF}"/>
              </a:ext>
            </a:extLst>
          </p:cNvPr>
          <p:cNvSpPr txBox="1"/>
          <p:nvPr/>
        </p:nvSpPr>
        <p:spPr>
          <a:xfrm>
            <a:off x="7031792" y="652334"/>
            <a:ext cx="14577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Current pixelized pixel region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EBC2B-B761-D949-71AD-B6310014A886}"/>
              </a:ext>
            </a:extLst>
          </p:cNvPr>
          <p:cNvSpPr txBox="1"/>
          <p:nvPr/>
        </p:nvSpPr>
        <p:spPr>
          <a:xfrm>
            <a:off x="7068558" y="4846912"/>
            <a:ext cx="11833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wavelength (nm)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39F729-7055-73A2-6323-3B2303636BA8}"/>
              </a:ext>
            </a:extLst>
          </p:cNvPr>
          <p:cNvSpPr txBox="1"/>
          <p:nvPr/>
        </p:nvSpPr>
        <p:spPr>
          <a:xfrm>
            <a:off x="6527223" y="2969765"/>
            <a:ext cx="2647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MISE RCC’s with linearity correction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6E0AB7-F0BE-742E-7EF9-8CC6E9BEED29}"/>
              </a:ext>
            </a:extLst>
          </p:cNvPr>
          <p:cNvSpPr txBox="1"/>
          <p:nvPr/>
        </p:nvSpPr>
        <p:spPr>
          <a:xfrm>
            <a:off x="2856684" y="845683"/>
            <a:ext cx="3377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Normalized principal components weights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697D54-9CE7-292E-147A-F20C2F88A878}"/>
              </a:ext>
            </a:extLst>
          </p:cNvPr>
          <p:cNvSpPr/>
          <p:nvPr/>
        </p:nvSpPr>
        <p:spPr>
          <a:xfrm>
            <a:off x="7017672" y="3302807"/>
            <a:ext cx="230833" cy="3429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8B2BF7-2DE4-6803-D547-5ECBEBA2E629}"/>
              </a:ext>
            </a:extLst>
          </p:cNvPr>
          <p:cNvSpPr/>
          <p:nvPr/>
        </p:nvSpPr>
        <p:spPr>
          <a:xfrm>
            <a:off x="7017672" y="3457148"/>
            <a:ext cx="230833" cy="34290"/>
          </a:xfrm>
          <a:prstGeom prst="rect">
            <a:avLst/>
          </a:prstGeom>
          <a:solidFill>
            <a:srgbClr val="BF4081"/>
          </a:solidFill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ED73DB-76C3-B9DC-D5F0-41B9DFE3D450}"/>
              </a:ext>
            </a:extLst>
          </p:cNvPr>
          <p:cNvSpPr txBox="1"/>
          <p:nvPr/>
        </p:nvSpPr>
        <p:spPr>
          <a:xfrm>
            <a:off x="7255080" y="3212098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Bulk linearity correction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9C01EB-E3CA-6D40-66E8-D33886E5DE1C}"/>
              </a:ext>
            </a:extLst>
          </p:cNvPr>
          <p:cNvSpPr txBox="1"/>
          <p:nvPr/>
        </p:nvSpPr>
        <p:spPr>
          <a:xfrm>
            <a:off x="7255080" y="3370519"/>
            <a:ext cx="1614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Pixelized linearity correction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F39ADB-12D2-1EF0-EF2C-372EA1B2C6E9}"/>
              </a:ext>
            </a:extLst>
          </p:cNvPr>
          <p:cNvCxnSpPr>
            <a:cxnSpLocks/>
          </p:cNvCxnSpPr>
          <p:nvPr/>
        </p:nvCxnSpPr>
        <p:spPr>
          <a:xfrm>
            <a:off x="7725791" y="3861648"/>
            <a:ext cx="0" cy="910746"/>
          </a:xfrm>
          <a:prstGeom prst="line">
            <a:avLst/>
          </a:prstGeom>
          <a:ln>
            <a:solidFill>
              <a:srgbClr val="0432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0000D3-50D9-0D98-8658-2E316A545780}"/>
              </a:ext>
            </a:extLst>
          </p:cNvPr>
          <p:cNvCxnSpPr>
            <a:cxnSpLocks/>
          </p:cNvCxnSpPr>
          <p:nvPr/>
        </p:nvCxnSpPr>
        <p:spPr>
          <a:xfrm>
            <a:off x="8147666" y="3861648"/>
            <a:ext cx="0" cy="910746"/>
          </a:xfrm>
          <a:prstGeom prst="line">
            <a:avLst/>
          </a:prstGeom>
          <a:ln>
            <a:solidFill>
              <a:srgbClr val="0432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88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907C80-CA94-826E-57E2-6F2BEEAC8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FFC8B-7923-52FA-0E44-D79B3174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Linearity concurrence across measurements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54466-BC21-E1F7-A967-3C395230A00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15C6855-4BFE-4554-85AA-42DD4C0ADBCB}" type="datetime1">
              <a:rPr lang="en-US" smtClean="0"/>
              <a:t>11/14/24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7BE77-1EB2-971D-98FF-A0858553D21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9C0F878-AC35-4B17-9378-FA5236141253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A4A5231F-652B-3336-BFC3-F291E15E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91"/>
          <a:stretch/>
        </p:blipFill>
        <p:spPr>
          <a:xfrm>
            <a:off x="6761956" y="1363237"/>
            <a:ext cx="2215197" cy="2201607"/>
          </a:xfrm>
          <a:prstGeom prst="rect">
            <a:avLst/>
          </a:prstGeom>
        </p:spPr>
      </p:pic>
      <p:pic>
        <p:nvPicPr>
          <p:cNvPr id="7" name="Picture 6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61EFA766-91DB-3B62-59B3-D5C55ECD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3" y="878401"/>
            <a:ext cx="4225230" cy="316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D12E3A-A31B-DC2C-85A3-4135F8A91BF7}"/>
              </a:ext>
            </a:extLst>
          </p:cNvPr>
          <p:cNvSpPr txBox="1"/>
          <p:nvPr/>
        </p:nvSpPr>
        <p:spPr>
          <a:xfrm>
            <a:off x="157572" y="3969410"/>
            <a:ext cx="4407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For signal levels up to 4400 DN or so, the MISE detector reads out a lower value than expected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Different linearity measurements from TVAC1 and TVAC2 agree on the correction</a:t>
            </a:r>
          </a:p>
        </p:txBody>
      </p:sp>
      <p:pic>
        <p:nvPicPr>
          <p:cNvPr id="9" name="Picture 8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8B34F2F0-7596-282E-420F-BD5AAEC874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79"/>
          <a:stretch/>
        </p:blipFill>
        <p:spPr>
          <a:xfrm>
            <a:off x="4574932" y="1359395"/>
            <a:ext cx="2215196" cy="220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D79A0-598C-C8AF-5C30-961741CF7031}"/>
              </a:ext>
            </a:extLst>
          </p:cNvPr>
          <p:cNvSpPr txBox="1"/>
          <p:nvPr/>
        </p:nvSpPr>
        <p:spPr>
          <a:xfrm>
            <a:off x="4819036" y="3969411"/>
            <a:ext cx="43249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Principle components also show similar features from different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70646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1C656-060C-51CF-E466-E75FDD1FD3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BDA8C4-EDBE-9512-615A-B1E167EC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CHROMA-D linearity calibration with pulsed laser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C2794-769B-25C0-57B3-A254502B1E2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D7934-EF2E-D2C1-7F4F-5C267D74246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294C1-4105-C1F8-0382-757DC8DE3725}"/>
              </a:ext>
            </a:extLst>
          </p:cNvPr>
          <p:cNvGrpSpPr/>
          <p:nvPr/>
        </p:nvGrpSpPr>
        <p:grpSpPr>
          <a:xfrm>
            <a:off x="479395" y="1145269"/>
            <a:ext cx="765913" cy="312385"/>
            <a:chOff x="5314462" y="1957117"/>
            <a:chExt cx="765913" cy="312385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AE45A4D5-AA06-4B43-1418-CB00691FAD2C}"/>
                </a:ext>
              </a:extLst>
            </p:cNvPr>
            <p:cNvSpPr/>
            <p:nvPr/>
          </p:nvSpPr>
          <p:spPr>
            <a:xfrm rot="16200000">
              <a:off x="5869398" y="1925992"/>
              <a:ext cx="179673" cy="242280"/>
            </a:xfrm>
            <a:prstGeom prst="trapezoid">
              <a:avLst>
                <a:gd name="adj" fmla="val 10730"/>
              </a:avLst>
            </a:prstGeom>
            <a:gradFill flip="none" rotWithShape="1">
              <a:gsLst>
                <a:gs pos="0">
                  <a:srgbClr val="00B050">
                    <a:alpha val="24542"/>
                  </a:srgbClr>
                </a:gs>
                <a:gs pos="50000">
                  <a:srgbClr val="00B050"/>
                </a:gs>
                <a:gs pos="100000">
                  <a:srgbClr val="00B050">
                    <a:alpha val="39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3AD811-0721-DBE7-C84E-3F32842AD081}"/>
                </a:ext>
              </a:extLst>
            </p:cNvPr>
            <p:cNvSpPr/>
            <p:nvPr/>
          </p:nvSpPr>
          <p:spPr>
            <a:xfrm>
              <a:off x="5314462" y="1957117"/>
              <a:ext cx="570523" cy="179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0B2F8B-EC98-5AD8-45E8-F0725E0F6815}"/>
                </a:ext>
              </a:extLst>
            </p:cNvPr>
            <p:cNvGrpSpPr/>
            <p:nvPr/>
          </p:nvGrpSpPr>
          <p:grpSpPr>
            <a:xfrm>
              <a:off x="5391516" y="2190778"/>
              <a:ext cx="416413" cy="78724"/>
              <a:chOff x="5355737" y="1809112"/>
              <a:chExt cx="416413" cy="7872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D7E9220-AAF2-2167-0655-40D3BE031A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4688" y="1809112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2CCD5FF-DA64-4EEE-312B-02B42416E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4705" y="1887836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7D0DE28-5229-0B9F-CD14-96537447B9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2138" y="1809112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23007B3-EAED-6821-5275-80C408B3ED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32154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449E5D0-EBCE-D419-6F4E-DC1FEF19B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2138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49BB9DA-B3EC-0541-F4B1-91EC9FEDB4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74705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9F1D0A1-9D63-4EA6-74D1-38CBBDA744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94337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AC8C712-F525-E1ED-56EE-4F2C6EB66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5737" y="1887836"/>
                <a:ext cx="38600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EAB0CC7-700A-E95B-2BE2-6DDE72B571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102" y="1887836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7C34D79-0FA4-C076-3601-BDA535D1E7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535" y="1809112"/>
                <a:ext cx="58615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5672BA1-559B-CFAA-0359-A42172A472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13535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DCF938-CCCB-041E-8093-7CB0E67444BB}"/>
              </a:ext>
            </a:extLst>
          </p:cNvPr>
          <p:cNvSpPr txBox="1"/>
          <p:nvPr/>
        </p:nvSpPr>
        <p:spPr>
          <a:xfrm>
            <a:off x="254000" y="1590366"/>
            <a:ext cx="115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Pulsed laser</a:t>
            </a:r>
          </a:p>
        </p:txBody>
      </p:sp>
      <p:pic>
        <p:nvPicPr>
          <p:cNvPr id="23" name="Picture 22" descr="A bar graph showing a bar with a bar and a bar with numbers&#10;&#10;Description automatically generated with medium confidence">
            <a:extLst>
              <a:ext uri="{FF2B5EF4-FFF2-40B4-BE49-F238E27FC236}">
                <a16:creationId xmlns:a16="http://schemas.microsoft.com/office/drawing/2014/main" id="{8193CE0D-669F-FCC5-EF54-803331864A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0" t="37659" r="23625" b="35697"/>
          <a:stretch/>
        </p:blipFill>
        <p:spPr>
          <a:xfrm>
            <a:off x="122944" y="2735316"/>
            <a:ext cx="4698380" cy="1203005"/>
          </a:xfrm>
          <a:prstGeom prst="rect">
            <a:avLst/>
          </a:prstGeom>
        </p:spPr>
      </p:pic>
      <p:pic>
        <p:nvPicPr>
          <p:cNvPr id="26" name="Picture 25" descr="A bar graph showing a bar with a bar and a bar with numbers&#10;&#10;Description automatically generated with medium confidence">
            <a:extLst>
              <a:ext uri="{FF2B5EF4-FFF2-40B4-BE49-F238E27FC236}">
                <a16:creationId xmlns:a16="http://schemas.microsoft.com/office/drawing/2014/main" id="{81F49806-7E8F-8192-9BA6-C6275902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69" t="28361" r="12690" b="27543"/>
          <a:stretch/>
        </p:blipFill>
        <p:spPr>
          <a:xfrm>
            <a:off x="4821324" y="2557902"/>
            <a:ext cx="614380" cy="1557831"/>
          </a:xfrm>
          <a:prstGeom prst="rect">
            <a:avLst/>
          </a:prstGeom>
        </p:spPr>
      </p:pic>
      <p:pic>
        <p:nvPicPr>
          <p:cNvPr id="28" name="Picture 2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C34D0D3-B780-264D-187A-3206424F5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745" y="1030956"/>
            <a:ext cx="3393255" cy="30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1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513260-8E23-7632-DAC8-4E58528C0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E6BBB3-E080-3B64-0C6A-D1E9D3F4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laser linearity measurements of CHROMA-D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D87CD-11F0-24FA-3B21-D2A0C48404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376B0-DB71-52C3-EB5C-40F113C2B57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A graph of a line graph&#10;&#10;Description automatically generated">
            <a:extLst>
              <a:ext uri="{FF2B5EF4-FFF2-40B4-BE49-F238E27FC236}">
                <a16:creationId xmlns:a16="http://schemas.microsoft.com/office/drawing/2014/main" id="{FCA17B4C-C1D0-8051-C628-4EC4FBBB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2" y="1045319"/>
            <a:ext cx="4039202" cy="3027981"/>
          </a:xfrm>
          <a:prstGeom prst="rect">
            <a:avLst/>
          </a:prstGeom>
        </p:spPr>
      </p:pic>
      <p:pic>
        <p:nvPicPr>
          <p:cNvPr id="9" name="Picture 8" descr="A graph of a line graph&#10;&#10;Description automatically generated">
            <a:extLst>
              <a:ext uri="{FF2B5EF4-FFF2-40B4-BE49-F238E27FC236}">
                <a16:creationId xmlns:a16="http://schemas.microsoft.com/office/drawing/2014/main" id="{B564AD3A-A0D7-CA24-A7FC-905DCF1A7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475" y="1045318"/>
            <a:ext cx="4039202" cy="30279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7EC22A-D559-78E9-F272-0E343D28236E}"/>
              </a:ext>
            </a:extLst>
          </p:cNvPr>
          <p:cNvSpPr/>
          <p:nvPr/>
        </p:nvSpPr>
        <p:spPr>
          <a:xfrm>
            <a:off x="880945" y="2801747"/>
            <a:ext cx="2315736" cy="914400"/>
          </a:xfrm>
          <a:prstGeom prst="rect">
            <a:avLst/>
          </a:prstGeom>
          <a:noFill/>
          <a:ln w="952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E56081-C04C-E2FA-3532-16820DCF2900}"/>
              </a:ext>
            </a:extLst>
          </p:cNvPr>
          <p:cNvSpPr/>
          <p:nvPr/>
        </p:nvSpPr>
        <p:spPr>
          <a:xfrm>
            <a:off x="4561475" y="1045318"/>
            <a:ext cx="3939467" cy="3027980"/>
          </a:xfrm>
          <a:prstGeom prst="rect">
            <a:avLst/>
          </a:prstGeom>
          <a:noFill/>
          <a:ln w="952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6AAFB-4E97-CBF3-C160-B22B9A6B913F}"/>
              </a:ext>
            </a:extLst>
          </p:cNvPr>
          <p:cNvSpPr txBox="1"/>
          <p:nvPr/>
        </p:nvSpPr>
        <p:spPr>
          <a:xfrm>
            <a:off x="635161" y="4097456"/>
            <a:ext cx="335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ADC ramp for CHROMA-D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76F0D-707D-E7B5-5A4D-DD68677349BC}"/>
              </a:ext>
            </a:extLst>
          </p:cNvPr>
          <p:cNvSpPr txBox="1"/>
          <p:nvPr/>
        </p:nvSpPr>
        <p:spPr>
          <a:xfrm>
            <a:off x="4847235" y="4097456"/>
            <a:ext cx="346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Likely in-flight ADC range of use</a:t>
            </a:r>
          </a:p>
        </p:txBody>
      </p:sp>
    </p:spTree>
    <p:extLst>
      <p:ext uri="{BB962C8B-B14F-4D97-AF65-F5344CB8AC3E}">
        <p14:creationId xmlns:p14="http://schemas.microsoft.com/office/powerpoint/2010/main" val="1529406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4407A6-FEBE-5A84-5DE9-816A66C6D5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A47376-D8D7-DD76-876A-63AEE62C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AVIRIS-5 and SBG-VSWIR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11FEAD-B86B-7B0D-A1F3-65AD9C5C95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5D07B-1DD2-F61C-0173-B56B80829CD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AABB0B-E1AC-F649-6D99-FB3D4C69A5C8}"/>
              </a:ext>
            </a:extLst>
          </p:cNvPr>
          <p:cNvGrpSpPr>
            <a:grpSpLocks noChangeAspect="1"/>
          </p:cNvGrpSpPr>
          <p:nvPr/>
        </p:nvGrpSpPr>
        <p:grpSpPr>
          <a:xfrm>
            <a:off x="3802789" y="1769399"/>
            <a:ext cx="1259601" cy="871348"/>
            <a:chOff x="5734981" y="1533772"/>
            <a:chExt cx="2138035" cy="14790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45B3515-AF14-78BA-8A5F-9EDDB747D7AC}"/>
                </a:ext>
              </a:extLst>
            </p:cNvPr>
            <p:cNvSpPr/>
            <p:nvPr/>
          </p:nvSpPr>
          <p:spPr>
            <a:xfrm>
              <a:off x="6360422" y="2130709"/>
              <a:ext cx="897203" cy="88208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D27AD341-DA8E-B6A6-D2D2-CA35271A2DD8}"/>
                </a:ext>
              </a:extLst>
            </p:cNvPr>
            <p:cNvSpPr/>
            <p:nvPr/>
          </p:nvSpPr>
          <p:spPr>
            <a:xfrm>
              <a:off x="7403799" y="2427818"/>
              <a:ext cx="469217" cy="232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93E47C80-8735-B745-EABA-AD6FF72DC267}"/>
                </a:ext>
              </a:extLst>
            </p:cNvPr>
            <p:cNvSpPr/>
            <p:nvPr/>
          </p:nvSpPr>
          <p:spPr>
            <a:xfrm rot="5400000">
              <a:off x="6556464" y="1652173"/>
              <a:ext cx="469217" cy="232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3B7A8BAA-4D27-5A53-8A3C-EF5A8FB2E7C5}"/>
                </a:ext>
              </a:extLst>
            </p:cNvPr>
            <p:cNvSpPr/>
            <p:nvPr/>
          </p:nvSpPr>
          <p:spPr>
            <a:xfrm>
              <a:off x="5734981" y="2435134"/>
              <a:ext cx="469217" cy="232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76A355-BFC0-7B9A-D126-5A6A9309B509}"/>
              </a:ext>
            </a:extLst>
          </p:cNvPr>
          <p:cNvSpPr txBox="1"/>
          <p:nvPr/>
        </p:nvSpPr>
        <p:spPr>
          <a:xfrm>
            <a:off x="3427909" y="2958889"/>
            <a:ext cx="19682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Integrating sphere</a:t>
            </a:r>
          </a:p>
          <a:p>
            <a:pPr algn="ctr"/>
            <a:r>
              <a:rPr lang="en-US" sz="1600" dirty="0"/>
              <a:t>(Linear addition of multiple sources)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13AE05-5FBA-5747-F708-C247A06413C8}"/>
              </a:ext>
            </a:extLst>
          </p:cNvPr>
          <p:cNvGrpSpPr>
            <a:grpSpLocks noChangeAspect="1"/>
          </p:cNvGrpSpPr>
          <p:nvPr/>
        </p:nvGrpSpPr>
        <p:grpSpPr>
          <a:xfrm>
            <a:off x="739166" y="1792565"/>
            <a:ext cx="669563" cy="857862"/>
            <a:chOff x="588250" y="1502556"/>
            <a:chExt cx="921372" cy="118048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00E9B6-072E-9107-2F57-6F49B58EB662}"/>
                </a:ext>
              </a:extLst>
            </p:cNvPr>
            <p:cNvSpPr/>
            <p:nvPr/>
          </p:nvSpPr>
          <p:spPr>
            <a:xfrm rot="1659343">
              <a:off x="588250" y="1502556"/>
              <a:ext cx="393923" cy="791637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3736515-CBF4-1323-C729-58825A2D9A72}"/>
                </a:ext>
              </a:extLst>
            </p:cNvPr>
            <p:cNvSpPr/>
            <p:nvPr/>
          </p:nvSpPr>
          <p:spPr>
            <a:xfrm>
              <a:off x="868338" y="2225842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F4C3282-70B0-89A1-20CB-C756F12BE9DF}"/>
                </a:ext>
              </a:extLst>
            </p:cNvPr>
            <p:cNvSpPr/>
            <p:nvPr/>
          </p:nvSpPr>
          <p:spPr>
            <a:xfrm rot="20915658">
              <a:off x="1145513" y="1625117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EFD211B-CFA9-460D-606B-87E78CE4088B}"/>
                </a:ext>
              </a:extLst>
            </p:cNvPr>
            <p:cNvSpPr/>
            <p:nvPr/>
          </p:nvSpPr>
          <p:spPr>
            <a:xfrm rot="10038424">
              <a:off x="1141345" y="1835138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7A0A105-AFC9-22E8-DB02-392CD7D675A2}"/>
                </a:ext>
              </a:extLst>
            </p:cNvPr>
            <p:cNvSpPr/>
            <p:nvPr/>
          </p:nvSpPr>
          <p:spPr>
            <a:xfrm>
              <a:off x="1057851" y="1977470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43C0430-23EF-D176-4CF8-3F2226285E11}"/>
                </a:ext>
              </a:extLst>
            </p:cNvPr>
            <p:cNvSpPr/>
            <p:nvPr/>
          </p:nvSpPr>
          <p:spPr>
            <a:xfrm rot="10271624">
              <a:off x="961429" y="2129870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B5C5F3-46F0-6038-CA6C-72E5C80B8EAF}"/>
              </a:ext>
            </a:extLst>
          </p:cNvPr>
          <p:cNvGrpSpPr/>
          <p:nvPr/>
        </p:nvGrpSpPr>
        <p:grpSpPr>
          <a:xfrm>
            <a:off x="2148559" y="1758991"/>
            <a:ext cx="914400" cy="914400"/>
            <a:chOff x="2616820" y="2080207"/>
            <a:chExt cx="914400" cy="9144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0223F0-8255-C319-40A5-B9BF43377472}"/>
                </a:ext>
              </a:extLst>
            </p:cNvPr>
            <p:cNvSpPr/>
            <p:nvPr/>
          </p:nvSpPr>
          <p:spPr>
            <a:xfrm>
              <a:off x="2616820" y="2080207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EACAF0-BF97-9D0F-5B85-1827DC76C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391511"/>
              <a:ext cx="330282" cy="180239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C0C550-30CE-49F3-F7D4-07FB66E76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410950"/>
              <a:ext cx="0" cy="155882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644D06D-801D-85AE-F0BE-71858A191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080207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D87291-E032-909E-FB63-82D4BAE20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874437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99C5EB-9059-7525-F155-E8962A6F52C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471135" y="2477322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6A51A34-D5E5-0601-69BB-A0FB1CF5CBB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676905" y="2477322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26136D-4A8F-0F75-F09D-D77E4A0B699F}"/>
              </a:ext>
            </a:extLst>
          </p:cNvPr>
          <p:cNvGrpSpPr/>
          <p:nvPr/>
        </p:nvGrpSpPr>
        <p:grpSpPr>
          <a:xfrm>
            <a:off x="5856650" y="2011603"/>
            <a:ext cx="765913" cy="312385"/>
            <a:chOff x="5314462" y="1957117"/>
            <a:chExt cx="765913" cy="312385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368F9B7-D4AC-F0EA-020A-0EE05EFF589A}"/>
                </a:ext>
              </a:extLst>
            </p:cNvPr>
            <p:cNvSpPr/>
            <p:nvPr/>
          </p:nvSpPr>
          <p:spPr>
            <a:xfrm rot="16200000">
              <a:off x="5869398" y="1925992"/>
              <a:ext cx="179673" cy="242280"/>
            </a:xfrm>
            <a:prstGeom prst="trapezoid">
              <a:avLst>
                <a:gd name="adj" fmla="val 10730"/>
              </a:avLst>
            </a:prstGeom>
            <a:gradFill flip="none" rotWithShape="1">
              <a:gsLst>
                <a:gs pos="0">
                  <a:srgbClr val="00B050">
                    <a:alpha val="24542"/>
                  </a:srgbClr>
                </a:gs>
                <a:gs pos="50000">
                  <a:srgbClr val="00B050"/>
                </a:gs>
                <a:gs pos="100000">
                  <a:srgbClr val="00B050">
                    <a:alpha val="39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662F89-743F-952E-746F-1CC9D27D713D}"/>
                </a:ext>
              </a:extLst>
            </p:cNvPr>
            <p:cNvSpPr/>
            <p:nvPr/>
          </p:nvSpPr>
          <p:spPr>
            <a:xfrm>
              <a:off x="5314462" y="1957117"/>
              <a:ext cx="570523" cy="179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EB48FD-7204-EC7A-09E4-165E39E46338}"/>
                </a:ext>
              </a:extLst>
            </p:cNvPr>
            <p:cNvGrpSpPr/>
            <p:nvPr/>
          </p:nvGrpSpPr>
          <p:grpSpPr>
            <a:xfrm>
              <a:off x="5391516" y="2190778"/>
              <a:ext cx="416413" cy="78724"/>
              <a:chOff x="5355737" y="1809112"/>
              <a:chExt cx="416413" cy="7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FE15832-3A2A-5727-BAD7-D986181D6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4688" y="1809112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DBFC50F-7681-78C8-7C7A-07E978C0C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4705" y="1887836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C146E63-8AB5-6D7D-0412-64D86928A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2138" y="1809112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3AE3FDA-001E-1A41-5E59-B9132EBE0D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32154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B27285-A601-448D-71EF-14BBD55DDD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2138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DC205FE-AF26-5E90-A09A-EDD322030D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74705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B515621-6B10-6925-6636-503F20CE85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94337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CB419D5-CE08-3BBB-CC04-E8EE1E278D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5737" y="1887836"/>
                <a:ext cx="38600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C9B4E04-3146-DC74-BBFB-73EE9FA2F9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102" y="1887836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35556B8-B786-8CE1-C0AB-05F505873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535" y="1809112"/>
                <a:ext cx="58615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A274B72-8441-1F7C-ED01-095721D825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13535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F27CC19-8170-AF3F-F3DE-1074D4FB4949}"/>
              </a:ext>
            </a:extLst>
          </p:cNvPr>
          <p:cNvSpPr txBox="1"/>
          <p:nvPr/>
        </p:nvSpPr>
        <p:spPr>
          <a:xfrm>
            <a:off x="159169" y="2958889"/>
            <a:ext cx="1654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Illumination source with variable intensity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7EF24B-2ECF-5F1B-C765-C7DE30A08E39}"/>
              </a:ext>
            </a:extLst>
          </p:cNvPr>
          <p:cNvSpPr txBox="1"/>
          <p:nvPr/>
        </p:nvSpPr>
        <p:spPr>
          <a:xfrm>
            <a:off x="1944950" y="2958889"/>
            <a:ext cx="130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Integration time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71ECAC-1F12-D553-1666-B91C377180E8}"/>
              </a:ext>
            </a:extLst>
          </p:cNvPr>
          <p:cNvSpPr txBox="1"/>
          <p:nvPr/>
        </p:nvSpPr>
        <p:spPr>
          <a:xfrm>
            <a:off x="5627439" y="2958889"/>
            <a:ext cx="115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Pulsed laser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52D695A-63CA-1D67-3E66-81319AC3E2DF}"/>
              </a:ext>
            </a:extLst>
          </p:cNvPr>
          <p:cNvGrpSpPr/>
          <p:nvPr/>
        </p:nvGrpSpPr>
        <p:grpSpPr>
          <a:xfrm>
            <a:off x="7010310" y="1345134"/>
            <a:ext cx="2048689" cy="2604104"/>
            <a:chOff x="7010310" y="1345134"/>
            <a:chExt cx="2048689" cy="260410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D564C99-FC5E-9BB3-5209-ADF2FB1BE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0310" y="1464087"/>
              <a:ext cx="2004461" cy="150420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D37FF7A-7891-905B-5B1A-D37AF5024A8B}"/>
                </a:ext>
              </a:extLst>
            </p:cNvPr>
            <p:cNvSpPr txBox="1"/>
            <p:nvPr/>
          </p:nvSpPr>
          <p:spPr>
            <a:xfrm>
              <a:off x="7048460" y="1345134"/>
              <a:ext cx="20105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Residual from linear model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58ADCDE-B33F-D4CB-8C5F-D77AD6DD6937}"/>
                </a:ext>
              </a:extLst>
            </p:cNvPr>
            <p:cNvGrpSpPr/>
            <p:nvPr/>
          </p:nvGrpSpPr>
          <p:grpSpPr>
            <a:xfrm>
              <a:off x="7198449" y="2900813"/>
              <a:ext cx="1692499" cy="372869"/>
              <a:chOff x="5443873" y="3969269"/>
              <a:chExt cx="2733798" cy="61902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F527DA8-2A29-880E-CB4F-E7571637A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3873" y="4172364"/>
                <a:ext cx="18287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44817BD-A934-BCA8-514C-3876A1C3B768}"/>
                  </a:ext>
                </a:extLst>
              </p:cNvPr>
              <p:cNvSpPr txBox="1"/>
              <p:nvPr/>
            </p:nvSpPr>
            <p:spPr>
              <a:xfrm>
                <a:off x="5626752" y="3969269"/>
                <a:ext cx="2550919" cy="421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Pixels used for linear fit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10608AF-51E3-A664-CD05-EA0C03464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3873" y="4369846"/>
                <a:ext cx="18287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B4F722C-EB5D-44DF-6C5D-CCA18ED641DD}"/>
                  </a:ext>
                </a:extLst>
              </p:cNvPr>
              <p:cNvSpPr txBox="1"/>
              <p:nvPr/>
            </p:nvSpPr>
            <p:spPr>
              <a:xfrm>
                <a:off x="5626752" y="4166751"/>
                <a:ext cx="1160498" cy="421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All pixels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7C30F2-9A42-600A-978D-679A0EDA8A44}"/>
                </a:ext>
              </a:extLst>
            </p:cNvPr>
            <p:cNvSpPr txBox="1"/>
            <p:nvPr/>
          </p:nvSpPr>
          <p:spPr>
            <a:xfrm>
              <a:off x="7192768" y="3302907"/>
              <a:ext cx="1654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In-flight calibration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0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0E0B92-050A-0FA2-8245-252668F440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0EDA8-4BE4-F212-886B-C99DD21D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6787E-69BE-113D-856A-97F73035C08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CC814-C363-C681-AA6D-04BEC51B415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F8B5B-523E-1F0B-7867-E68689A626C9}"/>
              </a:ext>
            </a:extLst>
          </p:cNvPr>
          <p:cNvSpPr txBox="1"/>
          <p:nvPr/>
        </p:nvSpPr>
        <p:spPr>
          <a:xfrm>
            <a:off x="254000" y="762000"/>
            <a:ext cx="85140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1" u="none" strike="noStrike" dirty="0">
                <a:solidFill>
                  <a:srgbClr val="52979F"/>
                </a:solidFill>
                <a:effectLst/>
                <a:latin typeface="Aptos" panose="020B0004020202020204" pitchFamily="34" charset="0"/>
              </a:rPr>
              <a:t>How many vicarious calibration sites are needed? What core measurements?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Important to have both bright and dark targets, under different atmospheric conditions. Aquatic sites also very useful.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Surface reflectance + uncertainty/standard deviation of measurement needed; atmospheric condition also useful.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1" u="none" strike="noStrike" dirty="0">
                <a:solidFill>
                  <a:srgbClr val="52979F"/>
                </a:solidFill>
                <a:effectLst/>
                <a:latin typeface="Aptos" panose="020B0004020202020204" pitchFamily="34" charset="0"/>
              </a:rPr>
              <a:t>What are the main challenges in harmonizing CAL/VAL approaches?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Lack of comparable set of calibration files/characterization across instruments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Lack of overlapping targets between instruments for intercomparison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1" u="none" strike="noStrike" dirty="0">
                <a:solidFill>
                  <a:srgbClr val="52979F"/>
                </a:solidFill>
                <a:effectLst/>
                <a:latin typeface="Aptos" panose="020B0004020202020204" pitchFamily="34" charset="0"/>
              </a:rPr>
              <a:t>What is currently missing to carry out holistic and all-encompassing CAL/VAL activities?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Availability/access of in situ data and standardized collection techniques, especially for higher level products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1" u="none" strike="noStrike" dirty="0">
                <a:solidFill>
                  <a:srgbClr val="52979F"/>
                </a:solidFill>
                <a:effectLst/>
                <a:latin typeface="Aptos" panose="020B0004020202020204" pitchFamily="34" charset="0"/>
              </a:rPr>
              <a:t>How can emerging technologies, such as artificial intelligence and machine learning, be leveraged?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Identification of pseudo-invariant sites that are not measured in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situ; stability of surface over time could be used for relative calibration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Formulating calibration as a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n optimization problem over instrument conditions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633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2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51797-89AE-8046-6812-E2714C786A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36A837-38B3-9BC8-7FFD-2DC51DFB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913A2-1AB0-C607-2B6D-5919920DC7B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5AC20-0A3A-6548-00ED-5152C30E1C5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50" name="Picture 2" descr="Satellite orbiting earth in space&#10;&#10;Description automatically generated">
            <a:extLst>
              <a:ext uri="{FF2B5EF4-FFF2-40B4-BE49-F238E27FC236}">
                <a16:creationId xmlns:a16="http://schemas.microsoft.com/office/drawing/2014/main" id="{B748B018-5B30-13AC-5F06-ABD6BDC0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7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2096C528-CAE1-AF11-969A-12E2EDC9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24" y="3735705"/>
            <a:ext cx="1797779" cy="133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65FA127-FBE1-EFCF-E7C2-67540C80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05" y="4389613"/>
            <a:ext cx="889977" cy="61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B4C8B7-37CA-13B9-3CFF-12148675AB79}"/>
              </a:ext>
            </a:extLst>
          </p:cNvPr>
          <p:cNvSpPr/>
          <p:nvPr/>
        </p:nvSpPr>
        <p:spPr>
          <a:xfrm>
            <a:off x="5940303" y="0"/>
            <a:ext cx="3229002" cy="5143500"/>
          </a:xfrm>
          <a:prstGeom prst="rect">
            <a:avLst/>
          </a:prstGeom>
          <a:solidFill>
            <a:srgbClr val="0000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AA8EB-B574-1132-4E01-5219CAA0A2E9}"/>
              </a:ext>
            </a:extLst>
          </p:cNvPr>
          <p:cNvSpPr txBox="1"/>
          <p:nvPr/>
        </p:nvSpPr>
        <p:spPr>
          <a:xfrm>
            <a:off x="4477044" y="235123"/>
            <a:ext cx="138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SBG-VSWIR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2404DC1-B10C-78BD-1D77-211F2C31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17" y="626394"/>
            <a:ext cx="1485900" cy="15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2967B-12BD-BFE2-4A45-88D306E5CC28}"/>
              </a:ext>
            </a:extLst>
          </p:cNvPr>
          <p:cNvSpPr txBox="1"/>
          <p:nvPr/>
        </p:nvSpPr>
        <p:spPr>
          <a:xfrm>
            <a:off x="4082513" y="3344434"/>
            <a:ext cx="10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SBG-TIR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37220-BA07-6B08-CF42-E3DCB361E538}"/>
              </a:ext>
            </a:extLst>
          </p:cNvPr>
          <p:cNvSpPr txBox="1"/>
          <p:nvPr/>
        </p:nvSpPr>
        <p:spPr>
          <a:xfrm>
            <a:off x="6349525" y="1971585"/>
            <a:ext cx="2790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Biology &amp; Geology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(SBG)</a:t>
            </a:r>
          </a:p>
        </p:txBody>
      </p:sp>
      <p:pic>
        <p:nvPicPr>
          <p:cNvPr id="10" name="Picture 9" descr="Tribrand_ColorWhite_rgb_16x3_160601.png">
            <a:extLst>
              <a:ext uri="{FF2B5EF4-FFF2-40B4-BE49-F238E27FC236}">
                <a16:creationId xmlns:a16="http://schemas.microsoft.com/office/drawing/2014/main" id="{0768B265-5389-65A0-6C43-30A0B227F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45" y="-28792"/>
            <a:ext cx="333756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18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52284-9465-9DDF-1F82-E54A458EDA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26604-89C9-88BA-8AD5-C7218357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Laboratory and in-flight calibration plans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F0B40-061A-BF56-C587-2910FF0492A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r>
              <a:rPr lang="en-US"/>
              <a:t>This document has been reviewed and determined not to contain export controlled technical data.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A38BE-BEC2-487F-160F-9171F800DF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4965D321-A442-CAFF-4F95-2E07279195DE}"/>
              </a:ext>
            </a:extLst>
          </p:cNvPr>
          <p:cNvGraphicFramePr>
            <a:graphicFrameLocks/>
          </p:cNvGraphicFramePr>
          <p:nvPr/>
        </p:nvGraphicFramePr>
        <p:xfrm>
          <a:off x="334433" y="680744"/>
          <a:ext cx="8475136" cy="417114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38739">
                  <a:extLst>
                    <a:ext uri="{9D8B030D-6E8A-4147-A177-3AD203B41FA5}">
                      <a16:colId xmlns:a16="http://schemas.microsoft.com/office/drawing/2014/main" val="3645994984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3236498480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898963866"/>
                    </a:ext>
                  </a:extLst>
                </a:gridCol>
                <a:gridCol w="2567095">
                  <a:extLst>
                    <a:ext uri="{9D8B030D-6E8A-4147-A177-3AD203B41FA5}">
                      <a16:colId xmlns:a16="http://schemas.microsoft.com/office/drawing/2014/main" val="245572594"/>
                    </a:ext>
                  </a:extLst>
                </a:gridCol>
                <a:gridCol w="1695027">
                  <a:extLst>
                    <a:ext uri="{9D8B030D-6E8A-4147-A177-3AD203B41FA5}">
                      <a16:colId xmlns:a16="http://schemas.microsoft.com/office/drawing/2014/main" val="1172017724"/>
                    </a:ext>
                  </a:extLst>
                </a:gridCol>
              </a:tblGrid>
              <a:tr h="4321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Calibration File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Description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Relevant Calibration Tests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Laboratory Test Details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Relevant In-Flight Calibration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274485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Radiometric Calibration Coefficients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Maps digital numbers (DN) to radiance 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NIST lamp + spectralon panel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NIST lamp mounted 0.5 m from NIST spectralon panel, at 45 deg angle to light path into instrument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Vicarious calibration sites (aquatic and terrestrial), modeled through atmosphere to radiometry. (EMIT)</a:t>
                      </a:r>
                    </a:p>
                  </a:txBody>
                  <a:tcPr marL="68580" marR="68580" marT="7144" marB="0" anchor="ctr"/>
                </a:tc>
                <a:extLst>
                  <a:ext uri="{0D108BD9-81ED-4DB2-BD59-A6C34878D82A}">
                    <a16:rowId xmlns:a16="http://schemas.microsoft.com/office/drawing/2014/main" val="236364185"/>
                  </a:ext>
                </a:extLst>
              </a:tr>
              <a:tr h="8301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Radiometric Flat Field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Per-detector element correction of radiometric coefficient.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Flatfield scan of integrating sphere with OGSE periscope mirrors.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Broadband source with high signal across spectral range through integrating sphere, scanned spatially with OGSE periscope mirrors to cover the whole FOV.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Low spatial frequency updates over homogenous areas. Destriping via median most recent ~500 frames to get a flat input (statistically random) (EMIT)</a:t>
                      </a:r>
                    </a:p>
                  </a:txBody>
                  <a:tcPr marL="68580" marR="68580" marT="7144" marB="0" anchor="ctr"/>
                </a:tc>
                <a:extLst>
                  <a:ext uri="{0D108BD9-81ED-4DB2-BD59-A6C34878D82A}">
                    <a16:rowId xmlns:a16="http://schemas.microsoft.com/office/drawing/2014/main" val="958254830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Radiometric Dark Level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From unilluminated portion of orbit and masked detector elements.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Best way to take darks in lab measurements needs to be determined, given lack of shutter 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Acquire frames in the dark mask on unilluminated side of the Earth. (EMIT)</a:t>
                      </a:r>
                    </a:p>
                  </a:txBody>
                  <a:tcPr marL="68580" marR="68580" marT="7144" marB="0" anchor="ctr"/>
                </a:tc>
                <a:extLst>
                  <a:ext uri="{0D108BD9-81ED-4DB2-BD59-A6C34878D82A}">
                    <a16:rowId xmlns:a16="http://schemas.microsoft.com/office/drawing/2014/main" val="4007758529"/>
                  </a:ext>
                </a:extLst>
              </a:tr>
              <a:tr h="12415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Linearity Basis File &amp; Linearity Map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Linearity function to correct detector nonlinearity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Tests prior to integration of FPAs with spectrometer: pulsed laser test, integration time sweep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TVAC tests: integration time sweep, dual source test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Pulsed laser: Collect frames with different numbers of input laser pulses with bare FPA.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Integration time sweep: Collect at least 100 integration time steps (short to long) with uniform illumination on bare FPA, and with aligned spectrometer.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source test: Two sources (A, B) injected into integrating sphere with variable aperture on A and internal beam blocks for both sources.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7144" marB="0" anchor="ctr"/>
                </a:tc>
                <a:extLst>
                  <a:ext uri="{0D108BD9-81ED-4DB2-BD59-A6C34878D82A}">
                    <a16:rowId xmlns:a16="http://schemas.microsoft.com/office/drawing/2014/main" val="2789651481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 Pixel Mask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From laboratory calibration measurements.  Updated as needed.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FF scan of integrating sphere with OGSE periscope mirrors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Uses flatfield and RCC datasets, and any other available datasets. (See above.)</a:t>
                      </a:r>
                    </a:p>
                  </a:txBody>
                  <a:tcPr marL="68580" marR="68580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Algorithm to detect changes in bad pixel mask currently in play for EMIT.</a:t>
                      </a:r>
                    </a:p>
                  </a:txBody>
                  <a:tcPr marL="68580" marR="68580" marT="7144" marB="0" anchor="ctr"/>
                </a:tc>
                <a:extLst>
                  <a:ext uri="{0D108BD9-81ED-4DB2-BD59-A6C34878D82A}">
                    <a16:rowId xmlns:a16="http://schemas.microsoft.com/office/drawing/2014/main" val="36198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044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C1A4C-3449-CCC5-BF55-A237054D76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1C0FA-4CBE-A53E-49A7-614E10D8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00" dirty="0" err="1"/>
              <a:t>Pushbroom</a:t>
            </a:r>
            <a:r>
              <a:rPr lang="en-US" sz="2100" dirty="0"/>
              <a:t> imaging spectrometer with Dyson block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413F3-9725-8A0D-8D5D-02286CFDC97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0E1749-0B7E-403A-A9A7-95F2ED1F289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4" descr="EMIT Instrument Specs">
            <a:extLst>
              <a:ext uri="{FF2B5EF4-FFF2-40B4-BE49-F238E27FC236}">
                <a16:creationId xmlns:a16="http://schemas.microsoft.com/office/drawing/2014/main" id="{E913017A-F141-8D2C-96C6-5B1FCDA60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9" t="7759" r="11622" b="4160"/>
          <a:stretch/>
        </p:blipFill>
        <p:spPr bwMode="auto">
          <a:xfrm>
            <a:off x="-12219" y="1373895"/>
            <a:ext cx="5231717" cy="28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361829D-12A4-7991-48DD-EB400A19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147" y="1317169"/>
            <a:ext cx="3594162" cy="348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5B925-E36E-D1E5-E503-9EC3487B89C6}"/>
              </a:ext>
            </a:extLst>
          </p:cNvPr>
          <p:cNvSpPr txBox="1"/>
          <p:nvPr/>
        </p:nvSpPr>
        <p:spPr>
          <a:xfrm>
            <a:off x="707923" y="4259929"/>
            <a:ext cx="12522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Incoming light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B430BF-7FAE-422A-052C-61F12114E09D}"/>
              </a:ext>
            </a:extLst>
          </p:cNvPr>
          <p:cNvGrpSpPr/>
          <p:nvPr/>
        </p:nvGrpSpPr>
        <p:grpSpPr>
          <a:xfrm>
            <a:off x="4766090" y="829693"/>
            <a:ext cx="4074114" cy="1334492"/>
            <a:chOff x="6354786" y="656751"/>
            <a:chExt cx="5432152" cy="177932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3C98B15-0FFB-9A68-4DEC-AFA45410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0174" y="1137438"/>
              <a:ext cx="3396764" cy="0"/>
            </a:xfrm>
            <a:prstGeom prst="straightConnector1">
              <a:avLst/>
            </a:prstGeom>
            <a:ln w="12700"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92F335-5C19-F92E-CA60-96B0A9F06381}"/>
                </a:ext>
              </a:extLst>
            </p:cNvPr>
            <p:cNvSpPr txBox="1"/>
            <p:nvPr/>
          </p:nvSpPr>
          <p:spPr>
            <a:xfrm>
              <a:off x="9473345" y="656751"/>
              <a:ext cx="1186649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Spatial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35A7E4-6163-5773-1565-BD39ECC1C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7190" y="1237461"/>
              <a:ext cx="1492928" cy="1198612"/>
            </a:xfrm>
            <a:prstGeom prst="straightConnector1">
              <a:avLst/>
            </a:prstGeom>
            <a:ln w="12700"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086E87-D2D3-A7D7-EBB5-785EDFD39BB5}"/>
                </a:ext>
              </a:extLst>
            </p:cNvPr>
            <p:cNvSpPr txBox="1"/>
            <p:nvPr/>
          </p:nvSpPr>
          <p:spPr>
            <a:xfrm>
              <a:off x="6354786" y="1295001"/>
              <a:ext cx="137473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Spectral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073B51-0816-A1EC-0EB0-8B660695622E}"/>
              </a:ext>
            </a:extLst>
          </p:cNvPr>
          <p:cNvGrpSpPr/>
          <p:nvPr/>
        </p:nvGrpSpPr>
        <p:grpSpPr>
          <a:xfrm>
            <a:off x="2773897" y="808359"/>
            <a:ext cx="1367682" cy="1169875"/>
            <a:chOff x="3860758" y="952772"/>
            <a:chExt cx="1823575" cy="155983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D6B2C4-EDAF-FB0A-F944-50A0E960CFB7}"/>
                </a:ext>
              </a:extLst>
            </p:cNvPr>
            <p:cNvSpPr txBox="1"/>
            <p:nvPr/>
          </p:nvSpPr>
          <p:spPr>
            <a:xfrm>
              <a:off x="3860758" y="952772"/>
              <a:ext cx="18235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Detector Image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B3C02BD-D3E8-5016-1F57-FC79A88477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1046" y="1904234"/>
              <a:ext cx="0" cy="60837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82F623-B7A6-A0AD-64EC-D1B0884FAFF2}"/>
                </a:ext>
              </a:extLst>
            </p:cNvPr>
            <p:cNvSpPr/>
            <p:nvPr/>
          </p:nvSpPr>
          <p:spPr>
            <a:xfrm rot="5400000">
              <a:off x="4237863" y="1137438"/>
              <a:ext cx="914400" cy="91440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44000">
                  <a:srgbClr val="FFD579"/>
                </a:gs>
                <a:gs pos="68000">
                  <a:srgbClr val="00FA00"/>
                </a:gs>
                <a:gs pos="20000">
                  <a:srgbClr val="FF9300"/>
                </a:gs>
                <a:gs pos="100000">
                  <a:srgbClr val="0432FF"/>
                </a:gs>
              </a:gsLst>
              <a:lin ang="10800000" scaled="1"/>
              <a:tileRect/>
            </a:gradFill>
            <a:scene3d>
              <a:camera prst="isometricOffAxis1Left">
                <a:rot lat="1080000" lon="42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5043DB-C585-10A5-47CC-D464F9F4131D}"/>
              </a:ext>
            </a:extLst>
          </p:cNvPr>
          <p:cNvCxnSpPr>
            <a:cxnSpLocks/>
          </p:cNvCxnSpPr>
          <p:nvPr/>
        </p:nvCxnSpPr>
        <p:spPr>
          <a:xfrm>
            <a:off x="5041538" y="2665531"/>
            <a:ext cx="0" cy="1871399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B373CBE-8E5C-639A-04D4-853D3512B69B}"/>
              </a:ext>
            </a:extLst>
          </p:cNvPr>
          <p:cNvSpPr txBox="1"/>
          <p:nvPr/>
        </p:nvSpPr>
        <p:spPr>
          <a:xfrm>
            <a:off x="3480785" y="3421403"/>
            <a:ext cx="154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</a:t>
            </a:r>
            <a:r>
              <a:rPr lang="en-US" sz="1500" dirty="0"/>
              <a:t>(Direction of Flight)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51785-B7C3-1523-295D-6C732BEB8A3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7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AFBE4-BA2F-E276-41A4-FD57F586E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26604-89C9-88BA-8AD5-C7218357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/>
              <a:t>Laboratory and in-flight calibration plans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F0B40-061A-BF56-C587-2910FF0492A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r>
              <a:rPr lang="en-US"/>
              <a:t>This document has been reviewed and determined not to contain export controlled technical data.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A38BE-BEC2-487F-160F-9171F800DF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F601F9-723D-633B-A73D-59BFE04D8D1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99850320"/>
              </p:ext>
            </p:extLst>
          </p:nvPr>
        </p:nvGraphicFramePr>
        <p:xfrm>
          <a:off x="254000" y="738188"/>
          <a:ext cx="8636000" cy="42039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645994984"/>
                    </a:ext>
                  </a:extLst>
                </a:gridCol>
                <a:gridCol w="1803991">
                  <a:extLst>
                    <a:ext uri="{9D8B030D-6E8A-4147-A177-3AD203B41FA5}">
                      <a16:colId xmlns:a16="http://schemas.microsoft.com/office/drawing/2014/main" val="3236498480"/>
                    </a:ext>
                  </a:extLst>
                </a:gridCol>
                <a:gridCol w="1650409">
                  <a:extLst>
                    <a:ext uri="{9D8B030D-6E8A-4147-A177-3AD203B41FA5}">
                      <a16:colId xmlns:a16="http://schemas.microsoft.com/office/drawing/2014/main" val="89896386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45572594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172017724"/>
                    </a:ext>
                  </a:extLst>
                </a:gridCol>
              </a:tblGrid>
              <a:tr h="381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Calibration File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Description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Relevant Calibration Tests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Laboratory Test Details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>
                          <a:effectLst/>
                        </a:rPr>
                        <a:t>Relevant In-Flight Calibration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274485"/>
                  </a:ext>
                </a:extLst>
              </a:tr>
              <a:tr h="9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Spectral Calibration (Average and Array)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Spectral calibration and uncertainty (nanometers)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Laser Sphere and Spectral Response Function (SRF)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Lasers injected through integrating sphere and scanned spatially. Monochromator scanned in wavelength across full spectral range, at five different spatial fields.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Use atmospheric features to track spectral changes (EMIT)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extLst>
                  <a:ext uri="{0D108BD9-81ED-4DB2-BD59-A6C34878D82A}">
                    <a16:rowId xmlns:a16="http://schemas.microsoft.com/office/drawing/2014/main" val="236364185"/>
                  </a:ext>
                </a:extLst>
              </a:tr>
              <a:tr h="66828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Spectral &amp; Spatial Stray Light Factors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Brings response functions towards Gaussian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Monochromator and spatially narrow source scanned at multiple integration times.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Monochromator scanned in wavelength across full spectral range, at five different spatial fields. Captured at various integration times.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extLst>
                  <a:ext uri="{0D108BD9-81ED-4DB2-BD59-A6C34878D82A}">
                    <a16:rowId xmlns:a16="http://schemas.microsoft.com/office/drawing/2014/main" val="958254830"/>
                  </a:ext>
                </a:extLst>
              </a:tr>
              <a:tr h="78552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Ghost Location Matrix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Maps correction for optical ghosting of Dyson spectrometer design.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Stray Light with Monochromator at multiple integration times; Measurement of 20+ broadband filters with distinct spectral profiles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Measurement of 20+ broadband filters with distinct spectral profiles to disentangle overlapping ghost responses at different wavelengths.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extLst>
                  <a:ext uri="{0D108BD9-81ED-4DB2-BD59-A6C34878D82A}">
                    <a16:rowId xmlns:a16="http://schemas.microsoft.com/office/drawing/2014/main" val="4007758529"/>
                  </a:ext>
                </a:extLst>
              </a:tr>
              <a:tr h="5251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Spatial Cross-Track &amp; Along-Track Response Functions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Describes the convolution of the cross-track and along-track signals in the spectrum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CRF, ARF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Spatially narrow broadband source scanned in the cross-track and along-track spatial directions.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extLst>
                  <a:ext uri="{0D108BD9-81ED-4DB2-BD59-A6C34878D82A}">
                    <a16:rowId xmlns:a16="http://schemas.microsoft.com/office/drawing/2014/main" val="2789651481"/>
                  </a:ext>
                </a:extLst>
              </a:tr>
              <a:tr h="78552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Spatial Camera model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In concert with postion, attitude, and scan mirror data, the cameral model allows projection of the measured spectra on to the surface target.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CRF, ARF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>
                          <a:effectLst/>
                        </a:rPr>
                        <a:t>Analysis of CRF and ARF datasets (see above).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effectLst/>
                        </a:rPr>
                        <a:t>Image tie points to Landsat&amp; Sentinel ortho-base updates camera pointing &amp; geolocation for each orbit. (EMIT)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4766" marB="0" anchor="ctr"/>
                </a:tc>
                <a:extLst>
                  <a:ext uri="{0D108BD9-81ED-4DB2-BD59-A6C34878D82A}">
                    <a16:rowId xmlns:a16="http://schemas.microsoft.com/office/drawing/2014/main" val="36198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796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8C3225-6CDD-2FC3-DF66-6942B28879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D15D87-16F6-2AC3-7413-CB772DC0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Potentially: Use linearity of glint over aquatic targets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09F57-6B52-BF4F-B1A5-4309B9CF085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68A7E-1B14-215C-B4E0-3C88F80BE8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CC613-F036-D3E3-7603-66E712279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5" t="42447" r="59345" b="40290"/>
          <a:stretch/>
        </p:blipFill>
        <p:spPr>
          <a:xfrm>
            <a:off x="690425" y="2350929"/>
            <a:ext cx="3540642" cy="434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24C42-4179-DB40-3D8B-89884A02ABE1}"/>
              </a:ext>
            </a:extLst>
          </p:cNvPr>
          <p:cNvSpPr txBox="1"/>
          <p:nvPr/>
        </p:nvSpPr>
        <p:spPr>
          <a:xfrm>
            <a:off x="836991" y="1965465"/>
            <a:ext cx="32475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Near-infrared bands over ocean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BF220-EF78-AF5E-8F0D-45A7FE16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94" y="1297427"/>
            <a:ext cx="3957688" cy="2969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9F84AE-B6EE-6E0D-0ECC-C3418884EF44}"/>
              </a:ext>
            </a:extLst>
          </p:cNvPr>
          <p:cNvSpPr txBox="1"/>
          <p:nvPr/>
        </p:nvSpPr>
        <p:spPr>
          <a:xfrm>
            <a:off x="5120423" y="1318997"/>
            <a:ext cx="32475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Residual from linear model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70A61F-7397-E94E-550C-1754E1A8BC5A}"/>
              </a:ext>
            </a:extLst>
          </p:cNvPr>
          <p:cNvGrpSpPr/>
          <p:nvPr/>
        </p:nvGrpSpPr>
        <p:grpSpPr>
          <a:xfrm>
            <a:off x="6417597" y="3398755"/>
            <a:ext cx="1824676" cy="459092"/>
            <a:chOff x="5443873" y="3969269"/>
            <a:chExt cx="1824676" cy="45909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E2FB32-3930-FB46-814C-4BD6E5000508}"/>
                </a:ext>
              </a:extLst>
            </p:cNvPr>
            <p:cNvCxnSpPr>
              <a:cxnSpLocks/>
            </p:cNvCxnSpPr>
            <p:nvPr/>
          </p:nvCxnSpPr>
          <p:spPr>
            <a:xfrm>
              <a:off x="5443873" y="4100074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A5E92-5150-ACDC-8F2E-227A663FDE19}"/>
                </a:ext>
              </a:extLst>
            </p:cNvPr>
            <p:cNvSpPr txBox="1"/>
            <p:nvPr/>
          </p:nvSpPr>
          <p:spPr>
            <a:xfrm>
              <a:off x="5626753" y="3969269"/>
              <a:ext cx="16417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Pixels used for linear fit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C7A3A0-5BD7-F754-D1BF-25DF92502835}"/>
                </a:ext>
              </a:extLst>
            </p:cNvPr>
            <p:cNvCxnSpPr>
              <a:cxnSpLocks/>
            </p:cNvCxnSpPr>
            <p:nvPr/>
          </p:nvCxnSpPr>
          <p:spPr>
            <a:xfrm>
              <a:off x="5443873" y="4297556"/>
              <a:ext cx="182880" cy="0"/>
            </a:xfrm>
            <a:prstGeom prst="line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7676F5-2016-4DA8-C5EC-ED7DFDB0A6BD}"/>
                </a:ext>
              </a:extLst>
            </p:cNvPr>
            <p:cNvSpPr txBox="1"/>
            <p:nvPr/>
          </p:nvSpPr>
          <p:spPr>
            <a:xfrm>
              <a:off x="5626753" y="4166751"/>
              <a:ext cx="7441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All pixels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74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6329D4-613A-3D73-DD3A-6FDCD8856F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1DEA4E8-B2B9-44EA-354A-22E47EA4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7929880" cy="434101"/>
          </a:xfrm>
        </p:spPr>
        <p:txBody>
          <a:bodyPr/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Earth as on-board calibrator, star tracker, flatfield, and shutter</a:t>
            </a:r>
            <a:br>
              <a:rPr lang="en-US" dirty="0"/>
            </a:b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DE43A-7D03-6A4E-508B-E632E274C21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r>
              <a:rPr lang="en-US"/>
              <a:t>This document has been reviewed and determined not to contain export controlled technical data.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C2FE5-29F7-9BCE-A834-DB3F7D54E0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9430163-FF05-ECF7-C870-BEB4B3A7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24" y="1223558"/>
            <a:ext cx="8786351" cy="3128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B12BA9-BE52-5498-189E-5218C8EC10A7}"/>
              </a:ext>
            </a:extLst>
          </p:cNvPr>
          <p:cNvSpPr txBox="1"/>
          <p:nvPr/>
        </p:nvSpPr>
        <p:spPr>
          <a:xfrm>
            <a:off x="2209450" y="4511690"/>
            <a:ext cx="472509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ea typeface="Helvetica Neue Light" panose="02000403000000020004" pitchFamily="2" charset="0"/>
                <a:cs typeface="Calibri"/>
              </a:rPr>
              <a:t>Blackrock Playa - Image courtesy Ray </a:t>
            </a:r>
            <a:r>
              <a:rPr lang="en-US" sz="1200" dirty="0" err="1">
                <a:ea typeface="Helvetica Neue Light" panose="02000403000000020004" pitchFamily="2" charset="0"/>
                <a:cs typeface="Calibri"/>
              </a:rPr>
              <a:t>Kokaly</a:t>
            </a:r>
            <a:r>
              <a:rPr lang="en-US" sz="1200" dirty="0">
                <a:ea typeface="Helvetica Neue Light" panose="02000403000000020004" pitchFamily="2" charset="0"/>
                <a:cs typeface="Calibri"/>
              </a:rPr>
              <a:t>, USGS</a:t>
            </a:r>
          </a:p>
        </p:txBody>
      </p:sp>
    </p:spTree>
    <p:extLst>
      <p:ext uri="{BB962C8B-B14F-4D97-AF65-F5344CB8AC3E}">
        <p14:creationId xmlns:p14="http://schemas.microsoft.com/office/powerpoint/2010/main" val="338974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D8694A-7A22-A80B-F008-C0F67E94E5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6B4FB4-B42E-F1CE-BAE3-3C242445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Vicarious calibration method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EFDBC-AF4C-5B98-F607-3699EBD441E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92FEE-D13D-4B2B-5132-E243438A0E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290E23-4113-CE20-DF3A-46378363CE9C}"/>
              </a:ext>
            </a:extLst>
          </p:cNvPr>
          <p:cNvGrpSpPr/>
          <p:nvPr/>
        </p:nvGrpSpPr>
        <p:grpSpPr>
          <a:xfrm>
            <a:off x="126783" y="812548"/>
            <a:ext cx="4342699" cy="3563794"/>
            <a:chOff x="126783" y="815088"/>
            <a:chExt cx="4342699" cy="3563794"/>
          </a:xfrm>
        </p:grpSpPr>
        <p:pic>
          <p:nvPicPr>
            <p:cNvPr id="12" name="Picture 11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554C823C-2247-F282-AEBF-A07171A78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783" y="1121858"/>
              <a:ext cx="4342699" cy="325702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B15077-8031-5014-90BB-5D15918FC415}"/>
                </a:ext>
              </a:extLst>
            </p:cNvPr>
            <p:cNvSpPr/>
            <p:nvPr/>
          </p:nvSpPr>
          <p:spPr>
            <a:xfrm>
              <a:off x="2313830" y="1400014"/>
              <a:ext cx="174928" cy="2343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084FBB-484E-1F3E-366D-F934A9D48344}"/>
                </a:ext>
              </a:extLst>
            </p:cNvPr>
            <p:cNvSpPr/>
            <p:nvPr/>
          </p:nvSpPr>
          <p:spPr>
            <a:xfrm>
              <a:off x="3085106" y="1443249"/>
              <a:ext cx="262393" cy="2343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5ACB93-8FF0-DC64-CD21-CA76255AF609}"/>
                </a:ext>
              </a:extLst>
            </p:cNvPr>
            <p:cNvSpPr/>
            <p:nvPr/>
          </p:nvSpPr>
          <p:spPr>
            <a:xfrm>
              <a:off x="4217556" y="2178656"/>
              <a:ext cx="92051" cy="180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E00980-3435-69EA-1384-18DF58DAD032}"/>
                </a:ext>
              </a:extLst>
            </p:cNvPr>
            <p:cNvSpPr txBox="1"/>
            <p:nvPr/>
          </p:nvSpPr>
          <p:spPr>
            <a:xfrm>
              <a:off x="1060992" y="815088"/>
              <a:ext cx="2824812" cy="4385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In Situ Measurements</a:t>
              </a:r>
            </a:p>
            <a:p>
              <a:pPr algn="ctr"/>
              <a:r>
                <a:rPr lang="en-US" sz="1050" dirty="0"/>
                <a:t>0: White roof, 1: Concrete, 2: Dirt, 4: Asphalt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E7CECA-9FC2-D5BE-7519-51D420218FD0}"/>
              </a:ext>
            </a:extLst>
          </p:cNvPr>
          <p:cNvGrpSpPr/>
          <p:nvPr/>
        </p:nvGrpSpPr>
        <p:grpSpPr>
          <a:xfrm>
            <a:off x="4572000" y="817819"/>
            <a:ext cx="4452732" cy="3558523"/>
            <a:chOff x="4572000" y="817819"/>
            <a:chExt cx="4452732" cy="3558523"/>
          </a:xfrm>
        </p:grpSpPr>
        <p:pic>
          <p:nvPicPr>
            <p:cNvPr id="13" name="Picture 12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61E67118-9595-9037-7359-9E9BA5A6C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2033" y="1119318"/>
              <a:ext cx="4342699" cy="32570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A97ABD-BF31-2A68-9C4B-93A0639DE6FF}"/>
                </a:ext>
              </a:extLst>
            </p:cNvPr>
            <p:cNvSpPr/>
            <p:nvPr/>
          </p:nvSpPr>
          <p:spPr>
            <a:xfrm>
              <a:off x="5080348" y="1322226"/>
              <a:ext cx="3897516" cy="2678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Picture 6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A2959715-89B4-FF7C-9144-1EAA7347E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88" t="12741" r="49368" b="11857"/>
            <a:stretch/>
          </p:blipFill>
          <p:spPr>
            <a:xfrm>
              <a:off x="5215080" y="1525694"/>
              <a:ext cx="3674920" cy="2475336"/>
            </a:xfrm>
            <a:prstGeom prst="rect">
              <a:avLst/>
            </a:prstGeom>
          </p:spPr>
        </p:pic>
        <p:pic>
          <p:nvPicPr>
            <p:cNvPr id="9" name="Picture 8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506BA7B-40F6-7F9F-6492-DF787BEFE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56" t="11944" r="87543" b="11277"/>
            <a:stretch/>
          </p:blipFill>
          <p:spPr>
            <a:xfrm>
              <a:off x="4572000" y="1283725"/>
              <a:ext cx="483666" cy="2770109"/>
            </a:xfrm>
            <a:prstGeom prst="rect">
              <a:avLst/>
            </a:prstGeom>
          </p:spPr>
        </p:pic>
        <p:pic>
          <p:nvPicPr>
            <p:cNvPr id="15" name="Picture 14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6ECCC9EA-4CF4-B3FC-AA83-0BC9616E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216" t="6644" r="1361" b="74463"/>
            <a:stretch/>
          </p:blipFill>
          <p:spPr>
            <a:xfrm>
              <a:off x="8263668" y="3385682"/>
              <a:ext cx="626332" cy="6153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86EEEE-0696-32BA-1172-232E8A071D71}"/>
                </a:ext>
              </a:extLst>
            </p:cNvPr>
            <p:cNvSpPr txBox="1"/>
            <p:nvPr/>
          </p:nvSpPr>
          <p:spPr>
            <a:xfrm>
              <a:off x="5876577" y="817819"/>
              <a:ext cx="2351926" cy="4385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Radiometric Update Factors</a:t>
              </a:r>
            </a:p>
            <a:p>
              <a:pPr algn="ctr"/>
              <a:r>
                <a:rPr lang="en-US" sz="1050" dirty="0"/>
                <a:t>Three flightlines at different altitudes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C048FC-6DCC-199C-903A-1068C9C6D9AA}"/>
                </a:ext>
              </a:extLst>
            </p:cNvPr>
            <p:cNvSpPr/>
            <p:nvPr/>
          </p:nvSpPr>
          <p:spPr>
            <a:xfrm>
              <a:off x="6853380" y="1498925"/>
              <a:ext cx="174928" cy="2440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62A9DF-B472-9F04-46DD-D5F18330BDEC}"/>
                </a:ext>
              </a:extLst>
            </p:cNvPr>
            <p:cNvSpPr/>
            <p:nvPr/>
          </p:nvSpPr>
          <p:spPr>
            <a:xfrm>
              <a:off x="7624656" y="1542160"/>
              <a:ext cx="262393" cy="2440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1BA45D-2339-BA65-A59B-B3A75F9E8B8B}"/>
                </a:ext>
              </a:extLst>
            </p:cNvPr>
            <p:cNvSpPr/>
            <p:nvPr/>
          </p:nvSpPr>
          <p:spPr>
            <a:xfrm>
              <a:off x="6826036" y="1448457"/>
              <a:ext cx="422001" cy="2440644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6D82AB-D92F-0181-8A57-AFE0B09C2CF0}"/>
                </a:ext>
              </a:extLst>
            </p:cNvPr>
            <p:cNvSpPr/>
            <p:nvPr/>
          </p:nvSpPr>
          <p:spPr>
            <a:xfrm>
              <a:off x="7624657" y="1538768"/>
              <a:ext cx="504280" cy="2440644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4710BB-E8E8-AA4D-5354-C2689558A776}"/>
                </a:ext>
              </a:extLst>
            </p:cNvPr>
            <p:cNvSpPr/>
            <p:nvPr/>
          </p:nvSpPr>
          <p:spPr>
            <a:xfrm>
              <a:off x="5876576" y="1510989"/>
              <a:ext cx="95027" cy="2440644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0091732-4D97-3C2E-2E52-6CB80A462772}"/>
                </a:ext>
              </a:extLst>
            </p:cNvPr>
            <p:cNvSpPr/>
            <p:nvPr/>
          </p:nvSpPr>
          <p:spPr>
            <a:xfrm>
              <a:off x="6191332" y="1505319"/>
              <a:ext cx="114490" cy="2440644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A4ADD6-9CEF-97C1-7B59-03041A156513}"/>
                </a:ext>
              </a:extLst>
            </p:cNvPr>
            <p:cNvSpPr/>
            <p:nvPr/>
          </p:nvSpPr>
          <p:spPr>
            <a:xfrm>
              <a:off x="6491818" y="1498925"/>
              <a:ext cx="114490" cy="2440644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74A2B7-FDA4-11C8-7EC8-83432D6E5303}"/>
                </a:ext>
              </a:extLst>
            </p:cNvPr>
            <p:cNvSpPr txBox="1"/>
            <p:nvPr/>
          </p:nvSpPr>
          <p:spPr>
            <a:xfrm>
              <a:off x="5504042" y="3262468"/>
              <a:ext cx="2383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Factors interpolated through atmospheric features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8657A97-FB2D-80ED-4B44-4D430A2160DF}"/>
                </a:ext>
              </a:extLst>
            </p:cNvPr>
            <p:cNvCxnSpPr>
              <a:cxnSpLocks/>
              <a:stCxn id="29" idx="0"/>
              <a:endCxn id="26" idx="3"/>
            </p:cNvCxnSpPr>
            <p:nvPr/>
          </p:nvCxnSpPr>
          <p:spPr>
            <a:xfrm flipH="1" flipV="1">
              <a:off x="5971603" y="2731311"/>
              <a:ext cx="723943" cy="5311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FC76C82-5513-C6D1-F22B-4D7812554DB2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6257032" y="2462018"/>
              <a:ext cx="438514" cy="8004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2CAE55A-04E8-950D-1CBF-5EC5EDA26E20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6574669" y="2400558"/>
              <a:ext cx="120877" cy="8619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969BB17-A0A3-4B0B-B965-C3F97342C1AF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6695546" y="2462018"/>
              <a:ext cx="332762" cy="8004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5889609-2E29-B3BD-A77F-0AE7768AD85F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6695546" y="2725641"/>
              <a:ext cx="841246" cy="5368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137539C-D286-B275-14C7-CD3DE9316F3F}"/>
              </a:ext>
            </a:extLst>
          </p:cNvPr>
          <p:cNvSpPr txBox="1"/>
          <p:nvPr/>
        </p:nvSpPr>
        <p:spPr>
          <a:xfrm>
            <a:off x="8079932" y="1314529"/>
            <a:ext cx="919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AVIRIS-3</a:t>
            </a: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650AA0C9-8846-73FB-89B8-CA3E62C49A12}"/>
              </a:ext>
            </a:extLst>
          </p:cNvPr>
          <p:cNvSpPr/>
          <p:nvPr/>
        </p:nvSpPr>
        <p:spPr>
          <a:xfrm flipV="1">
            <a:off x="1518355" y="3623435"/>
            <a:ext cx="6677947" cy="1202601"/>
          </a:xfrm>
          <a:prstGeom prst="arc">
            <a:avLst>
              <a:gd name="adj1" fmla="val 10893790"/>
              <a:gd name="adj2" fmla="val 2152615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BA0CE5-4F1F-9E80-B2B2-E4BDD552FC4C}"/>
              </a:ext>
            </a:extLst>
          </p:cNvPr>
          <p:cNvSpPr txBox="1"/>
          <p:nvPr/>
        </p:nvSpPr>
        <p:spPr>
          <a:xfrm>
            <a:off x="1880870" y="4412262"/>
            <a:ext cx="571021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Forward simulated with retrieved atmospheric parameters from original radiance</a:t>
            </a:r>
          </a:p>
          <a:p>
            <a:pPr algn="ctr"/>
            <a:r>
              <a:rPr lang="en-US" sz="1200" dirty="0"/>
              <a:t>Divide by original radiance for multiplicative update factors</a:t>
            </a:r>
          </a:p>
        </p:txBody>
      </p:sp>
    </p:spTree>
    <p:extLst>
      <p:ext uri="{BB962C8B-B14F-4D97-AF65-F5344CB8AC3E}">
        <p14:creationId xmlns:p14="http://schemas.microsoft.com/office/powerpoint/2010/main" val="107098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B52F5E-6F16-54E4-32EE-9DE260C1DE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4996FF-2465-F4A4-F135-699C6C9B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55" y="749178"/>
            <a:ext cx="7451969" cy="1477455"/>
          </a:xfrm>
        </p:spPr>
        <p:txBody>
          <a:bodyPr anchor="ctr"/>
          <a:lstStyle/>
          <a:p>
            <a:pPr algn="ctr"/>
            <a:r>
              <a:rPr lang="en-US" dirty="0"/>
              <a:t>Bright playas in desert areas – but what about dark surfaces and high water vapor?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74850-FA03-FC2B-6181-42B6567F538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068E7-75C9-0429-20B5-51D4E9AA5A4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19126-875F-DD4A-9065-2B869D3F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59" y="2351138"/>
            <a:ext cx="2868218" cy="2168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8F955-C8A0-2444-F91E-10B6DA5CE5D0}"/>
              </a:ext>
            </a:extLst>
          </p:cNvPr>
          <p:cNvSpPr txBox="1"/>
          <p:nvPr/>
        </p:nvSpPr>
        <p:spPr>
          <a:xfrm>
            <a:off x="1676401" y="2196728"/>
            <a:ext cx="195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Example radiance spectra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9BAE7-E900-9EB9-7E96-22BBE1B7DFB9}"/>
              </a:ext>
            </a:extLst>
          </p:cNvPr>
          <p:cNvSpPr txBox="1"/>
          <p:nvPr/>
        </p:nvSpPr>
        <p:spPr>
          <a:xfrm>
            <a:off x="4221871" y="2914249"/>
            <a:ext cx="433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know the instrument has a linear response for low light levels?</a:t>
            </a:r>
          </a:p>
        </p:txBody>
      </p:sp>
    </p:spTree>
    <p:extLst>
      <p:ext uri="{BB962C8B-B14F-4D97-AF65-F5344CB8AC3E}">
        <p14:creationId xmlns:p14="http://schemas.microsoft.com/office/powerpoint/2010/main" val="43398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9B5C5A-7818-667F-09AE-0942FBFBB3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A47830-5296-BD34-942B-5CB7600E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Imaging Spectrometer for Europa (MISE)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D8FD5-DFD4-DA7E-DF5A-0BD78A25FB3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7E1E7-80D9-ED9B-25EF-6F2F0CF6FC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image10.png">
            <a:extLst>
              <a:ext uri="{FF2B5EF4-FFF2-40B4-BE49-F238E27FC236}">
                <a16:creationId xmlns:a16="http://schemas.microsoft.com/office/drawing/2014/main" id="{60F905E9-78AD-D55B-7DB9-20C649875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" t="5794" r="36249"/>
          <a:stretch/>
        </p:blipFill>
        <p:spPr>
          <a:xfrm>
            <a:off x="3258985" y="866644"/>
            <a:ext cx="2635129" cy="1987818"/>
          </a:xfrm>
          <a:prstGeom prst="rect">
            <a:avLst/>
          </a:prstGeom>
          <a:ln/>
        </p:spPr>
      </p:pic>
      <p:pic>
        <p:nvPicPr>
          <p:cNvPr id="10" name="Picture 9" descr="A person in a white room&#10;&#10;Description automatically generated">
            <a:extLst>
              <a:ext uri="{FF2B5EF4-FFF2-40B4-BE49-F238E27FC236}">
                <a16:creationId xmlns:a16="http://schemas.microsoft.com/office/drawing/2014/main" id="{2D90BFEF-3B43-90A0-785A-4BB003DDC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33" t="18845" r="6374" b="10721"/>
          <a:stretch/>
        </p:blipFill>
        <p:spPr>
          <a:xfrm rot="5400000">
            <a:off x="-239366" y="1423874"/>
            <a:ext cx="3831533" cy="27170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742675-B1CD-AA72-31C5-6FD1A6CE21A5}"/>
              </a:ext>
            </a:extLst>
          </p:cNvPr>
          <p:cNvSpPr/>
          <p:nvPr/>
        </p:nvSpPr>
        <p:spPr>
          <a:xfrm>
            <a:off x="1976846" y="1176826"/>
            <a:ext cx="748937" cy="852271"/>
          </a:xfrm>
          <a:prstGeom prst="rect">
            <a:avLst/>
          </a:prstGeom>
          <a:noFill/>
          <a:ln w="19050">
            <a:solidFill>
              <a:srgbClr val="0C09C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BC46B-4169-518A-DE0E-B07A39F83995}"/>
              </a:ext>
            </a:extLst>
          </p:cNvPr>
          <p:cNvSpPr txBox="1"/>
          <p:nvPr/>
        </p:nvSpPr>
        <p:spPr>
          <a:xfrm>
            <a:off x="3324301" y="2966868"/>
            <a:ext cx="532331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Imaging spectrometer from 800 nm – 5000 nm, 10 nm spectral sampling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Part of NASA’s Europa Clipper mission to Jupiter’s icy moon, Europa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Will map Europa’s surface composition </a:t>
            </a:r>
            <a:r>
              <a:rPr lang="en-US" sz="16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(organics, hydrates, salts, ices, and other materials)</a:t>
            </a:r>
            <a:endParaRPr lang="en-US" sz="1600" dirty="0"/>
          </a:p>
        </p:txBody>
      </p:sp>
      <p:pic>
        <p:nvPicPr>
          <p:cNvPr id="1026" name="Picture 2" descr="Europa Clipper Mission Identifier ...">
            <a:extLst>
              <a:ext uri="{FF2B5EF4-FFF2-40B4-BE49-F238E27FC236}">
                <a16:creationId xmlns:a16="http://schemas.microsoft.com/office/drawing/2014/main" id="{49174E57-1882-65F2-02D1-12BE6120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18" y="1107874"/>
            <a:ext cx="2009731" cy="15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2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FA88105-4EB9-4D97-116C-5F7384DC6B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FC644-13C2-8EAA-2055-4A05D1F2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detector response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44879-847F-4E67-67BF-3A4AD74789B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69F9F-9F43-F6B3-A58D-6E36070383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D8ECCB3-7528-44B0-9F3E-708A303C68A6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02E01602-31CC-6F76-4634-AACBBFB12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913" y="1076988"/>
            <a:ext cx="3353886" cy="255336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75D8517-AC06-F851-B01F-87D46635244E}"/>
              </a:ext>
            </a:extLst>
          </p:cNvPr>
          <p:cNvSpPr/>
          <p:nvPr/>
        </p:nvSpPr>
        <p:spPr>
          <a:xfrm>
            <a:off x="1644043" y="1915767"/>
            <a:ext cx="897203" cy="88208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FB3A9583-6A70-1A88-69B2-E116EE0B9FDC}"/>
              </a:ext>
            </a:extLst>
          </p:cNvPr>
          <p:cNvSpPr/>
          <p:nvPr/>
        </p:nvSpPr>
        <p:spPr>
          <a:xfrm>
            <a:off x="2687420" y="2212876"/>
            <a:ext cx="469217" cy="232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03609E-1010-1BCC-A964-1FB0B84A93DB}"/>
              </a:ext>
            </a:extLst>
          </p:cNvPr>
          <p:cNvSpPr txBox="1"/>
          <p:nvPr/>
        </p:nvSpPr>
        <p:spPr>
          <a:xfrm>
            <a:off x="3211748" y="1414939"/>
            <a:ext cx="964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Instrument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32E916-936E-4602-3AD0-34B75B3A19F2}"/>
              </a:ext>
            </a:extLst>
          </p:cNvPr>
          <p:cNvSpPr txBox="1"/>
          <p:nvPr/>
        </p:nvSpPr>
        <p:spPr>
          <a:xfrm>
            <a:off x="1138630" y="2840669"/>
            <a:ext cx="1908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Integrating sphere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37DD3B0D-BE23-B5A2-0E85-8C914C27DF5A}"/>
              </a:ext>
            </a:extLst>
          </p:cNvPr>
          <p:cNvSpPr/>
          <p:nvPr/>
        </p:nvSpPr>
        <p:spPr>
          <a:xfrm rot="5400000">
            <a:off x="1840085" y="1437231"/>
            <a:ext cx="469217" cy="232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34C78416-CC5E-D4E3-7081-81677F8E7DBB}"/>
              </a:ext>
            </a:extLst>
          </p:cNvPr>
          <p:cNvSpPr/>
          <p:nvPr/>
        </p:nvSpPr>
        <p:spPr>
          <a:xfrm>
            <a:off x="1018602" y="2220192"/>
            <a:ext cx="469217" cy="232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DFF3FC-0BBB-DA24-DB58-4E8C4FA41DBE}"/>
              </a:ext>
            </a:extLst>
          </p:cNvPr>
          <p:cNvSpPr txBox="1"/>
          <p:nvPr/>
        </p:nvSpPr>
        <p:spPr>
          <a:xfrm>
            <a:off x="566987" y="1818627"/>
            <a:ext cx="987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Input light 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B7ABD6-52BD-C309-92EC-821C18F62513}"/>
              </a:ext>
            </a:extLst>
          </p:cNvPr>
          <p:cNvSpPr txBox="1"/>
          <p:nvPr/>
        </p:nvSpPr>
        <p:spPr>
          <a:xfrm>
            <a:off x="1539914" y="957819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Input light 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DF0AB0-89A6-A5A0-F522-D24E6D80DD0F}"/>
              </a:ext>
            </a:extLst>
          </p:cNvPr>
          <p:cNvSpPr txBox="1"/>
          <p:nvPr/>
        </p:nvSpPr>
        <p:spPr>
          <a:xfrm>
            <a:off x="1075728" y="3630357"/>
            <a:ext cx="2190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 by itself: 1000 DN</a:t>
            </a:r>
          </a:p>
          <a:p>
            <a:r>
              <a:rPr lang="en-US" sz="1350" dirty="0"/>
              <a:t>B by itself: 30 DN</a:t>
            </a:r>
          </a:p>
          <a:p>
            <a:r>
              <a:rPr lang="en-US" sz="1350" dirty="0"/>
              <a:t>Expected A + B: </a:t>
            </a:r>
            <a:r>
              <a:rPr lang="en-US" sz="1350" b="1" dirty="0"/>
              <a:t>1030 DN</a:t>
            </a:r>
          </a:p>
          <a:p>
            <a:r>
              <a:rPr lang="en-US" sz="1350" dirty="0"/>
              <a:t>Measured A + B: </a:t>
            </a:r>
            <a:r>
              <a:rPr lang="en-US" sz="1350" b="1" dirty="0">
                <a:solidFill>
                  <a:srgbClr val="FF0000"/>
                </a:solidFill>
              </a:rPr>
              <a:t>1020</a:t>
            </a:r>
            <a:r>
              <a:rPr lang="en-US" sz="1350" b="1" dirty="0"/>
              <a:t> DN</a:t>
            </a:r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287C69A7-A17D-DF31-7DAA-B1AFF7D2C333}"/>
              </a:ext>
            </a:extLst>
          </p:cNvPr>
          <p:cNvSpPr/>
          <p:nvPr/>
        </p:nvSpPr>
        <p:spPr>
          <a:xfrm rot="5400000">
            <a:off x="3048308" y="2219081"/>
            <a:ext cx="914400" cy="3055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84080C6-D272-809E-A065-D5C30D739A64}"/>
              </a:ext>
            </a:extLst>
          </p:cNvPr>
          <p:cNvSpPr/>
          <p:nvPr/>
        </p:nvSpPr>
        <p:spPr>
          <a:xfrm>
            <a:off x="3574038" y="1776094"/>
            <a:ext cx="522555" cy="11949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630CE6-F520-F951-3471-EA6581E83D68}"/>
              </a:ext>
            </a:extLst>
          </p:cNvPr>
          <p:cNvSpPr txBox="1"/>
          <p:nvPr/>
        </p:nvSpPr>
        <p:spPr>
          <a:xfrm>
            <a:off x="5325802" y="894151"/>
            <a:ext cx="32512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MISE linearity correction mapping</a:t>
            </a:r>
          </a:p>
        </p:txBody>
      </p:sp>
    </p:spTree>
    <p:extLst>
      <p:ext uri="{BB962C8B-B14F-4D97-AF65-F5344CB8AC3E}">
        <p14:creationId xmlns:p14="http://schemas.microsoft.com/office/powerpoint/2010/main" val="330628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155956-94EB-8330-E40F-3BAB68804B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44427B-4E25-1495-67F1-02CFFB8C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Must rely on other source of linearity to characterize detector nonlinearity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0D588-D9C6-FB40-AD19-3F73DDF892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B2F4F-D13B-18C4-0EA5-FEC0C2B782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2EACD0-E951-BBEA-452B-D4DA2DCA2C3E}"/>
              </a:ext>
            </a:extLst>
          </p:cNvPr>
          <p:cNvGrpSpPr>
            <a:grpSpLocks noChangeAspect="1"/>
          </p:cNvGrpSpPr>
          <p:nvPr/>
        </p:nvGrpSpPr>
        <p:grpSpPr>
          <a:xfrm>
            <a:off x="5646461" y="1762090"/>
            <a:ext cx="1259601" cy="871348"/>
            <a:chOff x="5734981" y="1533772"/>
            <a:chExt cx="2138035" cy="14790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22C4A03-4339-1DC2-C285-FB62C6506871}"/>
                </a:ext>
              </a:extLst>
            </p:cNvPr>
            <p:cNvSpPr/>
            <p:nvPr/>
          </p:nvSpPr>
          <p:spPr>
            <a:xfrm>
              <a:off x="6360422" y="2130709"/>
              <a:ext cx="897203" cy="88208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CE3FF2A9-74E9-5AB7-955F-C2D2BE69DE64}"/>
                </a:ext>
              </a:extLst>
            </p:cNvPr>
            <p:cNvSpPr/>
            <p:nvPr/>
          </p:nvSpPr>
          <p:spPr>
            <a:xfrm>
              <a:off x="7403799" y="2427818"/>
              <a:ext cx="469217" cy="232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65090C6F-4950-01C8-12C8-1F63C79FD3E4}"/>
                </a:ext>
              </a:extLst>
            </p:cNvPr>
            <p:cNvSpPr/>
            <p:nvPr/>
          </p:nvSpPr>
          <p:spPr>
            <a:xfrm rot="5400000">
              <a:off x="6556464" y="1652173"/>
              <a:ext cx="469217" cy="232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2CCC3361-0877-6791-34B5-A608BD722798}"/>
                </a:ext>
              </a:extLst>
            </p:cNvPr>
            <p:cNvSpPr/>
            <p:nvPr/>
          </p:nvSpPr>
          <p:spPr>
            <a:xfrm>
              <a:off x="5734981" y="2435134"/>
              <a:ext cx="469217" cy="232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EB14600-5F14-6428-C759-44DAEF299AB9}"/>
              </a:ext>
            </a:extLst>
          </p:cNvPr>
          <p:cNvSpPr txBox="1"/>
          <p:nvPr/>
        </p:nvSpPr>
        <p:spPr>
          <a:xfrm>
            <a:off x="5271581" y="2951580"/>
            <a:ext cx="19682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Integrating sphere</a:t>
            </a:r>
          </a:p>
          <a:p>
            <a:pPr algn="ctr"/>
            <a:r>
              <a:rPr lang="en-US" sz="1600" dirty="0"/>
              <a:t>(Linear addition of multiple sources)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982B97-B4AD-CB0E-6B4E-F383CD4B98F9}"/>
              </a:ext>
            </a:extLst>
          </p:cNvPr>
          <p:cNvGrpSpPr>
            <a:grpSpLocks noChangeAspect="1"/>
          </p:cNvGrpSpPr>
          <p:nvPr/>
        </p:nvGrpSpPr>
        <p:grpSpPr>
          <a:xfrm>
            <a:off x="2582838" y="1785256"/>
            <a:ext cx="669563" cy="857862"/>
            <a:chOff x="588250" y="1502556"/>
            <a:chExt cx="921372" cy="118048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0CAFDD-5C20-315A-F0D6-E54642B08CAF}"/>
                </a:ext>
              </a:extLst>
            </p:cNvPr>
            <p:cNvSpPr/>
            <p:nvPr/>
          </p:nvSpPr>
          <p:spPr>
            <a:xfrm rot="1659343">
              <a:off x="588250" y="1502556"/>
              <a:ext cx="393923" cy="791637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E596997-8C39-7A92-74E0-35C8CA9763CB}"/>
                </a:ext>
              </a:extLst>
            </p:cNvPr>
            <p:cNvSpPr/>
            <p:nvPr/>
          </p:nvSpPr>
          <p:spPr>
            <a:xfrm>
              <a:off x="868338" y="2225842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6960DC-F776-0143-AD04-B937994E373B}"/>
                </a:ext>
              </a:extLst>
            </p:cNvPr>
            <p:cNvSpPr/>
            <p:nvPr/>
          </p:nvSpPr>
          <p:spPr>
            <a:xfrm rot="20915658">
              <a:off x="1145513" y="1625117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EBDF58B-EC5C-10D7-2733-D3E657CF44CD}"/>
                </a:ext>
              </a:extLst>
            </p:cNvPr>
            <p:cNvSpPr/>
            <p:nvPr/>
          </p:nvSpPr>
          <p:spPr>
            <a:xfrm rot="10038424">
              <a:off x="1141345" y="1835138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6DEAB68-36C0-366B-42A5-93CA7BD55B7E}"/>
                </a:ext>
              </a:extLst>
            </p:cNvPr>
            <p:cNvSpPr/>
            <p:nvPr/>
          </p:nvSpPr>
          <p:spPr>
            <a:xfrm>
              <a:off x="1057851" y="1977470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AF18DC-A9CA-6012-CD7E-B257EA6CEF4A}"/>
                </a:ext>
              </a:extLst>
            </p:cNvPr>
            <p:cNvSpPr/>
            <p:nvPr/>
          </p:nvSpPr>
          <p:spPr>
            <a:xfrm rot="10271624">
              <a:off x="961429" y="2129870"/>
              <a:ext cx="364109" cy="457200"/>
            </a:xfrm>
            <a:custGeom>
              <a:avLst/>
              <a:gdLst>
                <a:gd name="connsiteX0" fmla="*/ 34030 w 364109"/>
                <a:gd name="connsiteY0" fmla="*/ 0 h 457200"/>
                <a:gd name="connsiteX1" fmla="*/ 9967 w 364109"/>
                <a:gd name="connsiteY1" fmla="*/ 204537 h 457200"/>
                <a:gd name="connsiteX2" fmla="*/ 178409 w 364109"/>
                <a:gd name="connsiteY2" fmla="*/ 156411 h 457200"/>
                <a:gd name="connsiteX3" fmla="*/ 214504 w 364109"/>
                <a:gd name="connsiteY3" fmla="*/ 336884 h 457200"/>
                <a:gd name="connsiteX4" fmla="*/ 358883 w 364109"/>
                <a:gd name="connsiteY4" fmla="*/ 300790 h 457200"/>
                <a:gd name="connsiteX5" fmla="*/ 334820 w 364109"/>
                <a:gd name="connsiteY5" fmla="*/ 457200 h 457200"/>
                <a:gd name="connsiteX6" fmla="*/ 334820 w 364109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109" h="457200">
                  <a:moveTo>
                    <a:pt x="34030" y="0"/>
                  </a:moveTo>
                  <a:cubicBezTo>
                    <a:pt x="9967" y="89234"/>
                    <a:pt x="-14096" y="178469"/>
                    <a:pt x="9967" y="204537"/>
                  </a:cubicBezTo>
                  <a:cubicBezTo>
                    <a:pt x="34030" y="230605"/>
                    <a:pt x="144320" y="134353"/>
                    <a:pt x="178409" y="156411"/>
                  </a:cubicBezTo>
                  <a:cubicBezTo>
                    <a:pt x="212499" y="178469"/>
                    <a:pt x="184425" y="312821"/>
                    <a:pt x="214504" y="336884"/>
                  </a:cubicBezTo>
                  <a:cubicBezTo>
                    <a:pt x="244583" y="360947"/>
                    <a:pt x="338830" y="280737"/>
                    <a:pt x="358883" y="300790"/>
                  </a:cubicBezTo>
                  <a:cubicBezTo>
                    <a:pt x="378936" y="320843"/>
                    <a:pt x="334820" y="457200"/>
                    <a:pt x="334820" y="457200"/>
                  </a:cubicBezTo>
                  <a:lnTo>
                    <a:pt x="334820" y="457200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25610C4-23ED-EC1C-9F8A-CFDFBE204C0A}"/>
              </a:ext>
            </a:extLst>
          </p:cNvPr>
          <p:cNvGrpSpPr/>
          <p:nvPr/>
        </p:nvGrpSpPr>
        <p:grpSpPr>
          <a:xfrm>
            <a:off x="3992231" y="1751682"/>
            <a:ext cx="914400" cy="914400"/>
            <a:chOff x="2616820" y="2080207"/>
            <a:chExt cx="914400" cy="9144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1F2FF7-60D6-DB28-5741-92C78C3B8771}"/>
                </a:ext>
              </a:extLst>
            </p:cNvPr>
            <p:cNvSpPr/>
            <p:nvPr/>
          </p:nvSpPr>
          <p:spPr>
            <a:xfrm>
              <a:off x="2616820" y="2080207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7DECE77-F172-67C8-E969-F841ACBF5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391511"/>
              <a:ext cx="330282" cy="180239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500EE4-A11A-6B2B-1C4F-9493DC8A7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410950"/>
              <a:ext cx="0" cy="155882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EB871CA-822A-48E7-47E5-51EF96F9A9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080207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165820D-992F-A903-6A8F-3E7AE8CA0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020" y="2874437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006162-9795-F41D-788A-9A024298FF4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471135" y="2477322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2CD4AA-B5E8-7BB4-BF4F-E4B688196A8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676905" y="2477322"/>
              <a:ext cx="0" cy="12017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9F05DBD-9D4D-FBF7-2634-C5D5E4BE58A3}"/>
              </a:ext>
            </a:extLst>
          </p:cNvPr>
          <p:cNvGrpSpPr/>
          <p:nvPr/>
        </p:nvGrpSpPr>
        <p:grpSpPr>
          <a:xfrm>
            <a:off x="7700322" y="2004294"/>
            <a:ext cx="765913" cy="312385"/>
            <a:chOff x="5314462" y="1957117"/>
            <a:chExt cx="765913" cy="312385"/>
          </a:xfrm>
        </p:grpSpPr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6D1E1EB8-0C7E-7D1E-3142-65F00795281D}"/>
                </a:ext>
              </a:extLst>
            </p:cNvPr>
            <p:cNvSpPr/>
            <p:nvPr/>
          </p:nvSpPr>
          <p:spPr>
            <a:xfrm rot="16200000">
              <a:off x="5869398" y="1925992"/>
              <a:ext cx="179673" cy="242280"/>
            </a:xfrm>
            <a:prstGeom prst="trapezoid">
              <a:avLst>
                <a:gd name="adj" fmla="val 10730"/>
              </a:avLst>
            </a:prstGeom>
            <a:gradFill flip="none" rotWithShape="1">
              <a:gsLst>
                <a:gs pos="0">
                  <a:srgbClr val="00B050">
                    <a:alpha val="24542"/>
                  </a:srgbClr>
                </a:gs>
                <a:gs pos="50000">
                  <a:srgbClr val="00B050"/>
                </a:gs>
                <a:gs pos="100000">
                  <a:srgbClr val="00B050">
                    <a:alpha val="39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0B739B-424B-B3B9-6A44-F2300CD143E7}"/>
                </a:ext>
              </a:extLst>
            </p:cNvPr>
            <p:cNvSpPr/>
            <p:nvPr/>
          </p:nvSpPr>
          <p:spPr>
            <a:xfrm>
              <a:off x="5314462" y="1957117"/>
              <a:ext cx="570523" cy="1796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3EAA69B-AC5B-C557-6EC1-659D21BD420E}"/>
                </a:ext>
              </a:extLst>
            </p:cNvPr>
            <p:cNvGrpSpPr/>
            <p:nvPr/>
          </p:nvGrpSpPr>
          <p:grpSpPr>
            <a:xfrm>
              <a:off x="5391516" y="2190778"/>
              <a:ext cx="416413" cy="78724"/>
              <a:chOff x="5355737" y="1809112"/>
              <a:chExt cx="416413" cy="78724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AE09543-B30F-EFE4-1EA0-BD03B1EEC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4688" y="1809112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2767CF7-1472-5E48-4022-FD479817D1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4705" y="1887836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CC3EE25-6E66-1EFA-F4AB-9A5CD80A85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2138" y="1809112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DB0C309-BCD1-02AD-4F81-27D3BB929F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32154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DFF4CD-B1D7-A9C0-34FA-531410E857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2138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608ED0C-AAC9-0D12-7878-063430D675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74705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85A66AC-04EF-A28D-94D1-0428253933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94337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DB33158-E4B7-6FC8-1879-1D4F6DAAA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5737" y="1887836"/>
                <a:ext cx="38600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3ECA0F5-D10C-B4F0-C1E2-718F7DF6CC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102" y="1887836"/>
                <a:ext cx="80016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F04F096-0A65-1512-D9BF-8BFFFC0A56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535" y="1809112"/>
                <a:ext cx="58615" cy="0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6C6463B-FCD0-3E8C-B22F-77C22EDC55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13535" y="1809112"/>
                <a:ext cx="0" cy="78724"/>
              </a:xfrm>
              <a:prstGeom prst="line">
                <a:avLst/>
              </a:prstGeom>
              <a:ln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F5F1760-1715-C8CC-6CCD-E832A57953E7}"/>
              </a:ext>
            </a:extLst>
          </p:cNvPr>
          <p:cNvSpPr txBox="1"/>
          <p:nvPr/>
        </p:nvSpPr>
        <p:spPr>
          <a:xfrm>
            <a:off x="2002841" y="2951580"/>
            <a:ext cx="1654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Illumination source with variable intensity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E11F856-46FB-C178-67A5-59216E8074E8}"/>
              </a:ext>
            </a:extLst>
          </p:cNvPr>
          <p:cNvSpPr txBox="1"/>
          <p:nvPr/>
        </p:nvSpPr>
        <p:spPr>
          <a:xfrm>
            <a:off x="3788622" y="2951580"/>
            <a:ext cx="130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Integration time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304C91-E3EF-065B-96CE-37D31E17C8CA}"/>
              </a:ext>
            </a:extLst>
          </p:cNvPr>
          <p:cNvSpPr txBox="1"/>
          <p:nvPr/>
        </p:nvSpPr>
        <p:spPr>
          <a:xfrm>
            <a:off x="7471111" y="2951580"/>
            <a:ext cx="115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Pulsed laser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05215B0-623E-DC6D-4E80-032F4A7134A1}"/>
              </a:ext>
            </a:extLst>
          </p:cNvPr>
          <p:cNvGrpSpPr/>
          <p:nvPr/>
        </p:nvGrpSpPr>
        <p:grpSpPr>
          <a:xfrm>
            <a:off x="2139508" y="1205740"/>
            <a:ext cx="6670385" cy="3432284"/>
            <a:chOff x="295836" y="1213049"/>
            <a:chExt cx="6670385" cy="343228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C424F28-1FBB-62A5-DF05-2265306B6331}"/>
                </a:ext>
              </a:extLst>
            </p:cNvPr>
            <p:cNvGrpSpPr/>
            <p:nvPr/>
          </p:nvGrpSpPr>
          <p:grpSpPr>
            <a:xfrm>
              <a:off x="295836" y="1213050"/>
              <a:ext cx="5043173" cy="3432283"/>
              <a:chOff x="295836" y="1213050"/>
              <a:chExt cx="5043173" cy="3432283"/>
            </a:xfrm>
          </p:grpSpPr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C164BBC6-9597-3F28-FCD0-73992C9A21E5}"/>
                  </a:ext>
                </a:extLst>
              </p:cNvPr>
              <p:cNvSpPr/>
              <p:nvPr/>
            </p:nvSpPr>
            <p:spPr>
              <a:xfrm>
                <a:off x="295836" y="1213050"/>
                <a:ext cx="5043173" cy="3432283"/>
              </a:xfrm>
              <a:prstGeom prst="roundRect">
                <a:avLst>
                  <a:gd name="adj" fmla="val 7469"/>
                </a:avLst>
              </a:prstGeom>
              <a:noFill/>
              <a:ln>
                <a:solidFill>
                  <a:srgbClr val="0C09C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D4B1E4D-513E-6F20-82B1-93B676E4ECAC}"/>
                  </a:ext>
                </a:extLst>
              </p:cNvPr>
              <p:cNvSpPr txBox="1"/>
              <p:nvPr/>
            </p:nvSpPr>
            <p:spPr>
              <a:xfrm>
                <a:off x="1989448" y="4023292"/>
                <a:ext cx="186140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C09C4"/>
                    </a:solidFill>
                  </a:rPr>
                  <a:t>MISE</a:t>
                </a:r>
              </a:p>
              <a:p>
                <a:pPr algn="ctr"/>
                <a:r>
                  <a:rPr lang="en-US" sz="1600" dirty="0">
                    <a:solidFill>
                      <a:srgbClr val="52979F"/>
                    </a:solidFill>
                  </a:rPr>
                  <a:t>(Planned for SBG)</a:t>
                </a:r>
              </a:p>
            </p:txBody>
          </p:sp>
        </p:grp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4454E15A-C9DA-1A27-7729-63298327CAC5}"/>
                </a:ext>
              </a:extLst>
            </p:cNvPr>
            <p:cNvSpPr/>
            <p:nvPr/>
          </p:nvSpPr>
          <p:spPr>
            <a:xfrm>
              <a:off x="5504621" y="1213049"/>
              <a:ext cx="1461600" cy="3432283"/>
            </a:xfrm>
            <a:prstGeom prst="roundRect">
              <a:avLst>
                <a:gd name="adj" fmla="val 20875"/>
              </a:avLst>
            </a:prstGeom>
            <a:noFill/>
            <a:ln>
              <a:solidFill>
                <a:srgbClr val="52979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5AB6270-B82D-299E-16B5-17FD77BB860E}"/>
                </a:ext>
              </a:extLst>
            </p:cNvPr>
            <p:cNvSpPr txBox="1"/>
            <p:nvPr/>
          </p:nvSpPr>
          <p:spPr>
            <a:xfrm>
              <a:off x="5561810" y="3828721"/>
              <a:ext cx="135935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2979F"/>
                  </a:solidFill>
                </a:rPr>
                <a:t>SBG</a:t>
              </a:r>
            </a:p>
            <a:p>
              <a:pPr algn="ctr"/>
              <a:r>
                <a:rPr lang="en-US" sz="1400" dirty="0">
                  <a:solidFill>
                    <a:srgbClr val="52979F"/>
                  </a:solidFill>
                </a:rPr>
                <a:t>Engineering Model FPA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5651E83-04AF-0BB6-C652-677E21768DFE}"/>
              </a:ext>
            </a:extLst>
          </p:cNvPr>
          <p:cNvGrpSpPr/>
          <p:nvPr/>
        </p:nvGrpSpPr>
        <p:grpSpPr>
          <a:xfrm>
            <a:off x="493475" y="1396873"/>
            <a:ext cx="1280855" cy="1332228"/>
            <a:chOff x="7233309" y="1337104"/>
            <a:chExt cx="1280855" cy="133222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0ED0977-2118-A745-C2D1-A2F372A2997B}"/>
                </a:ext>
              </a:extLst>
            </p:cNvPr>
            <p:cNvGrpSpPr>
              <a:grpSpLocks noChangeAspect="1"/>
            </p:cNvGrpSpPr>
            <p:nvPr/>
          </p:nvGrpSpPr>
          <p:grpSpPr>
            <a:xfrm rot="832179">
              <a:off x="8084075" y="2363842"/>
              <a:ext cx="430089" cy="305490"/>
              <a:chOff x="7335582" y="2190778"/>
              <a:chExt cx="1001205" cy="711150"/>
            </a:xfrm>
          </p:grpSpPr>
          <p:sp>
            <p:nvSpPr>
              <p:cNvPr id="76" name="Trapezoid 75">
                <a:extLst>
                  <a:ext uri="{FF2B5EF4-FFF2-40B4-BE49-F238E27FC236}">
                    <a16:creationId xmlns:a16="http://schemas.microsoft.com/office/drawing/2014/main" id="{04E2016F-110B-8CB9-1C18-B1C99C620DB0}"/>
                  </a:ext>
                </a:extLst>
              </p:cNvPr>
              <p:cNvSpPr/>
              <p:nvPr/>
            </p:nvSpPr>
            <p:spPr>
              <a:xfrm rot="5400000">
                <a:off x="7196472" y="2393594"/>
                <a:ext cx="583740" cy="305519"/>
              </a:xfrm>
              <a:prstGeom prst="trapezoid">
                <a:avLst>
                  <a:gd name="adj" fmla="val 6997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37F3B03D-7793-72D6-7B4B-6C02F3227146}"/>
                  </a:ext>
                </a:extLst>
              </p:cNvPr>
              <p:cNvSpPr/>
              <p:nvPr/>
            </p:nvSpPr>
            <p:spPr>
              <a:xfrm>
                <a:off x="7467600" y="2190778"/>
                <a:ext cx="869187" cy="711150"/>
              </a:xfrm>
              <a:prstGeom prst="roundRect">
                <a:avLst>
                  <a:gd name="adj" fmla="val 603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Sun 81">
              <a:extLst>
                <a:ext uri="{FF2B5EF4-FFF2-40B4-BE49-F238E27FC236}">
                  <a16:creationId xmlns:a16="http://schemas.microsoft.com/office/drawing/2014/main" id="{2D277376-818E-8386-A9FE-B2C02BC116B5}"/>
                </a:ext>
              </a:extLst>
            </p:cNvPr>
            <p:cNvSpPr/>
            <p:nvPr/>
          </p:nvSpPr>
          <p:spPr>
            <a:xfrm>
              <a:off x="7233309" y="1892816"/>
              <a:ext cx="586131" cy="549717"/>
            </a:xfrm>
            <a:prstGeom prst="su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63E03A9-2F4F-1A2A-E6A5-8C8EAEF18FCC}"/>
                </a:ext>
              </a:extLst>
            </p:cNvPr>
            <p:cNvGrpSpPr>
              <a:grpSpLocks noChangeAspect="1"/>
            </p:cNvGrpSpPr>
            <p:nvPr/>
          </p:nvGrpSpPr>
          <p:grpSpPr>
            <a:xfrm rot="19880223">
              <a:off x="7945082" y="1337104"/>
              <a:ext cx="518396" cy="832745"/>
              <a:chOff x="8024235" y="2416815"/>
              <a:chExt cx="743845" cy="1194904"/>
            </a:xfrm>
          </p:grpSpPr>
          <p:sp>
            <p:nvSpPr>
              <p:cNvPr id="83" name="Trapezoid 82">
                <a:extLst>
                  <a:ext uri="{FF2B5EF4-FFF2-40B4-BE49-F238E27FC236}">
                    <a16:creationId xmlns:a16="http://schemas.microsoft.com/office/drawing/2014/main" id="{2E14A473-FEE8-7D82-4E14-82FD45340D30}"/>
                  </a:ext>
                </a:extLst>
              </p:cNvPr>
              <p:cNvSpPr/>
              <p:nvPr/>
            </p:nvSpPr>
            <p:spPr>
              <a:xfrm rot="5400000">
                <a:off x="7719795" y="2859802"/>
                <a:ext cx="914400" cy="305519"/>
              </a:xfrm>
              <a:prstGeom prst="trapezoid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F2F998BD-DA39-F8D6-7F71-AB94884FC381}"/>
                  </a:ext>
                </a:extLst>
              </p:cNvPr>
              <p:cNvSpPr/>
              <p:nvPr/>
            </p:nvSpPr>
            <p:spPr>
              <a:xfrm>
                <a:off x="8245525" y="2416815"/>
                <a:ext cx="522555" cy="1194904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A5F8E0CD-6E83-260C-3F59-9D40AF51FAA2}"/>
              </a:ext>
            </a:extLst>
          </p:cNvPr>
          <p:cNvSpPr txBox="1"/>
          <p:nvPr/>
        </p:nvSpPr>
        <p:spPr>
          <a:xfrm>
            <a:off x="435792" y="2951581"/>
            <a:ext cx="136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Another instrument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6A58DE72-795E-27CC-E8AE-38226F4BEB74}"/>
              </a:ext>
            </a:extLst>
          </p:cNvPr>
          <p:cNvSpPr/>
          <p:nvPr/>
        </p:nvSpPr>
        <p:spPr>
          <a:xfrm>
            <a:off x="334010" y="1205740"/>
            <a:ext cx="1659352" cy="3432283"/>
          </a:xfrm>
          <a:prstGeom prst="roundRect">
            <a:avLst>
              <a:gd name="adj" fmla="val 17527"/>
            </a:avLst>
          </a:prstGeom>
          <a:solidFill>
            <a:srgbClr val="F2AA00">
              <a:alpha val="24706"/>
            </a:srgbClr>
          </a:solidFill>
          <a:ln>
            <a:solidFill>
              <a:srgbClr val="FF9C3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B38753B-FCE2-3F6B-1D98-EBFE539B1042}"/>
              </a:ext>
            </a:extLst>
          </p:cNvPr>
          <p:cNvSpPr txBox="1"/>
          <p:nvPr/>
        </p:nvSpPr>
        <p:spPr>
          <a:xfrm>
            <a:off x="804567" y="401598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C39"/>
                </a:solidFill>
              </a:rPr>
              <a:t>EMIT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507F2C-5624-864B-1048-2D1393E9EA43}"/>
              </a:ext>
            </a:extLst>
          </p:cNvPr>
          <p:cNvSpPr txBox="1"/>
          <p:nvPr/>
        </p:nvSpPr>
        <p:spPr>
          <a:xfrm>
            <a:off x="365854" y="4638708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Unreliable method</a:t>
            </a:r>
          </a:p>
        </p:txBody>
      </p:sp>
    </p:spTree>
    <p:extLst>
      <p:ext uri="{BB962C8B-B14F-4D97-AF65-F5344CB8AC3E}">
        <p14:creationId xmlns:p14="http://schemas.microsoft.com/office/powerpoint/2010/main" val="251812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AAF531-7C7C-B661-DCA5-A5165876C4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A7BE88-4EF6-6CD3-7BFC-285DE42E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Detectors across instruments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06EC3-2E92-2FD5-8B68-E4EF7756FDD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21144-EC07-31E1-9404-8846C3E4BF1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FA792B-732B-92EC-1CA9-51A411D72DD8}"/>
              </a:ext>
            </a:extLst>
          </p:cNvPr>
          <p:cNvGrpSpPr/>
          <p:nvPr/>
        </p:nvGrpSpPr>
        <p:grpSpPr>
          <a:xfrm>
            <a:off x="624821" y="1542914"/>
            <a:ext cx="2432492" cy="2062908"/>
            <a:chOff x="481693" y="881015"/>
            <a:chExt cx="2432492" cy="206290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E2E1E2-9BA6-A949-8702-D770FDB31E0D}"/>
                </a:ext>
              </a:extLst>
            </p:cNvPr>
            <p:cNvSpPr/>
            <p:nvPr/>
          </p:nvSpPr>
          <p:spPr>
            <a:xfrm>
              <a:off x="481693" y="881015"/>
              <a:ext cx="2432492" cy="2062908"/>
            </a:xfrm>
            <a:prstGeom prst="roundRect">
              <a:avLst>
                <a:gd name="adj" fmla="val 7469"/>
              </a:avLst>
            </a:prstGeom>
            <a:noFill/>
            <a:ln>
              <a:solidFill>
                <a:srgbClr val="0C09C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86FD26-4174-14A8-C676-B5EE8C7A6EB3}"/>
                </a:ext>
              </a:extLst>
            </p:cNvPr>
            <p:cNvSpPr txBox="1"/>
            <p:nvPr/>
          </p:nvSpPr>
          <p:spPr>
            <a:xfrm>
              <a:off x="1301939" y="108284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C09C4"/>
                  </a:solidFill>
                </a:rPr>
                <a:t>MISE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645C9D-5B05-B1BD-3797-46E8521DDF81}"/>
                </a:ext>
              </a:extLst>
            </p:cNvPr>
            <p:cNvSpPr txBox="1"/>
            <p:nvPr/>
          </p:nvSpPr>
          <p:spPr>
            <a:xfrm>
              <a:off x="481693" y="1582082"/>
              <a:ext cx="2432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Low-power design CHROMA-A detector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Analog-out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778D7E-FB07-0AA5-8F01-0F84475AFF2A}"/>
              </a:ext>
            </a:extLst>
          </p:cNvPr>
          <p:cNvGrpSpPr/>
          <p:nvPr/>
        </p:nvGrpSpPr>
        <p:grpSpPr>
          <a:xfrm>
            <a:off x="5964767" y="1542914"/>
            <a:ext cx="2432492" cy="2062908"/>
            <a:chOff x="481693" y="881015"/>
            <a:chExt cx="2432492" cy="206290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B8D9DA4-B2A1-DF49-C507-F623C4F46910}"/>
                </a:ext>
              </a:extLst>
            </p:cNvPr>
            <p:cNvSpPr/>
            <p:nvPr/>
          </p:nvSpPr>
          <p:spPr>
            <a:xfrm>
              <a:off x="481693" y="881015"/>
              <a:ext cx="2432492" cy="2062908"/>
            </a:xfrm>
            <a:prstGeom prst="roundRect">
              <a:avLst>
                <a:gd name="adj" fmla="val 7469"/>
              </a:avLst>
            </a:prstGeom>
            <a:noFill/>
            <a:ln>
              <a:solidFill>
                <a:srgbClr val="52979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5FEB9F-B60C-B844-6767-C54468438E59}"/>
                </a:ext>
              </a:extLst>
            </p:cNvPr>
            <p:cNvSpPr txBox="1"/>
            <p:nvPr/>
          </p:nvSpPr>
          <p:spPr>
            <a:xfrm>
              <a:off x="923631" y="1082843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2979F"/>
                  </a:solidFill>
                </a:rPr>
                <a:t>SBG-VSWIR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895C09-03A6-9C12-9D28-189A1FE59252}"/>
                </a:ext>
              </a:extLst>
            </p:cNvPr>
            <p:cNvSpPr txBox="1"/>
            <p:nvPr/>
          </p:nvSpPr>
          <p:spPr>
            <a:xfrm>
              <a:off x="481693" y="1859081"/>
              <a:ext cx="2432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CHROMA-D detector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Digital-out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85FB05-5AC8-50ED-7E95-2F93D47CD37A}"/>
              </a:ext>
            </a:extLst>
          </p:cNvPr>
          <p:cNvGrpSpPr/>
          <p:nvPr/>
        </p:nvGrpSpPr>
        <p:grpSpPr>
          <a:xfrm>
            <a:off x="3294794" y="1540296"/>
            <a:ext cx="2432492" cy="2062908"/>
            <a:chOff x="481693" y="881015"/>
            <a:chExt cx="2432492" cy="206290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744648B-9651-C683-A22F-16084A023659}"/>
                </a:ext>
              </a:extLst>
            </p:cNvPr>
            <p:cNvSpPr/>
            <p:nvPr/>
          </p:nvSpPr>
          <p:spPr>
            <a:xfrm>
              <a:off x="481693" y="881015"/>
              <a:ext cx="2432492" cy="2062908"/>
            </a:xfrm>
            <a:prstGeom prst="roundRect">
              <a:avLst>
                <a:gd name="adj" fmla="val 7469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17AA31-56E3-3372-6896-591805BE2B7D}"/>
                </a:ext>
              </a:extLst>
            </p:cNvPr>
            <p:cNvSpPr txBox="1"/>
            <p:nvPr/>
          </p:nvSpPr>
          <p:spPr>
            <a:xfrm>
              <a:off x="598517" y="974538"/>
              <a:ext cx="2198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EMIT, AVIRIS-NG, AVIRIS-3, AVIRIS-5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776C4C-D490-29AD-598A-02CCC555EA8E}"/>
                </a:ext>
              </a:extLst>
            </p:cNvPr>
            <p:cNvSpPr txBox="1"/>
            <p:nvPr/>
          </p:nvSpPr>
          <p:spPr>
            <a:xfrm>
              <a:off x="481693" y="1861699"/>
              <a:ext cx="2432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CHROMA-A detector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Analog-out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993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jpl_Template_16x9_vA9" id="{EB2121F4-695C-0348-AF20-E73E49CE2299}" vid="{E0B98A0A-0922-9D4B-A2F8-E1E850FFBF06}"/>
    </a:ext>
  </a:extLst>
</a:theme>
</file>

<file path=ppt/theme/theme2.xml><?xml version="1.0" encoding="utf-8"?>
<a:theme xmlns:a="http://schemas.openxmlformats.org/drawingml/2006/main" name="NASAjpl-Black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ASAjpl_Template_16x9_vA9" id="{EB2121F4-695C-0348-AF20-E73E49CE2299}" vid="{D7F79D60-E6D6-4D47-8674-9AD77C3524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NASAjpl-WhiteTheme-16x9-vA6</Template>
  <TotalTime>3670</TotalTime>
  <Words>1646</Words>
  <Application>Microsoft Macintosh PowerPoint</Application>
  <PresentationFormat>On-screen Show (16:9)</PresentationFormat>
  <Paragraphs>232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Cambria Math</vt:lpstr>
      <vt:lpstr>Helvetica Neue Light</vt:lpstr>
      <vt:lpstr>Tahoma</vt:lpstr>
      <vt:lpstr>Times New Roman</vt:lpstr>
      <vt:lpstr>NASAjpl-WhiteTheme-16x9-vA6</vt:lpstr>
      <vt:lpstr>NASAjpl-BlackTheme-16x9-vA6</vt:lpstr>
      <vt:lpstr>PowerPoint Presentation</vt:lpstr>
      <vt:lpstr>Pushbroom imaging spectrometer with Dyson block design</vt:lpstr>
      <vt:lpstr>Earth as on-board calibrator, star tracker, flatfield, and shutter </vt:lpstr>
      <vt:lpstr>Vicarious calibration method</vt:lpstr>
      <vt:lpstr>Bright playas in desert areas – but what about dark surfaces and high water vapor?</vt:lpstr>
      <vt:lpstr>Mapping Imaging Spectrometer for Europa (MISE)</vt:lpstr>
      <vt:lpstr>Nonlinear detector response</vt:lpstr>
      <vt:lpstr>Must rely on other source of linearity to characterize detector nonlinearity</vt:lpstr>
      <vt:lpstr>Detectors across instruments</vt:lpstr>
      <vt:lpstr>MISE linearity correction derivation</vt:lpstr>
      <vt:lpstr>MISE pixelized linearity correction</vt:lpstr>
      <vt:lpstr>Linearity concurrence across measurements</vt:lpstr>
      <vt:lpstr>CHROMA-D linearity calibration with pulsed laser</vt:lpstr>
      <vt:lpstr>Pulsed laser linearity measurements of CHROMA-D</vt:lpstr>
      <vt:lpstr>Plans for AVIRIS-5 and SBG-VSWIR</vt:lpstr>
      <vt:lpstr>Seed questions</vt:lpstr>
      <vt:lpstr>PowerPoint Presentation</vt:lpstr>
      <vt:lpstr>PowerPoint Presentation</vt:lpstr>
      <vt:lpstr>Laboratory and in-flight calibration plans</vt:lpstr>
      <vt:lpstr>Laboratory and in-flight calibration plans</vt:lpstr>
      <vt:lpstr>Potentially: Use linearity of glint over aquatic targets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Eckert, Regina F (US 382B)</dc:creator>
  <cp:lastModifiedBy>Eckert, Regina F (US 382B)</cp:lastModifiedBy>
  <cp:revision>72</cp:revision>
  <dcterms:created xsi:type="dcterms:W3CDTF">2023-09-26T22:29:41Z</dcterms:created>
  <dcterms:modified xsi:type="dcterms:W3CDTF">2024-11-14T08:50:39Z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70585b-359c-4f1e-b326-e3187fc0f6da_Enabled">
    <vt:lpwstr>true</vt:lpwstr>
  </property>
  <property fmtid="{D5CDD505-2E9C-101B-9397-08002B2CF9AE}" pid="3" name="MSIP_Label_5e70585b-359c-4f1e-b326-e3187fc0f6da_SetDate">
    <vt:lpwstr>2024-10-01T18:23:40Z</vt:lpwstr>
  </property>
  <property fmtid="{D5CDD505-2E9C-101B-9397-08002B2CF9AE}" pid="4" name="MSIP_Label_5e70585b-359c-4f1e-b326-e3187fc0f6da_Method">
    <vt:lpwstr>Privileged</vt:lpwstr>
  </property>
  <property fmtid="{D5CDD505-2E9C-101B-9397-08002B2CF9AE}" pid="5" name="MSIP_Label_5e70585b-359c-4f1e-b326-e3187fc0f6da_Name">
    <vt:lpwstr>Reviewed and approved for public distribution via the URS</vt:lpwstr>
  </property>
  <property fmtid="{D5CDD505-2E9C-101B-9397-08002B2CF9AE}" pid="6" name="MSIP_Label_5e70585b-359c-4f1e-b326-e3187fc0f6da_SiteId">
    <vt:lpwstr>545921e0-10ef-4398-8713-9832ac563dad</vt:lpwstr>
  </property>
  <property fmtid="{D5CDD505-2E9C-101B-9397-08002B2CF9AE}" pid="7" name="MSIP_Label_5e70585b-359c-4f1e-b326-e3187fc0f6da_ActionId">
    <vt:lpwstr>8a5849f6-71a1-4fea-b3c1-6eefb5155a9e</vt:lpwstr>
  </property>
  <property fmtid="{D5CDD505-2E9C-101B-9397-08002B2CF9AE}" pid="8" name="MSIP_Label_5e70585b-359c-4f1e-b326-e3187fc0f6da_ContentBits">
    <vt:lpwstr>0</vt:lpwstr>
  </property>
</Properties>
</file>