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89" r:id="rId2"/>
    <p:sldId id="795" r:id="rId3"/>
    <p:sldId id="763" r:id="rId4"/>
    <p:sldId id="767" r:id="rId5"/>
    <p:sldId id="768" r:id="rId6"/>
    <p:sldId id="769" r:id="rId7"/>
    <p:sldId id="785" r:id="rId8"/>
    <p:sldId id="792" r:id="rId9"/>
    <p:sldId id="757" r:id="rId10"/>
    <p:sldId id="774" r:id="rId11"/>
    <p:sldId id="587" r:id="rId12"/>
    <p:sldId id="778" r:id="rId13"/>
    <p:sldId id="787" r:id="rId14"/>
    <p:sldId id="789" r:id="rId15"/>
    <p:sldId id="790" r:id="rId16"/>
    <p:sldId id="750" r:id="rId17"/>
    <p:sldId id="727" r:id="rId18"/>
    <p:sldId id="737" r:id="rId19"/>
    <p:sldId id="743" r:id="rId20"/>
    <p:sldId id="798" r:id="rId21"/>
    <p:sldId id="782" r:id="rId22"/>
    <p:sldId id="733" r:id="rId23"/>
    <p:sldId id="797" r:id="rId24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ll" initials="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95"/>
    <a:srgbClr val="005EB4"/>
    <a:srgbClr val="E67E7E"/>
    <a:srgbClr val="00B050"/>
    <a:srgbClr val="0B16F3"/>
    <a:srgbClr val="00589C"/>
    <a:srgbClr val="FF0000"/>
    <a:srgbClr val="92D050"/>
    <a:srgbClr val="003B70"/>
    <a:srgbClr val="006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ä¸­åº¦æ ·å¼ 2 - å¼ºè°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6903" autoAdjust="0"/>
  </p:normalViewPr>
  <p:slideViewPr>
    <p:cSldViewPr>
      <p:cViewPr varScale="1">
        <p:scale>
          <a:sx n="99" d="100"/>
          <a:sy n="99" d="100"/>
        </p:scale>
        <p:origin x="807" y="3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58" tIns="47779" rIns="95558" bIns="47779" numCol="1" anchor="t" anchorCtr="0" compatLnSpc="1"/>
          <a:lstStyle>
            <a:lvl1pPr eaLnBrk="0" hangingPunct="0">
              <a:defRPr sz="13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58" tIns="47779" rIns="95558" bIns="47779" numCol="1" anchor="t" anchorCtr="0" compatLnSpc="1"/>
          <a:lstStyle>
            <a:lvl1pPr algn="r" eaLnBrk="0" hangingPunct="0">
              <a:defRPr sz="13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58" tIns="47779" rIns="95558" bIns="47779" numCol="1" anchor="b" anchorCtr="0" compatLnSpc="1"/>
          <a:lstStyle>
            <a:lvl1pPr eaLnBrk="0" hangingPunct="0">
              <a:defRPr sz="13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58" tIns="47779" rIns="95558" bIns="47779" numCol="1" anchor="b" anchorCtr="0" compatLnSpc="1"/>
          <a:lstStyle>
            <a:lvl1pPr algn="r" eaLnBrk="0" hangingPunct="0">
              <a:defRPr sz="1300"/>
            </a:lvl1pPr>
          </a:lstStyle>
          <a:p>
            <a:fld id="{E6E11EAB-2FE2-43CA-B7D8-E6DC313F7CA3}" type="slidenum">
              <a:rPr lang="de-DE" altLang="de-DE"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3520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58" tIns="47779" rIns="95558" bIns="47779" numCol="1" anchor="t" anchorCtr="0" compatLnSpc="1"/>
          <a:lstStyle>
            <a:lvl1pPr eaLnBrk="0" hangingPunct="0">
              <a:defRPr sz="13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58" tIns="47779" rIns="95558" bIns="47779" numCol="1" anchor="t" anchorCtr="0" compatLnSpc="1"/>
          <a:lstStyle>
            <a:lvl1pPr algn="r" eaLnBrk="0" hangingPunct="0">
              <a:defRPr sz="13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1" cy="4466987"/>
          </a:xfrm>
          <a:prstGeom prst="rect">
            <a:avLst/>
          </a:prstGeom>
          <a:noFill/>
          <a:ln>
            <a:noFill/>
          </a:ln>
        </p:spPr>
        <p:txBody>
          <a:bodyPr vert="horz" wrap="square" lIns="95558" tIns="47779" rIns="95558" bIns="47779" numCol="1" anchor="t" anchorCtr="0" compatLnSpc="1"/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58" tIns="47779" rIns="95558" bIns="47779" numCol="1" anchor="b" anchorCtr="0" compatLnSpc="1"/>
          <a:lstStyle>
            <a:lvl1pPr eaLnBrk="0" hangingPunct="0">
              <a:defRPr sz="1000">
                <a:solidFill>
                  <a:srgbClr val="004D95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58" tIns="47779" rIns="95558" bIns="47779" numCol="1" anchor="b" anchorCtr="0" compatLnSpc="1"/>
          <a:lstStyle>
            <a:lvl1pPr algn="r" eaLnBrk="0" hangingPunct="0">
              <a:defRPr sz="1100">
                <a:solidFill>
                  <a:srgbClr val="004D95"/>
                </a:solidFill>
                <a:latin typeface="Verdana" panose="020B0604030504040204" pitchFamily="34" charset="0"/>
              </a:defRPr>
            </a:lvl1pPr>
          </a:lstStyle>
          <a:p>
            <a:fld id="{0A463E84-36D0-47AB-AE84-D840C4315E64}" type="slidenum">
              <a:rPr lang="de-DE" altLang="de-DE"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253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4D95"/>
        </a:solidFill>
        <a:latin typeface="Verdana" panose="020B0604030504040204" pitchFamily="34" charset="0"/>
        <a:ea typeface="MS PGothic" panose="020B0600070205080204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5580">
              <a:defRPr/>
            </a:pP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9" indent="-298619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6" indent="-23889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6" indent="-23889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57" indent="-23889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47" indent="-2388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37" indent="-2388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28" indent="-2388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18" indent="-2388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100">
                <a:solidFill>
                  <a:srgbClr val="004D95"/>
                </a:solidFill>
                <a:latin typeface="Verdana" panose="020B0604030504040204" pitchFamily="34" charset="0"/>
              </a:rPr>
              <a:t>1</a:t>
            </a:fld>
            <a:endParaRPr lang="de-DE" altLang="de-DE" sz="110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25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10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4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11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63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1939">
              <a:defRPr/>
            </a:pPr>
            <a:endParaRPr lang="en-US" dirty="0"/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12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29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1939">
              <a:defRPr/>
            </a:pPr>
            <a:endParaRPr lang="en-US" dirty="0"/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13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27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1939">
              <a:defRPr/>
            </a:pPr>
            <a:endParaRPr lang="en-US" dirty="0"/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14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93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1939">
              <a:defRPr/>
            </a:pPr>
            <a:endParaRPr lang="en-US" dirty="0"/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15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99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sz="1400" dirty="0">
              <a:solidFill>
                <a:srgbClr val="00589C"/>
              </a:solidFill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20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17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7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18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4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dirty="0">
              <a:latin typeface="Verdana" panose="020B0604030504040204" pitchFamily="34" charset="0"/>
            </a:endParaRPr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19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1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80">
              <a:defRPr/>
            </a:pPr>
            <a:endParaRPr lang="en-US" sz="1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0254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dirty="0">
                <a:latin typeface="Verdana" panose="020B0604030504040204" pitchFamily="34" charset="0"/>
              </a:rPr>
              <a:t>Work in progress:</a:t>
            </a:r>
          </a:p>
          <a:p>
            <a:endParaRPr lang="en-US" altLang="de-DE" dirty="0">
              <a:latin typeface="Verdana" panose="020B0604030504040204" pitchFamily="34" charset="0"/>
            </a:endParaRPr>
          </a:p>
          <a:p>
            <a:r>
              <a:rPr lang="en-US" altLang="de-DE" dirty="0">
                <a:latin typeface="Verdana" panose="020B0604030504040204" pitchFamily="34" charset="0"/>
              </a:rPr>
              <a:t>At the moment we are working hard on the cross-validation between EnMAP EMIT, PRISMA and S2</a:t>
            </a:r>
            <a:endParaRPr lang="de-DE" altLang="de-DE" dirty="0">
              <a:latin typeface="Verdana" panose="020B0604030504040204" pitchFamily="34" charset="0"/>
            </a:endParaRPr>
          </a:p>
          <a:p>
            <a:endParaRPr lang="de-DE" altLang="de-DE" dirty="0">
              <a:latin typeface="Verdana" panose="020B0604030504040204" pitchFamily="34" charset="0"/>
            </a:endParaRPr>
          </a:p>
          <a:p>
            <a:r>
              <a:rPr lang="de-DE" altLang="de-DE" dirty="0" err="1">
                <a:latin typeface="Verdana" panose="020B0604030504040204" pitchFamily="34" charset="0"/>
              </a:rPr>
              <a:t>Intersecting</a:t>
            </a:r>
            <a:r>
              <a:rPr lang="de-DE" altLang="de-DE" baseline="0" dirty="0">
                <a:latin typeface="Verdana" panose="020B0604030504040204" pitchFamily="34" charset="0"/>
              </a:rPr>
              <a:t> </a:t>
            </a:r>
            <a:r>
              <a:rPr lang="de-DE" altLang="de-DE" baseline="0" dirty="0" err="1">
                <a:latin typeface="Verdana" panose="020B0604030504040204" pitchFamily="34" charset="0"/>
              </a:rPr>
              <a:t>the</a:t>
            </a:r>
            <a:r>
              <a:rPr lang="de-DE" altLang="de-DE" baseline="0" dirty="0">
                <a:latin typeface="Verdana" panose="020B0604030504040204" pitchFamily="34" charset="0"/>
              </a:rPr>
              <a:t> </a:t>
            </a:r>
            <a:r>
              <a:rPr lang="de-DE" altLang="de-DE" baseline="0" dirty="0" err="1">
                <a:latin typeface="Verdana" panose="020B0604030504040204" pitchFamily="34" charset="0"/>
              </a:rPr>
              <a:t>missions</a:t>
            </a:r>
            <a:r>
              <a:rPr lang="de-DE" altLang="de-DE" baseline="0" dirty="0">
                <a:latin typeface="Verdana" panose="020B0604030504040204" pitchFamily="34" charset="0"/>
              </a:rPr>
              <a:t>, </a:t>
            </a:r>
            <a:r>
              <a:rPr lang="de-DE" altLang="de-DE" baseline="0" dirty="0" err="1">
                <a:latin typeface="Verdana" panose="020B0604030504040204" pitchFamily="34" charset="0"/>
              </a:rPr>
              <a:t>Masking</a:t>
            </a:r>
            <a:r>
              <a:rPr lang="de-DE" altLang="de-DE" baseline="0" dirty="0">
                <a:latin typeface="Verdana" panose="020B0604030504040204" pitchFamily="34" charset="0"/>
              </a:rPr>
              <a:t>, </a:t>
            </a:r>
            <a:r>
              <a:rPr lang="de-DE" altLang="de-DE" baseline="0" dirty="0" err="1">
                <a:latin typeface="Verdana" panose="020B0604030504040204" pitchFamily="34" charset="0"/>
              </a:rPr>
              <a:t>filtering</a:t>
            </a:r>
            <a:r>
              <a:rPr lang="de-DE" altLang="de-DE" baseline="0" dirty="0">
                <a:latin typeface="Verdana" panose="020B0604030504040204" pitchFamily="34" charset="0"/>
              </a:rPr>
              <a:t>. </a:t>
            </a:r>
            <a:r>
              <a:rPr lang="de-DE" altLang="de-DE" baseline="0" dirty="0" err="1">
                <a:latin typeface="Verdana" panose="020B0604030504040204" pitchFamily="34" charset="0"/>
              </a:rPr>
              <a:t>Everithing</a:t>
            </a:r>
            <a:r>
              <a:rPr lang="de-DE" altLang="de-DE" baseline="0" dirty="0">
                <a:latin typeface="Verdana" panose="020B0604030504040204" pitchFamily="34" charset="0"/>
              </a:rPr>
              <a:t> </a:t>
            </a:r>
            <a:r>
              <a:rPr lang="de-DE" altLang="de-DE" baseline="0" dirty="0" err="1">
                <a:latin typeface="Verdana" panose="020B0604030504040204" pitchFamily="34" charset="0"/>
              </a:rPr>
              <a:t>is</a:t>
            </a:r>
            <a:r>
              <a:rPr lang="de-DE" altLang="de-DE" baseline="0" dirty="0">
                <a:latin typeface="Verdana" panose="020B0604030504040204" pitchFamily="34" charset="0"/>
              </a:rPr>
              <a:t> segment-</a:t>
            </a:r>
            <a:r>
              <a:rPr lang="de-DE" altLang="de-DE" baseline="0" dirty="0" err="1">
                <a:latin typeface="Verdana" panose="020B0604030504040204" pitchFamily="34" charset="0"/>
              </a:rPr>
              <a:t>wise</a:t>
            </a:r>
            <a:r>
              <a:rPr lang="de-DE" altLang="de-DE" baseline="0" dirty="0">
                <a:latin typeface="Verdana" panose="020B0604030504040204" pitchFamily="34" charset="0"/>
              </a:rPr>
              <a:t>…</a:t>
            </a:r>
          </a:p>
          <a:p>
            <a:endParaRPr lang="de-DE" altLang="de-DE" dirty="0">
              <a:latin typeface="Verdana" panose="020B0604030504040204" pitchFamily="34" charset="0"/>
            </a:endParaRPr>
          </a:p>
          <a:p>
            <a:endParaRPr lang="de-DE" altLang="de-DE" dirty="0">
              <a:latin typeface="Verdana" panose="020B0604030504040204" pitchFamily="34" charset="0"/>
            </a:endParaRPr>
          </a:p>
          <a:p>
            <a:r>
              <a:rPr lang="de-DE" altLang="de-DE" dirty="0">
                <a:latin typeface="Verdana" panose="020B0604030504040204" pitchFamily="34" charset="0"/>
              </a:rPr>
              <a:t>The </a:t>
            </a:r>
            <a:r>
              <a:rPr lang="de-DE" altLang="de-DE" dirty="0" err="1">
                <a:latin typeface="Verdana" panose="020B0604030504040204" pitchFamily="34" charset="0"/>
              </a:rPr>
              <a:t>goal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is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to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generate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matchups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and</a:t>
            </a:r>
            <a:r>
              <a:rPr lang="de-DE" altLang="de-DE" dirty="0">
                <a:latin typeface="Verdana" panose="020B0604030504040204" pitchFamily="34" charset="0"/>
              </a:rPr>
              <a:t> </a:t>
            </a:r>
            <a:r>
              <a:rPr lang="de-DE" altLang="de-DE" dirty="0" err="1">
                <a:latin typeface="Verdana" panose="020B0604030504040204" pitchFamily="34" charset="0"/>
              </a:rPr>
              <a:t>include</a:t>
            </a:r>
            <a:r>
              <a:rPr lang="de-DE" altLang="de-DE" dirty="0">
                <a:latin typeface="Verdana" panose="020B0604030504040204" pitchFamily="34" charset="0"/>
              </a:rPr>
              <a:t> also in-situ</a:t>
            </a:r>
            <a:r>
              <a:rPr lang="de-DE" altLang="de-DE" baseline="0" dirty="0">
                <a:latin typeface="Verdana" panose="020B0604030504040204" pitchFamily="34" charset="0"/>
              </a:rPr>
              <a:t> </a:t>
            </a:r>
            <a:r>
              <a:rPr lang="de-DE" altLang="de-DE" baseline="0" dirty="0" err="1">
                <a:latin typeface="Verdana" panose="020B0604030504040204" pitchFamily="34" charset="0"/>
              </a:rPr>
              <a:t>data</a:t>
            </a:r>
            <a:r>
              <a:rPr lang="de-DE" altLang="de-DE" baseline="0" dirty="0">
                <a:latin typeface="Verdana" panose="020B0604030504040204" pitchFamily="34" charset="0"/>
              </a:rPr>
              <a:t> </a:t>
            </a:r>
            <a:r>
              <a:rPr lang="de-DE" altLang="de-DE" baseline="0" dirty="0" err="1">
                <a:latin typeface="Verdana" panose="020B0604030504040204" pitchFamily="34" charset="0"/>
              </a:rPr>
              <a:t>and</a:t>
            </a:r>
            <a:r>
              <a:rPr lang="de-DE" altLang="de-DE" baseline="0" dirty="0">
                <a:latin typeface="Verdana" panose="020B0604030504040204" pitchFamily="34" charset="0"/>
              </a:rPr>
              <a:t> </a:t>
            </a:r>
            <a:r>
              <a:rPr lang="de-DE" altLang="de-DE" baseline="0" dirty="0" err="1">
                <a:latin typeface="Verdana" panose="020B0604030504040204" pitchFamily="34" charset="0"/>
              </a:rPr>
              <a:t>build</a:t>
            </a:r>
            <a:r>
              <a:rPr lang="de-DE" altLang="de-DE" baseline="0" dirty="0">
                <a:latin typeface="Verdana" panose="020B0604030504040204" pitchFamily="34" charset="0"/>
              </a:rPr>
              <a:t> </a:t>
            </a:r>
            <a:r>
              <a:rPr lang="de-DE" altLang="de-DE" baseline="0" dirty="0" err="1">
                <a:latin typeface="Verdana" panose="020B0604030504040204" pitchFamily="34" charset="0"/>
              </a:rPr>
              <a:t>up</a:t>
            </a:r>
            <a:r>
              <a:rPr lang="de-DE" altLang="de-DE" baseline="0" dirty="0">
                <a:latin typeface="Verdana" panose="020B0604030504040204" pitchFamily="34" charset="0"/>
              </a:rPr>
              <a:t> a global </a:t>
            </a:r>
            <a:r>
              <a:rPr lang="de-DE" altLang="de-DE" baseline="0" dirty="0" err="1">
                <a:latin typeface="Verdana" panose="020B0604030504040204" pitchFamily="34" charset="0"/>
              </a:rPr>
              <a:t>statistik</a:t>
            </a:r>
            <a:r>
              <a:rPr lang="de-DE" altLang="de-DE" baseline="0" dirty="0">
                <a:latin typeface="Verdana" panose="020B0604030504040204" pitchFamily="34" charset="0"/>
              </a:rPr>
              <a:t>…</a:t>
            </a: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20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65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solidFill>
                <a:srgbClr val="00589C"/>
              </a:solidFill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5719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E08D7-2EBC-4DD8-A1EC-F41B525F2A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168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5580">
              <a:defRPr/>
            </a:pP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9" indent="-298619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6" indent="-23889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6" indent="-23889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57" indent="-23889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47" indent="-2388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37" indent="-2388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28" indent="-2388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18" indent="-2388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100">
                <a:solidFill>
                  <a:srgbClr val="004D95"/>
                </a:solidFill>
                <a:latin typeface="Verdana" panose="020B0604030504040204" pitchFamily="34" charset="0"/>
              </a:rPr>
              <a:t>23</a:t>
            </a:fld>
            <a:endParaRPr lang="de-DE" altLang="de-DE" sz="110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7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1939">
              <a:defRPr/>
            </a:pPr>
            <a:endParaRPr lang="de-DE" dirty="0"/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3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8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1939">
              <a:defRPr/>
            </a:pPr>
            <a:endParaRPr lang="en-US" dirty="0"/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4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1939">
              <a:defRPr/>
            </a:pPr>
            <a:endParaRPr lang="en-US" dirty="0"/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5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59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1939">
              <a:defRPr/>
            </a:pPr>
            <a:r>
              <a:rPr lang="en-US" dirty="0"/>
              <a:t>SNR, Atmosphere, AOT retrieval, field instruments less accurate at the borders wavelength. SWIR to high. More matchups needed.</a:t>
            </a:r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6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0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1939">
              <a:defRPr/>
            </a:pPr>
            <a:endParaRPr lang="en-US" dirty="0"/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7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5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1939">
              <a:defRPr/>
            </a:pPr>
            <a:endParaRPr lang="en-US" dirty="0"/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8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30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1939">
              <a:defRPr/>
            </a:pPr>
            <a:endParaRPr lang="en-US" dirty="0"/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575" indent="-275606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424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393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362" indent="-220485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332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30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271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8240" indent="-220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9</a:t>
            </a:fld>
            <a:endParaRPr lang="de-DE" altLang="de-DE" sz="1000" dirty="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3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1588"/>
            <a:ext cx="9144000" cy="51435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-36513" y="4587875"/>
            <a:ext cx="9288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Bild 11" descr="GFZ-LogoNeu_eng_neg_1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9313"/>
            <a:ext cx="5873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15430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771650"/>
            <a:ext cx="8839200" cy="8001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44832"/>
            <a:ext cx="1331640" cy="2859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427037"/>
          </a:xfrm>
        </p:spPr>
        <p:txBody>
          <a:bodyPr/>
          <a:lstStyle>
            <a:lvl1pPr>
              <a:defRPr sz="210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52400" y="797369"/>
            <a:ext cx="8839200" cy="3488881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17" y="228600"/>
            <a:ext cx="796983" cy="71050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98214" y="4887913"/>
            <a:ext cx="838200" cy="255587"/>
          </a:xfrm>
        </p:spPr>
        <p:txBody>
          <a:bodyPr/>
          <a:lstStyle>
            <a:lvl1pPr>
              <a:defRPr>
                <a:solidFill>
                  <a:srgbClr val="00589C"/>
                </a:solidFill>
              </a:defRPr>
            </a:lvl1pPr>
          </a:lstStyle>
          <a:p>
            <a:fld id="{C6D40D77-E111-40D0-8F47-B615418AF78A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52400" y="1257300"/>
            <a:ext cx="43434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257300"/>
            <a:ext cx="43434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32C7EE-0DD2-4C7A-B362-5FAF3A75D56D}" type="slidenum">
              <a:rPr lang="de-DE" altLang="de-DE"/>
              <a:t>‹Nr.›</a:t>
            </a:fld>
            <a:endParaRPr lang="de-DE" altLang="de-DE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3598214" y="4887913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C6D40D77-E111-40D0-8F47-B615418AF78A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AB479F-EF7F-4B2E-A81B-1A7DE36B62D2}" type="slidenum">
              <a:rPr lang="de-DE" altLang="de-DE"/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3598214" y="4887913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C6D40D77-E111-40D0-8F47-B615418AF78A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C05238-B3BF-498D-8B46-96DFE24180B0}" type="slidenum">
              <a:rPr lang="de-DE" altLang="de-DE"/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3598214" y="4887913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C6D40D77-E111-40D0-8F47-B615418AF78A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3598214" y="4887913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C6D40D77-E111-40D0-8F47-B615418AF78A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D40D77-E111-40D0-8F47-B615418AF78A}" type="slidenum">
              <a:rPr lang="de-DE" altLang="de-DE"/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3598214" y="4887913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89C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C6D40D77-E111-40D0-8F47-B615418AF78A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9"/>
          <p:cNvSpPr>
            <a:spLocks noChangeShapeType="1"/>
          </p:cNvSpPr>
          <p:nvPr userDrawn="1"/>
        </p:nvSpPr>
        <p:spPr bwMode="auto">
          <a:xfrm>
            <a:off x="29308" y="119063"/>
            <a:ext cx="9028235" cy="0"/>
          </a:xfrm>
          <a:prstGeom prst="line">
            <a:avLst/>
          </a:prstGeom>
          <a:noFill/>
          <a:ln w="38100">
            <a:solidFill>
              <a:srgbClr val="0069B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altLang="zh-CN" sz="1500">
              <a:ea typeface="Droid Sans Fallback" panose="020B0502000000000001" charset="-122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98214" y="4887913"/>
            <a:ext cx="838200" cy="255587"/>
          </a:xfrm>
        </p:spPr>
        <p:txBody>
          <a:bodyPr/>
          <a:lstStyle>
            <a:lvl1pPr>
              <a:defRPr>
                <a:solidFill>
                  <a:srgbClr val="00589C"/>
                </a:solidFill>
              </a:defRPr>
            </a:lvl1pPr>
          </a:lstStyle>
          <a:p>
            <a:fld id="{C6D40D77-E111-40D0-8F47-B615418AF78A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559594"/>
          </a:xfrm>
          <a:prstGeom prst="rect">
            <a:avLst/>
          </a:prstGeom>
          <a:gradFill rotWithShape="1">
            <a:gsLst>
              <a:gs pos="0">
                <a:srgbClr val="0070BE"/>
              </a:gs>
              <a:gs pos="100000">
                <a:srgbClr val="004A8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1500">
              <a:ea typeface="Droid Sans Fallback" panose="020B0502000000000001" charset="-122"/>
            </a:endParaRPr>
          </a:p>
        </p:txBody>
      </p:sp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532210"/>
            <a:ext cx="9144000" cy="32147"/>
          </a:xfrm>
          <a:prstGeom prst="rect">
            <a:avLst/>
          </a:prstGeom>
          <a:gradFill rotWithShape="1">
            <a:gsLst>
              <a:gs pos="0">
                <a:srgbClr val="0065B0"/>
              </a:gs>
              <a:gs pos="50000">
                <a:srgbClr val="97D2FF"/>
              </a:gs>
              <a:gs pos="100000">
                <a:srgbClr val="0065B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1500">
              <a:ea typeface="Droid Sans Fallback" panose="020B0502000000000001" charset="-12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677" y="41644"/>
            <a:ext cx="8159262" cy="494089"/>
          </a:xfrm>
        </p:spPr>
        <p:txBody>
          <a:bodyPr>
            <a:normAutofit/>
          </a:bodyPr>
          <a:lstStyle>
            <a:lvl1pPr>
              <a:defRPr lang="de-DE" sz="1800" b="0" cap="none" spc="0" dirty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noProof="1"/>
              <a:t>Titelmasterformat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98214" y="4887913"/>
            <a:ext cx="838200" cy="255587"/>
          </a:xfrm>
        </p:spPr>
        <p:txBody>
          <a:bodyPr/>
          <a:lstStyle>
            <a:lvl1pPr>
              <a:defRPr>
                <a:solidFill>
                  <a:srgbClr val="00589C"/>
                </a:solidFill>
              </a:defRPr>
            </a:lvl1pPr>
          </a:lstStyle>
          <a:p>
            <a:fld id="{C6D40D77-E111-40D0-8F47-B615418AF78A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57300"/>
            <a:ext cx="8839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4887913"/>
            <a:ext cx="5410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887913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fld id="{90D4C99E-7E1A-4B9A-BF08-BD24E44EFC6B}" type="slidenum">
              <a:rPr lang="de-DE" altLang="de-DE"/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0" y="4564063"/>
            <a:ext cx="9144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1" name="Bild 10" descr="GFZ-LogoNeu_eng_4c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9313"/>
            <a:ext cx="5762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43" y="4803998"/>
            <a:ext cx="1135070" cy="158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+mj-lt"/>
          <a:ea typeface="MS PGothic" panose="020B0600070205080204" pitchFamily="34" charset="-128"/>
          <a:cs typeface="MS PGothic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anose="020B0604030504040204" pitchFamily="34" charset="0"/>
          <a:ea typeface="MS PGothic" panose="020B0600070205080204" pitchFamily="34" charset="-128"/>
          <a:cs typeface="MS PGothic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anose="020B0604030504040204" pitchFamily="34" charset="0"/>
          <a:ea typeface="MS PGothic" panose="020B0600070205080204" pitchFamily="34" charset="-128"/>
          <a:cs typeface="MS PGothic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anose="020B0604030504040204" pitchFamily="34" charset="0"/>
          <a:ea typeface="MS PGothic" panose="020B0600070205080204" pitchFamily="34" charset="-128"/>
          <a:cs typeface="MS PGothic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anose="020B0604030504040204" pitchFamily="34" charset="0"/>
          <a:ea typeface="MS PGothic" panose="020B0600070205080204" pitchFamily="34" charset="-128"/>
          <a:cs typeface="MS PGothic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anose="020B0604030504040204" pitchFamily="34" charset="0"/>
          <a:ea typeface="MS PGothic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anose="020B0604030504040204" pitchFamily="34" charset="0"/>
          <a:ea typeface="MS PGothic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anose="020B0604030504040204" pitchFamily="34" charset="0"/>
          <a:ea typeface="MS PGothic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anose="020B060403050404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589C"/>
          </a:solidFill>
          <a:latin typeface="+mn-lt"/>
          <a:ea typeface="MS PGothic" panose="020B0600070205080204" pitchFamily="34" charset="-128"/>
          <a:cs typeface="MS PGothic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anose="020B0600070205080204" pitchFamily="34" charset="-128"/>
          <a:cs typeface="MS PGothic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MS PGothic" panose="020B0600070205080204" pitchFamily="34" charset="-128"/>
          <a:cs typeface="MS PGothic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59" y="143003"/>
            <a:ext cx="973047" cy="867461"/>
          </a:xfrm>
          <a:prstGeom prst="rect">
            <a:avLst/>
          </a:prstGeom>
        </p:spPr>
      </p:pic>
      <p:sp>
        <p:nvSpPr>
          <p:cNvPr id="8" name="AutoShape 2" descr="Dynamik Arktischer Seesysteme - AWI"/>
          <p:cNvSpPr>
            <a:spLocks noChangeAspect="1" noChangeArrowheads="1"/>
          </p:cNvSpPr>
          <p:nvPr/>
        </p:nvSpPr>
        <p:spPr bwMode="auto">
          <a:xfrm>
            <a:off x="251520" y="-714375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87963"/>
            <a:ext cx="1359112" cy="48008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396552" y="854101"/>
            <a:ext cx="986509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MS PGothic" panose="020B0600070205080204" pitchFamily="34" charset="-128"/>
                <a:cs typeface="MS PGothic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MS PGothic" panose="020B0600070205080204" pitchFamily="34" charset="-128"/>
                <a:cs typeface="MS PGothic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600" b="1" dirty="0"/>
              <a:t>ENMAP PRODUCT VALIDATION AND</a:t>
            </a:r>
          </a:p>
          <a:p>
            <a:pPr>
              <a:defRPr/>
            </a:pPr>
            <a:r>
              <a:rPr lang="en-US" sz="1600" b="1" dirty="0"/>
              <a:t>IN-ORBIT MISSION CROSS-VALIDATION</a:t>
            </a:r>
          </a:p>
          <a:p>
            <a:pPr>
              <a:defRPr/>
            </a:pPr>
            <a:endParaRPr lang="en-US" sz="1600" kern="0" cap="all" dirty="0"/>
          </a:p>
          <a:p>
            <a:pPr>
              <a:defRPr/>
            </a:pPr>
            <a:endParaRPr lang="en-US" sz="1200" kern="0" dirty="0"/>
          </a:p>
          <a:p>
            <a:pPr>
              <a:defRPr/>
            </a:pPr>
            <a:r>
              <a:rPr lang="en-US" sz="1200" b="1" kern="0" dirty="0"/>
              <a:t>WICSIS 2024</a:t>
            </a:r>
          </a:p>
          <a:p>
            <a:pPr>
              <a:defRPr/>
            </a:pPr>
            <a:endParaRPr lang="en-US" sz="1800" kern="0" dirty="0"/>
          </a:p>
          <a:p>
            <a:pPr>
              <a:defRPr/>
            </a:pPr>
            <a:endParaRPr lang="en-US" sz="1800" b="1" kern="0" dirty="0"/>
          </a:p>
        </p:txBody>
      </p:sp>
      <p:sp>
        <p:nvSpPr>
          <p:cNvPr id="7" name="Textfeld 6"/>
          <p:cNvSpPr txBox="1"/>
          <p:nvPr/>
        </p:nvSpPr>
        <p:spPr>
          <a:xfrm>
            <a:off x="-1512677" y="2643758"/>
            <a:ext cx="1209734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chemeClr val="bg1"/>
                </a:solidFill>
              </a:rPr>
              <a:t>Maximilian Brell </a:t>
            </a:r>
            <a:r>
              <a:rPr lang="en-US" sz="1400" b="1" i="1" baseline="30000" dirty="0">
                <a:solidFill>
                  <a:schemeClr val="bg1"/>
                </a:solidFill>
              </a:rPr>
              <a:t>(1, 2)</a:t>
            </a:r>
            <a:r>
              <a:rPr lang="en-US" sz="1400" b="1" i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900" i="1" dirty="0">
                <a:solidFill>
                  <a:schemeClr val="bg1"/>
                </a:solidFill>
              </a:rPr>
              <a:t> L. </a:t>
            </a:r>
            <a:r>
              <a:rPr lang="en-US" sz="900" i="1" dirty="0" err="1">
                <a:solidFill>
                  <a:schemeClr val="bg1"/>
                </a:solidFill>
              </a:rPr>
              <a:t>Guanter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baseline="30000" dirty="0">
                <a:solidFill>
                  <a:schemeClr val="bg1"/>
                </a:solidFill>
              </a:rPr>
              <a:t>(3)</a:t>
            </a:r>
            <a:r>
              <a:rPr lang="en-US" sz="900" i="1" dirty="0">
                <a:solidFill>
                  <a:schemeClr val="bg1"/>
                </a:solidFill>
              </a:rPr>
              <a:t>, D. </a:t>
            </a:r>
            <a:r>
              <a:rPr lang="en-US" sz="900" i="1" dirty="0" err="1">
                <a:solidFill>
                  <a:schemeClr val="bg1"/>
                </a:solidFill>
              </a:rPr>
              <a:t>Scheffler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baseline="30000" dirty="0">
                <a:solidFill>
                  <a:schemeClr val="bg1"/>
                </a:solidFill>
              </a:rPr>
              <a:t>(1)</a:t>
            </a:r>
            <a:r>
              <a:rPr lang="en-US" sz="900" i="1" dirty="0">
                <a:solidFill>
                  <a:schemeClr val="bg1"/>
                </a:solidFill>
              </a:rPr>
              <a:t>, K. </a:t>
            </a:r>
            <a:r>
              <a:rPr lang="en-US" sz="900" i="1" dirty="0" err="1">
                <a:solidFill>
                  <a:schemeClr val="bg1"/>
                </a:solidFill>
              </a:rPr>
              <a:t>Segl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baseline="30000" dirty="0">
                <a:solidFill>
                  <a:schemeClr val="bg1"/>
                </a:solidFill>
              </a:rPr>
              <a:t>(1)</a:t>
            </a:r>
            <a:r>
              <a:rPr lang="en-US" sz="900" i="1" dirty="0">
                <a:solidFill>
                  <a:schemeClr val="bg1"/>
                </a:solidFill>
              </a:rPr>
              <a:t>, S. </a:t>
            </a:r>
            <a:r>
              <a:rPr lang="en-US" sz="900" i="1" dirty="0" err="1">
                <a:solidFill>
                  <a:schemeClr val="bg1"/>
                </a:solidFill>
              </a:rPr>
              <a:t>Chabrillat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baseline="30000" dirty="0">
                <a:solidFill>
                  <a:schemeClr val="bg1"/>
                </a:solidFill>
              </a:rPr>
              <a:t>(1)</a:t>
            </a:r>
            <a:r>
              <a:rPr lang="en-US" sz="900" i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900" i="1" dirty="0">
                <a:solidFill>
                  <a:schemeClr val="bg1"/>
                </a:solidFill>
              </a:rPr>
              <a:t>M. Bachmann </a:t>
            </a:r>
            <a:r>
              <a:rPr lang="en-US" sz="900" i="1" baseline="30000" dirty="0">
                <a:solidFill>
                  <a:schemeClr val="bg1"/>
                </a:solidFill>
              </a:rPr>
              <a:t>(4)</a:t>
            </a:r>
            <a:r>
              <a:rPr lang="en-US" sz="900" i="1" dirty="0">
                <a:solidFill>
                  <a:schemeClr val="bg1"/>
                </a:solidFill>
              </a:rPr>
              <a:t>, R. Reyes </a:t>
            </a:r>
            <a:r>
              <a:rPr lang="en-US" sz="900" i="1" baseline="30000" dirty="0">
                <a:solidFill>
                  <a:schemeClr val="bg1"/>
                </a:solidFill>
              </a:rPr>
              <a:t>(4)</a:t>
            </a:r>
            <a:r>
              <a:rPr lang="en-US" sz="900" i="1" dirty="0">
                <a:solidFill>
                  <a:schemeClr val="bg1"/>
                </a:solidFill>
              </a:rPr>
              <a:t>, M. </a:t>
            </a:r>
            <a:r>
              <a:rPr lang="en-US" sz="900" i="1" dirty="0" err="1">
                <a:solidFill>
                  <a:schemeClr val="bg1"/>
                </a:solidFill>
              </a:rPr>
              <a:t>Pato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baseline="30000" dirty="0">
                <a:solidFill>
                  <a:schemeClr val="bg1"/>
                </a:solidFill>
              </a:rPr>
              <a:t>(4)</a:t>
            </a:r>
            <a:r>
              <a:rPr lang="en-US" sz="900" i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900" i="1" dirty="0">
                <a:solidFill>
                  <a:schemeClr val="bg1"/>
                </a:solidFill>
              </a:rPr>
              <a:t>E. Carmona </a:t>
            </a:r>
            <a:r>
              <a:rPr lang="en-US" sz="900" i="1" baseline="30000" dirty="0">
                <a:solidFill>
                  <a:schemeClr val="bg1"/>
                </a:solidFill>
              </a:rPr>
              <a:t>(4)</a:t>
            </a:r>
            <a:r>
              <a:rPr lang="en-US" sz="900" i="1" dirty="0">
                <a:solidFill>
                  <a:schemeClr val="bg1"/>
                </a:solidFill>
              </a:rPr>
              <a:t>, V. Krieger </a:t>
            </a:r>
            <a:r>
              <a:rPr lang="en-US" sz="900" i="1" baseline="30000" dirty="0">
                <a:solidFill>
                  <a:schemeClr val="bg1"/>
                </a:solidFill>
              </a:rPr>
              <a:t>(5)</a:t>
            </a:r>
            <a:r>
              <a:rPr lang="en-US" sz="900" i="1" dirty="0">
                <a:solidFill>
                  <a:schemeClr val="bg1"/>
                </a:solidFill>
              </a:rPr>
              <a:t>, M. Bock </a:t>
            </a:r>
            <a:r>
              <a:rPr lang="en-US" sz="900" i="1" baseline="30000" dirty="0">
                <a:solidFill>
                  <a:schemeClr val="bg1"/>
                </a:solidFill>
              </a:rPr>
              <a:t>(5)</a:t>
            </a:r>
            <a:r>
              <a:rPr lang="en-US" sz="900" i="1" dirty="0">
                <a:solidFill>
                  <a:schemeClr val="bg1"/>
                </a:solidFill>
              </a:rPr>
              <a:t>, L. La Porta </a:t>
            </a:r>
            <a:r>
              <a:rPr lang="en-US" sz="900" i="1" baseline="30000" dirty="0">
                <a:solidFill>
                  <a:schemeClr val="bg1"/>
                </a:solidFill>
              </a:rPr>
              <a:t>(5)</a:t>
            </a:r>
            <a:endParaRPr lang="en-US" sz="900" i="1" dirty="0">
              <a:solidFill>
                <a:schemeClr val="bg1"/>
              </a:solidFill>
            </a:endParaRP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and the EnMAP validation team and supporters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 </a:t>
            </a:r>
            <a:endParaRPr lang="de-DE" sz="1200" dirty="0">
              <a:solidFill>
                <a:schemeClr val="bg1"/>
              </a:solidFill>
            </a:endParaRPr>
          </a:p>
          <a:p>
            <a:pPr marL="228600" indent="-228600" algn="ctr">
              <a:buAutoNum type="arabicParenBoth"/>
            </a:pPr>
            <a:r>
              <a:rPr lang="en-US" sz="700" dirty="0">
                <a:solidFill>
                  <a:schemeClr val="bg1"/>
                </a:solidFill>
              </a:rPr>
              <a:t>Helmholtz Center Potsdam, GFZ German Research Center for Geosciences, Potsdam, Germany</a:t>
            </a:r>
          </a:p>
          <a:p>
            <a:pPr marL="228600" indent="-228600" algn="ctr">
              <a:buAutoNum type="arabicParenBoth"/>
            </a:pPr>
            <a:r>
              <a:rPr lang="en-US" sz="700" dirty="0">
                <a:solidFill>
                  <a:schemeClr val="bg1"/>
                </a:solidFill>
              </a:rPr>
              <a:t>NEO </a:t>
            </a:r>
            <a:r>
              <a:rPr lang="en-US" sz="700" dirty="0" err="1">
                <a:solidFill>
                  <a:schemeClr val="bg1"/>
                </a:solidFill>
              </a:rPr>
              <a:t>HySpex</a:t>
            </a:r>
            <a:r>
              <a:rPr lang="en-US" sz="700" dirty="0">
                <a:solidFill>
                  <a:schemeClr val="bg1"/>
                </a:solidFill>
              </a:rPr>
              <a:t> (</a:t>
            </a:r>
            <a:r>
              <a:rPr lang="en-US" sz="700" dirty="0" err="1">
                <a:solidFill>
                  <a:schemeClr val="bg1"/>
                </a:solidFill>
              </a:rPr>
              <a:t>Norskk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Elektro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Optikk</a:t>
            </a:r>
            <a:r>
              <a:rPr lang="en-US" sz="700" dirty="0">
                <a:solidFill>
                  <a:schemeClr val="bg1"/>
                </a:solidFill>
              </a:rPr>
              <a:t> AS), Oslo, Norway</a:t>
            </a:r>
            <a:endParaRPr lang="de-DE" sz="700" dirty="0">
              <a:solidFill>
                <a:schemeClr val="bg1"/>
              </a:solidFill>
            </a:endParaRPr>
          </a:p>
          <a:p>
            <a:pPr algn="ctr"/>
            <a:r>
              <a:rPr lang="es-CL" sz="700" dirty="0">
                <a:solidFill>
                  <a:schemeClr val="bg1"/>
                </a:solidFill>
              </a:rPr>
              <a:t>(3) Universitat Politècnica de València, Valencia, Spain</a:t>
            </a:r>
            <a:endParaRPr lang="de-DE" sz="700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(4) Earth Observation Center (EOC), German Aerospace Center (DLR), </a:t>
            </a:r>
            <a:r>
              <a:rPr lang="en-US" sz="700" dirty="0" err="1">
                <a:solidFill>
                  <a:schemeClr val="bg1"/>
                </a:solidFill>
              </a:rPr>
              <a:t>Weßling</a:t>
            </a:r>
            <a:r>
              <a:rPr lang="en-US" sz="700" dirty="0">
                <a:solidFill>
                  <a:schemeClr val="bg1"/>
                </a:solidFill>
              </a:rPr>
              <a:t>, Germany</a:t>
            </a:r>
            <a:endParaRPr lang="de-DE" sz="700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(5) Space Agency, German Aerospace Center (DLR), Bonn, Germany</a:t>
            </a:r>
            <a:endParaRPr lang="en-US" sz="1050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6758" y="798657"/>
            <a:ext cx="8839200" cy="3488881"/>
          </a:xfrm>
        </p:spPr>
        <p:txBody>
          <a:bodyPr/>
          <a:lstStyle/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58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/>
            </a:endParaRPr>
          </a:p>
          <a:p>
            <a:endParaRPr lang="en-GB" sz="1400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kern="0" dirty="0">
                <a:latin typeface="+mn-lt"/>
              </a:rPr>
              <a:t>L1C absolute geometric &amp;</a:t>
            </a:r>
          </a:p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VNIR-SWIR co-registration </a:t>
            </a:r>
            <a:r>
              <a:rPr lang="en-GB" sz="2400" kern="0" dirty="0">
                <a:latin typeface="+mn-lt"/>
              </a:rPr>
              <a:t>validation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7037" y="3998030"/>
            <a:ext cx="14315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00589C"/>
                </a:solidFill>
              </a:rPr>
              <a:t>HR </a:t>
            </a:r>
            <a:r>
              <a:rPr lang="en-US" sz="1200" dirty="0" err="1">
                <a:solidFill>
                  <a:srgbClr val="00589C"/>
                </a:solidFill>
              </a:rPr>
              <a:t>Georeference</a:t>
            </a:r>
            <a:endParaRPr lang="en-US" sz="1200" dirty="0">
              <a:solidFill>
                <a:srgbClr val="00589C"/>
              </a:solidFill>
            </a:endParaRPr>
          </a:p>
        </p:txBody>
      </p:sp>
      <p:sp>
        <p:nvSpPr>
          <p:cNvPr id="9" name="Pfeil nach rechts 8"/>
          <p:cNvSpPr/>
          <p:nvPr/>
        </p:nvSpPr>
        <p:spPr bwMode="auto">
          <a:xfrm>
            <a:off x="1558319" y="1387690"/>
            <a:ext cx="277377" cy="328177"/>
          </a:xfrm>
          <a:prstGeom prst="rightArrow">
            <a:avLst>
              <a:gd name="adj1" fmla="val 52881"/>
              <a:gd name="adj2" fmla="val 50000"/>
            </a:avLst>
          </a:prstGeom>
          <a:solidFill>
            <a:srgbClr val="00589C"/>
          </a:solidFill>
          <a:ln w="95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" name="Pfeil nach rechts 9"/>
          <p:cNvSpPr/>
          <p:nvPr/>
        </p:nvSpPr>
        <p:spPr bwMode="auto">
          <a:xfrm>
            <a:off x="1608559" y="3281362"/>
            <a:ext cx="227137" cy="328177"/>
          </a:xfrm>
          <a:prstGeom prst="rightArrow">
            <a:avLst>
              <a:gd name="adj1" fmla="val 52881"/>
              <a:gd name="adj2" fmla="val 50000"/>
            </a:avLst>
          </a:prstGeom>
          <a:solidFill>
            <a:srgbClr val="00589C"/>
          </a:solidFill>
          <a:ln w="95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836481" y="1346256"/>
            <a:ext cx="1005836" cy="2339102"/>
          </a:xfrm>
          <a:prstGeom prst="rect">
            <a:avLst/>
          </a:prstGeom>
          <a:noFill/>
          <a:ln>
            <a:solidFill>
              <a:srgbClr val="00589C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endParaRPr lang="en-US" altLang="de-DE" sz="1400" dirty="0">
              <a:solidFill>
                <a:srgbClr val="004D95"/>
              </a:solidFill>
              <a:latin typeface="Verdana" pitchFamily="96" charset="0"/>
              <a:cs typeface="ＭＳ Ｐゴシック"/>
            </a:endParaRPr>
          </a:p>
          <a:p>
            <a:pPr algn="ctr"/>
            <a:endParaRPr lang="en-US" altLang="de-DE" sz="1400" dirty="0">
              <a:solidFill>
                <a:srgbClr val="004D95"/>
              </a:solidFill>
              <a:latin typeface="Verdana" pitchFamily="96" charset="0"/>
              <a:cs typeface="ＭＳ Ｐゴシック"/>
            </a:endParaRPr>
          </a:p>
          <a:p>
            <a:pPr algn="ctr"/>
            <a:endParaRPr lang="en-US" altLang="de-DE" sz="1400" dirty="0">
              <a:solidFill>
                <a:srgbClr val="004D95"/>
              </a:solidFill>
              <a:latin typeface="Verdana" pitchFamily="96" charset="0"/>
              <a:cs typeface="ＭＳ Ｐゴシック"/>
            </a:endParaRPr>
          </a:p>
          <a:p>
            <a:pPr algn="ctr"/>
            <a:r>
              <a:rPr lang="en-US" altLang="de-DE" sz="1200" dirty="0">
                <a:solidFill>
                  <a:srgbClr val="004D95"/>
                </a:solidFill>
                <a:latin typeface="+mn-lt"/>
                <a:cs typeface="ＭＳ Ｐゴシック"/>
              </a:rPr>
              <a:t>Spatial m</a:t>
            </a:r>
            <a:r>
              <a:rPr lang="en-US" altLang="de-DE" sz="1200" dirty="0">
                <a:solidFill>
                  <a:srgbClr val="004D95"/>
                </a:solidFill>
                <a:latin typeface="+mn-lt"/>
              </a:rPr>
              <a:t>is-</a:t>
            </a:r>
            <a:r>
              <a:rPr lang="en-US" altLang="de-DE" sz="1200" dirty="0" err="1">
                <a:solidFill>
                  <a:srgbClr val="004D95"/>
                </a:solidFill>
                <a:latin typeface="+mn-lt"/>
              </a:rPr>
              <a:t>regi</a:t>
            </a:r>
            <a:r>
              <a:rPr lang="en-US" altLang="de-DE" sz="1200" dirty="0" err="1">
                <a:solidFill>
                  <a:srgbClr val="004D95"/>
                </a:solidFill>
                <a:latin typeface="+mn-lt"/>
                <a:cs typeface="ＭＳ Ｐゴシック"/>
              </a:rPr>
              <a:t>stra</a:t>
            </a:r>
            <a:r>
              <a:rPr lang="en-US" altLang="de-DE" sz="1200" dirty="0">
                <a:solidFill>
                  <a:srgbClr val="004D95"/>
                </a:solidFill>
                <a:latin typeface="+mn-lt"/>
                <a:cs typeface="ＭＳ Ｐゴシック"/>
              </a:rPr>
              <a:t>-</a:t>
            </a:r>
            <a:r>
              <a:rPr lang="en-US" altLang="de-DE" sz="1200" dirty="0" err="1">
                <a:solidFill>
                  <a:srgbClr val="004D95"/>
                </a:solidFill>
                <a:latin typeface="+mn-lt"/>
                <a:cs typeface="ＭＳ Ｐゴシック"/>
              </a:rPr>
              <a:t>tion</a:t>
            </a:r>
            <a:endParaRPr lang="en-US" altLang="de-DE" sz="1200" dirty="0">
              <a:solidFill>
                <a:srgbClr val="004D95"/>
              </a:solidFill>
              <a:latin typeface="+mn-lt"/>
              <a:cs typeface="ＭＳ Ｐゴシック"/>
            </a:endParaRPr>
          </a:p>
          <a:p>
            <a:pPr algn="ctr"/>
            <a:r>
              <a:rPr lang="en-US" altLang="de-DE" sz="1200" dirty="0">
                <a:solidFill>
                  <a:srgbClr val="004D95"/>
                </a:solidFill>
                <a:latin typeface="+mn-lt"/>
                <a:cs typeface="ＭＳ Ｐゴシック"/>
              </a:rPr>
              <a:t>(AROSICS)</a:t>
            </a:r>
          </a:p>
          <a:p>
            <a:pPr algn="ctr"/>
            <a:endParaRPr lang="en-US" sz="1400" dirty="0">
              <a:solidFill>
                <a:srgbClr val="004D95"/>
              </a:solidFill>
              <a:latin typeface="Verdana" pitchFamily="96" charset="0"/>
            </a:endParaRPr>
          </a:p>
          <a:p>
            <a:pPr algn="ctr"/>
            <a:endParaRPr lang="en-US" sz="1400" dirty="0">
              <a:solidFill>
                <a:srgbClr val="004D95"/>
              </a:solidFill>
              <a:latin typeface="Verdana" pitchFamily="96" charset="0"/>
            </a:endParaRPr>
          </a:p>
          <a:p>
            <a:pPr algn="ctr"/>
            <a:endParaRPr lang="en-US" sz="1400" dirty="0">
              <a:solidFill>
                <a:srgbClr val="004D95"/>
              </a:solidFill>
              <a:latin typeface="Verdana" pitchFamily="96" charset="0"/>
            </a:endParaRPr>
          </a:p>
          <a:p>
            <a:pPr algn="ctr"/>
            <a:endParaRPr lang="en-US" sz="1400" dirty="0">
              <a:solidFill>
                <a:srgbClr val="004D95"/>
              </a:solidFill>
              <a:latin typeface="+mn-lt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77037" y="745544"/>
            <a:ext cx="1420098" cy="1701003"/>
          </a:xfrm>
          <a:prstGeom prst="rect">
            <a:avLst/>
          </a:prstGeom>
          <a:noFill/>
          <a:ln w="9525" cap="flat" cmpd="sng" algn="ctr">
            <a:solidFill>
              <a:srgbClr val="004D95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82749" y="2574026"/>
            <a:ext cx="1420098" cy="1701003"/>
          </a:xfrm>
          <a:prstGeom prst="rect">
            <a:avLst/>
          </a:prstGeom>
          <a:noFill/>
          <a:ln w="9525" cap="flat" cmpd="sng" algn="ctr">
            <a:solidFill>
              <a:srgbClr val="004D95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1020"/>
          <a:stretch/>
        </p:blipFill>
        <p:spPr>
          <a:xfrm>
            <a:off x="227479" y="1111737"/>
            <a:ext cx="1333156" cy="126804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8" y="2577262"/>
            <a:ext cx="1420377" cy="138174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187183" y="722200"/>
            <a:ext cx="14315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00589C"/>
                </a:solidFill>
              </a:rPr>
              <a:t>EnMAP L1C</a:t>
            </a:r>
            <a:endParaRPr lang="en-US" sz="1200" dirty="0">
              <a:solidFill>
                <a:srgbClr val="00589C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008E92AC-1E79-44A6-9544-0BAFAE5D12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10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>
            <a:off x="2843808" y="2419238"/>
            <a:ext cx="199216" cy="328177"/>
          </a:xfrm>
          <a:prstGeom prst="rightArrow">
            <a:avLst>
              <a:gd name="adj1" fmla="val 52881"/>
              <a:gd name="adj2" fmla="val 50000"/>
            </a:avLst>
          </a:prstGeom>
          <a:solidFill>
            <a:srgbClr val="00589C"/>
          </a:solidFill>
          <a:ln w="95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A70B883-00B5-4467-ADC9-FA4AD3A78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85548"/>
              </p:ext>
            </p:extLst>
          </p:nvPr>
        </p:nvGraphicFramePr>
        <p:xfrm>
          <a:off x="3327348" y="2802996"/>
          <a:ext cx="5486400" cy="79962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02539422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13159192"/>
                    </a:ext>
                  </a:extLst>
                </a:gridCol>
              </a:tblGrid>
              <a:tr h="266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METRIC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VALUE [m]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6763431"/>
                  </a:ext>
                </a:extLst>
              </a:tr>
              <a:tr h="266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RMSE_X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657271"/>
                  </a:ext>
                </a:extLst>
              </a:tr>
              <a:tr h="266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RMSE_Y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6.8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46092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D71F3F14-41CF-4F40-8EEF-06DDFA77A130}"/>
              </a:ext>
            </a:extLst>
          </p:cNvPr>
          <p:cNvSpPr txBox="1"/>
          <p:nvPr/>
        </p:nvSpPr>
        <p:spPr>
          <a:xfrm>
            <a:off x="3433523" y="2434420"/>
            <a:ext cx="338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005E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VNIR-SWIR co-registration:</a:t>
            </a:r>
            <a:endParaRPr lang="de-DE" sz="1800" dirty="0">
              <a:solidFill>
                <a:srgbClr val="005EB4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58DE17-8A53-339A-4A0F-61228A123650}"/>
              </a:ext>
            </a:extLst>
          </p:cNvPr>
          <p:cNvSpPr txBox="1"/>
          <p:nvPr/>
        </p:nvSpPr>
        <p:spPr>
          <a:xfrm>
            <a:off x="3433523" y="983633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kern="0" dirty="0">
                <a:solidFill>
                  <a:srgbClr val="005EB4"/>
                </a:solidFill>
                <a:latin typeface="+mn-lt"/>
              </a:rPr>
              <a:t>Absolute geometry:</a:t>
            </a:r>
            <a:endParaRPr lang="de-DE" sz="1800" dirty="0">
              <a:solidFill>
                <a:srgbClr val="005EB4"/>
              </a:solidFill>
            </a:endParaRP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E98B5702-05C0-D803-C937-68604A07E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73139"/>
              </p:ext>
            </p:extLst>
          </p:nvPr>
        </p:nvGraphicFramePr>
        <p:xfrm>
          <a:off x="3336690" y="1379521"/>
          <a:ext cx="5486400" cy="7195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5369454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999221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METRIC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VALUE  [m]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5987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RMSE_X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10.2</a:t>
                      </a:r>
                      <a:endParaRPr lang="en-US" sz="1200" b="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843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RMSE_Y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12.6</a:t>
                      </a:r>
                      <a:endParaRPr lang="en-US" sz="1200" b="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726799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E9C872EF-12BD-30D9-A9BF-47690C14E52F}"/>
              </a:ext>
            </a:extLst>
          </p:cNvPr>
          <p:cNvSpPr txBox="1"/>
          <p:nvPr/>
        </p:nvSpPr>
        <p:spPr>
          <a:xfrm>
            <a:off x="2771800" y="4034630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kern="0" dirty="0">
                <a:solidFill>
                  <a:srgbClr val="005EB4"/>
                </a:solidFill>
                <a:latin typeface="+mn-lt"/>
              </a:rPr>
              <a:t>Great improvement! </a:t>
            </a:r>
            <a:r>
              <a:rPr lang="en-GB" sz="1800" kern="0" dirty="0">
                <a:solidFill>
                  <a:srgbClr val="005EB4"/>
                </a:solidFill>
                <a:latin typeface="+mn-lt"/>
                <a:sym typeface="Wingdings" panose="05000000000000000000" pitchFamily="2" charset="2"/>
              </a:rPr>
              <a:t> Use up-to-date PV and AV</a:t>
            </a:r>
            <a:endParaRPr lang="de-DE" sz="1800" dirty="0">
              <a:solidFill>
                <a:srgbClr val="005E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6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797369"/>
            <a:ext cx="8839200" cy="3488881"/>
          </a:xfrm>
        </p:spPr>
        <p:txBody>
          <a:bodyPr/>
          <a:lstStyle/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58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/>
            </a:endParaRPr>
          </a:p>
          <a:p>
            <a:endParaRPr lang="en-GB" sz="1400" dirty="0"/>
          </a:p>
        </p:txBody>
      </p:sp>
      <p:sp>
        <p:nvSpPr>
          <p:cNvPr id="5" name="Pfeil nach rechts 4"/>
          <p:cNvSpPr/>
          <p:nvPr/>
        </p:nvSpPr>
        <p:spPr bwMode="auto">
          <a:xfrm>
            <a:off x="1746025" y="2879535"/>
            <a:ext cx="1385816" cy="1155225"/>
          </a:xfrm>
          <a:prstGeom prst="rightArrow">
            <a:avLst>
              <a:gd name="adj1" fmla="val 77298"/>
              <a:gd name="adj2" fmla="val 49772"/>
            </a:avLst>
          </a:prstGeom>
          <a:solidFill>
            <a:srgbClr val="00589C"/>
          </a:solidFill>
          <a:ln w="95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4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GB" sz="1400" dirty="0">
                <a:solidFill>
                  <a:schemeClr val="bg1"/>
                </a:solidFill>
              </a:rPr>
              <a:t>mean spectra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L2A BOA validation (land)</a:t>
            </a:r>
            <a:endParaRPr lang="de-DE" altLang="de-DE" sz="2400" kern="0" dirty="0"/>
          </a:p>
        </p:txBody>
      </p:sp>
      <p:sp>
        <p:nvSpPr>
          <p:cNvPr id="70" name="Textfeld 69"/>
          <p:cNvSpPr txBox="1"/>
          <p:nvPr/>
        </p:nvSpPr>
        <p:spPr>
          <a:xfrm>
            <a:off x="123860" y="4155682"/>
            <a:ext cx="2044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4D95"/>
                </a:solidFill>
              </a:rPr>
              <a:t>ASD </a:t>
            </a:r>
            <a:r>
              <a:rPr lang="en-US" sz="1200" dirty="0">
                <a:solidFill>
                  <a:srgbClr val="004D95"/>
                </a:solidFill>
              </a:rPr>
              <a:t>measurement</a:t>
            </a:r>
            <a:r>
              <a:rPr lang="de-DE" sz="1200" dirty="0">
                <a:solidFill>
                  <a:srgbClr val="004D95"/>
                </a:solidFill>
              </a:rPr>
              <a:t> + GPS</a:t>
            </a:r>
            <a:endParaRPr lang="en-GB" sz="1200" dirty="0">
              <a:solidFill>
                <a:srgbClr val="004D95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56CDCE2F-09C2-4DCE-9B74-71598BB8CF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11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8" y="2322221"/>
            <a:ext cx="1646161" cy="171253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06" y="797369"/>
            <a:ext cx="5312374" cy="371859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7BC1364D-73A3-4498-BEE6-08DC8AB80EA8}"/>
              </a:ext>
            </a:extLst>
          </p:cNvPr>
          <p:cNvSpPr txBox="1"/>
          <p:nvPr/>
        </p:nvSpPr>
        <p:spPr>
          <a:xfrm>
            <a:off x="7164288" y="2656667"/>
            <a:ext cx="15800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00589C"/>
                </a:solidFill>
                <a:latin typeface="+mn-lt"/>
              </a:rPr>
              <a:t>In-situ </a:t>
            </a:r>
            <a:r>
              <a:rPr lang="de-DE" sz="1200" dirty="0" err="1">
                <a:solidFill>
                  <a:srgbClr val="00589C"/>
                </a:solidFill>
                <a:latin typeface="+mn-lt"/>
              </a:rPr>
              <a:t>data</a:t>
            </a:r>
            <a:r>
              <a:rPr lang="de-DE" sz="1200" dirty="0">
                <a:solidFill>
                  <a:srgbClr val="00589C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589C"/>
                </a:solidFill>
                <a:latin typeface="+mn-lt"/>
              </a:rPr>
              <a:t>provided</a:t>
            </a:r>
            <a:r>
              <a:rPr lang="de-DE" sz="1200" dirty="0">
                <a:solidFill>
                  <a:srgbClr val="00589C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589C"/>
                </a:solidFill>
                <a:latin typeface="+mn-lt"/>
              </a:rPr>
              <a:t>by</a:t>
            </a:r>
            <a:r>
              <a:rPr lang="de-DE" sz="1200" dirty="0">
                <a:solidFill>
                  <a:srgbClr val="00589C"/>
                </a:solidFill>
                <a:latin typeface="+mn-lt"/>
              </a:rPr>
              <a:t> R. </a:t>
            </a:r>
            <a:r>
              <a:rPr lang="de-DE" sz="1200" dirty="0" err="1">
                <a:solidFill>
                  <a:srgbClr val="00589C"/>
                </a:solidFill>
                <a:latin typeface="+mn-lt"/>
              </a:rPr>
              <a:t>Kokaly</a:t>
            </a:r>
            <a:r>
              <a:rPr lang="de-DE" sz="1200" dirty="0">
                <a:solidFill>
                  <a:srgbClr val="00589C"/>
                </a:solidFill>
                <a:latin typeface="+mn-lt"/>
              </a:rPr>
              <a:t> (USGS)</a:t>
            </a:r>
            <a:endParaRPr lang="en-US" sz="1200" dirty="0">
              <a:solidFill>
                <a:srgbClr val="00589C"/>
              </a:solidFill>
              <a:latin typeface="+mn-lt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632DD40-AFAC-4EF5-9025-52C181C3A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1" y="200299"/>
            <a:ext cx="2041788" cy="1728130"/>
          </a:xfrm>
          <a:prstGeom prst="rect">
            <a:avLst/>
          </a:prstGeom>
        </p:spPr>
      </p:pic>
      <p:sp>
        <p:nvSpPr>
          <p:cNvPr id="67" name="Pfeil nach rechts 66"/>
          <p:cNvSpPr/>
          <p:nvPr/>
        </p:nvSpPr>
        <p:spPr bwMode="auto">
          <a:xfrm>
            <a:off x="1738436" y="663829"/>
            <a:ext cx="1753444" cy="1187841"/>
          </a:xfrm>
          <a:prstGeom prst="rightArrow">
            <a:avLst>
              <a:gd name="adj1" fmla="val 77778"/>
              <a:gd name="adj2" fmla="val 50000"/>
            </a:avLst>
          </a:prstGeom>
          <a:solidFill>
            <a:srgbClr val="00589C"/>
          </a:solidFill>
          <a:ln w="95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400" dirty="0">
                <a:solidFill>
                  <a:schemeClr val="bg1"/>
                </a:solidFill>
              </a:rPr>
              <a:t>Consistency; homogeneity &amp; location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60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551414"/>
            <a:ext cx="8839200" cy="3488881"/>
          </a:xfrm>
        </p:spPr>
        <p:txBody>
          <a:bodyPr/>
          <a:lstStyle/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58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/>
            </a:endParaRPr>
          </a:p>
          <a:p>
            <a:endParaRPr lang="en-GB" sz="1400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467544" y="110996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L2A BOA validation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(land)</a:t>
            </a:r>
            <a:endParaRPr lang="de-DE" altLang="de-DE" sz="2400" kern="0" dirty="0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77B30069-CCF4-EC4E-8CB4-F16FDD730893}"/>
              </a:ext>
            </a:extLst>
          </p:cNvPr>
          <p:cNvSpPr txBox="1"/>
          <p:nvPr/>
        </p:nvSpPr>
        <p:spPr>
          <a:xfrm>
            <a:off x="417915" y="3761372"/>
            <a:ext cx="21018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rgbClr val="004D95"/>
                </a:solidFill>
              </a:rPr>
              <a:t>Requirements: Uncertainty (RMSE)</a:t>
            </a:r>
          </a:p>
          <a:p>
            <a:endParaRPr lang="en-GB" sz="900" dirty="0">
              <a:solidFill>
                <a:srgbClr val="004D95"/>
              </a:solidFill>
            </a:endParaRPr>
          </a:p>
          <a:p>
            <a:pPr lvl="1"/>
            <a:r>
              <a:rPr lang="en-GB" sz="900" dirty="0">
                <a:solidFill>
                  <a:srgbClr val="004D95"/>
                </a:solidFill>
              </a:rPr>
              <a:t>&lt; 0.01 for ρ &lt; 0.1 and</a:t>
            </a:r>
          </a:p>
          <a:p>
            <a:pPr lvl="1"/>
            <a:r>
              <a:rPr lang="en-GB" sz="900" dirty="0">
                <a:solidFill>
                  <a:srgbClr val="004D95"/>
                </a:solidFill>
              </a:rPr>
              <a:t>&lt; 0.02 for 0.1 ≤ ρ &lt; 0.3 and</a:t>
            </a:r>
          </a:p>
          <a:p>
            <a:pPr lvl="1"/>
            <a:r>
              <a:rPr lang="en-GB" sz="900" dirty="0">
                <a:solidFill>
                  <a:srgbClr val="004D95"/>
                </a:solidFill>
              </a:rPr>
              <a:t>&lt; 0.05 for 0.3 ≤ </a:t>
            </a:r>
            <a:r>
              <a:rPr lang="el-GR" sz="900" dirty="0">
                <a:solidFill>
                  <a:srgbClr val="004D95"/>
                </a:solidFill>
              </a:rPr>
              <a:t>ρ ≤ 0.6</a:t>
            </a:r>
            <a:endParaRPr lang="de-DE" sz="900" b="0" dirty="0">
              <a:solidFill>
                <a:srgbClr val="004D95"/>
              </a:solidFill>
              <a:ea typeface="Cambria Math" panose="02040503050406030204" pitchFamily="18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1259632" y="1131590"/>
            <a:ext cx="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589C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0" name="Textfeld 9"/>
          <p:cNvSpPr txBox="1"/>
          <p:nvPr/>
        </p:nvSpPr>
        <p:spPr>
          <a:xfrm>
            <a:off x="152400" y="1148748"/>
            <a:ext cx="2367372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Complete</a:t>
            </a:r>
            <a:r>
              <a:rPr lang="de-DE" sz="1200" b="1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 in-orbit </a:t>
            </a:r>
            <a:r>
              <a:rPr lang="de-DE" sz="1200" b="1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period</a:t>
            </a:r>
            <a:endParaRPr lang="de-DE" sz="1200" b="1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47 </a:t>
            </a:r>
            <a:r>
              <a:rPr lang="de-DE" sz="1200" dirty="0">
                <a:solidFill>
                  <a:srgbClr val="00589C"/>
                </a:solidFill>
              </a:rPr>
              <a:t>valid </a:t>
            </a:r>
            <a:r>
              <a:rPr lang="de-DE" sz="1200" dirty="0" err="1">
                <a:solidFill>
                  <a:srgbClr val="00589C"/>
                </a:solidFill>
              </a:rPr>
              <a:t>matchups</a:t>
            </a:r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</a:endParaRPr>
          </a:p>
          <a:p>
            <a:pPr algn="ctr"/>
            <a:endParaRPr lang="de-DE" sz="900" dirty="0">
              <a:solidFill>
                <a:srgbClr val="00589C"/>
              </a:solidFill>
              <a:latin typeface="+mn-lt"/>
            </a:endParaRPr>
          </a:p>
          <a:p>
            <a:pPr algn="ctr"/>
            <a:endParaRPr lang="de-DE" sz="900" dirty="0">
              <a:solidFill>
                <a:srgbClr val="00589C"/>
              </a:solidFill>
              <a:latin typeface="+mn-lt"/>
            </a:endParaRPr>
          </a:p>
          <a:p>
            <a:pPr algn="ctr"/>
            <a:endParaRPr lang="de-DE" sz="900" dirty="0">
              <a:solidFill>
                <a:srgbClr val="00589C"/>
              </a:solidFill>
              <a:latin typeface="+mn-lt"/>
            </a:endParaRPr>
          </a:p>
          <a:p>
            <a:pPr algn="ctr"/>
            <a:r>
              <a:rPr lang="de-DE" sz="900" dirty="0">
                <a:solidFill>
                  <a:srgbClr val="00589C"/>
                </a:solidFill>
              </a:rPr>
              <a:t>(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Pinnacles, 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Amiaz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 Plain, 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Barrax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, Munich-North-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Isar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, 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Makhtesh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 Ramon, 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Camarena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, EROS, TXL, Playa Zero, La 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Crau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, 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Gobabeb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, Railroad Valley, Nansen Ice Shelf</a:t>
            </a:r>
            <a:r>
              <a:rPr lang="en-US" sz="900" dirty="0">
                <a:solidFill>
                  <a:srgbClr val="00589C"/>
                </a:solidFill>
              </a:rPr>
              <a:t>)</a:t>
            </a:r>
            <a:endParaRPr lang="de-DE" sz="900" dirty="0">
              <a:solidFill>
                <a:srgbClr val="00589C"/>
              </a:solidFill>
            </a:endParaRPr>
          </a:p>
          <a:p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	</a:t>
            </a:r>
            <a:endParaRPr lang="de-DE" sz="1200" dirty="0">
              <a:solidFill>
                <a:srgbClr val="00589C"/>
              </a:solidFill>
              <a:latin typeface="+mn-lt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67910A9-59F1-476D-A62A-04BB4DD508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12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935DC2-0F4D-4121-A23F-77FCFEE0D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65" y="1399869"/>
            <a:ext cx="6158951" cy="26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8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551414"/>
            <a:ext cx="8839200" cy="3488881"/>
          </a:xfrm>
        </p:spPr>
        <p:txBody>
          <a:bodyPr/>
          <a:lstStyle/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58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/>
            </a:endParaRPr>
          </a:p>
          <a:p>
            <a:endParaRPr lang="en-GB" sz="1400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467544" y="110996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L2A BOA validation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(land)</a:t>
            </a:r>
            <a:endParaRPr lang="de-DE" altLang="de-DE" sz="2400" kern="0" dirty="0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77B30069-CCF4-EC4E-8CB4-F16FDD730893}"/>
              </a:ext>
            </a:extLst>
          </p:cNvPr>
          <p:cNvSpPr txBox="1"/>
          <p:nvPr/>
        </p:nvSpPr>
        <p:spPr>
          <a:xfrm>
            <a:off x="417915" y="3761372"/>
            <a:ext cx="21018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rgbClr val="004D95"/>
                </a:solidFill>
              </a:rPr>
              <a:t>Requirements: Uncertainty (RMSE)</a:t>
            </a:r>
          </a:p>
          <a:p>
            <a:endParaRPr lang="en-GB" sz="900" dirty="0">
              <a:solidFill>
                <a:srgbClr val="004D95"/>
              </a:solidFill>
            </a:endParaRPr>
          </a:p>
          <a:p>
            <a:pPr lvl="1"/>
            <a:r>
              <a:rPr lang="en-GB" sz="900" dirty="0">
                <a:solidFill>
                  <a:srgbClr val="004D95"/>
                </a:solidFill>
              </a:rPr>
              <a:t>&lt; 0.01 for ρ &lt; 0.1 and</a:t>
            </a:r>
          </a:p>
          <a:p>
            <a:pPr lvl="1"/>
            <a:r>
              <a:rPr lang="en-GB" sz="900" dirty="0">
                <a:solidFill>
                  <a:srgbClr val="004D95"/>
                </a:solidFill>
              </a:rPr>
              <a:t>&lt; 0.02 for 0.1 ≤ ρ &lt; 0.3 and</a:t>
            </a:r>
          </a:p>
          <a:p>
            <a:pPr lvl="1"/>
            <a:r>
              <a:rPr lang="en-GB" sz="900" dirty="0">
                <a:solidFill>
                  <a:srgbClr val="004D95"/>
                </a:solidFill>
              </a:rPr>
              <a:t>&lt; 0.05 for 0.3 ≤ </a:t>
            </a:r>
            <a:r>
              <a:rPr lang="el-GR" sz="900" dirty="0">
                <a:solidFill>
                  <a:srgbClr val="004D95"/>
                </a:solidFill>
              </a:rPr>
              <a:t>ρ ≤ 0.6</a:t>
            </a:r>
            <a:endParaRPr lang="de-DE" sz="900" b="0" dirty="0">
              <a:solidFill>
                <a:srgbClr val="004D95"/>
              </a:solidFill>
              <a:ea typeface="Cambria Math" panose="02040503050406030204" pitchFamily="18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1259632" y="1131590"/>
            <a:ext cx="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589C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0" name="Textfeld 9"/>
          <p:cNvSpPr txBox="1"/>
          <p:nvPr/>
        </p:nvSpPr>
        <p:spPr>
          <a:xfrm>
            <a:off x="152400" y="1148748"/>
            <a:ext cx="2367372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3rd </a:t>
            </a:r>
            <a:r>
              <a:rPr lang="de-DE" sz="1200" b="1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year</a:t>
            </a:r>
            <a:r>
              <a:rPr lang="de-DE" sz="1200" b="1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 OP</a:t>
            </a: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3 </a:t>
            </a:r>
            <a:r>
              <a:rPr lang="de-DE" sz="1200" dirty="0">
                <a:solidFill>
                  <a:srgbClr val="00589C"/>
                </a:solidFill>
              </a:rPr>
              <a:t>valid </a:t>
            </a:r>
            <a:r>
              <a:rPr lang="de-DE" sz="1200" dirty="0" err="1">
                <a:solidFill>
                  <a:srgbClr val="00589C"/>
                </a:solidFill>
              </a:rPr>
              <a:t>matchups</a:t>
            </a:r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</a:endParaRPr>
          </a:p>
          <a:p>
            <a:pPr algn="ctr"/>
            <a:endParaRPr lang="de-DE" sz="900" dirty="0">
              <a:solidFill>
                <a:srgbClr val="00589C"/>
              </a:solidFill>
              <a:latin typeface="+mn-lt"/>
            </a:endParaRPr>
          </a:p>
          <a:p>
            <a:pPr algn="ctr"/>
            <a:endParaRPr lang="de-DE" sz="900" dirty="0">
              <a:solidFill>
                <a:srgbClr val="00589C"/>
              </a:solidFill>
              <a:latin typeface="+mn-lt"/>
            </a:endParaRPr>
          </a:p>
          <a:p>
            <a:pPr algn="ctr"/>
            <a:endParaRPr lang="de-DE" sz="900" dirty="0">
              <a:solidFill>
                <a:srgbClr val="00589C"/>
              </a:solidFill>
              <a:latin typeface="+mn-lt"/>
            </a:endParaRPr>
          </a:p>
          <a:p>
            <a:pPr algn="ctr"/>
            <a:r>
              <a:rPr lang="de-DE" sz="900" dirty="0">
                <a:solidFill>
                  <a:srgbClr val="00589C"/>
                </a:solidFill>
              </a:rPr>
              <a:t>(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Gobabeb</a:t>
            </a:r>
            <a:r>
              <a:rPr lang="en-US" sz="900" dirty="0">
                <a:solidFill>
                  <a:srgbClr val="00589C"/>
                </a:solidFill>
              </a:rPr>
              <a:t>)</a:t>
            </a:r>
            <a:endParaRPr lang="de-DE" sz="900" dirty="0">
              <a:solidFill>
                <a:srgbClr val="00589C"/>
              </a:solidFill>
            </a:endParaRPr>
          </a:p>
          <a:p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	</a:t>
            </a:r>
            <a:endParaRPr lang="de-DE" sz="1200" dirty="0">
              <a:solidFill>
                <a:srgbClr val="00589C"/>
              </a:solidFill>
              <a:latin typeface="+mn-lt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67910A9-59F1-476D-A62A-04BB4DD508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13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935DC2-0F4D-4121-A23F-77FCFEE0D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65" y="1399869"/>
            <a:ext cx="6158951" cy="268529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88483CD-2B8F-47AA-A7E4-C0128D17E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87" y="1399869"/>
            <a:ext cx="6142048" cy="26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4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551414"/>
            <a:ext cx="8839200" cy="3488881"/>
          </a:xfrm>
        </p:spPr>
        <p:txBody>
          <a:bodyPr/>
          <a:lstStyle/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58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/>
            </a:endParaRPr>
          </a:p>
          <a:p>
            <a:endParaRPr lang="en-GB" sz="1400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467544" y="110996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L2A BOA validation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(land)</a:t>
            </a:r>
            <a:endParaRPr lang="de-DE" altLang="de-DE" sz="2400" kern="0" dirty="0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77B30069-CCF4-EC4E-8CB4-F16FDD730893}"/>
              </a:ext>
            </a:extLst>
          </p:cNvPr>
          <p:cNvSpPr txBox="1"/>
          <p:nvPr/>
        </p:nvSpPr>
        <p:spPr>
          <a:xfrm>
            <a:off x="417915" y="3761372"/>
            <a:ext cx="21018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rgbClr val="004D95"/>
                </a:solidFill>
              </a:rPr>
              <a:t>Requirements: Uncertainty (RMSE)</a:t>
            </a:r>
          </a:p>
          <a:p>
            <a:endParaRPr lang="en-GB" sz="900" dirty="0">
              <a:solidFill>
                <a:srgbClr val="004D95"/>
              </a:solidFill>
            </a:endParaRPr>
          </a:p>
          <a:p>
            <a:pPr lvl="1"/>
            <a:r>
              <a:rPr lang="en-GB" sz="900" dirty="0">
                <a:solidFill>
                  <a:srgbClr val="004D95"/>
                </a:solidFill>
              </a:rPr>
              <a:t>&lt; 0.01 for ρ &lt; 0.1 and</a:t>
            </a:r>
          </a:p>
          <a:p>
            <a:pPr lvl="1"/>
            <a:r>
              <a:rPr lang="en-GB" sz="900" dirty="0">
                <a:solidFill>
                  <a:srgbClr val="004D95"/>
                </a:solidFill>
              </a:rPr>
              <a:t>&lt; 0.02 for 0.1 ≤ ρ &lt; 0.3 and</a:t>
            </a:r>
          </a:p>
          <a:p>
            <a:pPr lvl="1"/>
            <a:r>
              <a:rPr lang="en-GB" sz="900" dirty="0">
                <a:solidFill>
                  <a:srgbClr val="004D95"/>
                </a:solidFill>
              </a:rPr>
              <a:t>&lt; 0.05 for 0.3 ≤ </a:t>
            </a:r>
            <a:r>
              <a:rPr lang="el-GR" sz="900" dirty="0">
                <a:solidFill>
                  <a:srgbClr val="004D95"/>
                </a:solidFill>
              </a:rPr>
              <a:t>ρ ≤ 0.6</a:t>
            </a:r>
            <a:endParaRPr lang="de-DE" sz="900" b="0" dirty="0">
              <a:solidFill>
                <a:srgbClr val="004D95"/>
              </a:solidFill>
              <a:ea typeface="Cambria Math" panose="02040503050406030204" pitchFamily="18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1259632" y="1131590"/>
            <a:ext cx="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589C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0" name="Textfeld 9"/>
          <p:cNvSpPr txBox="1"/>
          <p:nvPr/>
        </p:nvSpPr>
        <p:spPr>
          <a:xfrm>
            <a:off x="152400" y="1148748"/>
            <a:ext cx="2367372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Complete</a:t>
            </a:r>
            <a:r>
              <a:rPr lang="de-DE" sz="1200" b="1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 in-orbit </a:t>
            </a:r>
            <a:r>
              <a:rPr lang="de-DE" sz="1200" b="1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period</a:t>
            </a:r>
            <a:endParaRPr lang="de-DE" sz="1200" b="1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47 </a:t>
            </a:r>
            <a:r>
              <a:rPr lang="de-DE" sz="1200" dirty="0">
                <a:solidFill>
                  <a:srgbClr val="00589C"/>
                </a:solidFill>
              </a:rPr>
              <a:t>valid </a:t>
            </a:r>
            <a:r>
              <a:rPr lang="de-DE" sz="1200" dirty="0" err="1">
                <a:solidFill>
                  <a:srgbClr val="00589C"/>
                </a:solidFill>
              </a:rPr>
              <a:t>matchups</a:t>
            </a:r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</a:endParaRPr>
          </a:p>
          <a:p>
            <a:pPr algn="ctr"/>
            <a:endParaRPr lang="de-DE" sz="900" dirty="0">
              <a:solidFill>
                <a:srgbClr val="00589C"/>
              </a:solidFill>
              <a:latin typeface="+mn-lt"/>
            </a:endParaRPr>
          </a:p>
          <a:p>
            <a:pPr algn="ctr"/>
            <a:endParaRPr lang="de-DE" sz="900" dirty="0">
              <a:solidFill>
                <a:srgbClr val="00589C"/>
              </a:solidFill>
              <a:latin typeface="+mn-lt"/>
            </a:endParaRPr>
          </a:p>
          <a:p>
            <a:pPr algn="ctr"/>
            <a:endParaRPr lang="de-DE" sz="900" dirty="0">
              <a:solidFill>
                <a:srgbClr val="00589C"/>
              </a:solidFill>
              <a:latin typeface="+mn-lt"/>
            </a:endParaRPr>
          </a:p>
          <a:p>
            <a:pPr algn="ctr"/>
            <a:r>
              <a:rPr lang="de-DE" sz="900" dirty="0">
                <a:solidFill>
                  <a:srgbClr val="00589C"/>
                </a:solidFill>
              </a:rPr>
              <a:t>(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Pinnacles, 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Amiaz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 Plain, 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Barrax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, Munich-North-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Isar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, 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Makhtesh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 Ramon, 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Camarena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, EROS, TXL, Playa Zero, La 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Crau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, 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Gobabeb</a:t>
            </a:r>
            <a:r>
              <a:rPr lang="en-US" sz="900" dirty="0">
                <a:solidFill>
                  <a:srgbClr val="00589C"/>
                </a:solidFill>
                <a:cs typeface="MS PGothic"/>
              </a:rPr>
              <a:t>, Railroad Valley, Nansen Ice Shelf</a:t>
            </a:r>
            <a:r>
              <a:rPr lang="en-US" sz="900" dirty="0">
                <a:solidFill>
                  <a:srgbClr val="00589C"/>
                </a:solidFill>
              </a:rPr>
              <a:t>)</a:t>
            </a:r>
            <a:endParaRPr lang="de-DE" sz="900" dirty="0">
              <a:solidFill>
                <a:srgbClr val="00589C"/>
              </a:solidFill>
            </a:endParaRPr>
          </a:p>
          <a:p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	</a:t>
            </a:r>
            <a:endParaRPr lang="de-DE" sz="1200" dirty="0">
              <a:solidFill>
                <a:srgbClr val="00589C"/>
              </a:solidFill>
              <a:latin typeface="+mn-lt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67910A9-59F1-476D-A62A-04BB4DD508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14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935DC2-0F4D-4121-A23F-77FCFEE0D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8520" y="1399869"/>
            <a:ext cx="5994441" cy="26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2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551414"/>
            <a:ext cx="8839200" cy="3488881"/>
          </a:xfrm>
        </p:spPr>
        <p:txBody>
          <a:bodyPr/>
          <a:lstStyle/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58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/>
            </a:endParaRPr>
          </a:p>
          <a:p>
            <a:endParaRPr lang="en-GB" sz="1400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467544" y="110996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L2A BOA validation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(land)</a:t>
            </a:r>
            <a:endParaRPr lang="de-DE" altLang="de-DE" sz="2400" kern="0" dirty="0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77B30069-CCF4-EC4E-8CB4-F16FDD730893}"/>
              </a:ext>
            </a:extLst>
          </p:cNvPr>
          <p:cNvSpPr txBox="1"/>
          <p:nvPr/>
        </p:nvSpPr>
        <p:spPr>
          <a:xfrm>
            <a:off x="417915" y="3761372"/>
            <a:ext cx="21018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rgbClr val="004D95"/>
                </a:solidFill>
              </a:rPr>
              <a:t>Requirements: Uncertainty (RMSE)</a:t>
            </a:r>
          </a:p>
          <a:p>
            <a:endParaRPr lang="en-GB" sz="900" dirty="0">
              <a:solidFill>
                <a:srgbClr val="004D95"/>
              </a:solidFill>
            </a:endParaRPr>
          </a:p>
          <a:p>
            <a:pPr lvl="1"/>
            <a:r>
              <a:rPr lang="en-GB" sz="900" dirty="0">
                <a:solidFill>
                  <a:srgbClr val="004D95"/>
                </a:solidFill>
              </a:rPr>
              <a:t>&lt; 0.01 for ρ &lt; 0.1 and</a:t>
            </a:r>
          </a:p>
          <a:p>
            <a:pPr lvl="1"/>
            <a:r>
              <a:rPr lang="en-GB" sz="900" dirty="0">
                <a:solidFill>
                  <a:srgbClr val="004D95"/>
                </a:solidFill>
              </a:rPr>
              <a:t>&lt; 0.02 for 0.1 ≤ ρ &lt; 0.3 and</a:t>
            </a:r>
          </a:p>
          <a:p>
            <a:pPr lvl="1"/>
            <a:r>
              <a:rPr lang="en-GB" sz="900" dirty="0">
                <a:solidFill>
                  <a:srgbClr val="004D95"/>
                </a:solidFill>
              </a:rPr>
              <a:t>&lt; 0.05 for 0.3 ≤ </a:t>
            </a:r>
            <a:r>
              <a:rPr lang="el-GR" sz="900" dirty="0">
                <a:solidFill>
                  <a:srgbClr val="004D95"/>
                </a:solidFill>
              </a:rPr>
              <a:t>ρ ≤ 0.6</a:t>
            </a:r>
            <a:endParaRPr lang="de-DE" sz="900" b="0" dirty="0">
              <a:solidFill>
                <a:srgbClr val="004D95"/>
              </a:solidFill>
              <a:ea typeface="Cambria Math" panose="02040503050406030204" pitchFamily="18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1259632" y="1131590"/>
            <a:ext cx="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589C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0" name="Textfeld 9"/>
          <p:cNvSpPr txBox="1"/>
          <p:nvPr/>
        </p:nvSpPr>
        <p:spPr>
          <a:xfrm>
            <a:off x="152400" y="1148748"/>
            <a:ext cx="2367372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3rd </a:t>
            </a:r>
            <a:r>
              <a:rPr lang="de-DE" sz="1200" b="1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year</a:t>
            </a:r>
            <a:r>
              <a:rPr lang="de-DE" sz="1200" b="1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 OP</a:t>
            </a: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3 </a:t>
            </a:r>
            <a:r>
              <a:rPr lang="de-DE" sz="1200" dirty="0">
                <a:solidFill>
                  <a:srgbClr val="00589C"/>
                </a:solidFill>
              </a:rPr>
              <a:t>valid </a:t>
            </a:r>
            <a:r>
              <a:rPr lang="de-DE" sz="1200" dirty="0" err="1">
                <a:solidFill>
                  <a:srgbClr val="00589C"/>
                </a:solidFill>
              </a:rPr>
              <a:t>matchups</a:t>
            </a:r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</a:endParaRPr>
          </a:p>
          <a:p>
            <a:pPr algn="ctr"/>
            <a:endParaRPr lang="de-DE" sz="900" dirty="0">
              <a:solidFill>
                <a:srgbClr val="00589C"/>
              </a:solidFill>
              <a:latin typeface="+mn-lt"/>
            </a:endParaRPr>
          </a:p>
          <a:p>
            <a:pPr algn="ctr"/>
            <a:endParaRPr lang="de-DE" sz="900" dirty="0">
              <a:solidFill>
                <a:srgbClr val="00589C"/>
              </a:solidFill>
              <a:latin typeface="+mn-lt"/>
            </a:endParaRPr>
          </a:p>
          <a:p>
            <a:pPr algn="ctr"/>
            <a:endParaRPr lang="de-DE" sz="900" dirty="0">
              <a:solidFill>
                <a:srgbClr val="00589C"/>
              </a:solidFill>
              <a:latin typeface="+mn-lt"/>
            </a:endParaRPr>
          </a:p>
          <a:p>
            <a:pPr algn="ctr"/>
            <a:r>
              <a:rPr lang="de-DE" sz="900" dirty="0">
                <a:solidFill>
                  <a:srgbClr val="00589C"/>
                </a:solidFill>
              </a:rPr>
              <a:t>(</a:t>
            </a:r>
            <a:r>
              <a:rPr lang="en-US" sz="900" dirty="0" err="1">
                <a:solidFill>
                  <a:srgbClr val="00589C"/>
                </a:solidFill>
                <a:cs typeface="MS PGothic"/>
              </a:rPr>
              <a:t>Gobabeb</a:t>
            </a:r>
            <a:r>
              <a:rPr lang="en-US" sz="900" dirty="0">
                <a:solidFill>
                  <a:srgbClr val="00589C"/>
                </a:solidFill>
              </a:rPr>
              <a:t>)</a:t>
            </a:r>
            <a:endParaRPr lang="de-DE" sz="900" dirty="0">
              <a:solidFill>
                <a:srgbClr val="00589C"/>
              </a:solidFill>
            </a:endParaRPr>
          </a:p>
          <a:p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	</a:t>
            </a:r>
            <a:endParaRPr lang="de-DE" sz="1200" dirty="0">
              <a:solidFill>
                <a:srgbClr val="00589C"/>
              </a:solidFill>
              <a:latin typeface="+mn-lt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67910A9-59F1-476D-A62A-04BB4DD508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15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935DC2-0F4D-4121-A23F-77FCFEE0D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65" y="1399869"/>
            <a:ext cx="6158951" cy="268529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88483CD-2B8F-47AA-A7E4-C0128D17E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9090" y="1399869"/>
            <a:ext cx="5994441" cy="26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67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94995"/>
            <a:ext cx="1183274" cy="988287"/>
          </a:xfrm>
          <a:prstGeom prst="rect">
            <a:avLst/>
          </a:prstGeom>
        </p:spPr>
      </p:pic>
      <p:sp>
        <p:nvSpPr>
          <p:cNvPr id="11" name="Pfeil nach rechts 26"/>
          <p:cNvSpPr>
            <a:spLocks noChangeArrowheads="1"/>
          </p:cNvSpPr>
          <p:nvPr/>
        </p:nvSpPr>
        <p:spPr bwMode="auto">
          <a:xfrm>
            <a:off x="1551567" y="1995686"/>
            <a:ext cx="122034" cy="102565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4D95"/>
          </a:solidFill>
          <a:ln w="9525" algn="ctr">
            <a:solidFill>
              <a:srgbClr val="0070C0"/>
            </a:solidFill>
            <a:rou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dirty="0"/>
          </a:p>
        </p:txBody>
      </p:sp>
      <p:sp>
        <p:nvSpPr>
          <p:cNvPr id="12" name="Pfeil nach rechts 26"/>
          <p:cNvSpPr>
            <a:spLocks noChangeArrowheads="1"/>
          </p:cNvSpPr>
          <p:nvPr/>
        </p:nvSpPr>
        <p:spPr bwMode="auto">
          <a:xfrm>
            <a:off x="7732572" y="2167309"/>
            <a:ext cx="122034" cy="102565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4D95"/>
          </a:solidFill>
          <a:ln w="9525" algn="ctr">
            <a:solidFill>
              <a:srgbClr val="0070C0"/>
            </a:solidFill>
            <a:rou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78878"/>
              </p:ext>
            </p:extLst>
          </p:nvPr>
        </p:nvGraphicFramePr>
        <p:xfrm>
          <a:off x="1744895" y="655636"/>
          <a:ext cx="5941650" cy="38603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3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8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dirty="0">
                          <a:effectLst/>
                        </a:rPr>
                        <a:t>Data</a:t>
                      </a:r>
                      <a:endParaRPr lang="de-DE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dirty="0">
                          <a:effectLst/>
                        </a:rPr>
                        <a:t>product</a:t>
                      </a:r>
                      <a:endParaRPr lang="de-DE" sz="12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Field-, Image-, Model based validation</a:t>
                      </a:r>
                      <a:endParaRPr lang="de-DE" sz="12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Radiance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Reflectance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Geometry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Quality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5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L1B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900" b="0" dirty="0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Vicarious: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Inter.</a:t>
                      </a:r>
                      <a:r>
                        <a:rPr lang="en-US" sz="9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Sites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err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RadCalNet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900" b="0" dirty="0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Stability: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PICS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Moon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SNR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900" b="0" dirty="0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Scene </a:t>
                      </a:r>
                      <a:r>
                        <a:rPr lang="de-DE" sz="900" b="0" dirty="0" err="1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based</a:t>
                      </a:r>
                      <a:r>
                        <a:rPr lang="de-DE" sz="900" b="0" dirty="0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Dead/</a:t>
                      </a:r>
                      <a:r>
                        <a:rPr lang="de-DE" sz="900" b="1" dirty="0" err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bad</a:t>
                      </a:r>
                      <a:endParaRPr lang="de-DE" sz="900" b="1" baseline="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900" b="1" dirty="0" err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Striping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1450" algn="ctr">
                        <a:spcAft>
                          <a:spcPts val="0"/>
                        </a:spcAft>
                      </a:pP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Keystone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MTF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SRF/Smile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Anomalies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L1C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Cross-Validation</a:t>
                      </a:r>
                      <a:endParaRPr lang="de-DE" sz="9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(PRISMA, S2, EMIT,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…)</a:t>
                      </a:r>
                      <a:endParaRPr lang="en-US" sz="9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1450"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Absolute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900" b="1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Band-to-Band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VNIR-to-SWIR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Anomalies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L2A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>
                  <a:txBody>
                    <a:bodyPr/>
                    <a:lstStyle/>
                    <a:p>
                      <a:pPr indent="171450"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de-DE" sz="900" b="1" dirty="0">
                          <a:solidFill>
                            <a:srgbClr val="00B050"/>
                          </a:solidFill>
                          <a:latin typeface="+mn-lt"/>
                        </a:rPr>
                        <a:t>Ground</a:t>
                      </a:r>
                      <a:r>
                        <a:rPr lang="en-US" altLang="de-DE" sz="900" b="1" baseline="0" dirty="0">
                          <a:solidFill>
                            <a:srgbClr val="00B050"/>
                          </a:solidFill>
                          <a:latin typeface="+mn-lt"/>
                        </a:rPr>
                        <a:t> &amp; </a:t>
                      </a:r>
                      <a:r>
                        <a:rPr lang="en-US" altLang="de-DE" sz="900" b="1" dirty="0">
                          <a:solidFill>
                            <a:srgbClr val="00B050"/>
                          </a:solidFill>
                          <a:latin typeface="+mn-lt"/>
                        </a:rPr>
                        <a:t>Water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de-DE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de-DE" sz="900" b="1" dirty="0">
                          <a:solidFill>
                            <a:srgbClr val="00B050"/>
                          </a:solidFill>
                          <a:latin typeface="+mn-lt"/>
                        </a:rPr>
                        <a:t>Quality mask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de-DE" sz="9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Aerosol &amp;</a:t>
                      </a:r>
                      <a:r>
                        <a:rPr lang="en-US" altLang="de-DE" sz="900" b="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 WV</a:t>
                      </a:r>
                      <a:endParaRPr lang="de-DE" sz="9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Anomalies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-1459661" y="34909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4D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In-situ/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4D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 data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48328" y="623333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589C"/>
                </a:solidFill>
              </a:rPr>
              <a:t>Image </a:t>
            </a:r>
            <a:r>
              <a:rPr lang="de-DE" sz="1200" dirty="0" err="1">
                <a:solidFill>
                  <a:srgbClr val="00589C"/>
                </a:solidFill>
              </a:rPr>
              <a:t>based</a:t>
            </a:r>
            <a:endParaRPr lang="en-GB" sz="1200" dirty="0">
              <a:solidFill>
                <a:srgbClr val="00589C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8107" y="3084574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589C"/>
                </a:solidFill>
              </a:rPr>
              <a:t>In-situ </a:t>
            </a:r>
            <a:r>
              <a:rPr lang="de-DE" sz="1200" dirty="0" err="1">
                <a:solidFill>
                  <a:srgbClr val="00589C"/>
                </a:solidFill>
              </a:rPr>
              <a:t>based</a:t>
            </a:r>
            <a:endParaRPr lang="en-GB" sz="1200" dirty="0">
              <a:solidFill>
                <a:srgbClr val="00589C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92E9F06-36A6-43CA-87CD-E24B32E49F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16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326926"/>
          </a:xfrm>
        </p:spPr>
        <p:txBody>
          <a:bodyPr/>
          <a:lstStyle/>
          <a:p>
            <a:r>
              <a:rPr lang="de-DE" dirty="0" err="1">
                <a:latin typeface="+mn-lt"/>
              </a:rPr>
              <a:t>EnVAL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conclusions</a:t>
            </a:r>
            <a:r>
              <a:rPr lang="en-US" dirty="0">
                <a:latin typeface="+mn-lt"/>
              </a:rPr>
              <a:t>:</a:t>
            </a:r>
            <a:endParaRPr lang="de-DE" altLang="de-DE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962151" y="1344673"/>
            <a:ext cx="1029448" cy="83099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589C"/>
                </a:solidFill>
              </a:rPr>
              <a:t>Mission</a:t>
            </a:r>
          </a:p>
          <a:p>
            <a:pPr algn="ctr"/>
            <a:r>
              <a:rPr lang="en-US" sz="1600" dirty="0">
                <a:solidFill>
                  <a:srgbClr val="00589C"/>
                </a:solidFill>
              </a:rPr>
              <a:t>Quarterly</a:t>
            </a:r>
          </a:p>
          <a:p>
            <a:pPr algn="ctr"/>
            <a:r>
              <a:rPr lang="en-US" sz="1600" dirty="0">
                <a:solidFill>
                  <a:srgbClr val="00589C"/>
                </a:solidFill>
              </a:rPr>
              <a:t>Report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115" y="2570214"/>
            <a:ext cx="1302885" cy="18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07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4965497" y="3204654"/>
            <a:ext cx="3492322" cy="1323439"/>
          </a:xfrm>
          <a:prstGeom prst="rect">
            <a:avLst/>
          </a:prstGeom>
          <a:noFill/>
          <a:ln>
            <a:solidFill>
              <a:srgbClr val="004D9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4D95"/>
                </a:solidFill>
              </a:rPr>
              <a:t>Global statistics</a:t>
            </a:r>
          </a:p>
          <a:p>
            <a:pPr algn="ctr"/>
            <a:endParaRPr lang="en-GB" sz="2000" dirty="0">
              <a:solidFill>
                <a:srgbClr val="004D95"/>
              </a:solidFill>
            </a:endParaRPr>
          </a:p>
          <a:p>
            <a:pPr algn="ctr"/>
            <a:endParaRPr lang="en-GB" sz="2000" dirty="0">
              <a:solidFill>
                <a:srgbClr val="004D95"/>
              </a:solidFill>
            </a:endParaRPr>
          </a:p>
          <a:p>
            <a:pPr algn="ctr"/>
            <a:endParaRPr lang="en-GB" sz="2000" dirty="0">
              <a:solidFill>
                <a:srgbClr val="004D95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797369"/>
            <a:ext cx="8839200" cy="3488881"/>
          </a:xfrm>
        </p:spPr>
        <p:txBody>
          <a:bodyPr/>
          <a:lstStyle/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58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/>
            </a:endParaRPr>
          </a:p>
          <a:p>
            <a:endParaRPr lang="en-GB" sz="1400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L1B &amp; L2A cross-validation</a:t>
            </a:r>
            <a:endParaRPr lang="de-DE" altLang="de-DE" sz="2400" kern="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56CDCE2F-09C2-4DCE-9B74-71598BB8CF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17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10" y="944391"/>
            <a:ext cx="2323958" cy="2304256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24906" y="1426797"/>
            <a:ext cx="1613593" cy="40011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4D95"/>
                </a:solidFill>
              </a:rPr>
              <a:t>EnMAP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24906" y="1861137"/>
            <a:ext cx="1605259" cy="40011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4D95"/>
                </a:solidFill>
              </a:rPr>
              <a:t>PRISMA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24906" y="2289469"/>
            <a:ext cx="1605259" cy="40011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4D95"/>
                </a:solidFill>
              </a:rPr>
              <a:t>EMIT</a:t>
            </a:r>
          </a:p>
        </p:txBody>
      </p:sp>
      <p:sp>
        <p:nvSpPr>
          <p:cNvPr id="26" name="Pfeil nach rechts 26"/>
          <p:cNvSpPr>
            <a:spLocks noChangeArrowheads="1"/>
          </p:cNvSpPr>
          <p:nvPr/>
        </p:nvSpPr>
        <p:spPr bwMode="auto">
          <a:xfrm>
            <a:off x="2625288" y="1559560"/>
            <a:ext cx="253603" cy="102565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4D95"/>
          </a:solidFill>
          <a:ln w="9525" algn="ctr">
            <a:solidFill>
              <a:srgbClr val="0070C0"/>
            </a:solidFill>
            <a:rou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dirty="0"/>
          </a:p>
        </p:txBody>
      </p:sp>
      <p:sp>
        <p:nvSpPr>
          <p:cNvPr id="27" name="Rechteck 26"/>
          <p:cNvSpPr/>
          <p:nvPr/>
        </p:nvSpPr>
        <p:spPr bwMode="auto">
          <a:xfrm>
            <a:off x="2939321" y="941101"/>
            <a:ext cx="1492396" cy="3586991"/>
          </a:xfrm>
          <a:prstGeom prst="rect">
            <a:avLst/>
          </a:prstGeom>
          <a:noFill/>
          <a:ln w="9525" cap="flat" cmpd="sng" algn="ctr">
            <a:solidFill>
              <a:srgbClr val="004D95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126800" y="970074"/>
            <a:ext cx="111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4D95"/>
                </a:solidFill>
              </a:rPr>
              <a:t>Segmental comparison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991745" y="1507028"/>
            <a:ext cx="14438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4D95"/>
                </a:solidFill>
              </a:rPr>
              <a:t>Masking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4D95"/>
                </a:solidFill>
              </a:rPr>
              <a:t>Geometric matching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4D95"/>
                </a:solidFill>
              </a:rPr>
              <a:t>Segmenting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4D95"/>
                </a:solidFill>
              </a:rPr>
              <a:t>Filtering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4D95"/>
                </a:solidFill>
              </a:rPr>
              <a:t>Cloud detection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4D95"/>
                </a:solidFill>
              </a:rPr>
              <a:t>SZA/SAA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4D95"/>
                </a:solidFill>
              </a:rPr>
              <a:t>VZA/VAA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4D95"/>
                </a:solidFill>
              </a:rPr>
              <a:t>TOA Reflectance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4D95"/>
                </a:solidFill>
              </a:rPr>
              <a:t>Solar models</a:t>
            </a:r>
          </a:p>
          <a:p>
            <a:pPr>
              <a:lnSpc>
                <a:spcPct val="150000"/>
              </a:lnSpc>
            </a:pPr>
            <a:endParaRPr lang="en-GB" sz="1200" dirty="0">
              <a:solidFill>
                <a:srgbClr val="004D95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4D95"/>
              </a:solidFill>
            </a:endParaRPr>
          </a:p>
        </p:txBody>
      </p:sp>
      <p:sp>
        <p:nvSpPr>
          <p:cNvPr id="30" name="Pfeil nach rechts 26"/>
          <p:cNvSpPr>
            <a:spLocks noChangeArrowheads="1"/>
          </p:cNvSpPr>
          <p:nvPr/>
        </p:nvSpPr>
        <p:spPr bwMode="auto">
          <a:xfrm>
            <a:off x="4492147" y="1814168"/>
            <a:ext cx="253603" cy="102565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4D95"/>
          </a:solidFill>
          <a:ln w="9525" algn="ctr">
            <a:solidFill>
              <a:srgbClr val="0070C0"/>
            </a:solidFill>
            <a:rou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875" y="704633"/>
            <a:ext cx="3705567" cy="2246793"/>
          </a:xfrm>
          <a:prstGeom prst="rect">
            <a:avLst/>
          </a:prstGeom>
        </p:spPr>
      </p:pic>
      <p:sp>
        <p:nvSpPr>
          <p:cNvPr id="32" name="Pfeil nach rechts 26"/>
          <p:cNvSpPr>
            <a:spLocks noChangeArrowheads="1"/>
          </p:cNvSpPr>
          <p:nvPr/>
        </p:nvSpPr>
        <p:spPr bwMode="auto">
          <a:xfrm rot="5400000">
            <a:off x="6798649" y="2597167"/>
            <a:ext cx="172752" cy="102565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4D95"/>
          </a:solidFill>
          <a:ln w="9525" algn="ctr">
            <a:solidFill>
              <a:srgbClr val="0070C0"/>
            </a:solidFill>
            <a:rou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293744" y="3367338"/>
            <a:ext cx="2276424" cy="40011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rgbClr val="004D9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4D95"/>
                </a:solidFill>
              </a:rPr>
              <a:t>In-situ </a:t>
            </a:r>
            <a:r>
              <a:rPr lang="de-DE" sz="2000" dirty="0" err="1">
                <a:solidFill>
                  <a:srgbClr val="004D95"/>
                </a:solidFill>
              </a:rPr>
              <a:t>data</a:t>
            </a:r>
            <a:endParaRPr lang="de-DE" sz="2000" dirty="0">
              <a:solidFill>
                <a:srgbClr val="004D95"/>
              </a:solidFill>
            </a:endParaRPr>
          </a:p>
        </p:txBody>
      </p:sp>
      <p:sp>
        <p:nvSpPr>
          <p:cNvPr id="34" name="Pfeil nach rechts 26"/>
          <p:cNvSpPr>
            <a:spLocks noChangeArrowheads="1"/>
          </p:cNvSpPr>
          <p:nvPr/>
        </p:nvSpPr>
        <p:spPr bwMode="auto">
          <a:xfrm>
            <a:off x="2639632" y="3367339"/>
            <a:ext cx="253603" cy="39412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4D95"/>
          </a:solidFill>
          <a:ln w="9525" algn="ctr">
            <a:solidFill>
              <a:srgbClr val="0070C0"/>
            </a:solidFill>
            <a:rou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88" y="3708363"/>
            <a:ext cx="1624259" cy="7535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04" y="3755736"/>
            <a:ext cx="1566520" cy="7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70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L1B &amp; L2A cross-validation</a:t>
            </a:r>
            <a:endParaRPr lang="de-DE" altLang="de-DE" sz="2400" kern="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56CDCE2F-09C2-4DCE-9B74-71598BB8CF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18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13" y="699542"/>
            <a:ext cx="7920880" cy="371989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35896" y="2593776"/>
            <a:ext cx="3278291" cy="181588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589C"/>
                </a:solidFill>
              </a:rPr>
              <a:t>Filtered</a:t>
            </a:r>
            <a:r>
              <a:rPr lang="de-DE" sz="1600" dirty="0">
                <a:solidFill>
                  <a:srgbClr val="00589C"/>
                </a:solidFill>
              </a:rPr>
              <a:t> </a:t>
            </a:r>
            <a:r>
              <a:rPr lang="de-DE" sz="1600" dirty="0" err="1">
                <a:solidFill>
                  <a:srgbClr val="00589C"/>
                </a:solidFill>
              </a:rPr>
              <a:t>matchups</a:t>
            </a:r>
            <a:r>
              <a:rPr lang="de-DE" sz="1600" dirty="0">
                <a:solidFill>
                  <a:srgbClr val="00589C"/>
                </a:solidFill>
              </a:rPr>
              <a:t> </a:t>
            </a:r>
            <a:r>
              <a:rPr lang="de-DE" sz="1600" dirty="0" err="1">
                <a:solidFill>
                  <a:srgbClr val="00589C"/>
                </a:solidFill>
              </a:rPr>
              <a:t>with</a:t>
            </a:r>
            <a:r>
              <a:rPr lang="de-DE" sz="1600" dirty="0">
                <a:solidFill>
                  <a:srgbClr val="00589C"/>
                </a:solidFill>
              </a:rPr>
              <a:t> EnMAP: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589C"/>
                </a:solidFill>
              </a:rPr>
              <a:t>&lt; 24 h </a:t>
            </a:r>
            <a:r>
              <a:rPr lang="de-DE" sz="1600" dirty="0" err="1">
                <a:solidFill>
                  <a:srgbClr val="00589C"/>
                </a:solidFill>
              </a:rPr>
              <a:t>timely</a:t>
            </a:r>
            <a:r>
              <a:rPr lang="de-DE" sz="1600" dirty="0">
                <a:solidFill>
                  <a:srgbClr val="00589C"/>
                </a:solidFill>
              </a:rPr>
              <a:t> </a:t>
            </a:r>
            <a:r>
              <a:rPr lang="de-DE" sz="1600" dirty="0" err="1">
                <a:solidFill>
                  <a:srgbClr val="00589C"/>
                </a:solidFill>
              </a:rPr>
              <a:t>offset</a:t>
            </a:r>
            <a:endParaRPr lang="de-DE" sz="1600" dirty="0">
              <a:solidFill>
                <a:srgbClr val="00589C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589C"/>
                </a:solidFill>
              </a:rPr>
              <a:t>&gt; 1/3 off an EnMAP </a:t>
            </a:r>
            <a:r>
              <a:rPr lang="de-DE" sz="1600" dirty="0" err="1">
                <a:solidFill>
                  <a:srgbClr val="00589C"/>
                </a:solidFill>
              </a:rPr>
              <a:t>tile</a:t>
            </a:r>
            <a:endParaRPr lang="de-DE" sz="1600" dirty="0">
              <a:solidFill>
                <a:srgbClr val="00589C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589C"/>
                </a:solidFill>
              </a:rPr>
              <a:t>Cloudiness</a:t>
            </a:r>
            <a:r>
              <a:rPr lang="de-DE" sz="1600" dirty="0">
                <a:solidFill>
                  <a:srgbClr val="00589C"/>
                </a:solidFill>
              </a:rPr>
              <a:t> &lt; 40%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589C"/>
                </a:solidFill>
              </a:rPr>
              <a:t>No</a:t>
            </a:r>
            <a:r>
              <a:rPr lang="de-DE" sz="1600" dirty="0">
                <a:solidFill>
                  <a:srgbClr val="00589C"/>
                </a:solidFill>
              </a:rPr>
              <a:t> off-nadir </a:t>
            </a:r>
            <a:r>
              <a:rPr lang="de-DE" sz="1600" dirty="0" err="1">
                <a:solidFill>
                  <a:srgbClr val="00589C"/>
                </a:solidFill>
              </a:rPr>
              <a:t>criteria</a:t>
            </a:r>
            <a:endParaRPr lang="de-DE" sz="1600" dirty="0">
              <a:solidFill>
                <a:srgbClr val="00589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43406" y="2612658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589C"/>
                </a:solidFill>
              </a:rPr>
              <a:t>EMIT</a:t>
            </a:r>
          </a:p>
          <a:p>
            <a:r>
              <a:rPr lang="de-DE" sz="1600" dirty="0">
                <a:solidFill>
                  <a:srgbClr val="00589C"/>
                </a:solidFill>
              </a:rPr>
              <a:t>PRISMA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11830" y="2706794"/>
            <a:ext cx="144016" cy="144016"/>
          </a:xfrm>
          <a:prstGeom prst="rect">
            <a:avLst/>
          </a:prstGeom>
          <a:solidFill>
            <a:srgbClr val="C700B3"/>
          </a:solidFill>
          <a:ln w="9525" cap="flat" cmpd="sng" algn="ctr">
            <a:solidFill>
              <a:srgbClr val="C700B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611830" y="2962751"/>
            <a:ext cx="144016" cy="144016"/>
          </a:xfrm>
          <a:prstGeom prst="rect">
            <a:avLst/>
          </a:prstGeom>
          <a:solidFill>
            <a:srgbClr val="36F83D"/>
          </a:solidFill>
          <a:ln w="9525" cap="flat" cmpd="sng" algn="ctr">
            <a:solidFill>
              <a:srgbClr val="36F83D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1398" y="198331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589C"/>
                </a:solidFill>
              </a:rPr>
              <a:t>EnMAP</a:t>
            </a:r>
          </a:p>
          <a:p>
            <a:r>
              <a:rPr lang="de-DE" sz="1600" dirty="0" err="1">
                <a:solidFill>
                  <a:srgbClr val="00589C"/>
                </a:solidFill>
              </a:rPr>
              <a:t>Matchups</a:t>
            </a:r>
            <a:r>
              <a:rPr lang="de-DE" sz="1600" dirty="0">
                <a:solidFill>
                  <a:srgbClr val="00589C"/>
                </a:solidFill>
              </a:rPr>
              <a:t> </a:t>
            </a:r>
            <a:r>
              <a:rPr lang="de-DE" sz="1600" dirty="0" err="1">
                <a:solidFill>
                  <a:srgbClr val="00589C"/>
                </a:solidFill>
              </a:rPr>
              <a:t>with</a:t>
            </a:r>
            <a:r>
              <a:rPr lang="de-DE" sz="1600" dirty="0">
                <a:solidFill>
                  <a:srgbClr val="00589C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42872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797369"/>
            <a:ext cx="8839200" cy="3488881"/>
          </a:xfrm>
        </p:spPr>
        <p:txBody>
          <a:bodyPr/>
          <a:lstStyle/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58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/>
            </a:endParaRPr>
          </a:p>
          <a:p>
            <a:endParaRPr lang="en-GB" sz="1400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L1B cross-validation</a:t>
            </a:r>
            <a:endParaRPr lang="de-DE" altLang="de-DE" sz="2400" kern="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56CDCE2F-09C2-4DCE-9B74-71598BB8CF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19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10" y="944391"/>
            <a:ext cx="2323958" cy="2304256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571664" y="1234970"/>
            <a:ext cx="1613593" cy="40011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4D95"/>
                </a:solidFill>
              </a:rPr>
              <a:t>EnMAP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1664" y="1669310"/>
            <a:ext cx="1605259" cy="40011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4D95"/>
                </a:solidFill>
              </a:rPr>
              <a:t>PRISMA</a:t>
            </a:r>
          </a:p>
        </p:txBody>
      </p:sp>
      <p:sp>
        <p:nvSpPr>
          <p:cNvPr id="26" name="Pfeil nach rechts 26"/>
          <p:cNvSpPr>
            <a:spLocks noChangeArrowheads="1"/>
          </p:cNvSpPr>
          <p:nvPr/>
        </p:nvSpPr>
        <p:spPr bwMode="auto">
          <a:xfrm>
            <a:off x="2625288" y="1559560"/>
            <a:ext cx="253603" cy="102565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4D95"/>
          </a:solidFill>
          <a:ln w="9525" algn="ctr">
            <a:solidFill>
              <a:srgbClr val="0070C0"/>
            </a:solidFill>
            <a:rou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41" y="2477789"/>
            <a:ext cx="4175061" cy="193691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03" y="668916"/>
            <a:ext cx="4056141" cy="184870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2987" y="3347402"/>
            <a:ext cx="234551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589C"/>
                </a:solidFill>
              </a:rPr>
              <a:t>7 </a:t>
            </a:r>
            <a:r>
              <a:rPr lang="de-DE" dirty="0" err="1">
                <a:solidFill>
                  <a:srgbClr val="00589C"/>
                </a:solidFill>
              </a:rPr>
              <a:t>Matchups</a:t>
            </a:r>
            <a:endParaRPr lang="de-DE" dirty="0">
              <a:solidFill>
                <a:srgbClr val="00589C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589C"/>
                </a:solidFill>
              </a:rPr>
              <a:t>41 Segments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1664" y="259697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00589C"/>
                </a:solidFill>
              </a:rPr>
              <a:t>Initial </a:t>
            </a:r>
            <a:r>
              <a:rPr lang="de-DE" sz="1800" dirty="0" err="1">
                <a:solidFill>
                  <a:srgbClr val="00589C"/>
                </a:solidFill>
              </a:rPr>
              <a:t>results</a:t>
            </a:r>
            <a:r>
              <a:rPr lang="de-DE" sz="1800" dirty="0">
                <a:solidFill>
                  <a:srgbClr val="00589C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650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94995"/>
            <a:ext cx="1183274" cy="988287"/>
          </a:xfrm>
          <a:prstGeom prst="rect">
            <a:avLst/>
          </a:prstGeom>
        </p:spPr>
      </p:pic>
      <p:sp>
        <p:nvSpPr>
          <p:cNvPr id="11" name="Pfeil nach rechts 26"/>
          <p:cNvSpPr>
            <a:spLocks noChangeArrowheads="1"/>
          </p:cNvSpPr>
          <p:nvPr/>
        </p:nvSpPr>
        <p:spPr bwMode="auto">
          <a:xfrm>
            <a:off x="1551567" y="1995686"/>
            <a:ext cx="122034" cy="102565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4D95"/>
          </a:solidFill>
          <a:ln w="9525" algn="ctr">
            <a:solidFill>
              <a:srgbClr val="0070C0"/>
            </a:solidFill>
            <a:rou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21034"/>
              </p:ext>
            </p:extLst>
          </p:nvPr>
        </p:nvGraphicFramePr>
        <p:xfrm>
          <a:off x="1744895" y="655636"/>
          <a:ext cx="5941650" cy="38603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3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8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dirty="0">
                          <a:effectLst/>
                        </a:rPr>
                        <a:t>Data</a:t>
                      </a:r>
                      <a:endParaRPr lang="de-DE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dirty="0">
                          <a:effectLst/>
                        </a:rPr>
                        <a:t>product</a:t>
                      </a:r>
                      <a:endParaRPr lang="de-DE" sz="12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Field-, Image-, Model based validation</a:t>
                      </a:r>
                      <a:endParaRPr lang="de-DE" sz="12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Radiance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Reflectance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Geometry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Quality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5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L1B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900" b="0" dirty="0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Vicarious: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E67E7E"/>
                          </a:solidFill>
                          <a:effectLst/>
                          <a:latin typeface="+mn-lt"/>
                        </a:rPr>
                        <a:t>Inter.</a:t>
                      </a:r>
                      <a:r>
                        <a:rPr lang="en-US" sz="900" b="1" baseline="0" dirty="0">
                          <a:solidFill>
                            <a:srgbClr val="E67E7E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E67E7E"/>
                          </a:solidFill>
                          <a:effectLst/>
                          <a:latin typeface="+mn-lt"/>
                        </a:rPr>
                        <a:t>Sites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err="1">
                          <a:solidFill>
                            <a:srgbClr val="E67E7E"/>
                          </a:solidFill>
                          <a:effectLst/>
                          <a:latin typeface="+mn-lt"/>
                        </a:rPr>
                        <a:t>RadCalNet</a:t>
                      </a:r>
                      <a:endParaRPr lang="en-US" sz="900" b="1" dirty="0">
                        <a:solidFill>
                          <a:srgbClr val="E67E7E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900" b="0" dirty="0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Stability:</a:t>
                      </a:r>
                    </a:p>
                    <a:p>
                      <a:pPr marL="628650" lvl="1" indent="-1714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PICS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(Moon)</a:t>
                      </a:r>
                    </a:p>
                    <a:p>
                      <a:pPr marL="628650" lvl="1" indent="-1714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SNR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900" b="0" dirty="0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Scene </a:t>
                      </a:r>
                      <a:r>
                        <a:rPr lang="de-DE" sz="900" b="0" dirty="0" err="1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based</a:t>
                      </a:r>
                      <a:r>
                        <a:rPr lang="de-DE" sz="900" b="0" dirty="0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marL="628650" lvl="1" indent="-1714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9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Dead/</a:t>
                      </a:r>
                      <a:r>
                        <a:rPr lang="de-DE" sz="9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</a:t>
                      </a:r>
                      <a:endParaRPr lang="de-DE" sz="9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714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9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Striping</a:t>
                      </a:r>
                      <a:endParaRPr lang="de-DE" sz="9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1450" algn="ctr">
                        <a:spcAft>
                          <a:spcPts val="0"/>
                        </a:spcAft>
                      </a:pP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Keystone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MTF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900" b="1" dirty="0">
                        <a:solidFill>
                          <a:srgbClr val="0B16F3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SRF/Smile</a:t>
                      </a:r>
                      <a:endParaRPr lang="en-US" sz="900" b="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900" b="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Anomalies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L1C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Cross-Validation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(PRISMA, S2, EMIT,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…)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1450"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9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E67E7E"/>
                          </a:solidFill>
                          <a:effectLst/>
                          <a:latin typeface="+mn-lt"/>
                        </a:rPr>
                        <a:t>Absolute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Band-to-Band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VNIR-to-SWIR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Anomalies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L2A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>
                  <a:txBody>
                    <a:bodyPr/>
                    <a:lstStyle/>
                    <a:p>
                      <a:pPr indent="171450"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de-DE" sz="900" b="1" dirty="0">
                          <a:solidFill>
                            <a:srgbClr val="E67E7E"/>
                          </a:solidFill>
                          <a:latin typeface="+mn-lt"/>
                        </a:rPr>
                        <a:t>Ground &amp; Water</a:t>
                      </a:r>
                      <a:endParaRPr lang="en-US" altLang="de-DE" sz="900" b="0" dirty="0">
                        <a:solidFill>
                          <a:srgbClr val="E67E7E"/>
                        </a:solidFill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de-DE" sz="900" b="1" dirty="0">
                          <a:solidFill>
                            <a:srgbClr val="00B050"/>
                          </a:solidFill>
                          <a:latin typeface="+mn-lt"/>
                        </a:rPr>
                        <a:t>Quality mask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900" b="0" dirty="0">
                        <a:solidFill>
                          <a:srgbClr val="0B16F3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de-DE" sz="900" b="1" dirty="0">
                          <a:solidFill>
                            <a:srgbClr val="E67E7E"/>
                          </a:solidFill>
                          <a:latin typeface="+mn-lt"/>
                        </a:rPr>
                        <a:t>Aerosol &amp;</a:t>
                      </a:r>
                      <a:r>
                        <a:rPr lang="en-US" altLang="de-DE" sz="900" b="1" baseline="0" dirty="0">
                          <a:solidFill>
                            <a:srgbClr val="E67E7E"/>
                          </a:solidFill>
                          <a:latin typeface="+mn-lt"/>
                        </a:rPr>
                        <a:t> WV</a:t>
                      </a:r>
                      <a:endParaRPr lang="de-DE" sz="900" b="1" dirty="0">
                        <a:solidFill>
                          <a:srgbClr val="E67E7E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Anomalies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-1459661" y="34909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E67E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In-situ/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E67E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 data</a:t>
            </a:r>
          </a:p>
        </p:txBody>
      </p:sp>
      <p:sp>
        <p:nvSpPr>
          <p:cNvPr id="10" name="Rechteck 9"/>
          <p:cNvSpPr/>
          <p:nvPr/>
        </p:nvSpPr>
        <p:spPr bwMode="auto">
          <a:xfrm flipH="1" flipV="1">
            <a:off x="117170" y="3346904"/>
            <a:ext cx="1413637" cy="788542"/>
          </a:xfrm>
          <a:prstGeom prst="rect">
            <a:avLst/>
          </a:prstGeom>
          <a:noFill/>
          <a:ln w="25400" cap="flat" cmpd="sng" algn="ctr">
            <a:solidFill>
              <a:srgbClr val="E67E7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E67E7E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EnVAL</a:t>
            </a:r>
            <a:r>
              <a:rPr lang="en-US" dirty="0">
                <a:latin typeface="+mn-lt"/>
              </a:rPr>
              <a:t>: validation of EnMAP products</a:t>
            </a:r>
            <a:endParaRPr lang="de-DE" altLang="de-DE" dirty="0">
              <a:latin typeface="+mn-lt"/>
            </a:endParaRPr>
          </a:p>
        </p:txBody>
      </p:sp>
      <p:sp>
        <p:nvSpPr>
          <p:cNvPr id="14" name="Rechteck 13"/>
          <p:cNvSpPr/>
          <p:nvPr/>
        </p:nvSpPr>
        <p:spPr bwMode="auto">
          <a:xfrm flipH="1" flipV="1">
            <a:off x="25044" y="894994"/>
            <a:ext cx="1413637" cy="1100691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8328" y="623333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B050"/>
                </a:solidFill>
              </a:rPr>
              <a:t>Image </a:t>
            </a:r>
            <a:r>
              <a:rPr lang="de-DE" sz="1200" dirty="0" err="1">
                <a:solidFill>
                  <a:srgbClr val="00B050"/>
                </a:solidFill>
              </a:rPr>
              <a:t>based</a:t>
            </a:r>
            <a:endParaRPr lang="en-GB" sz="1200" dirty="0">
              <a:solidFill>
                <a:srgbClr val="00B05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8107" y="3084574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E67E7E"/>
                </a:solidFill>
              </a:rPr>
              <a:t>In-situ </a:t>
            </a:r>
            <a:r>
              <a:rPr lang="de-DE" sz="1200" dirty="0" err="1">
                <a:solidFill>
                  <a:srgbClr val="E67E7E"/>
                </a:solidFill>
              </a:rPr>
              <a:t>based</a:t>
            </a:r>
            <a:endParaRPr lang="en-GB" sz="1200" dirty="0">
              <a:solidFill>
                <a:srgbClr val="E67E7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62151" y="1344673"/>
            <a:ext cx="1029448" cy="83099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589C"/>
                </a:solidFill>
              </a:rPr>
              <a:t>Mission</a:t>
            </a:r>
          </a:p>
          <a:p>
            <a:pPr algn="ctr"/>
            <a:r>
              <a:rPr lang="en-US" sz="1600" dirty="0">
                <a:solidFill>
                  <a:srgbClr val="00589C"/>
                </a:solidFill>
              </a:rPr>
              <a:t>Quarterly</a:t>
            </a:r>
          </a:p>
          <a:p>
            <a:pPr algn="ctr"/>
            <a:r>
              <a:rPr lang="en-US" sz="1600" dirty="0">
                <a:solidFill>
                  <a:srgbClr val="00589C"/>
                </a:solidFill>
              </a:rPr>
              <a:t>Report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CBA68680-A257-4765-AC35-5472185438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2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115" y="2570214"/>
            <a:ext cx="1302885" cy="1841412"/>
          </a:xfrm>
          <a:prstGeom prst="rect">
            <a:avLst/>
          </a:prstGeom>
        </p:spPr>
      </p:pic>
      <p:sp>
        <p:nvSpPr>
          <p:cNvPr id="12" name="Pfeil nach rechts 26"/>
          <p:cNvSpPr>
            <a:spLocks noChangeArrowheads="1"/>
          </p:cNvSpPr>
          <p:nvPr/>
        </p:nvSpPr>
        <p:spPr bwMode="auto">
          <a:xfrm>
            <a:off x="7732572" y="2167309"/>
            <a:ext cx="122034" cy="102565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4D95"/>
          </a:solidFill>
          <a:ln w="9525" algn="ctr">
            <a:solidFill>
              <a:srgbClr val="0070C0"/>
            </a:solidFill>
            <a:rou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15892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L1B &amp; L2A cross-validation</a:t>
            </a:r>
            <a:endParaRPr lang="de-DE" altLang="de-DE" sz="2400" kern="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56CDCE2F-09C2-4DCE-9B74-71598BB8CF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20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13" y="699542"/>
            <a:ext cx="7920880" cy="371989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35896" y="2593776"/>
            <a:ext cx="3278291" cy="181588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589C"/>
                </a:solidFill>
              </a:rPr>
              <a:t>Filtered</a:t>
            </a:r>
            <a:r>
              <a:rPr lang="de-DE" sz="1600" dirty="0">
                <a:solidFill>
                  <a:srgbClr val="00589C"/>
                </a:solidFill>
              </a:rPr>
              <a:t> </a:t>
            </a:r>
            <a:r>
              <a:rPr lang="de-DE" sz="1600" dirty="0" err="1">
                <a:solidFill>
                  <a:srgbClr val="00589C"/>
                </a:solidFill>
              </a:rPr>
              <a:t>matchups</a:t>
            </a:r>
            <a:r>
              <a:rPr lang="de-DE" sz="1600" dirty="0">
                <a:solidFill>
                  <a:srgbClr val="00589C"/>
                </a:solidFill>
              </a:rPr>
              <a:t> </a:t>
            </a:r>
            <a:r>
              <a:rPr lang="de-DE" sz="1600" dirty="0" err="1">
                <a:solidFill>
                  <a:srgbClr val="00589C"/>
                </a:solidFill>
              </a:rPr>
              <a:t>with</a:t>
            </a:r>
            <a:r>
              <a:rPr lang="de-DE" sz="1600" dirty="0">
                <a:solidFill>
                  <a:srgbClr val="00589C"/>
                </a:solidFill>
              </a:rPr>
              <a:t> EnMAP: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589C"/>
                </a:solidFill>
              </a:rPr>
              <a:t>&lt; 24 h </a:t>
            </a:r>
            <a:r>
              <a:rPr lang="de-DE" sz="1600" dirty="0" err="1">
                <a:solidFill>
                  <a:srgbClr val="00589C"/>
                </a:solidFill>
              </a:rPr>
              <a:t>timely</a:t>
            </a:r>
            <a:r>
              <a:rPr lang="de-DE" sz="1600" dirty="0">
                <a:solidFill>
                  <a:srgbClr val="00589C"/>
                </a:solidFill>
              </a:rPr>
              <a:t> </a:t>
            </a:r>
            <a:r>
              <a:rPr lang="de-DE" sz="1600" dirty="0" err="1">
                <a:solidFill>
                  <a:srgbClr val="00589C"/>
                </a:solidFill>
              </a:rPr>
              <a:t>offset</a:t>
            </a:r>
            <a:endParaRPr lang="de-DE" sz="1600" dirty="0">
              <a:solidFill>
                <a:srgbClr val="00589C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589C"/>
                </a:solidFill>
              </a:rPr>
              <a:t>&gt; 1/3 off an EnMAP </a:t>
            </a:r>
            <a:r>
              <a:rPr lang="de-DE" sz="1600" dirty="0" err="1">
                <a:solidFill>
                  <a:srgbClr val="00589C"/>
                </a:solidFill>
              </a:rPr>
              <a:t>tile</a:t>
            </a:r>
            <a:endParaRPr lang="de-DE" sz="1600" dirty="0">
              <a:solidFill>
                <a:srgbClr val="00589C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589C"/>
                </a:solidFill>
              </a:rPr>
              <a:t>Cloudiness</a:t>
            </a:r>
            <a:r>
              <a:rPr lang="de-DE" sz="1600" dirty="0">
                <a:solidFill>
                  <a:srgbClr val="00589C"/>
                </a:solidFill>
              </a:rPr>
              <a:t> &lt; 40%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589C"/>
                </a:solidFill>
              </a:rPr>
              <a:t>No</a:t>
            </a:r>
            <a:r>
              <a:rPr lang="de-DE" sz="1600" dirty="0">
                <a:solidFill>
                  <a:srgbClr val="00589C"/>
                </a:solidFill>
              </a:rPr>
              <a:t> off-nadir </a:t>
            </a:r>
            <a:r>
              <a:rPr lang="de-DE" sz="1600" dirty="0" err="1">
                <a:solidFill>
                  <a:srgbClr val="00589C"/>
                </a:solidFill>
              </a:rPr>
              <a:t>criteria</a:t>
            </a:r>
            <a:endParaRPr lang="de-DE" sz="1600" dirty="0">
              <a:solidFill>
                <a:srgbClr val="00589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43406" y="2612658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589C"/>
                </a:solidFill>
              </a:rPr>
              <a:t>EMIT</a:t>
            </a:r>
          </a:p>
          <a:p>
            <a:r>
              <a:rPr lang="de-DE" sz="1600" dirty="0">
                <a:solidFill>
                  <a:srgbClr val="00589C"/>
                </a:solidFill>
              </a:rPr>
              <a:t>PRISMA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11830" y="2706794"/>
            <a:ext cx="144016" cy="144016"/>
          </a:xfrm>
          <a:prstGeom prst="rect">
            <a:avLst/>
          </a:prstGeom>
          <a:solidFill>
            <a:srgbClr val="C700B3"/>
          </a:solidFill>
          <a:ln w="9525" cap="flat" cmpd="sng" algn="ctr">
            <a:solidFill>
              <a:srgbClr val="C700B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611830" y="2962751"/>
            <a:ext cx="144016" cy="144016"/>
          </a:xfrm>
          <a:prstGeom prst="rect">
            <a:avLst/>
          </a:prstGeom>
          <a:solidFill>
            <a:srgbClr val="36F83D"/>
          </a:solidFill>
          <a:ln w="9525" cap="flat" cmpd="sng" algn="ctr">
            <a:solidFill>
              <a:srgbClr val="36F83D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1398" y="198331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589C"/>
                </a:solidFill>
              </a:rPr>
              <a:t>EnMAP</a:t>
            </a:r>
          </a:p>
          <a:p>
            <a:r>
              <a:rPr lang="de-DE" sz="1600" dirty="0" err="1">
                <a:solidFill>
                  <a:srgbClr val="00589C"/>
                </a:solidFill>
              </a:rPr>
              <a:t>Matchups</a:t>
            </a:r>
            <a:r>
              <a:rPr lang="de-DE" sz="1600" dirty="0">
                <a:solidFill>
                  <a:srgbClr val="00589C"/>
                </a:solidFill>
              </a:rPr>
              <a:t> </a:t>
            </a:r>
            <a:r>
              <a:rPr lang="de-DE" sz="1600" dirty="0" err="1">
                <a:solidFill>
                  <a:srgbClr val="00589C"/>
                </a:solidFill>
              </a:rPr>
              <a:t>with</a:t>
            </a:r>
            <a:r>
              <a:rPr lang="de-DE" sz="1600" dirty="0">
                <a:solidFill>
                  <a:srgbClr val="00589C"/>
                </a:solidFill>
              </a:rPr>
              <a:t>: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25F5D8A6-5583-491C-44CA-F87F1AD50588}"/>
              </a:ext>
            </a:extLst>
          </p:cNvPr>
          <p:cNvSpPr/>
          <p:nvPr/>
        </p:nvSpPr>
        <p:spPr bwMode="auto">
          <a:xfrm>
            <a:off x="2199590" y="843558"/>
            <a:ext cx="6044818" cy="3456384"/>
          </a:xfrm>
          <a:prstGeom prst="roundRect">
            <a:avLst/>
          </a:prstGeom>
          <a:solidFill>
            <a:srgbClr val="004D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Initiative to fill the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PRISMA and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EnMAP</a:t>
            </a:r>
            <a:endParaRPr lang="en-US" sz="1600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archives with spatiotemporal nadir matches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</a:pPr>
            <a:endParaRPr lang="de-DE" sz="1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</a:pPr>
            <a:r>
              <a:rPr lang="de-DE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cross</a:t>
            </a:r>
            <a:r>
              <a:rPr lang="de-DE" sz="1600" dirty="0">
                <a:solidFill>
                  <a:schemeClr val="bg1"/>
                </a:solidFill>
                <a:sym typeface="Wingdings" panose="05000000000000000000" pitchFamily="2" charset="2"/>
              </a:rPr>
              <a:t>-validation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</a:pPr>
            <a:endParaRPr lang="de-DE" sz="1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</a:pPr>
            <a:r>
              <a:rPr lang="de-DE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Transferfunctions</a:t>
            </a:r>
            <a:r>
              <a:rPr lang="de-DE" sz="1600" dirty="0">
                <a:solidFill>
                  <a:schemeClr val="bg1"/>
                </a:solidFill>
                <a:sym typeface="Wingdings" panose="05000000000000000000" pitchFamily="2" charset="2"/>
              </a:rPr>
              <a:t> e.g. </a:t>
            </a:r>
            <a:r>
              <a:rPr lang="de-DE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for</a:t>
            </a:r>
            <a:r>
              <a:rPr lang="de-DE" sz="1600" dirty="0">
                <a:solidFill>
                  <a:schemeClr val="bg1"/>
                </a:solidFill>
                <a:sym typeface="Wingdings" panose="05000000000000000000" pitchFamily="2" charset="2"/>
              </a:rPr>
              <a:t> time-</a:t>
            </a:r>
            <a:r>
              <a:rPr lang="de-DE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series</a:t>
            </a:r>
            <a:r>
              <a:rPr lang="de-DE" sz="16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densification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34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94995"/>
            <a:ext cx="1183274" cy="988287"/>
          </a:xfrm>
          <a:prstGeom prst="rect">
            <a:avLst/>
          </a:prstGeom>
        </p:spPr>
      </p:pic>
      <p:sp>
        <p:nvSpPr>
          <p:cNvPr id="11" name="Pfeil nach rechts 26"/>
          <p:cNvSpPr>
            <a:spLocks noChangeArrowheads="1"/>
          </p:cNvSpPr>
          <p:nvPr/>
        </p:nvSpPr>
        <p:spPr bwMode="auto">
          <a:xfrm>
            <a:off x="1551567" y="1995686"/>
            <a:ext cx="122034" cy="102565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4D95"/>
          </a:solidFill>
          <a:ln w="9525" algn="ctr">
            <a:solidFill>
              <a:srgbClr val="0070C0"/>
            </a:solidFill>
            <a:rou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78878"/>
              </p:ext>
            </p:extLst>
          </p:nvPr>
        </p:nvGraphicFramePr>
        <p:xfrm>
          <a:off x="1744895" y="655636"/>
          <a:ext cx="5941650" cy="38603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3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8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dirty="0">
                          <a:effectLst/>
                        </a:rPr>
                        <a:t>Data</a:t>
                      </a:r>
                      <a:endParaRPr lang="de-DE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dirty="0">
                          <a:effectLst/>
                        </a:rPr>
                        <a:t>product</a:t>
                      </a:r>
                      <a:endParaRPr lang="de-DE" sz="12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Field-, Image-, Model based validation</a:t>
                      </a:r>
                      <a:endParaRPr lang="de-DE" sz="12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Radiance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Reflectance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Geometry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Quality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5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L1B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900" b="0" dirty="0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Vicarious: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Inter.</a:t>
                      </a:r>
                      <a:r>
                        <a:rPr lang="en-US" sz="900" b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Sites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err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RadCalNet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n-US" sz="900" b="0" dirty="0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Stability: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PICS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Moon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SNR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900" b="0" dirty="0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Scene </a:t>
                      </a:r>
                      <a:r>
                        <a:rPr lang="de-DE" sz="900" b="0" dirty="0" err="1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based</a:t>
                      </a:r>
                      <a:r>
                        <a:rPr lang="de-DE" sz="900" b="0" dirty="0">
                          <a:solidFill>
                            <a:srgbClr val="00589C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Dead/</a:t>
                      </a:r>
                      <a:r>
                        <a:rPr lang="de-DE" sz="900" b="1" dirty="0" err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bad</a:t>
                      </a:r>
                      <a:endParaRPr lang="de-DE" sz="900" b="1" baseline="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6286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900" b="1" dirty="0" err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Striping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1450" algn="ctr">
                        <a:spcAft>
                          <a:spcPts val="0"/>
                        </a:spcAft>
                      </a:pP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Keystone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MTF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SRF/Smile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Anomalies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L1C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Cross-Validation</a:t>
                      </a:r>
                      <a:endParaRPr lang="de-DE" sz="9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(PRISMA, S2, EMIT,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…)</a:t>
                      </a:r>
                      <a:endParaRPr lang="en-US" sz="9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1450"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Absolute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900" b="1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Band-to-Band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VNIR-to-SWIR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Anomalies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</a:rPr>
                        <a:t>L2A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>
                    <a:solidFill>
                      <a:srgbClr val="0061B2"/>
                    </a:solidFill>
                  </a:tcPr>
                </a:tc>
                <a:tc>
                  <a:txBody>
                    <a:bodyPr/>
                    <a:lstStyle/>
                    <a:p>
                      <a:pPr indent="171450"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de-DE" sz="900" b="1" dirty="0">
                          <a:solidFill>
                            <a:srgbClr val="00B050"/>
                          </a:solidFill>
                          <a:latin typeface="+mn-lt"/>
                        </a:rPr>
                        <a:t>Ground</a:t>
                      </a:r>
                      <a:r>
                        <a:rPr lang="en-US" altLang="de-DE" sz="900" b="1" baseline="0" dirty="0">
                          <a:solidFill>
                            <a:srgbClr val="00B050"/>
                          </a:solidFill>
                          <a:latin typeface="+mn-lt"/>
                        </a:rPr>
                        <a:t> &amp; </a:t>
                      </a:r>
                      <a:r>
                        <a:rPr lang="en-US" altLang="de-DE" sz="900" b="1" dirty="0">
                          <a:solidFill>
                            <a:srgbClr val="00B050"/>
                          </a:solidFill>
                          <a:latin typeface="+mn-lt"/>
                        </a:rPr>
                        <a:t>Water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de-DE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de-DE" sz="900" b="1" dirty="0">
                          <a:solidFill>
                            <a:srgbClr val="00B050"/>
                          </a:solidFill>
                          <a:latin typeface="+mn-lt"/>
                        </a:rPr>
                        <a:t>Quality mask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de-DE" sz="9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Aerosol &amp;</a:t>
                      </a:r>
                      <a:r>
                        <a:rPr lang="en-US" altLang="de-DE" sz="900" b="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 WV</a:t>
                      </a:r>
                      <a:endParaRPr lang="de-DE" sz="9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Anomalies</a:t>
                      </a:r>
                      <a:endParaRPr lang="de-DE" sz="9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-1459661" y="34909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4D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In-situ/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4D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 data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48328" y="623333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589C"/>
                </a:solidFill>
              </a:rPr>
              <a:t>Image </a:t>
            </a:r>
            <a:r>
              <a:rPr lang="de-DE" sz="1200" dirty="0" err="1">
                <a:solidFill>
                  <a:srgbClr val="00589C"/>
                </a:solidFill>
              </a:rPr>
              <a:t>based</a:t>
            </a:r>
            <a:endParaRPr lang="en-GB" sz="1200" dirty="0">
              <a:solidFill>
                <a:srgbClr val="00589C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8107" y="3084574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589C"/>
                </a:solidFill>
              </a:rPr>
              <a:t>Field </a:t>
            </a:r>
            <a:r>
              <a:rPr lang="de-DE" sz="1200" dirty="0" err="1">
                <a:solidFill>
                  <a:srgbClr val="00589C"/>
                </a:solidFill>
              </a:rPr>
              <a:t>based</a:t>
            </a:r>
            <a:endParaRPr lang="en-GB" sz="1200" dirty="0">
              <a:solidFill>
                <a:srgbClr val="00589C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92E9F06-36A6-43CA-87CD-E24B32E49F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21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326926"/>
          </a:xfrm>
        </p:spPr>
        <p:txBody>
          <a:bodyPr/>
          <a:lstStyle/>
          <a:p>
            <a:r>
              <a:rPr lang="de-DE" dirty="0" err="1">
                <a:latin typeface="+mn-lt"/>
              </a:rPr>
              <a:t>EnVAL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conclusions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seed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questions</a:t>
            </a:r>
            <a:r>
              <a:rPr lang="en-US" dirty="0">
                <a:latin typeface="+mn-lt"/>
              </a:rPr>
              <a:t>:</a:t>
            </a:r>
            <a:endParaRPr lang="de-DE" altLang="de-DE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962151" y="1344673"/>
            <a:ext cx="1029448" cy="83099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589C"/>
                </a:solidFill>
              </a:rPr>
              <a:t>Mission</a:t>
            </a:r>
          </a:p>
          <a:p>
            <a:pPr algn="ctr"/>
            <a:r>
              <a:rPr lang="en-US" sz="1600" dirty="0">
                <a:solidFill>
                  <a:srgbClr val="00589C"/>
                </a:solidFill>
              </a:rPr>
              <a:t>Quarterly</a:t>
            </a:r>
          </a:p>
          <a:p>
            <a:pPr algn="ctr"/>
            <a:r>
              <a:rPr lang="en-US" sz="1600" dirty="0">
                <a:solidFill>
                  <a:srgbClr val="00589C"/>
                </a:solidFill>
              </a:rPr>
              <a:t>Report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115" y="2570214"/>
            <a:ext cx="1302885" cy="1841412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 bwMode="auto">
          <a:xfrm>
            <a:off x="2483767" y="1275606"/>
            <a:ext cx="5165177" cy="3240360"/>
          </a:xfrm>
          <a:prstGeom prst="rect">
            <a:avLst/>
          </a:prstGeom>
          <a:solidFill>
            <a:srgbClr val="005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Independent validation is crucial for the data quality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more matches, the better.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It is essential to represent the entire range of parameters (balancing)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Coordination of cross-matchups, including in-situ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AI for cross- CAL/VAL and harmonization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Pfeil nach rechts 26"/>
          <p:cNvSpPr>
            <a:spLocks noChangeArrowheads="1"/>
          </p:cNvSpPr>
          <p:nvPr/>
        </p:nvSpPr>
        <p:spPr bwMode="auto">
          <a:xfrm>
            <a:off x="7732572" y="2167309"/>
            <a:ext cx="122034" cy="102565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4D95"/>
          </a:solidFill>
          <a:ln w="9525" algn="ctr">
            <a:solidFill>
              <a:srgbClr val="0070C0"/>
            </a:solidFill>
            <a:rou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7805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5">
            <a:extLst>
              <a:ext uri="{FF2B5EF4-FFF2-40B4-BE49-F238E27FC236}">
                <a16:creationId xmlns:a16="http://schemas.microsoft.com/office/drawing/2014/main" id="{01C390A7-A724-4EEC-B219-5A5CA3B70DEE}"/>
              </a:ext>
            </a:extLst>
          </p:cNvPr>
          <p:cNvSpPr txBox="1">
            <a:spLocks/>
          </p:cNvSpPr>
          <p:nvPr/>
        </p:nvSpPr>
        <p:spPr bwMode="auto">
          <a:xfrm>
            <a:off x="833130" y="699542"/>
            <a:ext cx="6639540" cy="341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D95"/>
              </a:buClr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D9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D95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D95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D95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 defTabSz="685800">
              <a:buNone/>
              <a:defRPr/>
            </a:pPr>
            <a:r>
              <a:rPr lang="en-GB" sz="1400" dirty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In-Situ collaborators:</a:t>
            </a:r>
          </a:p>
          <a:p>
            <a:pPr marL="0" indent="0" defTabSz="685800">
              <a:buNone/>
              <a:defRPr/>
            </a:pPr>
            <a:endParaRPr lang="de-DE" sz="1400" i="1" dirty="0"/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589C"/>
                </a:solidFill>
                <a:cs typeface="Arial" panose="020B0604020202020204" pitchFamily="34" charset="0"/>
              </a:rPr>
              <a:t>R. </a:t>
            </a:r>
            <a:r>
              <a:rPr lang="da-DK" sz="1400" dirty="0">
                <a:solidFill>
                  <a:srgbClr val="00589C"/>
                </a:solidFill>
              </a:rPr>
              <a:t>Kokaly (USGS)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589C"/>
                </a:solidFill>
              </a:rPr>
              <a:t>B. Di Mauro (CNR)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589C"/>
                </a:solidFill>
              </a:rPr>
              <a:t>R. Colombo (UNIMIB)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589C"/>
                </a:solidFill>
              </a:rPr>
              <a:t>E. Ben-Dor &amp; D. Heller (TAU)</a:t>
            </a:r>
            <a:endParaRPr lang="it-IT" sz="1400" dirty="0">
              <a:solidFill>
                <a:srgbClr val="00589C"/>
              </a:solidFill>
            </a:endParaRP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589C"/>
                </a:solidFill>
              </a:rPr>
              <a:t>C. Anderson (USGS)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589C"/>
                </a:solidFill>
              </a:rPr>
              <a:t>C. </a:t>
            </a:r>
            <a:r>
              <a:rPr lang="it-IT" sz="1400" dirty="0" err="1">
                <a:solidFill>
                  <a:srgbClr val="00589C"/>
                </a:solidFill>
              </a:rPr>
              <a:t>Ong</a:t>
            </a:r>
            <a:r>
              <a:rPr lang="it-IT" sz="1400" dirty="0">
                <a:solidFill>
                  <a:srgbClr val="00589C"/>
                </a:solidFill>
              </a:rPr>
              <a:t> (CSIRO)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589C"/>
                </a:solidFill>
              </a:rPr>
              <a:t>R. O. Green (JPL)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589C"/>
                </a:solidFill>
                <a:cs typeface="Arial" panose="020B0604020202020204" pitchFamily="34" charset="0"/>
              </a:rPr>
              <a:t>B. </a:t>
            </a:r>
            <a:r>
              <a:rPr lang="de-DE" sz="1400" dirty="0" err="1">
                <a:solidFill>
                  <a:srgbClr val="00589C"/>
                </a:solidFill>
                <a:cs typeface="Arial" panose="020B0604020202020204" pitchFamily="34" charset="0"/>
              </a:rPr>
              <a:t>Brede</a:t>
            </a:r>
            <a:r>
              <a:rPr lang="de-DE" sz="1400" dirty="0">
                <a:solidFill>
                  <a:srgbClr val="00589C"/>
                </a:solidFill>
                <a:cs typeface="Arial" panose="020B0604020202020204" pitchFamily="34" charset="0"/>
              </a:rPr>
              <a:t> (GFZ)</a:t>
            </a:r>
            <a:endParaRPr lang="de-DE" sz="1400" dirty="0">
              <a:solidFill>
                <a:srgbClr val="00589C"/>
              </a:solidFill>
            </a:endParaRP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589C"/>
                </a:solidFill>
              </a:rPr>
              <a:t>Niall </a:t>
            </a:r>
            <a:r>
              <a:rPr lang="de-DE" sz="1400" dirty="0" err="1">
                <a:solidFill>
                  <a:srgbClr val="00589C"/>
                </a:solidFill>
              </a:rPr>
              <a:t>Origo</a:t>
            </a:r>
            <a:r>
              <a:rPr lang="de-DE" sz="1400" dirty="0">
                <a:solidFill>
                  <a:srgbClr val="00589C"/>
                </a:solidFill>
              </a:rPr>
              <a:t> (NPL)</a:t>
            </a:r>
            <a:endParaRPr lang="de-DE" sz="1400" dirty="0">
              <a:solidFill>
                <a:srgbClr val="00589C"/>
              </a:solidFill>
              <a:cs typeface="Arial" panose="020B0604020202020204" pitchFamily="34" charset="0"/>
            </a:endParaRP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589C"/>
                </a:solidFill>
                <a:cs typeface="Arial" panose="020B0604020202020204" pitchFamily="34" charset="0"/>
              </a:rPr>
              <a:t>R. </a:t>
            </a:r>
            <a:r>
              <a:rPr lang="de-DE" sz="1400" dirty="0" err="1">
                <a:solidFill>
                  <a:srgbClr val="00589C"/>
                </a:solidFill>
                <a:cs typeface="Arial" panose="020B0604020202020204" pitchFamily="34" charset="0"/>
              </a:rPr>
              <a:t>Milewski</a:t>
            </a:r>
            <a:r>
              <a:rPr lang="de-DE" sz="1400" dirty="0">
                <a:solidFill>
                  <a:srgbClr val="00589C"/>
                </a:solidFill>
                <a:cs typeface="Arial" panose="020B0604020202020204" pitchFamily="34" charset="0"/>
              </a:rPr>
              <a:t> (GFZ)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endParaRPr lang="de-DE" sz="1400" dirty="0"/>
          </a:p>
          <a:p>
            <a:pPr marL="0" indent="0" defTabSz="685800">
              <a:buNone/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685800">
              <a:buNone/>
              <a:defRPr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Inhaltsplatzhalter 5">
            <a:extLst>
              <a:ext uri="{FF2B5EF4-FFF2-40B4-BE49-F238E27FC236}">
                <a16:creationId xmlns:a16="http://schemas.microsoft.com/office/drawing/2014/main" id="{01C390A7-A724-4EEC-B219-5A5CA3B70DEE}"/>
              </a:ext>
            </a:extLst>
          </p:cNvPr>
          <p:cNvSpPr txBox="1">
            <a:spLocks/>
          </p:cNvSpPr>
          <p:nvPr/>
        </p:nvSpPr>
        <p:spPr bwMode="auto">
          <a:xfrm>
            <a:off x="4182444" y="1227631"/>
            <a:ext cx="4536504" cy="341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D95"/>
              </a:buClr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D9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D95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D95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D95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589C"/>
                </a:solidFill>
              </a:rPr>
              <a:t>A. </a:t>
            </a:r>
            <a:r>
              <a:rPr lang="it-IT" sz="1400" dirty="0" err="1">
                <a:solidFill>
                  <a:srgbClr val="00589C"/>
                </a:solidFill>
              </a:rPr>
              <a:t>Bialek</a:t>
            </a:r>
            <a:r>
              <a:rPr lang="it-IT" sz="1400" dirty="0">
                <a:solidFill>
                  <a:srgbClr val="00589C"/>
                </a:solidFill>
              </a:rPr>
              <a:t> (NPL)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589C"/>
                </a:solidFill>
                <a:cs typeface="Calibri" panose="020F0502020204030204" pitchFamily="34" charset="0"/>
              </a:rPr>
              <a:t>C. </a:t>
            </a:r>
            <a:r>
              <a:rPr lang="de-DE" sz="1400" dirty="0" err="1">
                <a:solidFill>
                  <a:srgbClr val="00589C"/>
                </a:solidFill>
                <a:cs typeface="Calibri" panose="020F0502020204030204" pitchFamily="34" charset="0"/>
              </a:rPr>
              <a:t>Giardino</a:t>
            </a:r>
            <a:r>
              <a:rPr lang="de-DE" sz="1400" dirty="0">
                <a:solidFill>
                  <a:srgbClr val="00589C"/>
                </a:solidFill>
                <a:cs typeface="Calibri" panose="020F0502020204030204" pitchFamily="34" charset="0"/>
              </a:rPr>
              <a:t> (CNR- IREA)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589C"/>
                </a:solidFill>
              </a:rPr>
              <a:t>M. </a:t>
            </a:r>
            <a:r>
              <a:rPr lang="de-DE" sz="1400" dirty="0" err="1">
                <a:solidFill>
                  <a:srgbClr val="00589C"/>
                </a:solidFill>
              </a:rPr>
              <a:t>Saberioon</a:t>
            </a:r>
            <a:r>
              <a:rPr lang="de-DE" sz="1400" dirty="0">
                <a:solidFill>
                  <a:srgbClr val="00589C"/>
                </a:solidFill>
              </a:rPr>
              <a:t> (GFZ)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589C"/>
                </a:solidFill>
              </a:rPr>
              <a:t>V. Brando (CNR)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589C"/>
                </a:solidFill>
              </a:rPr>
              <a:t>T. Schröder (CSIRO)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589C"/>
                </a:solidFill>
              </a:rPr>
              <a:t>G. </a:t>
            </a:r>
            <a:r>
              <a:rPr lang="it-IT" sz="1400" dirty="0" err="1">
                <a:solidFill>
                  <a:srgbClr val="00589C"/>
                </a:solidFill>
              </a:rPr>
              <a:t>Kereszturi</a:t>
            </a:r>
            <a:r>
              <a:rPr lang="it-IT" sz="1400" dirty="0">
                <a:solidFill>
                  <a:srgbClr val="00589C"/>
                </a:solidFill>
              </a:rPr>
              <a:t> (</a:t>
            </a:r>
            <a:r>
              <a:rPr lang="it-IT" sz="1400" dirty="0" err="1">
                <a:solidFill>
                  <a:srgbClr val="00589C"/>
                </a:solidFill>
              </a:rPr>
              <a:t>Massey</a:t>
            </a:r>
            <a:r>
              <a:rPr lang="it-IT" sz="1400" dirty="0">
                <a:solidFill>
                  <a:srgbClr val="00589C"/>
                </a:solidFill>
              </a:rPr>
              <a:t>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" altLang="en-US" sz="1400" noProof="1">
                <a:solidFill>
                  <a:srgbClr val="00589C"/>
                </a:solidFill>
              </a:rPr>
              <a:t>T. Painter (UCLA)</a:t>
            </a:r>
            <a:r>
              <a:rPr lang="it-IT" sz="1400" dirty="0">
                <a:solidFill>
                  <a:srgbClr val="00589C"/>
                </a:solidFill>
              </a:rPr>
              <a:t> 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589C"/>
                </a:solidFill>
              </a:rPr>
              <a:t>A. </a:t>
            </a:r>
            <a:r>
              <a:rPr lang="it-IT" sz="1400" dirty="0" err="1">
                <a:solidFill>
                  <a:srgbClr val="00589C"/>
                </a:solidFill>
              </a:rPr>
              <a:t>Kokhanovsky</a:t>
            </a:r>
            <a:r>
              <a:rPr lang="it-IT" sz="1400" dirty="0">
                <a:solidFill>
                  <a:srgbClr val="00589C"/>
                </a:solidFill>
              </a:rPr>
              <a:t> (GFZ)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589C"/>
                </a:solidFill>
              </a:rPr>
              <a:t>F. Buongiorno (ASI)</a:t>
            </a:r>
          </a:p>
          <a:p>
            <a:pPr defTabSz="6858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685800">
              <a:buNone/>
              <a:defRPr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C1F580-0B5E-4C62-8967-84C00B463A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22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3F01CEF-3858-4307-AD90-60919D16F436}"/>
              </a:ext>
            </a:extLst>
          </p:cNvPr>
          <p:cNvSpPr txBox="1"/>
          <p:nvPr/>
        </p:nvSpPr>
        <p:spPr>
          <a:xfrm>
            <a:off x="7164288" y="1083615"/>
            <a:ext cx="1683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4D95"/>
                </a:solidFill>
              </a:rPr>
              <a:t>Great community success!</a:t>
            </a:r>
          </a:p>
          <a:p>
            <a:pPr algn="ctr"/>
            <a:endParaRPr lang="en-US" dirty="0">
              <a:solidFill>
                <a:srgbClr val="004D95"/>
              </a:solidFill>
            </a:endParaRPr>
          </a:p>
          <a:p>
            <a:pPr algn="ctr"/>
            <a:endParaRPr lang="en-US" dirty="0">
              <a:solidFill>
                <a:srgbClr val="004D95"/>
              </a:solidFill>
            </a:endParaRPr>
          </a:p>
          <a:p>
            <a:pPr algn="ctr"/>
            <a:endParaRPr lang="en-US" dirty="0">
              <a:solidFill>
                <a:srgbClr val="004D95"/>
              </a:solidFill>
            </a:endParaRPr>
          </a:p>
          <a:p>
            <a:pPr algn="ctr"/>
            <a:r>
              <a:rPr lang="en-US" dirty="0">
                <a:solidFill>
                  <a:srgbClr val="00B050"/>
                </a:solidFill>
              </a:rPr>
              <a:t>Ongoing support needed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de-DE" altLang="de-DE" sz="2400" kern="0" dirty="0"/>
              <a:t>Behind </a:t>
            </a:r>
            <a:r>
              <a:rPr lang="de-DE" altLang="de-DE" sz="2400" kern="0" dirty="0" err="1"/>
              <a:t>the</a:t>
            </a:r>
            <a:r>
              <a:rPr lang="de-DE" altLang="de-DE" sz="2400" kern="0" dirty="0"/>
              <a:t> </a:t>
            </a:r>
            <a:r>
              <a:rPr lang="de-DE" altLang="de-DE" sz="2400" kern="0" dirty="0" err="1"/>
              <a:t>validation</a:t>
            </a:r>
            <a:r>
              <a:rPr lang="de-DE" altLang="de-DE" sz="2400" kern="0" dirty="0"/>
              <a:t> </a:t>
            </a:r>
            <a:r>
              <a:rPr lang="de-DE" altLang="de-DE" sz="2400" kern="0" dirty="0" err="1"/>
              <a:t>numbers</a:t>
            </a:r>
            <a:r>
              <a:rPr lang="de-DE" altLang="de-DE" sz="2400" kern="0" dirty="0"/>
              <a:t>: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8005936" y="2283944"/>
            <a:ext cx="0" cy="10078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589C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FC8A12FB-C1A7-DD42-0A74-AF54B96C1749}"/>
              </a:ext>
            </a:extLst>
          </p:cNvPr>
          <p:cNvSpPr/>
          <p:nvPr/>
        </p:nvSpPr>
        <p:spPr bwMode="auto">
          <a:xfrm>
            <a:off x="611560" y="642448"/>
            <a:ext cx="6480720" cy="3801510"/>
          </a:xfrm>
          <a:prstGeom prst="roundRect">
            <a:avLst/>
          </a:prstGeom>
          <a:solidFill>
            <a:srgbClr val="004D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Brell et al. 2024: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Assessment of </a:t>
            </a:r>
            <a:r>
              <a:rPr lang="en-US" sz="2000" dirty="0" err="1">
                <a:solidFill>
                  <a:schemeClr val="bg1"/>
                </a:solidFill>
              </a:rPr>
              <a:t>EnMAP</a:t>
            </a:r>
            <a:r>
              <a:rPr lang="en-US" sz="2000" dirty="0">
                <a:solidFill>
                  <a:schemeClr val="bg1"/>
                </a:solidFill>
              </a:rPr>
              <a:t> Data Quality Trough Global Product Validation Activities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Major revision RSE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Preprint available online</a:t>
            </a:r>
          </a:p>
        </p:txBody>
      </p:sp>
    </p:spTree>
    <p:extLst>
      <p:ext uri="{BB962C8B-B14F-4D97-AF65-F5344CB8AC3E}">
        <p14:creationId xmlns:p14="http://schemas.microsoft.com/office/powerpoint/2010/main" val="1689472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59" y="143003"/>
            <a:ext cx="973047" cy="867461"/>
          </a:xfrm>
          <a:prstGeom prst="rect">
            <a:avLst/>
          </a:prstGeom>
        </p:spPr>
      </p:pic>
      <p:sp>
        <p:nvSpPr>
          <p:cNvPr id="8" name="AutoShape 2" descr="Dynamik Arktischer Seesysteme - AWI"/>
          <p:cNvSpPr>
            <a:spLocks noChangeAspect="1" noChangeArrowheads="1"/>
          </p:cNvSpPr>
          <p:nvPr/>
        </p:nvSpPr>
        <p:spPr bwMode="auto">
          <a:xfrm>
            <a:off x="251520" y="-714375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87963"/>
            <a:ext cx="1359112" cy="48008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396552" y="854101"/>
            <a:ext cx="986509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MS PGothic" panose="020B0600070205080204" pitchFamily="34" charset="-128"/>
                <a:cs typeface="MS PGothic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MS PGothic" panose="020B0600070205080204" pitchFamily="34" charset="-128"/>
                <a:cs typeface="MS PGothic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600" b="1" dirty="0"/>
              <a:t>ENMAP PRODUCT VALIDATION AND</a:t>
            </a:r>
          </a:p>
          <a:p>
            <a:pPr>
              <a:defRPr/>
            </a:pPr>
            <a:r>
              <a:rPr lang="en-US" sz="1600" b="1" dirty="0"/>
              <a:t>IN-ORBIT MISSION CROSS-VALIDATION</a:t>
            </a:r>
          </a:p>
          <a:p>
            <a:pPr>
              <a:defRPr/>
            </a:pPr>
            <a:endParaRPr lang="en-US" sz="1600" kern="0" cap="all" dirty="0"/>
          </a:p>
          <a:p>
            <a:pPr>
              <a:defRPr/>
            </a:pPr>
            <a:endParaRPr lang="en-US" sz="1200" kern="0" dirty="0"/>
          </a:p>
          <a:p>
            <a:pPr>
              <a:defRPr/>
            </a:pPr>
            <a:r>
              <a:rPr lang="en-US" sz="1200" b="1" kern="0" dirty="0"/>
              <a:t>WICSIS 2024</a:t>
            </a:r>
          </a:p>
          <a:p>
            <a:pPr>
              <a:defRPr/>
            </a:pPr>
            <a:endParaRPr lang="en-US" sz="1800" kern="0" dirty="0"/>
          </a:p>
          <a:p>
            <a:pPr>
              <a:defRPr/>
            </a:pPr>
            <a:endParaRPr lang="en-US" sz="1800" b="1" kern="0" dirty="0"/>
          </a:p>
        </p:txBody>
      </p:sp>
      <p:sp>
        <p:nvSpPr>
          <p:cNvPr id="7" name="Textfeld 6"/>
          <p:cNvSpPr txBox="1"/>
          <p:nvPr/>
        </p:nvSpPr>
        <p:spPr>
          <a:xfrm>
            <a:off x="-1512677" y="2643758"/>
            <a:ext cx="1209734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chemeClr val="bg1"/>
                </a:solidFill>
              </a:rPr>
              <a:t>Maximilian Brell </a:t>
            </a:r>
            <a:r>
              <a:rPr lang="en-US" sz="1400" b="1" i="1" baseline="30000" dirty="0">
                <a:solidFill>
                  <a:schemeClr val="bg1"/>
                </a:solidFill>
              </a:rPr>
              <a:t>(1, 2)</a:t>
            </a:r>
            <a:r>
              <a:rPr lang="en-US" sz="1400" b="1" i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900" i="1" dirty="0">
                <a:solidFill>
                  <a:schemeClr val="bg1"/>
                </a:solidFill>
              </a:rPr>
              <a:t> L. </a:t>
            </a:r>
            <a:r>
              <a:rPr lang="en-US" sz="900" i="1" dirty="0" err="1">
                <a:solidFill>
                  <a:schemeClr val="bg1"/>
                </a:solidFill>
              </a:rPr>
              <a:t>Guanter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baseline="30000" dirty="0">
                <a:solidFill>
                  <a:schemeClr val="bg1"/>
                </a:solidFill>
              </a:rPr>
              <a:t>(3)</a:t>
            </a:r>
            <a:r>
              <a:rPr lang="en-US" sz="900" i="1" dirty="0">
                <a:solidFill>
                  <a:schemeClr val="bg1"/>
                </a:solidFill>
              </a:rPr>
              <a:t>, D. </a:t>
            </a:r>
            <a:r>
              <a:rPr lang="en-US" sz="900" i="1" dirty="0" err="1">
                <a:solidFill>
                  <a:schemeClr val="bg1"/>
                </a:solidFill>
              </a:rPr>
              <a:t>Scheffler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baseline="30000" dirty="0">
                <a:solidFill>
                  <a:schemeClr val="bg1"/>
                </a:solidFill>
              </a:rPr>
              <a:t>(1)</a:t>
            </a:r>
            <a:r>
              <a:rPr lang="en-US" sz="900" i="1" dirty="0">
                <a:solidFill>
                  <a:schemeClr val="bg1"/>
                </a:solidFill>
              </a:rPr>
              <a:t>, K. </a:t>
            </a:r>
            <a:r>
              <a:rPr lang="en-US" sz="900" i="1" dirty="0" err="1">
                <a:solidFill>
                  <a:schemeClr val="bg1"/>
                </a:solidFill>
              </a:rPr>
              <a:t>Segl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baseline="30000" dirty="0">
                <a:solidFill>
                  <a:schemeClr val="bg1"/>
                </a:solidFill>
              </a:rPr>
              <a:t>(1)</a:t>
            </a:r>
            <a:r>
              <a:rPr lang="en-US" sz="900" i="1" dirty="0">
                <a:solidFill>
                  <a:schemeClr val="bg1"/>
                </a:solidFill>
              </a:rPr>
              <a:t>, S. </a:t>
            </a:r>
            <a:r>
              <a:rPr lang="en-US" sz="900" i="1" dirty="0" err="1">
                <a:solidFill>
                  <a:schemeClr val="bg1"/>
                </a:solidFill>
              </a:rPr>
              <a:t>Chabrillat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baseline="30000" dirty="0">
                <a:solidFill>
                  <a:schemeClr val="bg1"/>
                </a:solidFill>
              </a:rPr>
              <a:t>(1)</a:t>
            </a:r>
            <a:r>
              <a:rPr lang="en-US" sz="900" i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900" i="1" dirty="0">
                <a:solidFill>
                  <a:schemeClr val="bg1"/>
                </a:solidFill>
              </a:rPr>
              <a:t>M. Bachmann </a:t>
            </a:r>
            <a:r>
              <a:rPr lang="en-US" sz="900" i="1" baseline="30000" dirty="0">
                <a:solidFill>
                  <a:schemeClr val="bg1"/>
                </a:solidFill>
              </a:rPr>
              <a:t>(4)</a:t>
            </a:r>
            <a:r>
              <a:rPr lang="en-US" sz="900" i="1" dirty="0">
                <a:solidFill>
                  <a:schemeClr val="bg1"/>
                </a:solidFill>
              </a:rPr>
              <a:t>, R. Reyes </a:t>
            </a:r>
            <a:r>
              <a:rPr lang="en-US" sz="900" i="1" baseline="30000" dirty="0">
                <a:solidFill>
                  <a:schemeClr val="bg1"/>
                </a:solidFill>
              </a:rPr>
              <a:t>(4)</a:t>
            </a:r>
            <a:r>
              <a:rPr lang="en-US" sz="900" i="1" dirty="0">
                <a:solidFill>
                  <a:schemeClr val="bg1"/>
                </a:solidFill>
              </a:rPr>
              <a:t>, M. Pato </a:t>
            </a:r>
            <a:r>
              <a:rPr lang="en-US" sz="900" i="1" baseline="30000" dirty="0">
                <a:solidFill>
                  <a:schemeClr val="bg1"/>
                </a:solidFill>
              </a:rPr>
              <a:t>(4)</a:t>
            </a:r>
            <a:r>
              <a:rPr lang="en-US" sz="900" i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900" i="1" dirty="0">
                <a:solidFill>
                  <a:schemeClr val="bg1"/>
                </a:solidFill>
              </a:rPr>
              <a:t>E. Carmona </a:t>
            </a:r>
            <a:r>
              <a:rPr lang="en-US" sz="900" i="1" baseline="30000" dirty="0">
                <a:solidFill>
                  <a:schemeClr val="bg1"/>
                </a:solidFill>
              </a:rPr>
              <a:t>(4)</a:t>
            </a:r>
            <a:r>
              <a:rPr lang="en-US" sz="900" i="1" dirty="0">
                <a:solidFill>
                  <a:schemeClr val="bg1"/>
                </a:solidFill>
              </a:rPr>
              <a:t>, V. Krieger </a:t>
            </a:r>
            <a:r>
              <a:rPr lang="en-US" sz="900" i="1" baseline="30000" dirty="0">
                <a:solidFill>
                  <a:schemeClr val="bg1"/>
                </a:solidFill>
              </a:rPr>
              <a:t>(5)</a:t>
            </a:r>
            <a:r>
              <a:rPr lang="en-US" sz="900" i="1" dirty="0">
                <a:solidFill>
                  <a:schemeClr val="bg1"/>
                </a:solidFill>
              </a:rPr>
              <a:t>, M. Bock </a:t>
            </a:r>
            <a:r>
              <a:rPr lang="en-US" sz="900" i="1" baseline="30000" dirty="0">
                <a:solidFill>
                  <a:schemeClr val="bg1"/>
                </a:solidFill>
              </a:rPr>
              <a:t>(5)</a:t>
            </a:r>
            <a:r>
              <a:rPr lang="en-US" sz="900" i="1" dirty="0">
                <a:solidFill>
                  <a:schemeClr val="bg1"/>
                </a:solidFill>
              </a:rPr>
              <a:t>, L. La Porta </a:t>
            </a:r>
            <a:r>
              <a:rPr lang="en-US" sz="900" i="1" baseline="30000" dirty="0">
                <a:solidFill>
                  <a:schemeClr val="bg1"/>
                </a:solidFill>
              </a:rPr>
              <a:t>(5)</a:t>
            </a:r>
            <a:endParaRPr lang="en-US" sz="900" i="1" dirty="0">
              <a:solidFill>
                <a:schemeClr val="bg1"/>
              </a:solidFill>
            </a:endParaRP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and the EnMAP validation team and supporters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 </a:t>
            </a:r>
            <a:endParaRPr lang="de-DE" sz="1200" dirty="0">
              <a:solidFill>
                <a:schemeClr val="bg1"/>
              </a:solidFill>
            </a:endParaRPr>
          </a:p>
          <a:p>
            <a:pPr marL="228600" indent="-228600" algn="ctr">
              <a:buAutoNum type="arabicParenBoth"/>
            </a:pPr>
            <a:r>
              <a:rPr lang="en-US" sz="700" dirty="0">
                <a:solidFill>
                  <a:schemeClr val="bg1"/>
                </a:solidFill>
              </a:rPr>
              <a:t>Helmholtz Center Potsdam, GFZ German Research Center for Geosciences, Potsdam, Germany</a:t>
            </a:r>
          </a:p>
          <a:p>
            <a:pPr marL="228600" indent="-228600" algn="ctr">
              <a:buAutoNum type="arabicParenBoth"/>
            </a:pPr>
            <a:r>
              <a:rPr lang="en-US" sz="700" dirty="0">
                <a:solidFill>
                  <a:schemeClr val="bg1"/>
                </a:solidFill>
              </a:rPr>
              <a:t>NEO </a:t>
            </a:r>
            <a:r>
              <a:rPr lang="en-US" sz="700" dirty="0" err="1">
                <a:solidFill>
                  <a:schemeClr val="bg1"/>
                </a:solidFill>
              </a:rPr>
              <a:t>HySpex</a:t>
            </a:r>
            <a:r>
              <a:rPr lang="en-US" sz="700" dirty="0">
                <a:solidFill>
                  <a:schemeClr val="bg1"/>
                </a:solidFill>
              </a:rPr>
              <a:t> (</a:t>
            </a:r>
            <a:r>
              <a:rPr lang="en-US" sz="700" dirty="0" err="1">
                <a:solidFill>
                  <a:schemeClr val="bg1"/>
                </a:solidFill>
              </a:rPr>
              <a:t>Norskk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Elektro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Optikk</a:t>
            </a:r>
            <a:r>
              <a:rPr lang="en-US" sz="700" dirty="0">
                <a:solidFill>
                  <a:schemeClr val="bg1"/>
                </a:solidFill>
              </a:rPr>
              <a:t> AS), Oslo, Norway</a:t>
            </a:r>
            <a:endParaRPr lang="de-DE" sz="700" dirty="0">
              <a:solidFill>
                <a:schemeClr val="bg1"/>
              </a:solidFill>
            </a:endParaRPr>
          </a:p>
          <a:p>
            <a:pPr algn="ctr"/>
            <a:r>
              <a:rPr lang="es-CL" sz="700" dirty="0">
                <a:solidFill>
                  <a:schemeClr val="bg1"/>
                </a:solidFill>
              </a:rPr>
              <a:t>(3) Universitat Politècnica de València, Valencia, Spain</a:t>
            </a:r>
            <a:endParaRPr lang="de-DE" sz="700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(4) Earth Observation Center (EOC), German Aerospace Center (DLR), </a:t>
            </a:r>
            <a:r>
              <a:rPr lang="en-US" sz="700" dirty="0" err="1">
                <a:solidFill>
                  <a:schemeClr val="bg1"/>
                </a:solidFill>
              </a:rPr>
              <a:t>Weßling</a:t>
            </a:r>
            <a:r>
              <a:rPr lang="en-US" sz="700" dirty="0">
                <a:solidFill>
                  <a:schemeClr val="bg1"/>
                </a:solidFill>
              </a:rPr>
              <a:t>, Germany</a:t>
            </a:r>
            <a:endParaRPr lang="de-DE" sz="700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(5) Space Agency, German Aerospace Center (DLR), Bonn, Germany</a:t>
            </a:r>
            <a:endParaRPr lang="en-US" sz="1050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61BFEE-B989-3B05-338C-666DCC304F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3435846"/>
            <a:ext cx="1404996" cy="11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0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551414"/>
            <a:ext cx="8839200" cy="3488881"/>
          </a:xfrm>
        </p:spPr>
        <p:txBody>
          <a:bodyPr/>
          <a:lstStyle/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58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/>
            </a:endParaRPr>
          </a:p>
          <a:p>
            <a:endParaRPr lang="en-GB" sz="1400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467544" y="110996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L1B TOA validation</a:t>
            </a:r>
            <a:endParaRPr lang="de-DE" altLang="de-DE" sz="2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3404" y="3232912"/>
            <a:ext cx="2080744" cy="1107996"/>
          </a:xfrm>
          <a:prstGeom prst="rect">
            <a:avLst/>
          </a:prstGeom>
          <a:solidFill>
            <a:schemeClr val="bg1"/>
          </a:solidFill>
          <a:ln>
            <a:solidFill>
              <a:srgbClr val="00589C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4D95"/>
                </a:solidFill>
                <a:sym typeface="Wingdings" panose="05000000000000000000" pitchFamily="2" charset="2"/>
              </a:rPr>
              <a:t>BOA REF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4D95"/>
                </a:solidFill>
              </a:rPr>
              <a:t>RadCalNet</a:t>
            </a:r>
            <a:r>
              <a:rPr lang="de-DE" sz="1200" dirty="0">
                <a:solidFill>
                  <a:srgbClr val="004D95"/>
                </a:solidFill>
              </a:rPr>
              <a:t> / </a:t>
            </a:r>
            <a:r>
              <a:rPr lang="de-DE" sz="1200" dirty="0" err="1">
                <a:solidFill>
                  <a:srgbClr val="004D95"/>
                </a:solidFill>
              </a:rPr>
              <a:t>Hypernets</a:t>
            </a:r>
            <a:endParaRPr lang="de-DE" sz="1200" dirty="0">
              <a:solidFill>
                <a:srgbClr val="004D95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4D95"/>
                </a:solidFill>
              </a:rPr>
              <a:t>In-situ </a:t>
            </a:r>
            <a:r>
              <a:rPr lang="de-DE" sz="1200" dirty="0" err="1">
                <a:solidFill>
                  <a:srgbClr val="004D95"/>
                </a:solidFill>
              </a:rPr>
              <a:t>spectra</a:t>
            </a:r>
            <a:endParaRPr lang="de-DE" sz="1200" dirty="0">
              <a:solidFill>
                <a:srgbClr val="004D95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4D95"/>
                </a:solidFill>
              </a:rPr>
              <a:t>AOT &amp; WV</a:t>
            </a:r>
          </a:p>
        </p:txBody>
      </p:sp>
      <p:sp>
        <p:nvSpPr>
          <p:cNvPr id="13" name="Rechteckiger Pfeil 12"/>
          <p:cNvSpPr/>
          <p:nvPr/>
        </p:nvSpPr>
        <p:spPr bwMode="auto">
          <a:xfrm rot="5400000" flipH="1">
            <a:off x="2369238" y="3476392"/>
            <a:ext cx="493002" cy="901916"/>
          </a:xfrm>
          <a:prstGeom prst="bentArrow">
            <a:avLst/>
          </a:prstGeom>
          <a:solidFill>
            <a:srgbClr val="00589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4" name="Rechteckiger Pfeil 13"/>
          <p:cNvSpPr/>
          <p:nvPr/>
        </p:nvSpPr>
        <p:spPr bwMode="auto">
          <a:xfrm rot="5400000">
            <a:off x="2404082" y="172714"/>
            <a:ext cx="336048" cy="967916"/>
          </a:xfrm>
          <a:prstGeom prst="bentArrow">
            <a:avLst/>
          </a:prstGeom>
          <a:solidFill>
            <a:srgbClr val="00589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>
            <a:off x="3056064" y="1777015"/>
            <a:ext cx="773111" cy="276497"/>
          </a:xfrm>
          <a:prstGeom prst="rightArrow">
            <a:avLst>
              <a:gd name="adj1" fmla="val 46824"/>
              <a:gd name="adj2" fmla="val 50000"/>
            </a:avLst>
          </a:prstGeom>
          <a:solidFill>
            <a:srgbClr val="00589C"/>
          </a:solidFill>
          <a:ln w="95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2921778" y="1487381"/>
            <a:ext cx="135038" cy="820370"/>
          </a:xfrm>
          <a:prstGeom prst="rect">
            <a:avLst/>
          </a:prstGeom>
          <a:solidFill>
            <a:srgbClr val="004D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1478" y="2220336"/>
            <a:ext cx="207116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589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200" dirty="0">
                <a:solidFill>
                  <a:srgbClr val="00589C"/>
                </a:solidFill>
              </a:rPr>
              <a:t>+ HR </a:t>
            </a:r>
            <a:r>
              <a:rPr lang="en-US" sz="1200" dirty="0" err="1">
                <a:solidFill>
                  <a:srgbClr val="004D95"/>
                </a:solidFill>
                <a:cs typeface="Arial" panose="020B0604020202020204" pitchFamily="34" charset="0"/>
              </a:rPr>
              <a:t>georeference</a:t>
            </a:r>
            <a:endParaRPr lang="en-US" sz="1200" dirty="0">
              <a:solidFill>
                <a:srgbClr val="004D95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rgbClr val="00589C"/>
                </a:solidFill>
              </a:rPr>
              <a:t>+ </a:t>
            </a:r>
            <a:r>
              <a:rPr lang="en-US" sz="1200" dirty="0" err="1">
                <a:solidFill>
                  <a:srgbClr val="00589C"/>
                </a:solidFill>
              </a:rPr>
              <a:t>Geolayer</a:t>
            </a:r>
            <a:endParaRPr lang="en-US" sz="1200" dirty="0">
              <a:solidFill>
                <a:srgbClr val="00589C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237792" y="2295854"/>
            <a:ext cx="1488405" cy="1569660"/>
          </a:xfrm>
          <a:prstGeom prst="rect">
            <a:avLst/>
          </a:prstGeom>
          <a:solidFill>
            <a:schemeClr val="bg1"/>
          </a:solidFill>
          <a:ln>
            <a:solidFill>
              <a:srgbClr val="0058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589C"/>
                </a:solidFill>
                <a:latin typeface="+mn-lt"/>
              </a:rPr>
              <a:t>Propagation </a:t>
            </a:r>
            <a:r>
              <a:rPr lang="en-US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rgbClr val="00589C"/>
                </a:solidFill>
                <a:latin typeface="+mn-lt"/>
              </a:rPr>
              <a:t>(TOA RAD)</a:t>
            </a:r>
          </a:p>
          <a:p>
            <a:pPr algn="ctr"/>
            <a:endParaRPr lang="en-US" sz="1200" dirty="0">
              <a:solidFill>
                <a:srgbClr val="00589C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589C"/>
                </a:solidFill>
                <a:latin typeface="+mn-lt"/>
              </a:rPr>
              <a:t>(Spectral; temporal;</a:t>
            </a:r>
          </a:p>
          <a:p>
            <a:pPr algn="ctr"/>
            <a:r>
              <a:rPr lang="en-US" sz="1200" dirty="0">
                <a:solidFill>
                  <a:srgbClr val="00589C"/>
                </a:solidFill>
                <a:latin typeface="+mn-lt"/>
              </a:rPr>
              <a:t>view &amp; </a:t>
            </a:r>
            <a:r>
              <a:rPr lang="en-US" sz="1200" dirty="0" err="1">
                <a:solidFill>
                  <a:srgbClr val="00589C"/>
                </a:solidFill>
                <a:latin typeface="+mn-lt"/>
              </a:rPr>
              <a:t>illum</a:t>
            </a:r>
            <a:r>
              <a:rPr lang="en-US" sz="1200" dirty="0">
                <a:solidFill>
                  <a:srgbClr val="00589C"/>
                </a:solidFill>
                <a:latin typeface="+mn-lt"/>
              </a:rPr>
              <a:t>.;</a:t>
            </a:r>
          </a:p>
          <a:p>
            <a:pPr algn="ctr"/>
            <a:r>
              <a:rPr lang="de-DE" sz="1200" dirty="0">
                <a:solidFill>
                  <a:srgbClr val="004D95"/>
                </a:solidFill>
              </a:rPr>
              <a:t>AOT &amp; WV</a:t>
            </a:r>
          </a:p>
          <a:p>
            <a:pPr algn="ctr"/>
            <a:r>
              <a:rPr lang="en-US" sz="1200" dirty="0">
                <a:solidFill>
                  <a:srgbClr val="00589C"/>
                </a:solidFill>
                <a:latin typeface="+mn-lt"/>
              </a:rPr>
              <a:t> adjustment)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234325" y="841049"/>
            <a:ext cx="149187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58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589C"/>
                </a:solidFill>
                <a:latin typeface="+mn-lt"/>
              </a:rPr>
              <a:t>Corresponding AOI/pixel; </a:t>
            </a:r>
            <a:r>
              <a:rPr lang="en-GB" sz="1200" dirty="0">
                <a:solidFill>
                  <a:srgbClr val="004D95"/>
                </a:solidFill>
              </a:rPr>
              <a:t>homogeneity check</a:t>
            </a:r>
            <a:endParaRPr lang="en-US" sz="1200" dirty="0">
              <a:solidFill>
                <a:srgbClr val="004D95"/>
              </a:solidFill>
              <a:latin typeface="+mn-lt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BCD68AF2-4412-4037-B1DC-1CF393F273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3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327" y="551414"/>
            <a:ext cx="5128195" cy="38899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2" y="111734"/>
            <a:ext cx="2060106" cy="209584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327" y="551414"/>
            <a:ext cx="5128196" cy="38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0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551414"/>
            <a:ext cx="8839200" cy="3488881"/>
          </a:xfrm>
        </p:spPr>
        <p:txBody>
          <a:bodyPr/>
          <a:lstStyle/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58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/>
            </a:endParaRPr>
          </a:p>
          <a:p>
            <a:endParaRPr lang="en-GB" sz="1400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467544" y="110996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L1B TOA RAD validation</a:t>
            </a:r>
            <a:endParaRPr lang="de-DE" altLang="de-DE" sz="2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52400" y="551414"/>
            <a:ext cx="2259360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de-DE" sz="1200" b="1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Complete</a:t>
            </a:r>
            <a:r>
              <a:rPr lang="de-DE" sz="1200" b="1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 in-orbit </a:t>
            </a:r>
            <a:r>
              <a:rPr lang="de-DE" sz="1200" b="1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period</a:t>
            </a:r>
            <a:endParaRPr lang="de-DE" sz="1200" b="1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36 </a:t>
            </a:r>
            <a:r>
              <a:rPr lang="de-DE" sz="1200" dirty="0">
                <a:solidFill>
                  <a:srgbClr val="00589C"/>
                </a:solidFill>
              </a:rPr>
              <a:t>valid </a:t>
            </a:r>
            <a:r>
              <a:rPr lang="de-DE" sz="1200" dirty="0" err="1">
                <a:solidFill>
                  <a:srgbClr val="00589C"/>
                </a:solidFill>
              </a:rPr>
              <a:t>matchups</a:t>
            </a:r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de-DE" sz="1200" dirty="0">
                <a:solidFill>
                  <a:srgbClr val="00589C"/>
                </a:solidFill>
              </a:rPr>
              <a:t>(</a:t>
            </a:r>
            <a:r>
              <a:rPr lang="en-US" sz="1200" dirty="0">
                <a:solidFill>
                  <a:srgbClr val="00589C"/>
                </a:solidFill>
                <a:cs typeface="MS PGothic"/>
              </a:rPr>
              <a:t>Railroad Valley, </a:t>
            </a:r>
            <a:r>
              <a:rPr lang="en-US" sz="1200" dirty="0" err="1">
                <a:solidFill>
                  <a:srgbClr val="00589C"/>
                </a:solidFill>
                <a:cs typeface="MS PGothic"/>
              </a:rPr>
              <a:t>Gobabeb</a:t>
            </a:r>
            <a:r>
              <a:rPr lang="en-US" sz="1200" dirty="0">
                <a:solidFill>
                  <a:srgbClr val="00589C"/>
                </a:solidFill>
                <a:cs typeface="MS PGothic"/>
              </a:rPr>
              <a:t>, Pinnacles, </a:t>
            </a:r>
            <a:r>
              <a:rPr lang="en-US" sz="1200" dirty="0" err="1">
                <a:solidFill>
                  <a:srgbClr val="00589C"/>
                </a:solidFill>
                <a:cs typeface="MS PGothic"/>
              </a:rPr>
              <a:t>Amiaz</a:t>
            </a:r>
            <a:r>
              <a:rPr lang="en-US" sz="1200" dirty="0">
                <a:solidFill>
                  <a:srgbClr val="00589C"/>
                </a:solidFill>
                <a:cs typeface="MS PGothic"/>
              </a:rPr>
              <a:t> Plain, </a:t>
            </a:r>
            <a:r>
              <a:rPr lang="en-US" sz="1200" dirty="0" err="1">
                <a:solidFill>
                  <a:srgbClr val="00589C"/>
                </a:solidFill>
                <a:cs typeface="MS PGothic"/>
              </a:rPr>
              <a:t>Makhtesh</a:t>
            </a:r>
            <a:r>
              <a:rPr lang="en-US" sz="1200" dirty="0">
                <a:solidFill>
                  <a:srgbClr val="00589C"/>
                </a:solidFill>
                <a:cs typeface="MS PGothic"/>
              </a:rPr>
              <a:t> Ramon, Playa Zero…</a:t>
            </a:r>
            <a:r>
              <a:rPr lang="en-US" sz="1200" dirty="0">
                <a:solidFill>
                  <a:srgbClr val="00589C"/>
                </a:solidFill>
              </a:rPr>
              <a:t>)</a:t>
            </a:r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	</a:t>
            </a:r>
            <a:endParaRPr lang="de-DE" sz="1200" dirty="0">
              <a:solidFill>
                <a:srgbClr val="00589C"/>
              </a:solidFill>
              <a:latin typeface="+mn-lt"/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D40D77-E111-40D0-8F47-B615418AF78A}" type="slidenum">
              <a:rPr lang="de-DE" altLang="de-DE" smtClean="0"/>
              <a:pPr/>
              <a:t>4</a:t>
            </a:fld>
            <a:endParaRPr lang="de-DE" alt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5F848-1B51-4A11-8DB7-E7FA86385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10" y="1103889"/>
            <a:ext cx="6558486" cy="30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551414"/>
            <a:ext cx="8839200" cy="3488881"/>
          </a:xfrm>
        </p:spPr>
        <p:txBody>
          <a:bodyPr/>
          <a:lstStyle/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58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/>
            </a:endParaRPr>
          </a:p>
          <a:p>
            <a:endParaRPr lang="en-GB" sz="1400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467544" y="110996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L1B TOA RAD validation</a:t>
            </a:r>
            <a:endParaRPr lang="de-DE" altLang="de-DE" sz="2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0953AB4-856B-41A2-A96A-2C6D4EBFE4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5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7087A7E-C489-4B4B-8489-5C9495AFA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103205"/>
            <a:ext cx="6480719" cy="300906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A7C227A-E95A-44AF-AF57-6A96833C9A4C}"/>
              </a:ext>
            </a:extLst>
          </p:cNvPr>
          <p:cNvSpPr txBox="1"/>
          <p:nvPr/>
        </p:nvSpPr>
        <p:spPr>
          <a:xfrm>
            <a:off x="152400" y="551414"/>
            <a:ext cx="2259360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de-DE" sz="1200" b="1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3rd </a:t>
            </a:r>
            <a:r>
              <a:rPr lang="de-DE" sz="1200" b="1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year</a:t>
            </a:r>
            <a:r>
              <a:rPr lang="de-DE" sz="1200" b="1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 OP</a:t>
            </a: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Only</a:t>
            </a:r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 6 </a:t>
            </a:r>
            <a:r>
              <a:rPr lang="de-DE" sz="1200" dirty="0">
                <a:solidFill>
                  <a:srgbClr val="00589C"/>
                </a:solidFill>
              </a:rPr>
              <a:t>valid </a:t>
            </a:r>
            <a:r>
              <a:rPr lang="de-DE" sz="1200" dirty="0" err="1">
                <a:solidFill>
                  <a:srgbClr val="00589C"/>
                </a:solidFill>
              </a:rPr>
              <a:t>matchups</a:t>
            </a:r>
            <a:endParaRPr lang="de-DE" sz="1200" dirty="0">
              <a:solidFill>
                <a:srgbClr val="00589C"/>
              </a:solidFill>
            </a:endParaRPr>
          </a:p>
          <a:p>
            <a:pPr algn="ctr"/>
            <a:r>
              <a:rPr lang="de-DE" sz="1200" dirty="0">
                <a:solidFill>
                  <a:srgbClr val="00589C"/>
                </a:solidFill>
              </a:rPr>
              <a:t>(lack </a:t>
            </a:r>
            <a:r>
              <a:rPr lang="de-DE" sz="1200" dirty="0" err="1">
                <a:solidFill>
                  <a:srgbClr val="00589C"/>
                </a:solidFill>
              </a:rPr>
              <a:t>of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EnMap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acquisitions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during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field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campaigns</a:t>
            </a:r>
            <a:r>
              <a:rPr lang="de-DE" sz="1200" dirty="0">
                <a:solidFill>
                  <a:srgbClr val="00589C"/>
                </a:solidFill>
              </a:rPr>
              <a:t>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de-DE" sz="1200" dirty="0">
                <a:solidFill>
                  <a:srgbClr val="00589C"/>
                </a:solidFill>
              </a:rPr>
              <a:t>(</a:t>
            </a:r>
            <a:r>
              <a:rPr lang="en-US" sz="1200" dirty="0">
                <a:solidFill>
                  <a:srgbClr val="00589C"/>
                </a:solidFill>
                <a:cs typeface="MS PGothic"/>
              </a:rPr>
              <a:t>Railroad Valley, </a:t>
            </a:r>
            <a:r>
              <a:rPr lang="en-US" sz="1200" dirty="0" err="1">
                <a:solidFill>
                  <a:srgbClr val="00589C"/>
                </a:solidFill>
                <a:cs typeface="MS PGothic"/>
              </a:rPr>
              <a:t>Gobabeb</a:t>
            </a:r>
            <a:r>
              <a:rPr lang="en-US" sz="1200" dirty="0">
                <a:solidFill>
                  <a:srgbClr val="00589C"/>
                </a:solidFill>
                <a:cs typeface="MS PGothic"/>
              </a:rPr>
              <a:t>)</a:t>
            </a:r>
            <a:endParaRPr lang="en-US" sz="1200" dirty="0">
              <a:solidFill>
                <a:srgbClr val="00589C"/>
              </a:solidFill>
            </a:endParaRPr>
          </a:p>
          <a:p>
            <a:pPr algn="ctr"/>
            <a:endParaRPr lang="en-US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	</a:t>
            </a:r>
            <a:endParaRPr lang="de-DE" sz="1200" dirty="0">
              <a:solidFill>
                <a:srgbClr val="00589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04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551414"/>
            <a:ext cx="8839200" cy="3488881"/>
          </a:xfrm>
        </p:spPr>
        <p:txBody>
          <a:bodyPr/>
          <a:lstStyle/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58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/>
            </a:endParaRPr>
          </a:p>
          <a:p>
            <a:endParaRPr lang="en-GB" sz="1400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467544" y="110996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L1B TOA validation</a:t>
            </a:r>
            <a:endParaRPr lang="de-DE" altLang="de-DE" sz="2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D40D77-E111-40D0-8F47-B615418AF78A}" type="slidenum">
              <a:rPr lang="de-DE" altLang="de-DE" smtClean="0"/>
              <a:pPr/>
              <a:t>6</a:t>
            </a:fld>
            <a:endParaRPr lang="de-DE" alt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38BCEEA-BAEC-45E1-8EAA-28EDB86A57F1}"/>
              </a:ext>
            </a:extLst>
          </p:cNvPr>
          <p:cNvSpPr txBox="1"/>
          <p:nvPr/>
        </p:nvSpPr>
        <p:spPr>
          <a:xfrm>
            <a:off x="152400" y="551414"/>
            <a:ext cx="2259360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de-DE" sz="1200" b="1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Complete</a:t>
            </a:r>
            <a:r>
              <a:rPr lang="de-DE" sz="1200" b="1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 in-orbit </a:t>
            </a:r>
            <a:r>
              <a:rPr lang="de-DE" sz="1200" b="1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period</a:t>
            </a:r>
            <a:endParaRPr lang="de-DE" sz="1200" b="1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36 </a:t>
            </a:r>
            <a:r>
              <a:rPr lang="de-DE" sz="1200" dirty="0">
                <a:solidFill>
                  <a:srgbClr val="00589C"/>
                </a:solidFill>
              </a:rPr>
              <a:t>valid </a:t>
            </a:r>
            <a:r>
              <a:rPr lang="de-DE" sz="1200" dirty="0" err="1">
                <a:solidFill>
                  <a:srgbClr val="00589C"/>
                </a:solidFill>
              </a:rPr>
              <a:t>matchups</a:t>
            </a:r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de-DE" sz="1200" dirty="0">
                <a:solidFill>
                  <a:srgbClr val="00589C"/>
                </a:solidFill>
              </a:rPr>
              <a:t>(</a:t>
            </a:r>
            <a:r>
              <a:rPr lang="en-US" sz="1200" dirty="0">
                <a:solidFill>
                  <a:srgbClr val="00589C"/>
                </a:solidFill>
                <a:cs typeface="MS PGothic"/>
              </a:rPr>
              <a:t>Railroad Valley, </a:t>
            </a:r>
            <a:r>
              <a:rPr lang="en-US" sz="1200" dirty="0" err="1">
                <a:solidFill>
                  <a:srgbClr val="00589C"/>
                </a:solidFill>
                <a:cs typeface="MS PGothic"/>
              </a:rPr>
              <a:t>Gobabeb</a:t>
            </a:r>
            <a:r>
              <a:rPr lang="en-US" sz="1200" dirty="0">
                <a:solidFill>
                  <a:srgbClr val="00589C"/>
                </a:solidFill>
                <a:cs typeface="MS PGothic"/>
              </a:rPr>
              <a:t>, Pinnacles, </a:t>
            </a:r>
            <a:r>
              <a:rPr lang="en-US" sz="1200" dirty="0" err="1">
                <a:solidFill>
                  <a:srgbClr val="00589C"/>
                </a:solidFill>
                <a:cs typeface="MS PGothic"/>
              </a:rPr>
              <a:t>Amiaz</a:t>
            </a:r>
            <a:r>
              <a:rPr lang="en-US" sz="1200" dirty="0">
                <a:solidFill>
                  <a:srgbClr val="00589C"/>
                </a:solidFill>
                <a:cs typeface="MS PGothic"/>
              </a:rPr>
              <a:t> Plain, </a:t>
            </a:r>
            <a:r>
              <a:rPr lang="en-US" sz="1200" dirty="0" err="1">
                <a:solidFill>
                  <a:srgbClr val="00589C"/>
                </a:solidFill>
                <a:cs typeface="MS PGothic"/>
              </a:rPr>
              <a:t>Makhtesh</a:t>
            </a:r>
            <a:r>
              <a:rPr lang="en-US" sz="1200" dirty="0">
                <a:solidFill>
                  <a:srgbClr val="00589C"/>
                </a:solidFill>
                <a:cs typeface="MS PGothic"/>
              </a:rPr>
              <a:t> Ramon, Playa Zero…</a:t>
            </a:r>
            <a:r>
              <a:rPr lang="en-US" sz="1200" dirty="0">
                <a:solidFill>
                  <a:srgbClr val="00589C"/>
                </a:solidFill>
              </a:rPr>
              <a:t>)</a:t>
            </a:r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	</a:t>
            </a:r>
            <a:endParaRPr lang="de-DE" sz="1200" dirty="0">
              <a:solidFill>
                <a:srgbClr val="00589C"/>
              </a:solidFill>
              <a:latin typeface="+mn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5AD414E-3E97-46D6-B5E3-412E2DB84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26" y="1270689"/>
            <a:ext cx="6289561" cy="28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0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551414"/>
            <a:ext cx="8839200" cy="3488881"/>
          </a:xfrm>
        </p:spPr>
        <p:txBody>
          <a:bodyPr/>
          <a:lstStyle/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58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/>
            </a:endParaRPr>
          </a:p>
          <a:p>
            <a:endParaRPr lang="en-GB" sz="1400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467544" y="110996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L1B TOA validation</a:t>
            </a:r>
            <a:endParaRPr lang="de-DE" altLang="de-DE" sz="2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D40D77-E111-40D0-8F47-B615418AF78A}" type="slidenum">
              <a:rPr lang="de-DE" altLang="de-DE" smtClean="0"/>
              <a:pPr/>
              <a:t>7</a:t>
            </a:fld>
            <a:endParaRPr lang="de-DE" alt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5AD414E-3E97-46D6-B5E3-412E2DB84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26" y="1270689"/>
            <a:ext cx="6289561" cy="283130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34AA1D0-2849-435A-95F1-9ADC4C5DE687}"/>
              </a:ext>
            </a:extLst>
          </p:cNvPr>
          <p:cNvSpPr txBox="1"/>
          <p:nvPr/>
        </p:nvSpPr>
        <p:spPr>
          <a:xfrm>
            <a:off x="152400" y="551414"/>
            <a:ext cx="225936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de-DE" sz="1200" b="1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3rd </a:t>
            </a:r>
            <a:r>
              <a:rPr lang="de-DE" sz="1200" b="1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year</a:t>
            </a:r>
            <a:r>
              <a:rPr lang="de-DE" sz="1200" b="1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 OP</a:t>
            </a: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6 </a:t>
            </a:r>
            <a:r>
              <a:rPr lang="de-DE" sz="1200" dirty="0">
                <a:solidFill>
                  <a:srgbClr val="00589C"/>
                </a:solidFill>
              </a:rPr>
              <a:t>valid </a:t>
            </a:r>
            <a:r>
              <a:rPr lang="de-DE" sz="1200" dirty="0" err="1">
                <a:solidFill>
                  <a:srgbClr val="00589C"/>
                </a:solidFill>
              </a:rPr>
              <a:t>matchups</a:t>
            </a:r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de-DE" sz="1200" dirty="0">
                <a:solidFill>
                  <a:srgbClr val="00589C"/>
                </a:solidFill>
              </a:rPr>
              <a:t>(</a:t>
            </a:r>
            <a:r>
              <a:rPr lang="en-US" sz="1200" dirty="0">
                <a:solidFill>
                  <a:srgbClr val="00589C"/>
                </a:solidFill>
                <a:cs typeface="MS PGothic"/>
              </a:rPr>
              <a:t>Railroad Valley, </a:t>
            </a:r>
            <a:r>
              <a:rPr lang="en-US" sz="1200" dirty="0" err="1">
                <a:solidFill>
                  <a:srgbClr val="00589C"/>
                </a:solidFill>
                <a:cs typeface="MS PGothic"/>
              </a:rPr>
              <a:t>Gobabeb</a:t>
            </a:r>
            <a:r>
              <a:rPr lang="en-US" sz="1200" dirty="0">
                <a:solidFill>
                  <a:srgbClr val="00589C"/>
                </a:solidFill>
              </a:rPr>
              <a:t>)</a:t>
            </a:r>
            <a:r>
              <a:rPr lang="de-DE" sz="1200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	</a:t>
            </a:r>
            <a:endParaRPr lang="de-DE" sz="1200" dirty="0">
              <a:solidFill>
                <a:srgbClr val="00589C"/>
              </a:solidFill>
              <a:latin typeface="+mn-lt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454E4DD-7567-4FF7-8DA4-3028F2320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27" y="1269202"/>
            <a:ext cx="6289560" cy="28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4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551414"/>
            <a:ext cx="8839200" cy="3488881"/>
          </a:xfrm>
        </p:spPr>
        <p:txBody>
          <a:bodyPr/>
          <a:lstStyle/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rgbClr val="00589C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58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/>
            </a:endParaRPr>
          </a:p>
          <a:p>
            <a:endParaRPr lang="en-GB" sz="1400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467544" y="110996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L1B SNR</a:t>
            </a:r>
            <a:endParaRPr lang="de-DE" altLang="de-DE" sz="2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3528" y="445791"/>
            <a:ext cx="435220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Complete</a:t>
            </a:r>
            <a:r>
              <a:rPr lang="de-DE" sz="1200" b="1" dirty="0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 in-orbit </a:t>
            </a:r>
            <a:r>
              <a:rPr lang="de-DE" sz="1200" b="1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period</a:t>
            </a:r>
            <a:endParaRPr lang="de-DE" sz="1200" b="1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endParaRPr lang="en-US" sz="1200" dirty="0">
              <a:solidFill>
                <a:srgbClr val="00589C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589C"/>
                </a:solidFill>
                <a:latin typeface="+mn-lt"/>
              </a:rPr>
              <a:t>Mean SNR calculated on the basis of 93 </a:t>
            </a:r>
            <a:r>
              <a:rPr lang="de-DE" sz="1200" dirty="0" err="1">
                <a:solidFill>
                  <a:srgbClr val="00589C"/>
                </a:solidFill>
                <a:latin typeface="+mn-lt"/>
                <a:sym typeface="Wingdings" panose="05000000000000000000" pitchFamily="2" charset="2"/>
              </a:rPr>
              <a:t>tiles</a:t>
            </a:r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589C"/>
              </a:solidFill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11960" y="459735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000" dirty="0">
                <a:solidFill>
                  <a:srgbClr val="00589C"/>
                </a:solidFill>
              </a:rPr>
              <a:t>Criteria</a:t>
            </a:r>
            <a:r>
              <a:rPr lang="de-DE" sz="1000" dirty="0">
                <a:solidFill>
                  <a:srgbClr val="00589C"/>
                </a:solidFill>
              </a:rPr>
              <a:t>:   </a:t>
            </a:r>
            <a:r>
              <a:rPr lang="en-US" sz="1000" dirty="0">
                <a:solidFill>
                  <a:srgbClr val="00589C"/>
                </a:solidFill>
              </a:rPr>
              <a:t>VNIR  &gt;  343:1 (@495 nm &amp; SSD 4.7 nm) </a:t>
            </a:r>
            <a:r>
              <a:rPr lang="de-DE" sz="1000" dirty="0">
                <a:solidFill>
                  <a:srgbClr val="00589C"/>
                </a:solidFill>
              </a:rPr>
              <a:t>	   SWIR </a:t>
            </a:r>
            <a:r>
              <a:rPr lang="en-US" sz="1000" dirty="0">
                <a:solidFill>
                  <a:srgbClr val="00589C"/>
                </a:solidFill>
              </a:rPr>
              <a:t>&gt; 137:1 (@2200 nm &amp; SSD 8.4 nm</a:t>
            </a:r>
            <a:r>
              <a:rPr lang="en-US" sz="1400" dirty="0">
                <a:solidFill>
                  <a:srgbClr val="00589C"/>
                </a:solidFill>
              </a:rPr>
              <a:t>)</a:t>
            </a:r>
            <a:endParaRPr lang="en-GB" sz="1400" dirty="0">
              <a:solidFill>
                <a:srgbClr val="00589C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24F45E4-9A8A-4AFE-BE1D-96678EF0A7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3620997" y="4803431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8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r="475"/>
          <a:stretch/>
        </p:blipFill>
        <p:spPr>
          <a:xfrm>
            <a:off x="89708" y="1326874"/>
            <a:ext cx="4272421" cy="3206108"/>
          </a:xfrm>
          <a:prstGeom prst="rect">
            <a:avLst/>
          </a:prstGeom>
        </p:spPr>
      </p:pic>
      <p:cxnSp>
        <p:nvCxnSpPr>
          <p:cNvPr id="7" name="Gerader Verbinder 6"/>
          <p:cNvCxnSpPr>
            <a:cxnSpLocks/>
          </p:cNvCxnSpPr>
          <p:nvPr/>
        </p:nvCxnSpPr>
        <p:spPr bwMode="auto">
          <a:xfrm flipV="1">
            <a:off x="926226" y="1643203"/>
            <a:ext cx="0" cy="26062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1AD6873C-6B19-4FA7-A7F3-B8A681452371}"/>
              </a:ext>
            </a:extLst>
          </p:cNvPr>
          <p:cNvSpPr/>
          <p:nvPr/>
        </p:nvSpPr>
        <p:spPr bwMode="auto">
          <a:xfrm>
            <a:off x="829158" y="1802334"/>
            <a:ext cx="194136" cy="21602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19"/>
          <a:stretch/>
        </p:blipFill>
        <p:spPr>
          <a:xfrm>
            <a:off x="4675732" y="1205596"/>
            <a:ext cx="4272422" cy="3209026"/>
          </a:xfrm>
          <a:prstGeom prst="rect">
            <a:avLst/>
          </a:prstGeom>
        </p:spPr>
      </p:pic>
      <p:cxnSp>
        <p:nvCxnSpPr>
          <p:cNvPr id="13" name="Gerader Verbinder 12"/>
          <p:cNvCxnSpPr>
            <a:cxnSpLocks/>
          </p:cNvCxnSpPr>
          <p:nvPr/>
        </p:nvCxnSpPr>
        <p:spPr bwMode="auto">
          <a:xfrm flipV="1">
            <a:off x="7938848" y="2018358"/>
            <a:ext cx="0" cy="208823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09114DF6-26C3-47E9-A91D-7F3753E2E411}"/>
              </a:ext>
            </a:extLst>
          </p:cNvPr>
          <p:cNvSpPr/>
          <p:nvPr/>
        </p:nvSpPr>
        <p:spPr bwMode="auto">
          <a:xfrm>
            <a:off x="7841780" y="2600435"/>
            <a:ext cx="194136" cy="21602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56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304800" y="110415"/>
            <a:ext cx="8839200" cy="3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r>
              <a:rPr lang="en-GB" sz="24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L1B spectral validation</a:t>
            </a:r>
            <a:endParaRPr lang="de-DE" altLang="de-DE" sz="2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07504" y="0"/>
            <a:ext cx="233566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sz="1200" dirty="0">
              <a:solidFill>
                <a:srgbClr val="00589C"/>
              </a:solidFill>
            </a:endParaRPr>
          </a:p>
          <a:p>
            <a:r>
              <a:rPr lang="de-DE" sz="1200" dirty="0">
                <a:solidFill>
                  <a:srgbClr val="00589C"/>
                </a:solidFill>
              </a:rPr>
              <a:t>Validation </a:t>
            </a:r>
            <a:r>
              <a:rPr lang="de-DE" sz="1200" dirty="0" err="1">
                <a:solidFill>
                  <a:srgbClr val="00589C"/>
                </a:solidFill>
              </a:rPr>
              <a:t>performed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by</a:t>
            </a:r>
            <a:r>
              <a:rPr lang="en-US" sz="1200" dirty="0">
                <a:solidFill>
                  <a:srgbClr val="00589C"/>
                </a:solidFill>
              </a:rPr>
              <a:t> </a:t>
            </a:r>
          </a:p>
          <a:p>
            <a:r>
              <a:rPr lang="en-US" sz="1200" dirty="0">
                <a:solidFill>
                  <a:srgbClr val="00589C"/>
                </a:solidFill>
              </a:rPr>
              <a:t>L. </a:t>
            </a:r>
            <a:r>
              <a:rPr lang="en-US" sz="1200" dirty="0" err="1">
                <a:solidFill>
                  <a:srgbClr val="00589C"/>
                </a:solidFill>
              </a:rPr>
              <a:t>Guanter</a:t>
            </a:r>
            <a:r>
              <a:rPr lang="en-US" sz="1200" dirty="0">
                <a:solidFill>
                  <a:srgbClr val="00589C"/>
                </a:solidFill>
              </a:rPr>
              <a:t> (UPV)</a:t>
            </a:r>
            <a:endParaRPr lang="de-DE" sz="1200" dirty="0">
              <a:solidFill>
                <a:srgbClr val="00589C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589C"/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8527D52-5106-4A30-8B93-BA65998FAD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2900" y="4787106"/>
            <a:ext cx="838200" cy="255587"/>
          </a:xfrm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t>9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7" name="Picture 3" descr="EnMAP_smile_abs__vnir_mean_Oct24">
            <a:extLst>
              <a:ext uri="{FF2B5EF4-FFF2-40B4-BE49-F238E27FC236}">
                <a16:creationId xmlns:a16="http://schemas.microsoft.com/office/drawing/2014/main" id="{84925D6A-B058-4060-B13A-100B25001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67" y="771550"/>
            <a:ext cx="3518111" cy="2721039"/>
          </a:xfrm>
          <a:prstGeom prst="rect">
            <a:avLst/>
          </a:prstGeom>
        </p:spPr>
      </p:pic>
      <p:pic>
        <p:nvPicPr>
          <p:cNvPr id="8" name="Picture 4" descr="EnMAP_smile_abs__swir_mean_Oct24">
            <a:extLst>
              <a:ext uri="{FF2B5EF4-FFF2-40B4-BE49-F238E27FC236}">
                <a16:creationId xmlns:a16="http://schemas.microsoft.com/office/drawing/2014/main" id="{D044A4BB-47BD-4F3C-A22C-D40204F51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56" y="782932"/>
            <a:ext cx="3518111" cy="27210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7A06F86-3B7F-45C4-AC21-F295CD18584A}"/>
              </a:ext>
            </a:extLst>
          </p:cNvPr>
          <p:cNvSpPr txBox="1"/>
          <p:nvPr/>
        </p:nvSpPr>
        <p:spPr>
          <a:xfrm>
            <a:off x="871972" y="3549326"/>
            <a:ext cx="770485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0589C"/>
                </a:solidFill>
              </a:rPr>
              <a:t>Results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from</a:t>
            </a:r>
            <a:r>
              <a:rPr lang="de-DE" sz="1200" dirty="0">
                <a:solidFill>
                  <a:srgbClr val="00589C"/>
                </a:solidFill>
              </a:rPr>
              <a:t> 8 </a:t>
            </a:r>
            <a:r>
              <a:rPr lang="de-DE" sz="1200" dirty="0" err="1">
                <a:solidFill>
                  <a:srgbClr val="00589C"/>
                </a:solidFill>
              </a:rPr>
              <a:t>tiles</a:t>
            </a:r>
            <a:r>
              <a:rPr lang="de-DE" sz="1200" dirty="0">
                <a:solidFill>
                  <a:srgbClr val="00589C"/>
                </a:solidFill>
              </a:rPr>
              <a:t> (PV01.04.02/AV01.04.02) </a:t>
            </a:r>
            <a:r>
              <a:rPr lang="de-DE" sz="1200" dirty="0" err="1">
                <a:solidFill>
                  <a:srgbClr val="00589C"/>
                </a:solidFill>
              </a:rPr>
              <a:t>acquired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under</a:t>
            </a:r>
            <a:r>
              <a:rPr lang="de-DE" sz="1200" dirty="0">
                <a:solidFill>
                  <a:srgbClr val="00589C"/>
                </a:solidFill>
              </a:rPr>
              <a:t> different </a:t>
            </a:r>
            <a:r>
              <a:rPr lang="de-DE" sz="1200" dirty="0" err="1">
                <a:solidFill>
                  <a:srgbClr val="00589C"/>
                </a:solidFill>
              </a:rPr>
              <a:t>atmospheric</a:t>
            </a:r>
            <a:r>
              <a:rPr lang="de-DE" sz="1200" dirty="0">
                <a:solidFill>
                  <a:srgbClr val="00589C"/>
                </a:solidFill>
              </a:rPr>
              <a:t> and angular </a:t>
            </a:r>
            <a:r>
              <a:rPr lang="de-DE" sz="1200" dirty="0" err="1">
                <a:solidFill>
                  <a:srgbClr val="00589C"/>
                </a:solidFill>
              </a:rPr>
              <a:t>conditions</a:t>
            </a:r>
            <a:endParaRPr lang="de-DE" sz="400" dirty="0">
              <a:solidFill>
                <a:srgbClr val="00589C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589C"/>
                </a:solidFill>
              </a:rPr>
              <a:t>VNIR: -0.16 </a:t>
            </a:r>
            <a:r>
              <a:rPr lang="de-DE" sz="1200" dirty="0" err="1">
                <a:solidFill>
                  <a:srgbClr val="00589C"/>
                </a:solidFill>
              </a:rPr>
              <a:t>nm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offset</a:t>
            </a:r>
            <a:r>
              <a:rPr lang="de-DE" sz="1200" dirty="0">
                <a:solidFill>
                  <a:srgbClr val="00589C"/>
                </a:solidFill>
              </a:rPr>
              <a:t>, ~0.35 </a:t>
            </a:r>
            <a:r>
              <a:rPr lang="de-DE" sz="1200" dirty="0" err="1">
                <a:solidFill>
                  <a:srgbClr val="00589C"/>
                </a:solidFill>
              </a:rPr>
              <a:t>nm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peak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to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peak</a:t>
            </a:r>
            <a:endParaRPr lang="de-DE" sz="1200" dirty="0">
              <a:solidFill>
                <a:srgbClr val="00589C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589C"/>
                </a:solidFill>
              </a:rPr>
              <a:t>SWIR: 0.4 </a:t>
            </a:r>
            <a:r>
              <a:rPr lang="de-DE" sz="1200" dirty="0" err="1">
                <a:solidFill>
                  <a:srgbClr val="00589C"/>
                </a:solidFill>
              </a:rPr>
              <a:t>nm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offset</a:t>
            </a:r>
            <a:r>
              <a:rPr lang="de-DE" sz="1200" dirty="0">
                <a:solidFill>
                  <a:srgbClr val="00589C"/>
                </a:solidFill>
              </a:rPr>
              <a:t>, ~0.6 </a:t>
            </a:r>
            <a:r>
              <a:rPr lang="de-DE" sz="1200" dirty="0" err="1">
                <a:solidFill>
                  <a:srgbClr val="00589C"/>
                </a:solidFill>
              </a:rPr>
              <a:t>nm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peak</a:t>
            </a:r>
            <a:r>
              <a:rPr lang="de-DE" sz="1200" dirty="0">
                <a:solidFill>
                  <a:srgbClr val="00589C"/>
                </a:solidFill>
              </a:rPr>
              <a:t>-</a:t>
            </a:r>
            <a:r>
              <a:rPr lang="de-DE" sz="1200" dirty="0" err="1">
                <a:solidFill>
                  <a:srgbClr val="00589C"/>
                </a:solidFill>
              </a:rPr>
              <a:t>to</a:t>
            </a:r>
            <a:r>
              <a:rPr lang="de-DE" sz="1200" dirty="0">
                <a:solidFill>
                  <a:srgbClr val="00589C"/>
                </a:solidFill>
              </a:rPr>
              <a:t>-peak</a:t>
            </a:r>
          </a:p>
          <a:p>
            <a:endParaRPr lang="de-DE" sz="500" dirty="0">
              <a:solidFill>
                <a:srgbClr val="00589C"/>
              </a:solidFill>
            </a:endParaRPr>
          </a:p>
          <a:p>
            <a:r>
              <a:rPr lang="de-DE" sz="1200" dirty="0" err="1">
                <a:solidFill>
                  <a:srgbClr val="00589C"/>
                </a:solidFill>
              </a:rPr>
              <a:t>Criteria</a:t>
            </a:r>
            <a:r>
              <a:rPr lang="de-DE" sz="1200" dirty="0">
                <a:solidFill>
                  <a:srgbClr val="00589C"/>
                </a:solidFill>
              </a:rPr>
              <a:t>: &lt; 20 % linear </a:t>
            </a:r>
            <a:r>
              <a:rPr lang="de-DE" sz="1200" dirty="0" err="1">
                <a:solidFill>
                  <a:srgbClr val="00589C"/>
                </a:solidFill>
              </a:rPr>
              <a:t>displacement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of</a:t>
            </a:r>
            <a:r>
              <a:rPr lang="de-DE" sz="1200" dirty="0">
                <a:solidFill>
                  <a:srgbClr val="00589C"/>
                </a:solidFill>
              </a:rPr>
              <a:t> a </a:t>
            </a:r>
            <a:r>
              <a:rPr lang="de-DE" sz="1200" dirty="0" err="1">
                <a:solidFill>
                  <a:srgbClr val="00589C"/>
                </a:solidFill>
              </a:rPr>
              <a:t>detector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element</a:t>
            </a:r>
            <a:r>
              <a:rPr lang="de-DE" sz="1200" dirty="0">
                <a:solidFill>
                  <a:srgbClr val="00589C"/>
                </a:solidFill>
              </a:rPr>
              <a:t> </a:t>
            </a:r>
            <a:r>
              <a:rPr lang="de-DE" sz="1200" dirty="0" err="1">
                <a:solidFill>
                  <a:srgbClr val="00589C"/>
                </a:solidFill>
              </a:rPr>
              <a:t>fulfilled</a:t>
            </a:r>
            <a:endParaRPr lang="de-DE" sz="1200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96713"/>
      </p:ext>
    </p:extLst>
  </p:cSld>
  <p:clrMapOvr>
    <a:masterClrMapping/>
  </p:clrMapOvr>
</p:sld>
</file>

<file path=ppt/theme/theme1.xml><?xml version="1.0" encoding="utf-8"?>
<a:theme xmlns:a="http://schemas.openxmlformats.org/drawingml/2006/main" name="GFZ_Praesentation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GFZ_Praesentation_ppt2013_16x9_en</Template>
  <TotalTime>0</TotalTime>
  <Words>1588</Words>
  <Application>Microsoft Office PowerPoint</Application>
  <PresentationFormat>Bildschirmpräsentation (16:9)</PresentationFormat>
  <Paragraphs>539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4" baseType="lpstr">
      <vt:lpstr>MS PGothic</vt:lpstr>
      <vt:lpstr>Arial</vt:lpstr>
      <vt:lpstr>Calibri</vt:lpstr>
      <vt:lpstr>Cambria</vt:lpstr>
      <vt:lpstr>Cambria Math</vt:lpstr>
      <vt:lpstr>Droid Sans Fallback</vt:lpstr>
      <vt:lpstr>Symbol</vt:lpstr>
      <vt:lpstr>Times New Roman</vt:lpstr>
      <vt:lpstr>Verdana</vt:lpstr>
      <vt:lpstr>Wingdings</vt:lpstr>
      <vt:lpstr>GFZ_Praesentation_DE</vt:lpstr>
      <vt:lpstr>PowerPoint-Präsentation</vt:lpstr>
      <vt:lpstr>EnVAL: validation of EnMAP products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EnVAL conclusions:</vt:lpstr>
      <vt:lpstr>PowerPoint-Präsentation</vt:lpstr>
      <vt:lpstr>PowerPoint-Präsentation</vt:lpstr>
      <vt:lpstr>PowerPoint-Präsentation</vt:lpstr>
      <vt:lpstr>PowerPoint-Präsentation</vt:lpstr>
      <vt:lpstr>EnVAL conclusions seed questions: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AV-Medien_G222</dc:creator>
  <cp:lastModifiedBy>Maximilian Brell</cp:lastModifiedBy>
  <cp:revision>1498</cp:revision>
  <cp:lastPrinted>2024-10-22T12:47:21Z</cp:lastPrinted>
  <dcterms:created xsi:type="dcterms:W3CDTF">2021-09-06T10:47:31Z</dcterms:created>
  <dcterms:modified xsi:type="dcterms:W3CDTF">2024-11-14T08:45:22Z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1033-11.1.0.8865</vt:lpwstr>
  </property>
</Properties>
</file>