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737" r:id="rId5"/>
    <p:sldMasterId id="2147483721" r:id="rId6"/>
  </p:sldMasterIdLst>
  <p:notesMasterIdLst>
    <p:notesMasterId r:id="rId22"/>
  </p:notesMasterIdLst>
  <p:sldIdLst>
    <p:sldId id="2145706510" r:id="rId7"/>
    <p:sldId id="2284" r:id="rId8"/>
    <p:sldId id="2145706577" r:id="rId9"/>
    <p:sldId id="2145706567" r:id="rId10"/>
    <p:sldId id="2142533912" r:id="rId11"/>
    <p:sldId id="2145706569" r:id="rId12"/>
    <p:sldId id="2142533782" r:id="rId13"/>
    <p:sldId id="2145706579" r:id="rId14"/>
    <p:sldId id="2145706581" r:id="rId15"/>
    <p:sldId id="2142534037" r:id="rId16"/>
    <p:sldId id="2145706583" r:id="rId17"/>
    <p:sldId id="2142533901" r:id="rId18"/>
    <p:sldId id="2142533762" r:id="rId19"/>
    <p:sldId id="1042652845" r:id="rId20"/>
    <p:sldId id="21457065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6D82"/>
    <a:srgbClr val="9264BC"/>
    <a:srgbClr val="FF861A"/>
    <a:srgbClr val="44AA44"/>
    <a:srgbClr val="5296C5"/>
    <a:srgbClr val="007DBF"/>
    <a:srgbClr val="FFFFFF"/>
    <a:srgbClr val="F9F9F9"/>
    <a:srgbClr val="DDF3FF"/>
    <a:srgbClr val="680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72" autoAdjust="0"/>
    <p:restoredTop sz="96197"/>
  </p:normalViewPr>
  <p:slideViewPr>
    <p:cSldViewPr snapToGrid="0">
      <p:cViewPr varScale="1">
        <p:scale>
          <a:sx n="119" d="100"/>
          <a:sy n="119" d="100"/>
        </p:scale>
        <p:origin x="10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151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D6DB2-194E-E742-908B-A49CE973AC08}" type="datetimeFigureOut">
              <a:rPr lang="en-US" smtClean="0"/>
              <a:t>11/13/24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09060-2688-4C4C-93A6-1012D410A3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018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921535-3929-9E27-A3F4-2FC8621D4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04"/>
            <a:ext cx="12185628" cy="6854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16DFD-19AB-58D0-9A33-1BDAEB9A5A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12722" cy="97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4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595D9-40C0-644F-9A8F-4760DF7DFF88}"/>
              </a:ext>
            </a:extLst>
          </p:cNvPr>
          <p:cNvSpPr/>
          <p:nvPr/>
        </p:nvSpPr>
        <p:spPr bwMode="white">
          <a:xfrm>
            <a:off x="0" y="5971836"/>
            <a:ext cx="12192000" cy="88616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4344E9-5EA5-3344-98BC-A788C1D700C9}"/>
              </a:ext>
            </a:extLst>
          </p:cNvPr>
          <p:cNvSpPr/>
          <p:nvPr/>
        </p:nvSpPr>
        <p:spPr>
          <a:xfrm>
            <a:off x="-11141" y="6044974"/>
            <a:ext cx="2998984" cy="81302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375" dirty="0"/>
              <a:t>26 July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46554-A505-0645-80E4-A5B297B715F2}"/>
              </a:ext>
            </a:extLst>
          </p:cNvPr>
          <p:cNvSpPr/>
          <p:nvPr/>
        </p:nvSpPr>
        <p:spPr>
          <a:xfrm>
            <a:off x="3146035" y="6044974"/>
            <a:ext cx="9045965" cy="813027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7545431" y="2954498"/>
            <a:ext cx="4471165" cy="165200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en-US" sz="2400" kern="12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349014" indent="0" algn="ctr">
              <a:buNone/>
            </a:lvl2pPr>
            <a:lvl3pPr marL="698028" indent="0" algn="ctr">
              <a:buNone/>
            </a:lvl3pPr>
            <a:lvl4pPr marL="1047042" indent="0" algn="ctr">
              <a:buNone/>
            </a:lvl4pPr>
            <a:lvl5pPr marL="1396056" indent="0" algn="ctr">
              <a:buNone/>
            </a:lvl5pPr>
            <a:lvl6pPr marL="1745070" indent="0" algn="ctr">
              <a:buNone/>
            </a:lvl6pPr>
            <a:lvl7pPr marL="2094083" indent="0" algn="ctr">
              <a:buNone/>
            </a:lvl7pPr>
            <a:lvl8pPr marL="2443097" indent="0" algn="ctr">
              <a:buNone/>
            </a:lvl8pPr>
            <a:lvl9pPr marL="2792111" indent="0" algn="ctr">
              <a:buNone/>
            </a:lvl9pPr>
          </a:lstStyle>
          <a:p>
            <a:r>
              <a:rPr lang="en-US"/>
              <a:t>XX – Section Name</a:t>
            </a:r>
          </a:p>
          <a:p>
            <a:r>
              <a:rPr lang="en-US"/>
              <a:t>Name of Presenter </a:t>
            </a:r>
          </a:p>
          <a:p>
            <a:r>
              <a:rPr lang="en-US"/>
              <a:t>Role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C546A-B4E2-AC4C-AE44-7DC2E7B06FC9}"/>
              </a:ext>
            </a:extLst>
          </p:cNvPr>
          <p:cNvSpPr txBox="1"/>
          <p:nvPr userDrawn="1"/>
        </p:nvSpPr>
        <p:spPr>
          <a:xfrm>
            <a:off x="7293761" y="1207985"/>
            <a:ext cx="49094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 Surface Mineral Dust Source Investigation</a:t>
            </a:r>
          </a:p>
          <a:p>
            <a:pPr algn="ctr">
              <a:defRPr/>
            </a:pPr>
            <a:r>
              <a:rPr lang="en-US" sz="24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(EMIT)</a:t>
            </a:r>
            <a:endParaRPr lang="en-US" sz="1568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79" y="109057"/>
            <a:ext cx="7046752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1BD34FCB-3A3E-E04A-A9DE-C420542BB82C}"/>
              </a:ext>
            </a:extLst>
          </p:cNvPr>
          <p:cNvSpPr txBox="1">
            <a:spLocks/>
          </p:cNvSpPr>
          <p:nvPr userDrawn="1"/>
        </p:nvSpPr>
        <p:spPr>
          <a:xfrm>
            <a:off x="173955" y="5179034"/>
            <a:ext cx="3441700" cy="488950"/>
          </a:xfrm>
          <a:prstGeom prst="rect">
            <a:avLst/>
          </a:prstGeom>
        </p:spPr>
        <p:txBody>
          <a:bodyPr anchor="ctr"/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19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18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17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713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alphaModFix amt="20000"/>
          </a:blip>
          <a:srcRect/>
          <a:stretch>
            <a:fillRect/>
          </a:stretch>
        </p:blipFill>
        <p:spPr bwMode="auto">
          <a:xfrm>
            <a:off x="3146035" y="6044973"/>
            <a:ext cx="9045966" cy="8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4721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B629-B1BC-0E4F-A4C9-7004958DA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7FC94-70E8-7943-9DF0-535AE5697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73F1-1756-8A4E-9190-0E4A201B4150}" type="datetime1">
              <a:rPr lang="en-US" smtClean="0"/>
              <a:t>11/13/24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FDB88D-C830-984C-B752-3862D7112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david.r.thompson@jpl.nasa.gov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EBCC7-37A3-8645-AB47-53B1381EB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D63-6F94-814E-94E8-7961B902B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13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4E581-73E1-2C49-BA46-063C0E980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111498-9F37-FB41-B4B8-295FC9BD4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9CFF9-028B-A645-9806-4C34AFE92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004" y="6356350"/>
            <a:ext cx="2565396" cy="365125"/>
          </a:xfrm>
        </p:spPr>
        <p:txBody>
          <a:bodyPr/>
          <a:lstStyle/>
          <a:p>
            <a:fld id="{CB7A66B8-1412-054E-881F-6E77BED94AA2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44DFB-B325-D748-B58E-DC1C3F54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david.r.thompson@jpl.nasa.gov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4C8AF-AE5E-1B4F-A858-A75BD4898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D63-6F94-814E-94E8-7961B902B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41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47E6-E38B-074D-B60D-02C67FA9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FB5B9-8653-CD42-BCCE-C756D0CEC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26EE1-6F25-9A4C-AADA-AA9C9839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5812F-BC5F-394C-84F8-B0964726600B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D106C-3C14-4D48-A018-9B974B8A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david.r.thompson@jpl.nasa.gov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0F61F-51F0-384B-A63D-96C68E1D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D63-6F94-814E-94E8-7961B902B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39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8321A-3272-6B42-B436-923FF0C0F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2B764-FAA6-3E4D-837B-F45A2EF2E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1925F-577B-7649-A61D-43E4B935D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D985-3C9D-DA42-9E1C-D89EEE423452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5E99C-38EC-074A-90D0-BD673758E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david.r.thompson@jpl.nasa.gov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34048-1225-C748-8779-4C761093D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D63-6F94-814E-94E8-7961B902B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58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C5B3-5E0F-8040-9E26-F684CE57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5AC47-713E-9D47-BBD2-BD60E3DA9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CBDA10-BD8A-404F-BCD7-3D493540D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4EDBF-CF18-5847-8ED7-9A5A9BD7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0C937-BA17-654F-88BD-20A1833B0506}" type="datetime1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7B54B-D3CE-954F-831D-BC129B1D3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david.r.thompson@jpl.nasa.gov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2D3EA-6AD0-B54A-A988-9D00AF257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D63-6F94-814E-94E8-7961B902B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70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3C8A-FD29-A34D-8830-445501479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EC117-70C4-2042-943F-1A6BA1282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87D88-F291-284C-937A-B8A4C504A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9C53DE-C88E-6344-96DA-4D5ED44129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441B4-F926-DC44-AF9C-66A7A47B42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E62AE2-53EB-C242-975E-415DEC173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36116-0CCF-4344-BE38-EE01D6CFA6CC}" type="datetime1">
              <a:rPr lang="en-US" smtClean="0"/>
              <a:t>11/13/24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0C391B-60FD-4F42-865B-FBAA2C34D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david.r.thompson@jpl.nasa.gov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5DFCA3-5779-B04F-9650-7C8ADD70C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D63-6F94-814E-94E8-7961B902B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24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B629-B1BC-0E4F-A4C9-7004958DA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7FC94-70E8-7943-9DF0-535AE5697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73F1-1756-8A4E-9190-0E4A201B4150}" type="datetime1">
              <a:rPr lang="en-US" smtClean="0"/>
              <a:t>11/13/24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FDB88D-C830-984C-B752-3862D7112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david.r.thompson@jpl.nasa.gov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EBCC7-37A3-8645-AB47-53B1381EB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D63-6F94-814E-94E8-7961B902B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66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B629-B1BC-0E4F-A4C9-7004958DA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7FC94-70E8-7943-9DF0-535AE5697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A73F1-1756-8A4E-9190-0E4A201B4150}" type="datetime1">
              <a:rPr lang="en-US" smtClean="0"/>
              <a:t>11/13/24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FDB88D-C830-984C-B752-3862D7112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david.r.thompson@jpl.nasa.gov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EBCC7-37A3-8645-AB47-53B1381EB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D63-6F94-814E-94E8-7961B902B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16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F8C3AC-6C3E-F34C-A9B6-267BF04B6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E3D74-24C2-CF41-A736-5C23956EA05F}" type="datetime1">
              <a:rPr lang="en-US" smtClean="0"/>
              <a:t>11/13/24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5F1790-1E2B-8D4C-A437-97E8155A2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david.r.thompson@jpl.nasa.gov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2688A-1906-624A-8934-039E22ACD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D63-6F94-814E-94E8-7961B902B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30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595D9-40C0-644F-9A8F-4760DF7DFF88}"/>
              </a:ext>
            </a:extLst>
          </p:cNvPr>
          <p:cNvSpPr/>
          <p:nvPr userDrawn="1"/>
        </p:nvSpPr>
        <p:spPr bwMode="white">
          <a:xfrm>
            <a:off x="0" y="5971836"/>
            <a:ext cx="12192000" cy="88616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46554-A505-0645-80E4-A5B297B715F2}"/>
              </a:ext>
            </a:extLst>
          </p:cNvPr>
          <p:cNvSpPr/>
          <p:nvPr/>
        </p:nvSpPr>
        <p:spPr>
          <a:xfrm>
            <a:off x="1" y="6400800"/>
            <a:ext cx="12192000" cy="457201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>
              <a:solidFill>
                <a:schemeClr val="bg1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7239001" y="1525588"/>
            <a:ext cx="4571998" cy="4114800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ctr">
              <a:buNone/>
              <a:defRPr lang="en-US" sz="3600" b="1" kern="1200" cap="small" dirty="0">
                <a:solidFill>
                  <a:srgbClr val="490053"/>
                </a:solidFill>
                <a:effectLst/>
                <a:latin typeface="+mn-lt"/>
                <a:ea typeface="+mn-ea"/>
                <a:cs typeface="+mn-cs"/>
              </a:defRPr>
            </a:lvl1pPr>
            <a:lvl2pPr marL="349014" indent="0" algn="ctr">
              <a:buNone/>
            </a:lvl2pPr>
            <a:lvl3pPr marL="698028" indent="0" algn="ctr">
              <a:buNone/>
            </a:lvl3pPr>
            <a:lvl4pPr marL="1047042" indent="0" algn="ctr">
              <a:buNone/>
            </a:lvl4pPr>
            <a:lvl5pPr marL="1396056" indent="0" algn="ctr">
              <a:buNone/>
            </a:lvl5pPr>
            <a:lvl6pPr marL="1745070" indent="0" algn="ctr">
              <a:buNone/>
            </a:lvl6pPr>
            <a:lvl7pPr marL="2094083" indent="0" algn="ctr">
              <a:buNone/>
            </a:lvl7pPr>
            <a:lvl8pPr marL="2443097" indent="0" algn="ctr">
              <a:buNone/>
            </a:lvl8pPr>
            <a:lvl9pPr marL="2792111" indent="0" algn="ctr">
              <a:buNone/>
            </a:lvl9pPr>
          </a:lstStyle>
          <a:p>
            <a:r>
              <a:rPr lang="en-US" dirty="0"/>
              <a:t>XX – Section Name</a:t>
            </a:r>
          </a:p>
          <a:p>
            <a:r>
              <a:rPr lang="en-US" dirty="0"/>
              <a:t>Name of Presenter </a:t>
            </a:r>
          </a:p>
          <a:p>
            <a:r>
              <a:rPr lang="en-US" dirty="0"/>
              <a:t>Role</a:t>
            </a: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6752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627877-C713-41B7-87B6-E36A9E1D06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alphaModFix amt="20000"/>
          </a:blip>
          <a:srcRect/>
          <a:stretch>
            <a:fillRect/>
          </a:stretch>
        </p:blipFill>
        <p:spPr bwMode="auto">
          <a:xfrm>
            <a:off x="0" y="6400800"/>
            <a:ext cx="1219200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D748DF7-70F7-019D-3C15-B285B41F8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1797CA1-85FF-C425-B8F6-CEB032256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B3896DA-6C3F-7242-F152-979FFB30C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423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4786E-942A-6346-8CB9-0B76B9F2A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FF7E7-9E02-E94E-ACBD-C05260DA2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C894D-3F1B-1748-8897-B84B58DAA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83239-D237-A74D-81D5-FAB2F1EC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3B049-A367-B94E-9670-8B226F80B2D5}" type="datetime1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690EC-9FDA-0147-B7E0-359888A1A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david.r.thompson@jpl.nasa.gov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57D1E-80CB-1D4B-BB5C-2FC75A074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D63-6F94-814E-94E8-7961B902B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88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6BD6C-109C-054C-ADB8-99D58BD8C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434FBB-220E-7043-9190-3E31C738EA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EE89A-0109-B84B-A81D-533884C7D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C331E0-D156-3E4D-BE02-005175BBE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0775-4ADF-784E-AEC4-60D2489F33FE}" type="datetime1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7D8F1-E9E2-9D45-A343-05A4B6DE0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david.r.thompson@jpl.nasa.gov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723DE-37E6-1942-A2F5-3174725DD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D63-6F94-814E-94E8-7961B902B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11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1ADC9-F9FE-E74F-8ED3-D1031D269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720264-8108-4947-B3A5-B76C93A38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E69DA-DA80-EF4B-A229-45940E983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8016B-348D-D24E-89A8-3B1021135422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CB923-BC99-A043-B4CC-85914F35B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david.r.thompson@jpl.nasa.gov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74FEF-FD0F-6A4D-AF1B-4898A0C6D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D63-6F94-814E-94E8-7961B902B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3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22390D-ECB3-E046-8EDB-DD359D3ADD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CB15B-E906-6C44-8629-337281D84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9D7CF-DD7C-1541-9858-BF6F29787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5126-A853-F848-9EF4-F44EE4C622B1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F8517-0FEA-9745-9468-4229E59F0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david.r.thompson@jpl.nasa.gov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5A26F-B807-2445-BB51-3FCE78284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4D63-6F94-814E-94E8-7961B902B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0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816864" y="1600200"/>
            <a:ext cx="10871200" cy="4645536"/>
          </a:xfrm>
          <a:prstGeom prst="rect">
            <a:avLst/>
          </a:prstGeom>
        </p:spPr>
        <p:txBody>
          <a:bodyPr/>
          <a:lstStyle>
            <a:lvl1pPr marL="320040" indent="-320040">
              <a:spcBef>
                <a:spcPts val="0"/>
              </a:spcBef>
              <a:spcAft>
                <a:spcPts val="800"/>
              </a:spcAft>
              <a:buClr>
                <a:srgbClr val="3E517B"/>
              </a:buClr>
              <a:buSzPct val="80000"/>
              <a:buFont typeface="Wingdings" charset="2"/>
              <a:buChar char="◼"/>
              <a:defRPr sz="2400"/>
            </a:lvl1pPr>
            <a:lvl2pPr marL="640080" indent="-274320">
              <a:spcBef>
                <a:spcPts val="0"/>
              </a:spcBef>
              <a:spcAft>
                <a:spcPts val="800"/>
              </a:spcAft>
              <a:buSzPct val="80000"/>
              <a:buFont typeface="Lucida Grande"/>
              <a:buChar char="◼"/>
              <a:defRPr sz="2200"/>
            </a:lvl2pPr>
            <a:lvl3pPr marL="822960" indent="-228600"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ct val="80000"/>
              <a:buFont typeface="Wingdings" charset="2"/>
              <a:buChar char="◼"/>
              <a:defRPr sz="2000"/>
            </a:lvl3pPr>
            <a:lvl4pPr marL="1097280">
              <a:spcBef>
                <a:spcPts val="0"/>
              </a:spcBef>
              <a:spcAft>
                <a:spcPts val="800"/>
              </a:spcAft>
              <a:buSzPct val="80000"/>
              <a:defRPr/>
            </a:lvl4pPr>
            <a:lvl5pPr marL="1280160">
              <a:spcBef>
                <a:spcPts val="0"/>
              </a:spcBef>
              <a:spcAft>
                <a:spcPts val="800"/>
              </a:spcAft>
              <a:buSzPct val="80000"/>
              <a:defRPr/>
            </a:lvl5pPr>
          </a:lstStyle>
          <a:p>
            <a:pPr lvl="0" eaLnBrk="1" latinLnBrk="0" hangingPunct="1"/>
            <a:r>
              <a:rPr lang="en-US" dirty="0"/>
              <a:t>Click to add text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900053" y="177800"/>
            <a:ext cx="8293815" cy="584200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rgbClr val="776C70"/>
                </a:solidFill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49217-D808-A342-B5E0-B0C7083DE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02/22/2022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1816E-60E3-414E-97CF-3B0BFE94D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5709" y="6497788"/>
            <a:ext cx="9739618" cy="301566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EAE00-B501-C94B-B8DC-88198865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95A89-E207-384A-86A8-A6B9A18377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76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CC53C-1704-F047-AE71-04E5FFF4EE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02/22/2022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70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600" y="1157681"/>
            <a:ext cx="5933440" cy="52605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49341" y="1157681"/>
            <a:ext cx="5949315" cy="52605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416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1097280"/>
            <a:ext cx="114300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2F50C-7329-E74A-4D62-4D4BFF908E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F1254-8F4F-B770-09C0-D8ED0084C1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05B7F-601B-C798-850B-3AFE8970BE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656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492876"/>
            <a:ext cx="180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C79CE-C383-BD42-AD42-B7173728684F}" type="datetime1">
              <a:rPr lang="en-US" smtClean="0"/>
              <a:t>11/13/24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1778" y="6492876"/>
            <a:ext cx="7281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david.r.thompson@jpl.nasa.gov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891" y="6492876"/>
            <a:ext cx="1690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32180" y="917224"/>
            <a:ext cx="10974917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189" indent="0">
              <a:buFontTx/>
              <a:buNone/>
              <a:defRPr sz="2000"/>
            </a:lvl2pPr>
            <a:lvl3pPr marL="914377" indent="0">
              <a:buFontTx/>
              <a:buNone/>
              <a:defRPr sz="2000"/>
            </a:lvl3pPr>
            <a:lvl4pPr marL="1371566" indent="0">
              <a:buFontTx/>
              <a:buNone/>
              <a:defRPr sz="2000"/>
            </a:lvl4pPr>
            <a:lvl5pPr marL="1828754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605368" y="454026"/>
            <a:ext cx="10977032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335722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31" y="1115736"/>
            <a:ext cx="11996739" cy="5285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1853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1097280"/>
            <a:ext cx="114300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2F50C-7329-E74A-4D62-4D4BFF908E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F1254-8F4F-B770-09C0-D8ED0084C1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05B7F-601B-C798-850B-3AFE8970BE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439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1097280"/>
            <a:ext cx="114300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2F50C-7329-E74A-4D62-4D4BFF908E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F1254-8F4F-B770-09C0-D8ED0084C1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05B7F-601B-C798-850B-3AFE8970BE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60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921535-3929-9E27-A3F4-2FC8621D4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04"/>
            <a:ext cx="12185628" cy="6854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16DFD-19AB-58D0-9A33-1BDAEB9A5A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12722" cy="97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20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921535-3929-9E27-A3F4-2FC8621D4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7" y="0"/>
            <a:ext cx="12185628" cy="6854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16DFD-19AB-58D0-9A33-1BDAEB9A5A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12722" cy="97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55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595D9-40C0-644F-9A8F-4760DF7DFF88}"/>
              </a:ext>
            </a:extLst>
          </p:cNvPr>
          <p:cNvSpPr/>
          <p:nvPr userDrawn="1"/>
        </p:nvSpPr>
        <p:spPr bwMode="white">
          <a:xfrm>
            <a:off x="0" y="5971836"/>
            <a:ext cx="12192000" cy="88616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7239001" y="1525588"/>
            <a:ext cx="4571998" cy="4114800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ctr">
              <a:buNone/>
              <a:defRPr lang="en-US" sz="3600" b="1" kern="1200" cap="small" dirty="0">
                <a:solidFill>
                  <a:srgbClr val="490053"/>
                </a:solidFill>
                <a:effectLst/>
                <a:latin typeface="+mn-lt"/>
                <a:ea typeface="+mn-ea"/>
                <a:cs typeface="+mn-cs"/>
              </a:defRPr>
            </a:lvl1pPr>
            <a:lvl2pPr marL="349014" indent="0" algn="ctr">
              <a:buNone/>
            </a:lvl2pPr>
            <a:lvl3pPr marL="698028" indent="0" algn="ctr">
              <a:buNone/>
            </a:lvl3pPr>
            <a:lvl4pPr marL="1047042" indent="0" algn="ctr">
              <a:buNone/>
            </a:lvl4pPr>
            <a:lvl5pPr marL="1396056" indent="0" algn="ctr">
              <a:buNone/>
            </a:lvl5pPr>
            <a:lvl6pPr marL="1745070" indent="0" algn="ctr">
              <a:buNone/>
            </a:lvl6pPr>
            <a:lvl7pPr marL="2094083" indent="0" algn="ctr">
              <a:buNone/>
            </a:lvl7pPr>
            <a:lvl8pPr marL="2443097" indent="0" algn="ctr">
              <a:buNone/>
            </a:lvl8pPr>
            <a:lvl9pPr marL="2792111" indent="0" algn="ctr">
              <a:buNone/>
            </a:lvl9pPr>
          </a:lstStyle>
          <a:p>
            <a:r>
              <a:rPr lang="en-US" dirty="0"/>
              <a:t>XX – Section Name</a:t>
            </a:r>
          </a:p>
          <a:p>
            <a:r>
              <a:rPr lang="en-US" dirty="0"/>
              <a:t>Name of Presenter </a:t>
            </a:r>
          </a:p>
          <a:p>
            <a:r>
              <a:rPr lang="en-US" dirty="0"/>
              <a:t>Role</a:t>
            </a: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6752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19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1097280"/>
            <a:ext cx="114300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064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0998" y="1097280"/>
            <a:ext cx="54864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4599" y="1097280"/>
            <a:ext cx="54864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F0F302-DF04-0A27-F644-F79BE481B5F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0999" y="6486737"/>
            <a:ext cx="1842657" cy="3047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DDD020-CCF4-B582-59E6-FBB3A4F2CE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403763" y="6489940"/>
            <a:ext cx="8707581" cy="301566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B02D23-617E-A9FC-9C52-5BCABC4A557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91454" y="6497790"/>
            <a:ext cx="519545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6217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6D30E-F255-E8A9-1F35-950F22F1EB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999" y="6486737"/>
            <a:ext cx="1842657" cy="3047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BEDE5B-89F6-2B90-D850-FC3D33ABC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03763" y="6489940"/>
            <a:ext cx="8707581" cy="301566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C878EF-62E2-44D6-BC19-9772E2FA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1454" y="6497790"/>
            <a:ext cx="519545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6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0999" y="1140905"/>
            <a:ext cx="11430000" cy="36598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0999" y="4869181"/>
            <a:ext cx="11430000" cy="15490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173A93-E86C-CCAC-6894-5B9F7AA0B43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0999" y="6486737"/>
            <a:ext cx="1842657" cy="3047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4F69EE-F079-8FEE-2BC2-E1CC19F46D4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403763" y="6489940"/>
            <a:ext cx="8707581" cy="301566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6420B0-11AB-C29A-ED02-41AF6170C9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91454" y="6497790"/>
            <a:ext cx="519545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0037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2" y="2379168"/>
            <a:ext cx="9497484" cy="16732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828800" y="1600200"/>
            <a:ext cx="10363200" cy="608274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275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600200"/>
            <a:ext cx="10160000" cy="60827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2400" b="0" cap="none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" y="1600200"/>
            <a:ext cx="1747299" cy="608274"/>
          </a:xfrm>
          <a:prstGeom prst="rect">
            <a:avLst/>
          </a:prstGeom>
          <a:solidFill>
            <a:srgbClr val="B29D94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10363200" cy="60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31CC33-3265-6D44-99DD-E15AED52A780}"/>
              </a:ext>
            </a:extLst>
          </p:cNvPr>
          <p:cNvSpPr/>
          <p:nvPr userDrawn="1"/>
        </p:nvSpPr>
        <p:spPr>
          <a:xfrm>
            <a:off x="1" y="1600200"/>
            <a:ext cx="1747299" cy="6082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r>
              <a:rPr kumimoji="0" lang="en-US" sz="1600" dirty="0">
                <a:solidFill>
                  <a:srgbClr val="FFFFFF"/>
                </a:solidFill>
                <a:latin typeface="Arial"/>
                <a:cs typeface="Arial"/>
              </a:rPr>
              <a:t>EMIT Extended Mission Review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881C0-2279-FEF0-D1FE-3F4E5E63D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999" y="6486737"/>
            <a:ext cx="1842657" cy="3047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F64B9F-FBCC-51EC-1C0E-C6325327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03763" y="6489940"/>
            <a:ext cx="8707581" cy="301566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A95BC57-A188-6A09-01E1-F2488D6F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1454" y="6497790"/>
            <a:ext cx="519545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11" descr="nasa_logo(132x109)-official">
            <a:extLst>
              <a:ext uri="{FF2B5EF4-FFF2-40B4-BE49-F238E27FC236}">
                <a16:creationId xmlns:a16="http://schemas.microsoft.com/office/drawing/2014/main" id="{1012A51B-5202-501B-473F-17F914C8E8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383" y="66494"/>
            <a:ext cx="914400" cy="7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33FAC30-F10B-DFB2-C100-D468299A67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7514" y="259588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00" b="1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Jet Propulsion Laboratory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California Institute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of Technology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F5A830-59B0-8E14-C34C-2237409901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5548" y="15540"/>
            <a:ext cx="871069" cy="8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38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White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548192"/>
            <a:ext cx="12192000" cy="47446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8667" y="1009572"/>
            <a:ext cx="11352107" cy="4670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67" baseline="0">
                <a:solidFill>
                  <a:srgbClr val="FFFFFF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Use or disclosure of information on this sheet is subject to the restriction on the Restrictive Notice page of this proposal.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45B3F8F-DC85-41EB-9D22-D06541A0A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9458869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8667" y="1009572"/>
            <a:ext cx="11352107" cy="4670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67" baseline="0">
                <a:solidFill>
                  <a:srgbClr val="FFFFFF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Use or disclosure of information on this sheet is subject to the restriction on the Restrictive Notice page of this proposal.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C20F9084-C4B8-47CC-A340-731237DBDB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320596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0998" y="1097280"/>
            <a:ext cx="54864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4599" y="1097280"/>
            <a:ext cx="5486400" cy="5166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F0F302-DF04-0A27-F644-F79BE481B5F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DDD020-CCF4-B582-59E6-FBB3A4F2CE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B02D23-617E-A9FC-9C52-5BCABC4A557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971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8667" y="176107"/>
            <a:ext cx="11352107" cy="27463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67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548626" indent="0">
              <a:buNone/>
              <a:defRPr sz="1333"/>
            </a:lvl2pPr>
            <a:lvl3pPr marL="1036294" indent="0">
              <a:buNone/>
              <a:defRPr sz="1333"/>
            </a:lvl3pPr>
            <a:lvl4pPr marL="1402045" indent="0">
              <a:buNone/>
              <a:defRPr sz="1333"/>
            </a:lvl4pPr>
            <a:lvl5pPr marL="1767796" indent="0">
              <a:buNone/>
              <a:defRPr sz="1333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8667" y="1009572"/>
            <a:ext cx="11352107" cy="4670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667" baseline="0">
                <a:solidFill>
                  <a:srgbClr val="FFFFFF"/>
                </a:solidFill>
              </a:defRPr>
            </a:lvl1pPr>
            <a:lvl2pPr marL="609585" indent="0">
              <a:buFontTx/>
              <a:buNone/>
              <a:defRPr sz="2667"/>
            </a:lvl2pPr>
            <a:lvl3pPr marL="1219170" indent="0">
              <a:buFontTx/>
              <a:buNone/>
              <a:defRPr sz="2667"/>
            </a:lvl3pPr>
            <a:lvl4pPr marL="1828754" indent="0">
              <a:buFontTx/>
              <a:buNone/>
              <a:defRPr sz="2667"/>
            </a:lvl4pPr>
            <a:lvl5pPr marL="2438339" indent="0">
              <a:buFontTx/>
              <a:buNone/>
              <a:defRPr sz="2667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338667" y="2849457"/>
            <a:ext cx="5621867" cy="31788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6233552" y="2849456"/>
            <a:ext cx="5621867" cy="31788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38667" y="1996440"/>
            <a:ext cx="5621867" cy="853016"/>
          </a:xfrm>
        </p:spPr>
        <p:txBody>
          <a:bodyPr anchor="b">
            <a:no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3552" y="1996440"/>
            <a:ext cx="5621867" cy="853016"/>
          </a:xfrm>
        </p:spPr>
        <p:txBody>
          <a:bodyPr anchor="b">
            <a:no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Use or disclosure of information on this sheet is subject to the restriction on the Restrictive Notice page of this proposal.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6356448-7EEE-4D0D-AE32-557A23928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0413625" y="6292849"/>
            <a:ext cx="1644732" cy="5651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333" b="1" kern="0" spc="93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9337270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F595D9-40C0-644F-9A8F-4760DF7DFF88}"/>
              </a:ext>
            </a:extLst>
          </p:cNvPr>
          <p:cNvSpPr/>
          <p:nvPr/>
        </p:nvSpPr>
        <p:spPr bwMode="white">
          <a:xfrm>
            <a:off x="0" y="5971836"/>
            <a:ext cx="12192000" cy="88616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4344E9-5EA5-3344-98BC-A788C1D700C9}"/>
              </a:ext>
            </a:extLst>
          </p:cNvPr>
          <p:cNvSpPr/>
          <p:nvPr/>
        </p:nvSpPr>
        <p:spPr>
          <a:xfrm>
            <a:off x="-11141" y="6044974"/>
            <a:ext cx="2998984" cy="81302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375" dirty="0"/>
              <a:t>July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46554-A505-0645-80E4-A5B297B715F2}"/>
              </a:ext>
            </a:extLst>
          </p:cNvPr>
          <p:cNvSpPr/>
          <p:nvPr/>
        </p:nvSpPr>
        <p:spPr>
          <a:xfrm>
            <a:off x="3146035" y="6044974"/>
            <a:ext cx="9045965" cy="813027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75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7545431" y="2954498"/>
            <a:ext cx="4471165" cy="1652007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en-US" sz="2400" kern="12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349014" indent="0" algn="ctr">
              <a:buNone/>
            </a:lvl2pPr>
            <a:lvl3pPr marL="698028" indent="0" algn="ctr">
              <a:buNone/>
            </a:lvl3pPr>
            <a:lvl4pPr marL="1047042" indent="0" algn="ctr">
              <a:buNone/>
            </a:lvl4pPr>
            <a:lvl5pPr marL="1396056" indent="0" algn="ctr">
              <a:buNone/>
            </a:lvl5pPr>
            <a:lvl6pPr marL="1745070" indent="0" algn="ctr">
              <a:buNone/>
            </a:lvl6pPr>
            <a:lvl7pPr marL="2094083" indent="0" algn="ctr">
              <a:buNone/>
            </a:lvl7pPr>
            <a:lvl8pPr marL="2443097" indent="0" algn="ctr">
              <a:buNone/>
            </a:lvl8pPr>
            <a:lvl9pPr marL="2792111" indent="0" algn="ctr">
              <a:buNone/>
            </a:lvl9pPr>
          </a:lstStyle>
          <a:p>
            <a:r>
              <a:rPr lang="en-US"/>
              <a:t>XX – Section Name</a:t>
            </a:r>
          </a:p>
          <a:p>
            <a:r>
              <a:rPr lang="en-US"/>
              <a:t>Name of Presenter </a:t>
            </a:r>
          </a:p>
          <a:p>
            <a:r>
              <a:rPr lang="en-US"/>
              <a:t>Role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C546A-B4E2-AC4C-AE44-7DC2E7B06FC9}"/>
              </a:ext>
            </a:extLst>
          </p:cNvPr>
          <p:cNvSpPr txBox="1"/>
          <p:nvPr userDrawn="1"/>
        </p:nvSpPr>
        <p:spPr>
          <a:xfrm>
            <a:off x="7293761" y="1207985"/>
            <a:ext cx="49094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 Surface Mineral Dust Source Investigation</a:t>
            </a:r>
          </a:p>
          <a:p>
            <a:pPr algn="ctr">
              <a:defRPr/>
            </a:pPr>
            <a:r>
              <a:rPr lang="en-US" sz="2400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(EMIT)</a:t>
            </a:r>
            <a:endParaRPr lang="en-US" sz="1568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79" y="109057"/>
            <a:ext cx="7046752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1BD34FCB-3A3E-E04A-A9DE-C420542BB82C}"/>
              </a:ext>
            </a:extLst>
          </p:cNvPr>
          <p:cNvSpPr txBox="1">
            <a:spLocks/>
          </p:cNvSpPr>
          <p:nvPr userDrawn="1"/>
        </p:nvSpPr>
        <p:spPr>
          <a:xfrm>
            <a:off x="173955" y="5179034"/>
            <a:ext cx="3441700" cy="488950"/>
          </a:xfrm>
          <a:prstGeom prst="rect">
            <a:avLst/>
          </a:prstGeom>
        </p:spPr>
        <p:txBody>
          <a:bodyPr anchor="ctr"/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19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18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170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713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alphaModFix amt="20000"/>
          </a:blip>
          <a:srcRect/>
          <a:stretch>
            <a:fillRect/>
          </a:stretch>
        </p:blipFill>
        <p:spPr bwMode="auto">
          <a:xfrm>
            <a:off x="3146035" y="6044973"/>
            <a:ext cx="9045966" cy="8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5635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816864" y="1600200"/>
            <a:ext cx="10871200" cy="4645536"/>
          </a:xfrm>
          <a:prstGeom prst="rect">
            <a:avLst/>
          </a:prstGeom>
        </p:spPr>
        <p:txBody>
          <a:bodyPr/>
          <a:lstStyle>
            <a:lvl1pPr marL="320040" indent="-320040">
              <a:spcBef>
                <a:spcPts val="0"/>
              </a:spcBef>
              <a:spcAft>
                <a:spcPts val="800"/>
              </a:spcAft>
              <a:buClr>
                <a:srgbClr val="3E517B"/>
              </a:buClr>
              <a:buSzPct val="80000"/>
              <a:buFont typeface="Wingdings" charset="2"/>
              <a:buChar char="◼"/>
              <a:defRPr sz="2400"/>
            </a:lvl1pPr>
            <a:lvl2pPr marL="640080" indent="-274320">
              <a:spcBef>
                <a:spcPts val="0"/>
              </a:spcBef>
              <a:spcAft>
                <a:spcPts val="800"/>
              </a:spcAft>
              <a:buSzPct val="80000"/>
              <a:buFont typeface="Lucida Grande"/>
              <a:buChar char="◼"/>
              <a:defRPr sz="2200"/>
            </a:lvl2pPr>
            <a:lvl3pPr marL="822960" indent="-228600"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ct val="80000"/>
              <a:buFont typeface="Wingdings" charset="2"/>
              <a:buChar char="◼"/>
              <a:defRPr sz="2000"/>
            </a:lvl3pPr>
            <a:lvl4pPr marL="1097280">
              <a:spcBef>
                <a:spcPts val="0"/>
              </a:spcBef>
              <a:spcAft>
                <a:spcPts val="800"/>
              </a:spcAft>
              <a:buSzPct val="80000"/>
              <a:defRPr/>
            </a:lvl4pPr>
            <a:lvl5pPr marL="1280160">
              <a:spcBef>
                <a:spcPts val="0"/>
              </a:spcBef>
              <a:spcAft>
                <a:spcPts val="800"/>
              </a:spcAft>
              <a:buSzPct val="80000"/>
              <a:defRPr/>
            </a:lvl5pPr>
          </a:lstStyle>
          <a:p>
            <a:pPr lvl="0" eaLnBrk="1" latinLnBrk="0" hangingPunct="1"/>
            <a:r>
              <a:rPr lang="en-US" dirty="0"/>
              <a:t>Click to add text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900053" y="177800"/>
            <a:ext cx="8293815" cy="584200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rgbClr val="776C70"/>
                </a:solidFill>
              </a:defRPr>
            </a:lvl1pPr>
          </a:lstStyle>
          <a:p>
            <a:r>
              <a:rPr kumimoji="0" lang="en-US" dirty="0"/>
              <a:t>Click to edit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49217-D808-A342-B5E0-B0C7083DE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1816E-60E3-414E-97CF-3B0BFE94D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5634"/>
            <a:ext cx="4572000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EAE00-B501-C94B-B8DC-88198865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5C95A89-E207-384A-86A8-A6B9A18377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341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White Strip">
  <p:cSld name="1_Title, Subtitle and White Strip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/>
          <p:nvPr/>
        </p:nvSpPr>
        <p:spPr>
          <a:xfrm>
            <a:off x="0" y="1548191"/>
            <a:ext cx="12192000" cy="474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338667" y="176107"/>
            <a:ext cx="113520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 rtl="0">
              <a:spcBef>
                <a:spcPts val="213"/>
              </a:spcBef>
              <a:spcAft>
                <a:spcPts val="0"/>
              </a:spcAft>
              <a:buSzPts val="800"/>
              <a:buNone/>
              <a:defRPr sz="1067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 rtl="0">
              <a:spcBef>
                <a:spcPts val="267"/>
              </a:spcBef>
              <a:spcAft>
                <a:spcPts val="0"/>
              </a:spcAft>
              <a:buSzPts val="1000"/>
              <a:buNone/>
              <a:defRPr sz="1333"/>
            </a:lvl2pPr>
            <a:lvl3pPr marL="1828754" lvl="2" indent="-304792" algn="l" rtl="0">
              <a:spcBef>
                <a:spcPts val="267"/>
              </a:spcBef>
              <a:spcAft>
                <a:spcPts val="0"/>
              </a:spcAft>
              <a:buSzPts val="1000"/>
              <a:buNone/>
              <a:defRPr sz="1333"/>
            </a:lvl3pPr>
            <a:lvl4pPr marL="2438339" lvl="3" indent="-304792" algn="l" rtl="0">
              <a:spcBef>
                <a:spcPts val="267"/>
              </a:spcBef>
              <a:spcAft>
                <a:spcPts val="0"/>
              </a:spcAft>
              <a:buSzPts val="1000"/>
              <a:buNone/>
              <a:defRPr sz="1333"/>
            </a:lvl4pPr>
            <a:lvl5pPr marL="3047924" lvl="4" indent="-304792" algn="l" rtl="0">
              <a:spcBef>
                <a:spcPts val="267"/>
              </a:spcBef>
              <a:spcAft>
                <a:spcPts val="0"/>
              </a:spcAft>
              <a:buSzPts val="1000"/>
              <a:buNone/>
              <a:defRPr sz="1333"/>
            </a:lvl5pPr>
            <a:lvl6pPr marL="3657509" lvl="5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2"/>
          </p:nvPr>
        </p:nvSpPr>
        <p:spPr>
          <a:xfrm>
            <a:off x="338667" y="1009572"/>
            <a:ext cx="11352000" cy="4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 rtl="0">
              <a:spcBef>
                <a:spcPts val="533"/>
              </a:spcBef>
              <a:spcAft>
                <a:spcPts val="0"/>
              </a:spcAft>
              <a:buSzPts val="2000"/>
              <a:buFont typeface="Arial"/>
              <a:buNone/>
              <a:defRPr sz="2667">
                <a:solidFill>
                  <a:srgbClr val="FFFFFF"/>
                </a:solidFill>
              </a:defRPr>
            </a:lvl1pPr>
            <a:lvl2pPr marL="1219170" lvl="1" indent="-304792" algn="l" rtl="0">
              <a:spcBef>
                <a:spcPts val="533"/>
              </a:spcBef>
              <a:spcAft>
                <a:spcPts val="0"/>
              </a:spcAft>
              <a:buSzPts val="2000"/>
              <a:buFont typeface="Arial"/>
              <a:buNone/>
              <a:defRPr sz="2667"/>
            </a:lvl2pPr>
            <a:lvl3pPr marL="1828754" lvl="2" indent="-304792" algn="l" rtl="0">
              <a:spcBef>
                <a:spcPts val="533"/>
              </a:spcBef>
              <a:spcAft>
                <a:spcPts val="0"/>
              </a:spcAft>
              <a:buSzPts val="2000"/>
              <a:buFont typeface="Arial"/>
              <a:buNone/>
              <a:defRPr sz="2667"/>
            </a:lvl3pPr>
            <a:lvl4pPr marL="2438339" lvl="3" indent="-304792" algn="l" rtl="0">
              <a:spcBef>
                <a:spcPts val="533"/>
              </a:spcBef>
              <a:spcAft>
                <a:spcPts val="0"/>
              </a:spcAft>
              <a:buSzPts val="2000"/>
              <a:buFont typeface="Arial"/>
              <a:buNone/>
              <a:defRPr sz="2667"/>
            </a:lvl4pPr>
            <a:lvl5pPr marL="3047924" lvl="4" indent="-304792" algn="l" rtl="0">
              <a:spcBef>
                <a:spcPts val="533"/>
              </a:spcBef>
              <a:spcAft>
                <a:spcPts val="0"/>
              </a:spcAft>
              <a:buSzPts val="2000"/>
              <a:buFont typeface="Arial"/>
              <a:buNone/>
              <a:defRPr sz="2667"/>
            </a:lvl5pPr>
            <a:lvl6pPr marL="3657509" lvl="5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38667" y="437199"/>
            <a:ext cx="11352000" cy="5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dt" idx="10"/>
          </p:nvPr>
        </p:nvSpPr>
        <p:spPr>
          <a:xfrm>
            <a:off x="338667" y="6403764"/>
            <a:ext cx="18964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Prime Mission Review</a:t>
            </a:r>
            <a:endParaRPr dirty="0"/>
          </a:p>
        </p:txBody>
      </p:sp>
      <p:sp>
        <p:nvSpPr>
          <p:cNvPr id="69" name="Google Shape;69;p15"/>
          <p:cNvSpPr txBox="1">
            <a:spLocks noGrp="1"/>
          </p:cNvSpPr>
          <p:nvPr>
            <p:ph type="ftr" idx="11"/>
          </p:nvPr>
        </p:nvSpPr>
        <p:spPr>
          <a:xfrm>
            <a:off x="2235200" y="6403764"/>
            <a:ext cx="77012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Use or disclosure of information on this sheet is subject to the restriction on the Restrictive Notice page of this proposal.</a:t>
            </a:r>
            <a:endParaRPr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9936480" y="6403764"/>
            <a:ext cx="802000" cy="3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1" name="Google Shape;71;p15"/>
          <p:cNvSpPr txBox="1"/>
          <p:nvPr/>
        </p:nvSpPr>
        <p:spPr>
          <a:xfrm>
            <a:off x="10413624" y="6292849"/>
            <a:ext cx="1644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33" b="1" i="0" u="none" strike="noStrike" cap="none">
                <a:solidFill>
                  <a:srgbClr val="6083AA"/>
                </a:solidFill>
                <a:latin typeface="Arial"/>
                <a:ea typeface="Arial"/>
                <a:cs typeface="Arial"/>
                <a:sym typeface="Arial"/>
              </a:rPr>
              <a:t>jpl.nasa.gov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947076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6D30E-F255-E8A9-1F35-950F22F1E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BEDE5B-89F6-2B90-D850-FC3D33ABC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C878EF-62E2-44D6-BC19-9772E2FA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994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0999" y="1140905"/>
            <a:ext cx="11430000" cy="36598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0999" y="4869181"/>
            <a:ext cx="11430000" cy="15490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173A93-E86C-CCAC-6894-5B9F7AA0B43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4F69EE-F079-8FEE-2BC2-E1CC19F46D4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6420B0-11AB-C29A-ED02-41AF6170C9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546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2" y="2379168"/>
            <a:ext cx="9497484" cy="16732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828800" y="1600200"/>
            <a:ext cx="10363200" cy="608274"/>
          </a:xfrm>
          <a:prstGeom prst="rect">
            <a:avLst/>
          </a:prstGeom>
          <a:solidFill>
            <a:srgbClr val="2536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275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600200"/>
            <a:ext cx="10160000" cy="60827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None/>
              <a:defRPr sz="2400" b="0" cap="none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kumimoji="0" lang="en-US"/>
              <a:t>Click to edit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" y="1600200"/>
            <a:ext cx="1747299" cy="608274"/>
          </a:xfrm>
          <a:prstGeom prst="rect">
            <a:avLst/>
          </a:prstGeom>
          <a:solidFill>
            <a:srgbClr val="B29D94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16F83-1F1F-984F-AE29-44D634C13D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alphaModFix amt="20000"/>
          </a:blip>
          <a:srcRect/>
          <a:stretch>
            <a:fillRect/>
          </a:stretch>
        </p:blipFill>
        <p:spPr bwMode="auto">
          <a:xfrm>
            <a:off x="1828800" y="1600200"/>
            <a:ext cx="10363200" cy="60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31CC33-3265-6D44-99DD-E15AED52A780}"/>
              </a:ext>
            </a:extLst>
          </p:cNvPr>
          <p:cNvSpPr/>
          <p:nvPr userDrawn="1"/>
        </p:nvSpPr>
        <p:spPr>
          <a:xfrm>
            <a:off x="1" y="1600200"/>
            <a:ext cx="1747299" cy="6082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r>
              <a:rPr kumimoji="0" lang="en-US" sz="1600" dirty="0">
                <a:solidFill>
                  <a:srgbClr val="FFFFFF"/>
                </a:solidFill>
                <a:latin typeface="Arial"/>
                <a:cs typeface="Arial"/>
              </a:rPr>
              <a:t>Prime Mission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881C0-2279-FEF0-D1FE-3F4E5E63D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F64B9F-FBCC-51EC-1C0E-C6325327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A95BC57-A188-6A09-01E1-F2488D6F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11" descr="nasa_logo(132x109)-official">
            <a:extLst>
              <a:ext uri="{FF2B5EF4-FFF2-40B4-BE49-F238E27FC236}">
                <a16:creationId xmlns:a16="http://schemas.microsoft.com/office/drawing/2014/main" id="{1012A51B-5202-501B-473F-17F914C8E8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383" y="66494"/>
            <a:ext cx="914400" cy="7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33FAC30-F10B-DFB2-C100-D468299A67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7514" y="259588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00" b="1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Jet Propulsion Laboratory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California Institute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of Technology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F5A830-59B0-8E14-C34C-2237409901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5548" y="15540"/>
            <a:ext cx="871069" cy="8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9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667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lue Background">
    <p:bg>
      <p:bgPr>
        <a:gradFill>
          <a:gsLst>
            <a:gs pos="0">
              <a:schemeClr val="tx1">
                <a:lumMod val="50000"/>
              </a:schemeClr>
            </a:gs>
            <a:gs pos="100000">
              <a:schemeClr val="accent1">
                <a:lumMod val="5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E8EF3-1EF4-EB8C-0F92-D7E58608A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BE1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E7D5CE-61F7-3B4E-0BD7-013A0549D8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BDC3B-A1F5-44E9-E326-1B123738EDE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F046B-D436-9D9C-1FC6-D244CC4C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111" descr="nasa_logo(132x109)-official">
            <a:extLst>
              <a:ext uri="{FF2B5EF4-FFF2-40B4-BE49-F238E27FC236}">
                <a16:creationId xmlns:a16="http://schemas.microsoft.com/office/drawing/2014/main" id="{F0248FB6-B791-421D-66B2-028A3E5BAF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383" y="66494"/>
            <a:ext cx="914400" cy="7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B25C6-54FD-BF79-0B64-05F5710C4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5548" y="15540"/>
            <a:ext cx="871069" cy="8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4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9.emf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0.tif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7E9C325D-AE4F-B847-AACE-C648D5348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3763" y="6489940"/>
            <a:ext cx="8707581" cy="301566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64B65FA4-4751-2B40-9C77-2FF8A95F8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0999" y="6486737"/>
            <a:ext cx="1842657" cy="304769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175" y="137869"/>
            <a:ext cx="9550586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383" y="66494"/>
            <a:ext cx="914400" cy="7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lide Number Placeholder 19">
            <a:extLst>
              <a:ext uri="{FF2B5EF4-FFF2-40B4-BE49-F238E27FC236}">
                <a16:creationId xmlns:a16="http://schemas.microsoft.com/office/drawing/2014/main" id="{A73D6FD9-2EAD-6544-9EAF-043AA7BFF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1454" y="6497790"/>
            <a:ext cx="519545" cy="293716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DA62D5-0F86-5143-3643-EBAB0E42299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5548" y="15540"/>
            <a:ext cx="871069" cy="87106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628FBDA-ED6D-F0D8-4041-08A585630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097280"/>
            <a:ext cx="11430000" cy="5166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21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736" r:id="rId9"/>
    <p:sldLayoutId id="2147483669" r:id="rId10"/>
    <p:sldLayoutId id="2147483752" r:id="rId11"/>
  </p:sldLayoutIdLst>
  <p:hf hdr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2800" b="1" kern="1200">
          <a:solidFill>
            <a:srgbClr val="007DBF"/>
          </a:solidFill>
          <a:latin typeface="+mj-lt"/>
          <a:ea typeface="+mj-ea"/>
          <a:cs typeface="Arial"/>
        </a:defRPr>
      </a:lvl1pPr>
    </p:titleStyle>
    <p:bodyStyle>
      <a:lvl1pPr marL="228600" marR="0" indent="-228600" algn="l" defTabSz="646510" rtl="0" eaLnBrk="1" fontAlgn="base" latinLnBrk="0" hangingPunct="1">
        <a:lnSpc>
          <a:spcPct val="90000"/>
        </a:lnSpc>
        <a:spcBef>
          <a:spcPts val="250"/>
        </a:spcBef>
        <a:spcAft>
          <a:spcPts val="25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57200" marR="0" indent="-228600" algn="l" defTabSz="646510" rtl="0" eaLnBrk="1" fontAlgn="base" latinLnBrk="0" hangingPunct="1">
        <a:lnSpc>
          <a:spcPct val="90000"/>
        </a:lnSpc>
        <a:spcBef>
          <a:spcPts val="200"/>
        </a:spcBef>
        <a:spcAft>
          <a:spcPct val="0"/>
        </a:spcAft>
        <a:buClrTx/>
        <a:buSzPct val="100000"/>
        <a:buFontTx/>
        <a:buChar char="–"/>
        <a:tabLst/>
        <a:defRPr kumimoji="0" sz="16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2pPr>
      <a:lvl3pPr marL="685800" marR="0" indent="-228600" algn="l" defTabSz="646510" rtl="0" eaLnBrk="1" fontAlgn="base" latinLnBrk="0" hangingPunct="1">
        <a:lnSpc>
          <a:spcPct val="90000"/>
        </a:lnSpc>
        <a:spcBef>
          <a:spcPts val="1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914400" marR="0" indent="-228600" algn="l" defTabSz="646510" rtl="0" eaLnBrk="1" fontAlgn="base" latinLnBrk="0" hangingPunct="1">
        <a:lnSpc>
          <a:spcPct val="90000"/>
        </a:lnSpc>
        <a:spcBef>
          <a:spcPts val="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2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4pPr>
      <a:lvl5pPr marL="1143000" marR="0" indent="-228600" algn="l" defTabSz="64651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1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1FFAE1-2E2B-F846-A06E-2B963827E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45" y="320676"/>
            <a:ext cx="11418848" cy="96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A83EE-9573-D345-A6B2-E310E024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445" y="1371601"/>
            <a:ext cx="11398404" cy="4805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41BC5-1090-7C4B-AE7B-D6D907CCA2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6004" y="6356350"/>
            <a:ext cx="2565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DCF5E-9957-FC44-A057-3AD67828551D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CB2BD-5FF2-8C47-874A-5EF9D4EAD5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david.r.thompson@jpl.nasa.gov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5B9D2-7BC9-114F-ABBC-27C726AE4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56649" y="6356350"/>
            <a:ext cx="1618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4D63-6F94-814E-94E8-7961B902B1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ASA insignia2Color.eps">
            <a:extLst>
              <a:ext uri="{FF2B5EF4-FFF2-40B4-BE49-F238E27FC236}">
                <a16:creationId xmlns:a16="http://schemas.microsoft.com/office/drawing/2014/main" id="{390B6924-D842-284C-B6E2-10E627367A6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50" y="6064936"/>
            <a:ext cx="793954" cy="65653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D2BAD6-B350-044F-958E-2646F7102BE3}"/>
              </a:ext>
            </a:extLst>
          </p:cNvPr>
          <p:cNvCxnSpPr>
            <a:cxnSpLocks/>
          </p:cNvCxnSpPr>
          <p:nvPr userDrawn="1"/>
        </p:nvCxnSpPr>
        <p:spPr>
          <a:xfrm>
            <a:off x="1016004" y="6356349"/>
            <a:ext cx="9659341" cy="0"/>
          </a:xfrm>
          <a:prstGeom prst="line">
            <a:avLst/>
          </a:prstGeom>
          <a:ln w="28575" cmpd="sng">
            <a:solidFill>
              <a:srgbClr val="00339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BE4B3AE-7F10-DA4A-ADAF-862A197ADDB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5346" y="5916057"/>
            <a:ext cx="1298668" cy="80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2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5" r:id="rId15"/>
    <p:sldLayoutId id="2147483756" r:id="rId16"/>
    <p:sldLayoutId id="2147483757" r:id="rId17"/>
    <p:sldLayoutId id="2147483758" r:id="rId18"/>
    <p:sldLayoutId id="2147483759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969" y="137869"/>
            <a:ext cx="9659744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8" y="54394"/>
            <a:ext cx="914400" cy="7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662569" y="247488"/>
            <a:ext cx="953340" cy="5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00" b="1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Jet Propulsion Laboratory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California Institute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altLang="en-US" sz="450" dirty="0">
                <a:solidFill>
                  <a:srgbClr val="2F5496"/>
                </a:solidFill>
                <a:latin typeface="+mn-lt"/>
                <a:cs typeface="Times New Roman" panose="02020603050405020304" pitchFamily="18" charset="0"/>
              </a:rPr>
              <a:t>of Technology</a:t>
            </a:r>
            <a:endParaRPr lang="en-US" altLang="en-US" sz="9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DA62D5-0F86-5143-3643-EBAB0E42299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8822" y="15540"/>
            <a:ext cx="871069" cy="871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308DFA-813C-0FF5-6E58-31333D7CCD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844510"/>
            <a:ext cx="12191999" cy="6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628FBDA-ED6D-F0D8-4041-08A585630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097280"/>
            <a:ext cx="11430000" cy="5166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662EE2-5CB5-434D-A722-BD37DE6E74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6807785"/>
            <a:ext cx="12191999" cy="6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384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5" r:id="rId13"/>
  </p:sldLayoutIdLst>
  <p:hf hdr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228600" marR="0" indent="-228600" algn="l" defTabSz="646510" rtl="0" eaLnBrk="1" fontAlgn="base" latinLnBrk="0" hangingPunct="1">
        <a:lnSpc>
          <a:spcPct val="90000"/>
        </a:lnSpc>
        <a:spcBef>
          <a:spcPts val="250"/>
        </a:spcBef>
        <a:spcAft>
          <a:spcPts val="25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57200" marR="0" indent="-228600" algn="l" defTabSz="646510" rtl="0" eaLnBrk="1" fontAlgn="base" latinLnBrk="0" hangingPunct="1">
        <a:lnSpc>
          <a:spcPct val="90000"/>
        </a:lnSpc>
        <a:spcBef>
          <a:spcPts val="200"/>
        </a:spcBef>
        <a:spcAft>
          <a:spcPct val="0"/>
        </a:spcAft>
        <a:buClrTx/>
        <a:buSzPct val="100000"/>
        <a:buFontTx/>
        <a:buChar char="–"/>
        <a:tabLst/>
        <a:defRPr kumimoji="0" sz="16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2pPr>
      <a:lvl3pPr marL="685800" marR="0" indent="-228600" algn="l" defTabSz="646510" rtl="0" eaLnBrk="1" fontAlgn="base" latinLnBrk="0" hangingPunct="1">
        <a:lnSpc>
          <a:spcPct val="90000"/>
        </a:lnSpc>
        <a:spcBef>
          <a:spcPts val="1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914400" marR="0" indent="-228600" algn="l" defTabSz="646510" rtl="0" eaLnBrk="1" fontAlgn="base" latinLnBrk="0" hangingPunct="1">
        <a:lnSpc>
          <a:spcPct val="90000"/>
        </a:lnSpc>
        <a:spcBef>
          <a:spcPts val="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2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4pPr>
      <a:lvl5pPr marL="1143000" marR="0" indent="-228600" algn="l" defTabSz="64651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1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88D8A7-F5B6-C0F5-6E93-8F77DDAAABC5}"/>
              </a:ext>
            </a:extLst>
          </p:cNvPr>
          <p:cNvSpPr txBox="1"/>
          <p:nvPr/>
        </p:nvSpPr>
        <p:spPr>
          <a:xfrm>
            <a:off x="562427" y="1043731"/>
            <a:ext cx="2776198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Helvetica" pitchFamily="2" charset="0"/>
              </a:rPr>
              <a:t>Lessons learned from the EMIT mission</a:t>
            </a:r>
          </a:p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/>
                </a:solidFill>
                <a:latin typeface="Helvetica" pitchFamily="2" charset="0"/>
                <a:cs typeface="Arial"/>
              </a:rPr>
              <a:t>David R. Thompson, Robert O. Green, Philip G. Brodrick, K. Dana Chadwick, and the EMIT team</a:t>
            </a:r>
          </a:p>
          <a:p>
            <a:pPr>
              <a:spcBef>
                <a:spcPts val="1200"/>
              </a:spcBef>
            </a:pPr>
            <a:r>
              <a:rPr lang="en-US" sz="1200" dirty="0">
                <a:solidFill>
                  <a:schemeClr val="bg1"/>
                </a:solidFill>
                <a:latin typeface="Helvetica" pitchFamily="2" charset="0"/>
                <a:cs typeface="Arial"/>
              </a:rPr>
              <a:t>Jet Propulsion Laboratory, California Institute of Technology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332BE5-57A3-BB99-1B0E-5F67BCE0441A}"/>
              </a:ext>
            </a:extLst>
          </p:cNvPr>
          <p:cNvSpPr txBox="1"/>
          <p:nvPr/>
        </p:nvSpPr>
        <p:spPr>
          <a:xfrm>
            <a:off x="6748464" y="6283627"/>
            <a:ext cx="49208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" pitchFamily="2" charset="0"/>
              </a:rPr>
              <a:t>Cover image caption and credit: Picture taken by Astronaut Jessica Watkins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2DD797-C297-0A7F-411E-D973EEFC8AA6}"/>
              </a:ext>
            </a:extLst>
          </p:cNvPr>
          <p:cNvSpPr txBox="1"/>
          <p:nvPr/>
        </p:nvSpPr>
        <p:spPr>
          <a:xfrm>
            <a:off x="562427" y="5814268"/>
            <a:ext cx="259225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" pitchFamily="2" charset="0"/>
              </a:rPr>
              <a:t>Copyright 2024 California </a:t>
            </a:r>
            <a:r>
              <a:rPr lang="en-US" sz="1100" dirty="0" err="1">
                <a:solidFill>
                  <a:schemeClr val="bg1"/>
                </a:solidFill>
                <a:latin typeface="Helvetica" pitchFamily="2" charset="0"/>
              </a:rPr>
              <a:t>Insittute</a:t>
            </a:r>
            <a:r>
              <a:rPr lang="en-US" sz="1100" dirty="0">
                <a:solidFill>
                  <a:schemeClr val="bg1"/>
                </a:solidFill>
                <a:latin typeface="Helvetica" pitchFamily="2" charset="0"/>
              </a:rPr>
              <a:t> of Technology.  All rights reserved; US Government Support </a:t>
            </a:r>
            <a:r>
              <a:rPr lang="en-US" sz="1100" dirty="0" err="1">
                <a:solidFill>
                  <a:schemeClr val="bg1"/>
                </a:solidFill>
                <a:latin typeface="Helvetica" pitchFamily="2" charset="0"/>
              </a:rPr>
              <a:t>Acknowedged</a:t>
            </a:r>
            <a:r>
              <a:rPr lang="en-US" sz="1100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7843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81F0B-D293-46DA-B3BA-DD1D15BA666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0CAB7-0B9C-4E30-8277-3F57D41B35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EBA6E4-796B-4D82-83BA-10B34D4534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" t="1178" r="350" b="1470"/>
          <a:stretch/>
        </p:blipFill>
        <p:spPr>
          <a:xfrm>
            <a:off x="0" y="1203556"/>
            <a:ext cx="12182927" cy="44508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6E5FE1-E2D2-4970-BA23-2BD26FD11B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4202" y="3963634"/>
            <a:ext cx="2898824" cy="15839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49391A-383D-40F3-ADCE-21DF14D197D3}"/>
              </a:ext>
            </a:extLst>
          </p:cNvPr>
          <p:cNvSpPr txBox="1"/>
          <p:nvPr/>
        </p:nvSpPr>
        <p:spPr>
          <a:xfrm>
            <a:off x="7424202" y="3440414"/>
            <a:ext cx="2898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 source and adjacent lands target mask</a:t>
            </a: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24CA3422-946D-3714-2DB8-D8A10D0A3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45" y="243118"/>
            <a:ext cx="11668635" cy="960438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Lesson </a:t>
            </a:r>
            <a:r>
              <a:rPr lang="en-US" sz="4000" b="1" dirty="0">
                <a:latin typeface="Helvetica Neue" panose="02000503000000020004" pitchFamily="2" charset="0"/>
              </a:rPr>
              <a:t>7</a:t>
            </a:r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  <a:r>
              <a:rPr lang="en-US" sz="4000" b="1" dirty="0">
                <a:latin typeface="Helvetica Neue" panose="02000503000000020004" pitchFamily="2" charset="0"/>
              </a:rPr>
              <a:t>C</a:t>
            </a:r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ontinental-scale mineral maps</a:t>
            </a:r>
          </a:p>
        </p:txBody>
      </p:sp>
    </p:spTree>
    <p:extLst>
      <p:ext uri="{BB962C8B-B14F-4D97-AF65-F5344CB8AC3E}">
        <p14:creationId xmlns:p14="http://schemas.microsoft.com/office/powerpoint/2010/main" val="942828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EA868-897C-EFA3-E5C5-94959083F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F5B9A-49B1-D986-678F-0BB8200BD2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C920A-6FB0-89E8-1A32-34726B9D75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D18E2349-4B83-DC8F-2FD9-C924F7838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45" y="243118"/>
            <a:ext cx="11668635" cy="960438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Lesson 8: </a:t>
            </a:r>
            <a:r>
              <a:rPr lang="en-US" sz="4000" b="1" dirty="0">
                <a:latin typeface="Helvetica Neue" panose="02000503000000020004" pitchFamily="2" charset="0"/>
              </a:rPr>
              <a:t>Mineral dust radiative forcing</a:t>
            </a:r>
            <a:endParaRPr lang="en-US" sz="4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1" name="EMIT_ABS_2010_jul">
            <a:hlinkClick r:id="" action="ppaction://media"/>
            <a:extLst>
              <a:ext uri="{FF2B5EF4-FFF2-40B4-BE49-F238E27FC236}">
                <a16:creationId xmlns:a16="http://schemas.microsoft.com/office/drawing/2014/main" id="{DBD5424A-F9AF-B29C-D921-B652F70B71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7298" y="1583158"/>
            <a:ext cx="8158312" cy="364893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6FF4FDD-4C3C-8748-B132-9DDD92E674D5}"/>
              </a:ext>
            </a:extLst>
          </p:cNvPr>
          <p:cNvGrpSpPr/>
          <p:nvPr/>
        </p:nvGrpSpPr>
        <p:grpSpPr>
          <a:xfrm>
            <a:off x="397143" y="1736235"/>
            <a:ext cx="3198564" cy="3495035"/>
            <a:chOff x="388410" y="1860322"/>
            <a:chExt cx="3240193" cy="35405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BC2B278-2F94-531D-666B-963187629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</a:blip>
            <a:srcRect l="4894" t="1" r="42006" b="19148"/>
            <a:stretch/>
          </p:blipFill>
          <p:spPr>
            <a:xfrm>
              <a:off x="1012065" y="1860322"/>
              <a:ext cx="2476151" cy="324190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2C20D9-873F-95D1-24D3-9CDDD1ACD1B5}"/>
                </a:ext>
              </a:extLst>
            </p:cNvPr>
            <p:cNvSpPr txBox="1"/>
            <p:nvPr/>
          </p:nvSpPr>
          <p:spPr>
            <a:xfrm>
              <a:off x="1144490" y="5089065"/>
              <a:ext cx="2024558" cy="3117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Pre-EMIT</a:t>
              </a:r>
              <a:endParaRPr lang="en-US" sz="14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24DE026-4557-D869-FFA5-E1BD61616937}"/>
                </a:ext>
              </a:extLst>
            </p:cNvPr>
            <p:cNvSpPr txBox="1"/>
            <p:nvPr/>
          </p:nvSpPr>
          <p:spPr>
            <a:xfrm rot="16200000">
              <a:off x="-939484" y="3234194"/>
              <a:ext cx="3248173" cy="5923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Shortwave Direct Radiative 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Effect (W m</a:t>
              </a:r>
              <a:r>
                <a:rPr lang="en-US" sz="16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B45893-A2E3-A6F7-0CED-DA4A9BCD2A02}"/>
                </a:ext>
              </a:extLst>
            </p:cNvPr>
            <p:cNvSpPr txBox="1"/>
            <p:nvPr/>
          </p:nvSpPr>
          <p:spPr>
            <a:xfrm>
              <a:off x="2377280" y="5059283"/>
              <a:ext cx="1251323" cy="3117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EMIT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A07C1DE-0712-E894-391F-335901A46C3C}"/>
                </a:ext>
              </a:extLst>
            </p:cNvPr>
            <p:cNvSpPr/>
            <p:nvPr/>
          </p:nvSpPr>
          <p:spPr>
            <a:xfrm>
              <a:off x="2360171" y="5048675"/>
              <a:ext cx="606751" cy="105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2C1A16D-1537-BF97-323B-8F5280F63353}"/>
                </a:ext>
              </a:extLst>
            </p:cNvPr>
            <p:cNvCxnSpPr/>
            <p:nvPr/>
          </p:nvCxnSpPr>
          <p:spPr>
            <a:xfrm flipV="1">
              <a:off x="3488216" y="1980731"/>
              <a:ext cx="0" cy="3067944"/>
            </a:xfrm>
            <a:prstGeom prst="line">
              <a:avLst/>
            </a:prstGeom>
            <a:ln w="31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58F0156-E248-426B-FD82-A88ADB82E2F2}"/>
              </a:ext>
            </a:extLst>
          </p:cNvPr>
          <p:cNvSpPr txBox="1"/>
          <p:nvPr/>
        </p:nvSpPr>
        <p:spPr>
          <a:xfrm>
            <a:off x="1283682" y="5355144"/>
            <a:ext cx="3053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Longlei</a:t>
            </a:r>
            <a:r>
              <a:rPr lang="en-US" dirty="0"/>
              <a:t> Li &amp; Natalie Mahowald, Cornell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1BBDF3-CF85-6DC2-2838-E852192D6BE3}"/>
              </a:ext>
            </a:extLst>
          </p:cNvPr>
          <p:cNvSpPr txBox="1"/>
          <p:nvPr/>
        </p:nvSpPr>
        <p:spPr>
          <a:xfrm>
            <a:off x="7239572" y="5334859"/>
            <a:ext cx="3053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Paul </a:t>
            </a:r>
            <a:r>
              <a:rPr lang="en-US" dirty="0" err="1"/>
              <a:t>Ginoux</a:t>
            </a:r>
            <a:r>
              <a:rPr lang="en-US" dirty="0"/>
              <a:t>, NOAA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5687F8C-BA0D-E86B-9687-521DCFA2D637}"/>
              </a:ext>
            </a:extLst>
          </p:cNvPr>
          <p:cNvCxnSpPr>
            <a:cxnSpLocks/>
          </p:cNvCxnSpPr>
          <p:nvPr/>
        </p:nvCxnSpPr>
        <p:spPr>
          <a:xfrm flipV="1">
            <a:off x="2071853" y="2205317"/>
            <a:ext cx="0" cy="528395"/>
          </a:xfrm>
          <a:prstGeom prst="straightConnector1">
            <a:avLst/>
          </a:prstGeom>
          <a:ln w="76200">
            <a:solidFill>
              <a:srgbClr val="3E6D8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44DA958-EA87-04F2-4632-5B2B937025C1}"/>
              </a:ext>
            </a:extLst>
          </p:cNvPr>
          <p:cNvCxnSpPr>
            <a:cxnSpLocks/>
          </p:cNvCxnSpPr>
          <p:nvPr/>
        </p:nvCxnSpPr>
        <p:spPr>
          <a:xfrm flipH="1">
            <a:off x="2071853" y="4559325"/>
            <a:ext cx="2615" cy="376516"/>
          </a:xfrm>
          <a:prstGeom prst="straightConnector1">
            <a:avLst/>
          </a:prstGeom>
          <a:ln w="76200">
            <a:solidFill>
              <a:srgbClr val="3E6D8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7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030F6C-D0B5-8F41-B2C3-520AE40C9E22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Imaging spectroscopy tutorial - David R. Thompson, david.r.thompson@jpl.nasa.gov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D54302-5677-4C41-BA0C-489A2D856242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70AB6-B947-B79C-B1D7-A6D39178B2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C50E0E-9F01-70E9-D15E-450258D72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925" y="3854600"/>
            <a:ext cx="2742293" cy="28208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DE688B9-6149-25E2-C546-7B5957BEC24A}"/>
              </a:ext>
            </a:extLst>
          </p:cNvPr>
          <p:cNvSpPr txBox="1">
            <a:spLocks/>
          </p:cNvSpPr>
          <p:nvPr/>
        </p:nvSpPr>
        <p:spPr>
          <a:xfrm>
            <a:off x="193288" y="182562"/>
            <a:ext cx="11805424" cy="9604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Helvetica Neue" panose="02000503000000020004" pitchFamily="2" charset="0"/>
                <a:cs typeface="Arial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Lesson 9: Spectroscopy is beautiful</a:t>
            </a:r>
          </a:p>
        </p:txBody>
      </p:sp>
    </p:spTree>
    <p:extLst>
      <p:ext uri="{BB962C8B-B14F-4D97-AF65-F5344CB8AC3E}">
        <p14:creationId xmlns:p14="http://schemas.microsoft.com/office/powerpoint/2010/main" val="1953370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atellite view of land&#10;&#10;Description automatically generated">
            <a:extLst>
              <a:ext uri="{FF2B5EF4-FFF2-40B4-BE49-F238E27FC236}">
                <a16:creationId xmlns:a16="http://schemas.microsoft.com/office/drawing/2014/main" id="{7806E68E-F93B-0C97-33C4-F3468B920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753" y="0"/>
            <a:ext cx="12326754" cy="8615580"/>
          </a:xfrm>
          <a:prstGeom prst="rect">
            <a:avLst/>
          </a:prstGeom>
        </p:spPr>
      </p:pic>
      <p:pic>
        <p:nvPicPr>
          <p:cNvPr id="18" name="Picture 1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6071B01-BBFF-4E59-4489-0EBEF8BC9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30981"/>
            <a:ext cx="5945621" cy="40337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235CC-9EC7-0C12-2EFB-B8240E6F4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C40841-8B8B-EE65-6DD5-315429CFCD7A}"/>
              </a:ext>
            </a:extLst>
          </p:cNvPr>
          <p:cNvSpPr txBox="1"/>
          <p:nvPr/>
        </p:nvSpPr>
        <p:spPr>
          <a:xfrm>
            <a:off x="2234486" y="1201967"/>
            <a:ext cx="3305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Helvetica Neue Light"/>
                <a:cs typeface="Helvetica Neue Light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0F7EF1-370D-93E1-7BB6-7C0D2804D65F}"/>
              </a:ext>
            </a:extLst>
          </p:cNvPr>
          <p:cNvSpPr txBox="1"/>
          <p:nvPr/>
        </p:nvSpPr>
        <p:spPr>
          <a:xfrm>
            <a:off x="728276" y="286178"/>
            <a:ext cx="3465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Helvetica Neue Light"/>
                <a:cs typeface="Helvetica Neue Light"/>
              </a:rPr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F08020-E2E3-E0CE-1BA3-3A035E9F70A0}"/>
              </a:ext>
            </a:extLst>
          </p:cNvPr>
          <p:cNvSpPr txBox="1"/>
          <p:nvPr/>
        </p:nvSpPr>
        <p:spPr>
          <a:xfrm>
            <a:off x="5682054" y="374124"/>
            <a:ext cx="3465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Helvetica Neue Light"/>
                <a:cs typeface="Helvetica Neue Light"/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0D015-1326-B136-66A4-15FA20F5CA86}"/>
              </a:ext>
            </a:extLst>
          </p:cNvPr>
          <p:cNvSpPr txBox="1"/>
          <p:nvPr/>
        </p:nvSpPr>
        <p:spPr>
          <a:xfrm>
            <a:off x="4669609" y="3567223"/>
            <a:ext cx="3433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4AA44"/>
                </a:solidFill>
                <a:latin typeface="Helvetica Neue Light"/>
                <a:cs typeface="Helvetica Neue Light"/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B865E-79A3-8C1C-1ECF-0D33F2B12B79}"/>
              </a:ext>
            </a:extLst>
          </p:cNvPr>
          <p:cNvSpPr txBox="1"/>
          <p:nvPr/>
        </p:nvSpPr>
        <p:spPr>
          <a:xfrm>
            <a:off x="8995798" y="4147870"/>
            <a:ext cx="3433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4AA44"/>
                </a:solidFill>
                <a:latin typeface="Helvetica Neue Light"/>
                <a:cs typeface="Helvetica Neue Light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A2185C-90D5-4B71-9257-F4C014D3A7D3}"/>
              </a:ext>
            </a:extLst>
          </p:cNvPr>
          <p:cNvSpPr txBox="1"/>
          <p:nvPr/>
        </p:nvSpPr>
        <p:spPr>
          <a:xfrm>
            <a:off x="8986172" y="3289429"/>
            <a:ext cx="3305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Helvetica Neue Light"/>
                <a:cs typeface="Helvetica Neue Light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BE79DC-0056-8A4A-0E53-6A7A28DC5778}"/>
              </a:ext>
            </a:extLst>
          </p:cNvPr>
          <p:cNvSpPr txBox="1"/>
          <p:nvPr/>
        </p:nvSpPr>
        <p:spPr>
          <a:xfrm>
            <a:off x="8986172" y="3593127"/>
            <a:ext cx="3465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Helvetica Neue Light"/>
                <a:cs typeface="Helvetica Neue Light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ACABB9-AC20-8FB1-542B-1503A929E692}"/>
              </a:ext>
            </a:extLst>
          </p:cNvPr>
          <p:cNvSpPr txBox="1"/>
          <p:nvPr/>
        </p:nvSpPr>
        <p:spPr>
          <a:xfrm>
            <a:off x="8990557" y="3867950"/>
            <a:ext cx="3465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Helvetica Neue Light"/>
                <a:cs typeface="Helvetica Neue Light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DC7DDE-DE49-0FC9-3C2D-2FA81E096F7A}"/>
              </a:ext>
            </a:extLst>
          </p:cNvPr>
          <p:cNvSpPr txBox="1"/>
          <p:nvPr/>
        </p:nvSpPr>
        <p:spPr>
          <a:xfrm>
            <a:off x="8995798" y="4424769"/>
            <a:ext cx="3209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700AE"/>
                </a:solidFill>
                <a:latin typeface="Helvetica Neue Light"/>
                <a:cs typeface="Helvetica Neue Light"/>
              </a:rPr>
              <a:t>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C4C4F6-C4B1-9885-0B3B-17CA6C6552EB}"/>
              </a:ext>
            </a:extLst>
          </p:cNvPr>
          <p:cNvSpPr txBox="1"/>
          <p:nvPr/>
        </p:nvSpPr>
        <p:spPr>
          <a:xfrm>
            <a:off x="2221662" y="4307790"/>
            <a:ext cx="3209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700AE"/>
                </a:solidFill>
                <a:latin typeface="Helvetica Neue Light"/>
                <a:cs typeface="Helvetica Neue Light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61641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410431E-2D85-EC34-7E23-F2A6A0B9B7BD}"/>
              </a:ext>
            </a:extLst>
          </p:cNvPr>
          <p:cNvSpPr txBox="1"/>
          <p:nvPr/>
        </p:nvSpPr>
        <p:spPr>
          <a:xfrm>
            <a:off x="4673278" y="5815764"/>
            <a:ext cx="2345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Evan Greenberg, JPL</a:t>
            </a:r>
          </a:p>
        </p:txBody>
      </p:sp>
      <p:pic>
        <p:nvPicPr>
          <p:cNvPr id="12" name="Picture 11" descr="A comparison of a satellite image of a sea and a surface&#10;&#10;Description automatically generated with medium confidence">
            <a:extLst>
              <a:ext uri="{FF2B5EF4-FFF2-40B4-BE49-F238E27FC236}">
                <a16:creationId xmlns:a16="http://schemas.microsoft.com/office/drawing/2014/main" id="{7A009731-8643-612C-3169-4779FD7BE9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92" t="4271" r="2179" b="6186"/>
          <a:stretch/>
        </p:blipFill>
        <p:spPr>
          <a:xfrm>
            <a:off x="1219200" y="580571"/>
            <a:ext cx="10360103" cy="5326743"/>
          </a:xfrm>
          <a:prstGeom prst="rect">
            <a:avLst/>
          </a:prstGeom>
        </p:spPr>
      </p:pic>
      <p:pic>
        <p:nvPicPr>
          <p:cNvPr id="2" name="Picture 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A34F043-FE39-AB47-97FD-E8A60F27E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03" y="3427161"/>
            <a:ext cx="3747808" cy="238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87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83F57-6380-071A-F404-FE0898E93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4852C-BD96-36A7-63CF-894D9C01CBAF}"/>
              </a:ext>
            </a:extLst>
          </p:cNvPr>
          <p:cNvSpPr txBox="1"/>
          <p:nvPr/>
        </p:nvSpPr>
        <p:spPr>
          <a:xfrm>
            <a:off x="562427" y="1043731"/>
            <a:ext cx="27761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Helvetica" pitchFamily="2" charset="0"/>
              </a:rPr>
              <a:t>Thanks!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9D319-9601-6E78-2742-A988ECF5A4CA}"/>
              </a:ext>
            </a:extLst>
          </p:cNvPr>
          <p:cNvSpPr txBox="1"/>
          <p:nvPr/>
        </p:nvSpPr>
        <p:spPr>
          <a:xfrm>
            <a:off x="6748464" y="6283627"/>
            <a:ext cx="49208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" pitchFamily="2" charset="0"/>
              </a:rPr>
              <a:t>Cover image caption and credit: Picture taken by Astronaut Jessica Watkins</a:t>
            </a:r>
          </a:p>
        </p:txBody>
      </p:sp>
    </p:spTree>
    <p:extLst>
      <p:ext uri="{BB962C8B-B14F-4D97-AF65-F5344CB8AC3E}">
        <p14:creationId xmlns:p14="http://schemas.microsoft.com/office/powerpoint/2010/main" val="2156728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1E2277-64C6-D029-57BE-5947438904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2FBEB68-5B7D-9445-9CB0-90819859B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Earth surface Mineral dust source </a:t>
            </a:r>
            <a:r>
              <a:rPr lang="en-US" sz="32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InvesTigation</a:t>
            </a:r>
            <a:r>
              <a:rPr lang="en-US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(EMIT)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D766A-686C-0645-B030-F63CA5796127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david.r.thompson@jpl.nasa.gov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4302-5677-4C41-BA0C-489A2D856242}" type="slidenum">
              <a:rPr lang="en-US" smtClean="0"/>
              <a:t>2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2BB91F4-FD1A-5445-8EC2-ACCC1E024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995" y="1262547"/>
            <a:ext cx="8764009" cy="498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08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BE006-B455-F136-E346-6C42FB7AA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430D8-6854-B981-EA23-7814ABD0A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Global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FF8F3-167C-2AA4-24A5-381A76BF48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992935"/>
            <a:ext cx="11430000" cy="5166360"/>
          </a:xfrm>
        </p:spPr>
        <p:txBody>
          <a:bodyPr/>
          <a:lstStyle/>
          <a:p>
            <a:pPr marL="0" indent="0" algn="just">
              <a:lnSpc>
                <a:spcPct val="103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200"/>
              <a:buNone/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lang="en-US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44847B-4FB1-3929-7B0F-81981DE45E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Prime Mission Review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34C1085-1E27-DD54-48FC-6278EEC4BEC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en-US" dirty="0"/>
              <a:t>Use or disclosure of information on this sheet is subject to the restriction on the Restrictive Notice page of this proposal.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EE219FD-07BC-C115-AC7E-41FD7B0360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C94032-CD4C-4C25-B0C2-CEC720522D92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99349C-E2F6-8A35-E15B-A58F28C0EFB6}"/>
              </a:ext>
            </a:extLst>
          </p:cNvPr>
          <p:cNvGrpSpPr/>
          <p:nvPr/>
        </p:nvGrpSpPr>
        <p:grpSpPr>
          <a:xfrm>
            <a:off x="605096" y="1281114"/>
            <a:ext cx="10981808" cy="4458251"/>
            <a:chOff x="1743075" y="2177273"/>
            <a:chExt cx="9039997" cy="36699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36F8DC-FA79-C757-70AF-398769364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620" t="22353" r="10724" b="21179"/>
            <a:stretch/>
          </p:blipFill>
          <p:spPr>
            <a:xfrm>
              <a:off x="1743075" y="2204981"/>
              <a:ext cx="9039997" cy="3642232"/>
            </a:xfrm>
            <a:prstGeom prst="rect">
              <a:avLst/>
            </a:prstGeom>
          </p:spPr>
        </p:pic>
        <p:pic>
          <p:nvPicPr>
            <p:cNvPr id="16" name="Picture 15" descr="A map of the world&#10;&#10;Description automatically generated">
              <a:extLst>
                <a:ext uri="{FF2B5EF4-FFF2-40B4-BE49-F238E27FC236}">
                  <a16:creationId xmlns:a16="http://schemas.microsoft.com/office/drawing/2014/main" id="{6815866E-3352-F073-B6BC-FD7EF4BCC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6053" y="4566750"/>
              <a:ext cx="3307014" cy="123406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A9EC70-0904-27B0-D297-29BCF1615D43}"/>
                </a:ext>
              </a:extLst>
            </p:cNvPr>
            <p:cNvSpPr txBox="1"/>
            <p:nvPr/>
          </p:nvSpPr>
          <p:spPr>
            <a:xfrm>
              <a:off x="7440383" y="5562170"/>
              <a:ext cx="330701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200" b="0" dirty="0">
                  <a:solidFill>
                    <a:schemeClr val="bg1"/>
                  </a:solidFill>
                </a:rPr>
                <a:t>EMIT Forecast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A208F3-061B-76A1-9594-B09F0CA04912}"/>
                </a:ext>
              </a:extLst>
            </p:cNvPr>
            <p:cNvSpPr txBox="1"/>
            <p:nvPr/>
          </p:nvSpPr>
          <p:spPr>
            <a:xfrm>
              <a:off x="4609566" y="2177273"/>
              <a:ext cx="330701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200" b="0" dirty="0">
                  <a:solidFill>
                    <a:schemeClr val="bg1"/>
                  </a:solidFill>
                </a:rPr>
                <a:t>EMIT Coverage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0461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2C22D-F3F7-25E0-A6A4-9FCEFFAF7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00F31-800B-7CB1-46D0-C572C9D56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23" y="254209"/>
            <a:ext cx="11225849" cy="1325563"/>
          </a:xfrm>
        </p:spPr>
        <p:txBody>
          <a:bodyPr/>
          <a:lstStyle/>
          <a:p>
            <a:r>
              <a:rPr lang="en-US" b="1" dirty="0"/>
              <a:t>Lesson 1: Feasibility of the Dyson design</a:t>
            </a:r>
            <a:endParaRPr lang="en-US" b="1" dirty="0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C02882-AFD3-1FB5-978C-C815BD72BC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096" b="12720"/>
          <a:stretch/>
        </p:blipFill>
        <p:spPr>
          <a:xfrm>
            <a:off x="655105" y="1450484"/>
            <a:ext cx="6634269" cy="43320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370DA9-067C-8FA8-6167-38005B554881}"/>
              </a:ext>
            </a:extLst>
          </p:cNvPr>
          <p:cNvSpPr/>
          <p:nvPr/>
        </p:nvSpPr>
        <p:spPr>
          <a:xfrm>
            <a:off x="5256365" y="4094170"/>
            <a:ext cx="2576945" cy="1967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able with text and numbers&#10;&#10;Description automatically generated">
            <a:extLst>
              <a:ext uri="{FF2B5EF4-FFF2-40B4-BE49-F238E27FC236}">
                <a16:creationId xmlns:a16="http://schemas.microsoft.com/office/drawing/2014/main" id="{1CDD65AE-122A-D9D6-1901-0ABF9F1A3E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5"/>
          <a:stretch/>
        </p:blipFill>
        <p:spPr>
          <a:xfrm>
            <a:off x="6311292" y="3830371"/>
            <a:ext cx="4985203" cy="20916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080D4B-9D38-7257-9C6C-81C5185202E6}"/>
              </a:ext>
            </a:extLst>
          </p:cNvPr>
          <p:cNvSpPr txBox="1"/>
          <p:nvPr/>
        </p:nvSpPr>
        <p:spPr>
          <a:xfrm>
            <a:off x="3238052" y="5922037"/>
            <a:ext cx="6970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Thompson et al., </a:t>
            </a:r>
            <a:r>
              <a:rPr lang="en-US" sz="2000" i="1" dirty="0"/>
              <a:t>Remote Sensing of Environment</a:t>
            </a:r>
            <a:r>
              <a:rPr lang="en-US" sz="2000" dirty="0"/>
              <a:t>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207B73-DEC7-40EE-45CB-22DD625F64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833310" y="1211152"/>
            <a:ext cx="3690429" cy="246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71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F9BB-558E-0E66-38D4-2929937A7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23" y="254209"/>
            <a:ext cx="11405795" cy="1325563"/>
          </a:xfrm>
        </p:spPr>
        <p:txBody>
          <a:bodyPr>
            <a:normAutofit/>
          </a:bodyPr>
          <a:lstStyle/>
          <a:p>
            <a:r>
              <a:rPr lang="en-US" sz="4200" b="1" dirty="0"/>
              <a:t>Lesson 2: Advances in spectral fidelity</a:t>
            </a:r>
            <a:endParaRPr lang="en-US" sz="4200" b="1" dirty="0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4F205-B50E-66DC-5F7A-52C435305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2" r="9054"/>
          <a:stretch/>
        </p:blipFill>
        <p:spPr>
          <a:xfrm>
            <a:off x="207982" y="1307183"/>
            <a:ext cx="3868921" cy="1897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FC9312-3140-CCDD-5389-6565858D5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06" y="3345435"/>
            <a:ext cx="2705811" cy="2605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6B8DFA-F538-3A21-66AB-EB73535F1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940" y="1450531"/>
            <a:ext cx="3866719" cy="1754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2DC9A9-D53B-D9E3-F0AC-F1DA5182D4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30" r="8263"/>
          <a:stretch/>
        </p:blipFill>
        <p:spPr>
          <a:xfrm>
            <a:off x="4177203" y="1323064"/>
            <a:ext cx="3791023" cy="1870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B94110-DC21-554D-BA8B-34C878DAE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435" y="3342938"/>
            <a:ext cx="2705811" cy="26158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226456-28D4-295F-D3C3-1FD87B91CC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0272" y="3342020"/>
            <a:ext cx="2705811" cy="260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46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6C77A-6991-60CB-E4AD-B15FDDB41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918CE-9C77-4310-7E78-3509380D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929" y="1788984"/>
            <a:ext cx="2889621" cy="163807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Lesson 3: Onboard cloud screening helps, but needs some work</a:t>
            </a:r>
            <a:endParaRPr lang="en-US" b="1" dirty="0">
              <a:latin typeface="Helvetica" pitchFamily="2" charset="0"/>
            </a:endParaRP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24D9A207-C561-D7EE-6438-834FB9193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671" y="510784"/>
            <a:ext cx="7772400" cy="517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7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E6C9-18AE-7E86-5F12-3DB38F741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>
                <a:latin typeface="Helvetica" pitchFamily="2" charset="0"/>
                <a:ea typeface="+mn-lt"/>
                <a:cs typeface="+mn-lt"/>
              </a:rPr>
              <a:t>Lesson 4: The Earth is a calibration object</a:t>
            </a:r>
            <a:endParaRPr lang="en-US" sz="4000" b="1" dirty="0"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C2FE5-29F7-9BCE-A834-DB3F7D54E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5DD-64F7-B048-B2BB-3953229FF8CC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D6FEA-CC53-B8B4-E802-A9E947396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7CAB9-97D2-454F-807A-A964856F0882}" type="datetime1">
              <a:rPr lang="en-US" smtClean="0"/>
              <a:t>11/13/24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C2F8F98-97D0-1D3B-CC2A-D8E9F1A59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david.r.thompson@jpl.nasa.gov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AD916E-59ED-332D-ABB8-2900587C6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33" y="1920716"/>
            <a:ext cx="3410111" cy="20460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4CD8DA-D201-9E25-D0EC-29B122E52859}"/>
              </a:ext>
            </a:extLst>
          </p:cNvPr>
          <p:cNvSpPr txBox="1"/>
          <p:nvPr/>
        </p:nvSpPr>
        <p:spPr>
          <a:xfrm>
            <a:off x="1296066" y="1606835"/>
            <a:ext cx="191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FWHM uniformity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C65BAE-C2B4-A23C-CA53-3A04486856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991" y="1739155"/>
            <a:ext cx="3410111" cy="25483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27A35A-EB61-34DE-CF8E-3F1CCA8133E3}"/>
              </a:ext>
            </a:extLst>
          </p:cNvPr>
          <p:cNvSpPr txBox="1"/>
          <p:nvPr/>
        </p:nvSpPr>
        <p:spPr>
          <a:xfrm>
            <a:off x="4221046" y="1554489"/>
            <a:ext cx="315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Radiometric Calibration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5FDD38-BC49-3F95-43D3-5CE1D24BE7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16004" y="4690165"/>
            <a:ext cx="5737213" cy="12990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660CD6-3950-B58B-978E-8F552539F696}"/>
              </a:ext>
            </a:extLst>
          </p:cNvPr>
          <p:cNvSpPr txBox="1"/>
          <p:nvPr/>
        </p:nvSpPr>
        <p:spPr>
          <a:xfrm>
            <a:off x="1906026" y="4375132"/>
            <a:ext cx="3957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Flat Field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D0D854-8744-4756-C70B-4901C61BB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804" y="1818450"/>
            <a:ext cx="3528485" cy="26659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78160C-86D3-371D-3517-2EFEF9065F27}"/>
              </a:ext>
            </a:extLst>
          </p:cNvPr>
          <p:cNvSpPr txBox="1"/>
          <p:nvPr/>
        </p:nvSpPr>
        <p:spPr>
          <a:xfrm>
            <a:off x="6596117" y="1499082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Wavelength Calibration, Uniformity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8E90BF-5002-309C-DBB7-27944CEEECE1}"/>
              </a:ext>
            </a:extLst>
          </p:cNvPr>
          <p:cNvSpPr txBox="1"/>
          <p:nvPr/>
        </p:nvSpPr>
        <p:spPr>
          <a:xfrm>
            <a:off x="2433577" y="2044947"/>
            <a:ext cx="63487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Coleman et al., RSE (in press)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FBAECE-245B-A68F-68CE-F69693697EA5}"/>
              </a:ext>
            </a:extLst>
          </p:cNvPr>
          <p:cNvSpPr txBox="1"/>
          <p:nvPr/>
        </p:nvSpPr>
        <p:spPr>
          <a:xfrm>
            <a:off x="-1268331" y="2058696"/>
            <a:ext cx="63487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Thompson et al., RSE 2024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A35A56-6706-7766-7F6B-FDC9C92E09AE}"/>
              </a:ext>
            </a:extLst>
          </p:cNvPr>
          <p:cNvSpPr txBox="1"/>
          <p:nvPr/>
        </p:nvSpPr>
        <p:spPr>
          <a:xfrm>
            <a:off x="6079861" y="2025394"/>
            <a:ext cx="63487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Thompson et al., RSE 2024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67253B1-5842-1BBC-B5AD-E861043EC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3239" y="4723700"/>
            <a:ext cx="2415161" cy="14490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E30F0F2-61C1-6D83-4456-E7AC268F0E9E}"/>
              </a:ext>
            </a:extLst>
          </p:cNvPr>
          <p:cNvSpPr txBox="1"/>
          <p:nvPr/>
        </p:nvSpPr>
        <p:spPr>
          <a:xfrm>
            <a:off x="9829832" y="4704147"/>
            <a:ext cx="1118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Dark State</a:t>
            </a:r>
          </a:p>
        </p:txBody>
      </p:sp>
    </p:spTree>
    <p:extLst>
      <p:ext uri="{BB962C8B-B14F-4D97-AF65-F5344CB8AC3E}">
        <p14:creationId xmlns:p14="http://schemas.microsoft.com/office/powerpoint/2010/main" val="4207595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46BD9F-91D6-A6DB-A07E-F5292B718C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86C79CE-C383-BD42-AD42-B7173728684F}" type="datetime1">
              <a:rPr lang="en-US" smtClean="0"/>
              <a:t>11/13/24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6AC62D-E126-815A-34CE-EDD5B1B42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david.r.thompson@jpl.nasa.gov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4AD36-A7C7-1011-2CB2-53A90D27D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CB2C8F-ECF7-843F-DA10-F443C571F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368" y="454026"/>
            <a:ext cx="3942396" cy="2224806"/>
          </a:xfrm>
        </p:spPr>
        <p:txBody>
          <a:bodyPr/>
          <a:lstStyle/>
          <a:p>
            <a:r>
              <a:rPr lang="en-US" sz="3600" dirty="0"/>
              <a:t>Lesson 5: </a:t>
            </a:r>
            <a:br>
              <a:rPr lang="en-US" sz="3600" dirty="0"/>
            </a:br>
            <a:r>
              <a:rPr lang="en-US" sz="3600" dirty="0"/>
              <a:t>Open source development benefited the mission</a:t>
            </a:r>
          </a:p>
        </p:txBody>
      </p:sp>
      <p:pic>
        <p:nvPicPr>
          <p:cNvPr id="8" name="Picture 7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7E2B32B3-8033-19E9-B8F3-EF559C09C0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13" y="3202374"/>
            <a:ext cx="2546376" cy="2546376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80E7FEC-62C7-766E-C936-C1B727A22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764" y="454025"/>
            <a:ext cx="7428621" cy="51937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4736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90FB3-3D6C-CA53-6944-19356B59F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09740D-3C27-C22B-94CE-12072D3151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86C79CE-C383-BD42-AD42-B7173728684F}" type="datetime1">
              <a:rPr lang="en-US" smtClean="0"/>
              <a:t>11/13/24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7C3EA-0092-7167-D7BB-E98A36F6A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david.r.thompson@jpl.nasa.gov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E8AE1-EFD4-D2CB-2F4B-96F7B1120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B0B505-5A34-8746-A5A9-793D5E51FFC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E52E74D-1684-DAA7-70BC-D790B9C23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368" y="454026"/>
            <a:ext cx="10743950" cy="2224806"/>
          </a:xfrm>
        </p:spPr>
        <p:txBody>
          <a:bodyPr/>
          <a:lstStyle/>
          <a:p>
            <a:r>
              <a:rPr lang="en-US" sz="3600" dirty="0"/>
              <a:t>Lesson 6: Global greenhouse gas </a:t>
            </a:r>
            <a:r>
              <a:rPr lang="en-US" sz="3600" dirty="0" err="1"/>
              <a:t>superemitters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40F36-89BA-C398-2097-570CBEE3A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708" y="1365813"/>
            <a:ext cx="4688752" cy="46670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0C1A12-D81E-1E12-5181-8158E2B5235B}"/>
              </a:ext>
            </a:extLst>
          </p:cNvPr>
          <p:cNvSpPr txBox="1"/>
          <p:nvPr/>
        </p:nvSpPr>
        <p:spPr>
          <a:xfrm>
            <a:off x="653641" y="1181147"/>
            <a:ext cx="371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Thorpe et al., Science Advances, 2023</a:t>
            </a:r>
          </a:p>
        </p:txBody>
      </p:sp>
      <p:pic>
        <p:nvPicPr>
          <p:cNvPr id="10" name="Main graphic">
            <a:extLst>
              <a:ext uri="{FF2B5EF4-FFF2-40B4-BE49-F238E27FC236}">
                <a16:creationId xmlns:a16="http://schemas.microsoft.com/office/drawing/2014/main" id="{78CB5DEA-F5A1-F3C0-9CE1-94EC7764469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79908" y="1679413"/>
            <a:ext cx="5472536" cy="4206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8399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MIT SR Template 11/2023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EMIT SR Template 11/2023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6394242-c14e-4926-afc3-678fbaa3dbd5">
      <UserInfo>
        <DisplayName>Harris, Ethan (US 252F)</DisplayName>
        <AccountId>21</AccountId>
        <AccountType/>
      </UserInfo>
      <UserInfo>
        <DisplayName>Truong, Hoa M (US 2508)</DisplayName>
        <AccountId>16</AccountId>
        <AccountType/>
      </UserInfo>
      <UserInfo>
        <DisplayName>Ung, Charlene L (US 88E0)</DisplayName>
        <AccountId>19</AccountId>
        <AccountType/>
      </UserInfo>
      <UserInfo>
        <DisplayName>Suh, Justin J (US 382D)</DisplayName>
        <AccountId>22</AccountId>
        <AccountType/>
      </UserInfo>
      <UserInfo>
        <DisplayName>Vannan, Suresh (US 3980)</DisplayName>
        <AccountId>23</AccountId>
        <AccountType/>
      </UserInfo>
      <UserInfo>
        <DisplayName>Oaida, Bogdan V (US 382D)</DisplayName>
        <AccountId>24</AccountId>
        <AccountType/>
      </UserInfo>
      <UserInfo>
        <DisplayName>Javidnia, Shahram (US 397R)</DisplayName>
        <AccountId>25</AccountId>
        <AccountType/>
      </UserInfo>
      <UserInfo>
        <DisplayName>Olson-Duvall, Winston (US 382B)</DisplayName>
        <AccountId>17</AccountId>
        <AccountType/>
      </UserInfo>
    </SharedWithUsers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EB00BBEC9A2A42A38263A1B1687D91" ma:contentTypeVersion="2" ma:contentTypeDescription="Create a new document." ma:contentTypeScope="" ma:versionID="a7a99cda6553339814a9299074f494c6">
  <xsd:schema xmlns:xsd="http://www.w3.org/2001/XMLSchema" xmlns:xs="http://www.w3.org/2001/XMLSchema" xmlns:p="http://schemas.microsoft.com/office/2006/metadata/properties" xmlns:ns2="http://schemas.microsoft.com/sharepoint/v4" xmlns:ns3="c6394242-c14e-4926-afc3-678fbaa3dbd5" targetNamespace="http://schemas.microsoft.com/office/2006/metadata/properties" ma:root="true" ma:fieldsID="e5be3fe54fa7ee5e1f47d19989d05a7a" ns2:_="" ns3:_="">
    <xsd:import namespace="http://schemas.microsoft.com/sharepoint/v4"/>
    <xsd:import namespace="c6394242-c14e-4926-afc3-678fbaa3dbd5"/>
    <xsd:element name="properties">
      <xsd:complexType>
        <xsd:sequence>
          <xsd:element name="documentManagement">
            <xsd:complexType>
              <xsd:all>
                <xsd:element ref="ns2:IconOverlay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394242-c14e-4926-afc3-678fbaa3dbd5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DAFAC0-C0C6-4B47-A02D-8041B9146CA2}">
  <ds:schemaRefs>
    <ds:schemaRef ds:uri="http://purl.org/dc/terms/"/>
    <ds:schemaRef ds:uri="http://schemas.microsoft.com/office/2006/metadata/properties"/>
    <ds:schemaRef ds:uri="http://purl.org/dc/dcmitype/"/>
    <ds:schemaRef ds:uri="c6394242-c14e-4926-afc3-678fbaa3dbd5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sharepoint/v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5E98B07-AE4E-4BD1-A376-CD84B185CA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51F668-9AA4-4C05-8E6F-30BA87D612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c6394242-c14e-4926-afc3-678fbaa3db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33888</TotalTime>
  <Words>371</Words>
  <Application>Microsoft Macintosh PowerPoint</Application>
  <PresentationFormat>Widescreen</PresentationFormat>
  <Paragraphs>72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Arial Narrow</vt:lpstr>
      <vt:lpstr>Calibri</vt:lpstr>
      <vt:lpstr>Helvetica</vt:lpstr>
      <vt:lpstr>Helvetica Neue</vt:lpstr>
      <vt:lpstr>Helvetica Neue Light</vt:lpstr>
      <vt:lpstr>Helvetica Neue Thin</vt:lpstr>
      <vt:lpstr>Lucida Grande</vt:lpstr>
      <vt:lpstr>Times New Roman</vt:lpstr>
      <vt:lpstr>Wingdings</vt:lpstr>
      <vt:lpstr>EMIT SR Template 11/2023</vt:lpstr>
      <vt:lpstr>Office Theme</vt:lpstr>
      <vt:lpstr>7_EMIT SR Template 11/2023</vt:lpstr>
      <vt:lpstr>PowerPoint Presentation</vt:lpstr>
      <vt:lpstr>The Earth surface Mineral dust source InvesTigation (EMIT)</vt:lpstr>
      <vt:lpstr>Global coverage</vt:lpstr>
      <vt:lpstr>Lesson 1: Feasibility of the Dyson design</vt:lpstr>
      <vt:lpstr>Lesson 2: Advances in spectral fidelity</vt:lpstr>
      <vt:lpstr>Lesson 3: Onboard cloud screening helps, but needs some work</vt:lpstr>
      <vt:lpstr>Lesson 4: The Earth is a calibration object</vt:lpstr>
      <vt:lpstr>Lesson 5:  Open source development benefited the mission</vt:lpstr>
      <vt:lpstr>Lesson 6: Global greenhouse gas superemitters</vt:lpstr>
      <vt:lpstr>Lesson 7: Continental-scale mineral maps</vt:lpstr>
      <vt:lpstr>Lesson 8: Mineral dust radiative forcing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EMIT_EOM Review_20240719_Final</dc:title>
  <dc:creator>Olson-Duvall, Winston (US 382B)</dc:creator>
  <cp:lastModifiedBy>Thompson, David R (US 382B)</cp:lastModifiedBy>
  <cp:revision>286</cp:revision>
  <cp:lastPrinted>2024-06-27T22:55:59Z</cp:lastPrinted>
  <dcterms:created xsi:type="dcterms:W3CDTF">2023-12-06T20:36:46Z</dcterms:created>
  <dcterms:modified xsi:type="dcterms:W3CDTF">2024-11-13T08:47:02Z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0x010100E1EB00BBEC9A2A42A38263A1B1687D91</vt:lpwstr>
  </property>
  <property fmtid="{D5CDD505-2E9C-101B-9397-08002B2CF9AE}" pid="3" name="MediaServiceImageTags">
    <vt:lpwstr/>
  </property>
</Properties>
</file>