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8" r:id="rId3"/>
    <p:sldId id="278" r:id="rId4"/>
    <p:sldId id="302" r:id="rId5"/>
    <p:sldId id="299" r:id="rId6"/>
    <p:sldId id="291" r:id="rId7"/>
    <p:sldId id="304" r:id="rId8"/>
    <p:sldId id="282" r:id="rId9"/>
    <p:sldId id="303" r:id="rId10"/>
    <p:sldId id="294" r:id="rId11"/>
    <p:sldId id="259" r:id="rId12"/>
    <p:sldId id="306" r:id="rId13"/>
    <p:sldId id="261" r:id="rId14"/>
  </p:sldIdLst>
  <p:sldSz cx="16002000" cy="89995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3A1"/>
    <a:srgbClr val="91CBA8"/>
    <a:srgbClr val="2A86C1"/>
    <a:srgbClr val="DDF1B4"/>
    <a:srgbClr val="F48F52"/>
    <a:srgbClr val="D32924"/>
    <a:srgbClr val="BA8BDD"/>
    <a:srgbClr val="A568D2"/>
    <a:srgbClr val="EBEBE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15" autoAdjust="0"/>
    <p:restoredTop sz="94660"/>
  </p:normalViewPr>
  <p:slideViewPr>
    <p:cSldViewPr snapToGrid="0">
      <p:cViewPr varScale="1">
        <p:scale>
          <a:sx n="54" d="100"/>
          <a:sy n="54" d="100"/>
        </p:scale>
        <p:origin x="101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65806-61F0-4912-AF6B-853618F1AA13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BA502-994E-45F9-920A-D8A29970D07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33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0250" y="1472842"/>
            <a:ext cx="12001500" cy="3133172"/>
          </a:xfrm>
        </p:spPr>
        <p:txBody>
          <a:bodyPr anchor="b"/>
          <a:lstStyle>
            <a:lvl1pPr algn="ctr">
              <a:defRPr sz="7874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0250" y="4726842"/>
            <a:ext cx="12001500" cy="2172804"/>
          </a:xfrm>
        </p:spPr>
        <p:txBody>
          <a:bodyPr/>
          <a:lstStyle>
            <a:lvl1pPr marL="0" indent="0" algn="ctr">
              <a:buNone/>
              <a:defRPr sz="3150"/>
            </a:lvl1pPr>
            <a:lvl2pPr marL="599984" indent="0" algn="ctr">
              <a:buNone/>
              <a:defRPr sz="2625"/>
            </a:lvl2pPr>
            <a:lvl3pPr marL="1199967" indent="0" algn="ctr">
              <a:buNone/>
              <a:defRPr sz="2362"/>
            </a:lvl3pPr>
            <a:lvl4pPr marL="1799951" indent="0" algn="ctr">
              <a:buNone/>
              <a:defRPr sz="2100"/>
            </a:lvl4pPr>
            <a:lvl5pPr marL="2399934" indent="0" algn="ctr">
              <a:buNone/>
              <a:defRPr sz="2100"/>
            </a:lvl5pPr>
            <a:lvl6pPr marL="2999918" indent="0" algn="ctr">
              <a:buNone/>
              <a:defRPr sz="2100"/>
            </a:lvl6pPr>
            <a:lvl7pPr marL="3599901" indent="0" algn="ctr">
              <a:buNone/>
              <a:defRPr sz="2100"/>
            </a:lvl7pPr>
            <a:lvl8pPr marL="4199885" indent="0" algn="ctr">
              <a:buNone/>
              <a:defRPr sz="2100"/>
            </a:lvl8pPr>
            <a:lvl9pPr marL="4799868" indent="0" algn="ctr">
              <a:buNone/>
              <a:defRPr sz="21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ABB5-2DDE-4410-838C-7A7B3FA673A7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C5A2-56E6-4253-A856-6583052D02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17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ABB5-2DDE-4410-838C-7A7B3FA673A7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C5A2-56E6-4253-A856-6583052D02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49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451431" y="479142"/>
            <a:ext cx="3450431" cy="7626692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0137" y="479142"/>
            <a:ext cx="10151269" cy="7626692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ABB5-2DDE-4410-838C-7A7B3FA673A7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C5A2-56E6-4253-A856-6583052D02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57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ABB5-2DDE-4410-838C-7A7B3FA673A7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C5A2-56E6-4253-A856-6583052D02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53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803" y="2243636"/>
            <a:ext cx="13801725" cy="3743557"/>
          </a:xfrm>
        </p:spPr>
        <p:txBody>
          <a:bodyPr anchor="b"/>
          <a:lstStyle>
            <a:lvl1pPr>
              <a:defRPr sz="7874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803" y="6022609"/>
            <a:ext cx="13801725" cy="1968648"/>
          </a:xfrm>
        </p:spPr>
        <p:txBody>
          <a:bodyPr/>
          <a:lstStyle>
            <a:lvl1pPr marL="0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1pPr>
            <a:lvl2pPr marL="599984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2pPr>
            <a:lvl3pPr marL="1199967" indent="0">
              <a:buNone/>
              <a:defRPr sz="2362">
                <a:solidFill>
                  <a:schemeClr val="tx1">
                    <a:tint val="75000"/>
                  </a:schemeClr>
                </a:solidFill>
              </a:defRPr>
            </a:lvl3pPr>
            <a:lvl4pPr marL="17999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3999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299991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5999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19988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79986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ABB5-2DDE-4410-838C-7A7B3FA673A7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C5A2-56E6-4253-A856-6583052D02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1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0138" y="2395710"/>
            <a:ext cx="6800850" cy="571012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01013" y="2395710"/>
            <a:ext cx="6800850" cy="5710124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ABB5-2DDE-4410-838C-7A7B3FA673A7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C5A2-56E6-4253-A856-6583052D02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74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222" y="479143"/>
            <a:ext cx="13801725" cy="173949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23" y="2206137"/>
            <a:ext cx="6769595" cy="1081194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599984" indent="0">
              <a:buNone/>
              <a:defRPr sz="2625" b="1"/>
            </a:lvl2pPr>
            <a:lvl3pPr marL="1199967" indent="0">
              <a:buNone/>
              <a:defRPr sz="2362" b="1"/>
            </a:lvl3pPr>
            <a:lvl4pPr marL="1799951" indent="0">
              <a:buNone/>
              <a:defRPr sz="2100" b="1"/>
            </a:lvl4pPr>
            <a:lvl5pPr marL="2399934" indent="0">
              <a:buNone/>
              <a:defRPr sz="2100" b="1"/>
            </a:lvl5pPr>
            <a:lvl6pPr marL="2999918" indent="0">
              <a:buNone/>
              <a:defRPr sz="2100" b="1"/>
            </a:lvl6pPr>
            <a:lvl7pPr marL="3599901" indent="0">
              <a:buNone/>
              <a:defRPr sz="2100" b="1"/>
            </a:lvl7pPr>
            <a:lvl8pPr marL="4199885" indent="0">
              <a:buNone/>
              <a:defRPr sz="2100" b="1"/>
            </a:lvl8pPr>
            <a:lvl9pPr marL="4799868" indent="0">
              <a:buNone/>
              <a:defRPr sz="21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23" y="3287331"/>
            <a:ext cx="6769595" cy="483516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01013" y="2206137"/>
            <a:ext cx="6802934" cy="1081194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599984" indent="0">
              <a:buNone/>
              <a:defRPr sz="2625" b="1"/>
            </a:lvl2pPr>
            <a:lvl3pPr marL="1199967" indent="0">
              <a:buNone/>
              <a:defRPr sz="2362" b="1"/>
            </a:lvl3pPr>
            <a:lvl4pPr marL="1799951" indent="0">
              <a:buNone/>
              <a:defRPr sz="2100" b="1"/>
            </a:lvl4pPr>
            <a:lvl5pPr marL="2399934" indent="0">
              <a:buNone/>
              <a:defRPr sz="2100" b="1"/>
            </a:lvl5pPr>
            <a:lvl6pPr marL="2999918" indent="0">
              <a:buNone/>
              <a:defRPr sz="2100" b="1"/>
            </a:lvl6pPr>
            <a:lvl7pPr marL="3599901" indent="0">
              <a:buNone/>
              <a:defRPr sz="2100" b="1"/>
            </a:lvl7pPr>
            <a:lvl8pPr marL="4199885" indent="0">
              <a:buNone/>
              <a:defRPr sz="2100" b="1"/>
            </a:lvl8pPr>
            <a:lvl9pPr marL="4799868" indent="0">
              <a:buNone/>
              <a:defRPr sz="21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101013" y="3287331"/>
            <a:ext cx="6802934" cy="483516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ABB5-2DDE-4410-838C-7A7B3FA673A7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C5A2-56E6-4253-A856-6583052D02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66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ABB5-2DDE-4410-838C-7A7B3FA673A7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C5A2-56E6-4253-A856-6583052D02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18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ABB5-2DDE-4410-838C-7A7B3FA673A7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C5A2-56E6-4253-A856-6583052D02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60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222" y="599969"/>
            <a:ext cx="5161061" cy="2099892"/>
          </a:xfrm>
        </p:spPr>
        <p:txBody>
          <a:bodyPr anchor="b"/>
          <a:lstStyle>
            <a:lvl1pPr>
              <a:defRPr sz="4199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2934" y="1295767"/>
            <a:ext cx="8101013" cy="6395505"/>
          </a:xfrm>
        </p:spPr>
        <p:txBody>
          <a:bodyPr/>
          <a:lstStyle>
            <a:lvl1pPr>
              <a:defRPr sz="4199"/>
            </a:lvl1pPr>
            <a:lvl2pPr>
              <a:defRPr sz="3674"/>
            </a:lvl2pPr>
            <a:lvl3pPr>
              <a:defRPr sz="3150"/>
            </a:lvl3pPr>
            <a:lvl4pPr>
              <a:defRPr sz="2625"/>
            </a:lvl4pPr>
            <a:lvl5pPr>
              <a:defRPr sz="2625"/>
            </a:lvl5pPr>
            <a:lvl6pPr>
              <a:defRPr sz="2625"/>
            </a:lvl6pPr>
            <a:lvl7pPr>
              <a:defRPr sz="2625"/>
            </a:lvl7pPr>
            <a:lvl8pPr>
              <a:defRPr sz="2625"/>
            </a:lvl8pPr>
            <a:lvl9pPr>
              <a:defRPr sz="2625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2222" y="2699862"/>
            <a:ext cx="5161061" cy="5001827"/>
          </a:xfrm>
        </p:spPr>
        <p:txBody>
          <a:bodyPr/>
          <a:lstStyle>
            <a:lvl1pPr marL="0" indent="0">
              <a:buNone/>
              <a:defRPr sz="2100"/>
            </a:lvl1pPr>
            <a:lvl2pPr marL="599984" indent="0">
              <a:buNone/>
              <a:defRPr sz="1837"/>
            </a:lvl2pPr>
            <a:lvl3pPr marL="1199967" indent="0">
              <a:buNone/>
              <a:defRPr sz="1575"/>
            </a:lvl3pPr>
            <a:lvl4pPr marL="1799951" indent="0">
              <a:buNone/>
              <a:defRPr sz="1312"/>
            </a:lvl4pPr>
            <a:lvl5pPr marL="2399934" indent="0">
              <a:buNone/>
              <a:defRPr sz="1312"/>
            </a:lvl5pPr>
            <a:lvl6pPr marL="2999918" indent="0">
              <a:buNone/>
              <a:defRPr sz="1312"/>
            </a:lvl6pPr>
            <a:lvl7pPr marL="3599901" indent="0">
              <a:buNone/>
              <a:defRPr sz="1312"/>
            </a:lvl7pPr>
            <a:lvl8pPr marL="4199885" indent="0">
              <a:buNone/>
              <a:defRPr sz="1312"/>
            </a:lvl8pPr>
            <a:lvl9pPr marL="4799868" indent="0">
              <a:buNone/>
              <a:defRPr sz="1312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ABB5-2DDE-4410-838C-7A7B3FA673A7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C5A2-56E6-4253-A856-6583052D02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65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222" y="599969"/>
            <a:ext cx="5161061" cy="2099892"/>
          </a:xfrm>
        </p:spPr>
        <p:txBody>
          <a:bodyPr anchor="b"/>
          <a:lstStyle>
            <a:lvl1pPr>
              <a:defRPr sz="4199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2934" y="1295767"/>
            <a:ext cx="8101013" cy="6395505"/>
          </a:xfrm>
        </p:spPr>
        <p:txBody>
          <a:bodyPr anchor="t"/>
          <a:lstStyle>
            <a:lvl1pPr marL="0" indent="0">
              <a:buNone/>
              <a:defRPr sz="4199"/>
            </a:lvl1pPr>
            <a:lvl2pPr marL="599984" indent="0">
              <a:buNone/>
              <a:defRPr sz="3674"/>
            </a:lvl2pPr>
            <a:lvl3pPr marL="1199967" indent="0">
              <a:buNone/>
              <a:defRPr sz="3150"/>
            </a:lvl3pPr>
            <a:lvl4pPr marL="1799951" indent="0">
              <a:buNone/>
              <a:defRPr sz="2625"/>
            </a:lvl4pPr>
            <a:lvl5pPr marL="2399934" indent="0">
              <a:buNone/>
              <a:defRPr sz="2625"/>
            </a:lvl5pPr>
            <a:lvl6pPr marL="2999918" indent="0">
              <a:buNone/>
              <a:defRPr sz="2625"/>
            </a:lvl6pPr>
            <a:lvl7pPr marL="3599901" indent="0">
              <a:buNone/>
              <a:defRPr sz="2625"/>
            </a:lvl7pPr>
            <a:lvl8pPr marL="4199885" indent="0">
              <a:buNone/>
              <a:defRPr sz="2625"/>
            </a:lvl8pPr>
            <a:lvl9pPr marL="4799868" indent="0">
              <a:buNone/>
              <a:defRPr sz="2625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2222" y="2699862"/>
            <a:ext cx="5161061" cy="5001827"/>
          </a:xfrm>
        </p:spPr>
        <p:txBody>
          <a:bodyPr/>
          <a:lstStyle>
            <a:lvl1pPr marL="0" indent="0">
              <a:buNone/>
              <a:defRPr sz="2100"/>
            </a:lvl1pPr>
            <a:lvl2pPr marL="599984" indent="0">
              <a:buNone/>
              <a:defRPr sz="1837"/>
            </a:lvl2pPr>
            <a:lvl3pPr marL="1199967" indent="0">
              <a:buNone/>
              <a:defRPr sz="1575"/>
            </a:lvl3pPr>
            <a:lvl4pPr marL="1799951" indent="0">
              <a:buNone/>
              <a:defRPr sz="1312"/>
            </a:lvl4pPr>
            <a:lvl5pPr marL="2399934" indent="0">
              <a:buNone/>
              <a:defRPr sz="1312"/>
            </a:lvl5pPr>
            <a:lvl6pPr marL="2999918" indent="0">
              <a:buNone/>
              <a:defRPr sz="1312"/>
            </a:lvl6pPr>
            <a:lvl7pPr marL="3599901" indent="0">
              <a:buNone/>
              <a:defRPr sz="1312"/>
            </a:lvl7pPr>
            <a:lvl8pPr marL="4199885" indent="0">
              <a:buNone/>
              <a:defRPr sz="1312"/>
            </a:lvl8pPr>
            <a:lvl9pPr marL="4799868" indent="0">
              <a:buNone/>
              <a:defRPr sz="1312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ABB5-2DDE-4410-838C-7A7B3FA673A7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4C5A2-56E6-4253-A856-6583052D02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42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0138" y="479143"/>
            <a:ext cx="13801725" cy="1739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0138" y="2395710"/>
            <a:ext cx="13801725" cy="5710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0138" y="8341239"/>
            <a:ext cx="3600450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7ABB5-2DDE-4410-838C-7A7B3FA673A7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00663" y="8341239"/>
            <a:ext cx="5400675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01413" y="8341239"/>
            <a:ext cx="3600450" cy="4791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4C5A2-56E6-4253-A856-6583052D02F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09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199967" rtl="0" eaLnBrk="1" latinLnBrk="0" hangingPunct="1">
        <a:lnSpc>
          <a:spcPct val="90000"/>
        </a:lnSpc>
        <a:spcBef>
          <a:spcPct val="0"/>
        </a:spcBef>
        <a:buNone/>
        <a:defRPr sz="57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9992" indent="-299992" algn="l" defTabSz="1199967" rtl="0" eaLnBrk="1" latinLnBrk="0" hangingPunct="1">
        <a:lnSpc>
          <a:spcPct val="90000"/>
        </a:lnSpc>
        <a:spcBef>
          <a:spcPts val="1312"/>
        </a:spcBef>
        <a:buFont typeface="Arial" panose="020B0604020202020204" pitchFamily="34" charset="0"/>
        <a:buChar char="•"/>
        <a:defRPr sz="3674" kern="1200">
          <a:solidFill>
            <a:schemeClr val="tx1"/>
          </a:solidFill>
          <a:latin typeface="+mn-lt"/>
          <a:ea typeface="+mn-ea"/>
          <a:cs typeface="+mn-cs"/>
        </a:defRPr>
      </a:lvl1pPr>
      <a:lvl2pPr marL="899975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499959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3pPr>
      <a:lvl4pPr marL="2099942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4pPr>
      <a:lvl5pPr marL="2699926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5pPr>
      <a:lvl6pPr marL="3299910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6pPr>
      <a:lvl7pPr marL="3899893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7pPr>
      <a:lvl8pPr marL="4499877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8pPr>
      <a:lvl9pPr marL="5099860" indent="-299992" algn="l" defTabSz="1199967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1pPr>
      <a:lvl2pPr marL="599984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2pPr>
      <a:lvl3pPr marL="1199967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799951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4pPr>
      <a:lvl5pPr marL="2399934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5pPr>
      <a:lvl6pPr marL="2999918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6pPr>
      <a:lvl7pPr marL="3599901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7pPr>
      <a:lvl8pPr marL="4199885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8pPr>
      <a:lvl9pPr marL="4799868" algn="l" defTabSz="1199967" rtl="0" eaLnBrk="1" latinLnBrk="0" hangingPunct="1">
        <a:defRPr sz="23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hyperlink" Target="mailto:jb.feret@teledetection.f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10" Type="http://schemas.openxmlformats.org/officeDocument/2006/relationships/image" Target="../media/image8.jpg"/><Relationship Id="rId4" Type="http://schemas.openxmlformats.org/officeDocument/2006/relationships/image" Target="../media/image2.jpe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geoservice.dlr.de/eoc/ogc/stac/v1/collections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rdead.gitlab.io/fordead_package/" TargetMode="External"/><Relationship Id="rId5" Type="http://schemas.openxmlformats.org/officeDocument/2006/relationships/hyperlink" Target="https://jbferet.github.io/biodivMapR/index.html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15736" y="972568"/>
            <a:ext cx="15967683" cy="3345432"/>
          </a:xfrm>
          <a:solidFill>
            <a:srgbClr val="000000">
              <a:alpha val="50196"/>
            </a:srgbClr>
          </a:solidFill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4400" b="1" dirty="0">
                <a:solidFill>
                  <a:schemeClr val="bg1"/>
                </a:solidFill>
                <a:latin typeface="+mn-lt"/>
              </a:rPr>
              <a:t>‘The tree that hides the cloud that reveals the forest’</a:t>
            </a:r>
            <a:r>
              <a:rPr lang="en-US" sz="44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4400" b="1" dirty="0" smtClean="0">
                <a:solidFill>
                  <a:schemeClr val="bg1"/>
                </a:solidFill>
                <a:latin typeface="+mn-lt"/>
              </a:rPr>
            </a:br>
            <a:r>
              <a:rPr lang="en-US" sz="4400" b="1" dirty="0" smtClean="0">
                <a:solidFill>
                  <a:schemeClr val="bg1"/>
                </a:solidFill>
                <a:latin typeface="+mn-lt"/>
              </a:rPr>
              <a:t>Preparing </a:t>
            </a:r>
            <a:r>
              <a:rPr lang="en-US" sz="4400" b="1" dirty="0">
                <a:solidFill>
                  <a:schemeClr val="bg1"/>
                </a:solidFill>
                <a:latin typeface="+mn-lt"/>
              </a:rPr>
              <a:t>access and use of global imaging spectroscopy data through cloud-based systems for forest </a:t>
            </a:r>
            <a:r>
              <a:rPr lang="en-US" sz="4400" b="1" dirty="0" smtClean="0">
                <a:solidFill>
                  <a:schemeClr val="bg1"/>
                </a:solidFill>
                <a:latin typeface="+mn-lt"/>
              </a:rPr>
              <a:t>monitoring</a:t>
            </a:r>
            <a:br>
              <a:rPr lang="en-US" sz="4400" b="1" dirty="0" smtClean="0">
                <a:solidFill>
                  <a:schemeClr val="bg1"/>
                </a:solidFill>
                <a:latin typeface="+mn-lt"/>
              </a:rPr>
            </a:br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latin typeface="+mn-lt"/>
              </a:rPr>
            </a:br>
            <a:r>
              <a:rPr lang="fr-FR" sz="2400" b="1" dirty="0" smtClean="0">
                <a:solidFill>
                  <a:schemeClr val="bg1"/>
                </a:solidFill>
                <a:latin typeface="+mn-lt"/>
              </a:rPr>
              <a:t>Jean-Baptiste Féret, Rémi Cresson, Florian </a:t>
            </a:r>
            <a:r>
              <a:rPr lang="fr-FR" sz="2400" b="1" dirty="0">
                <a:solidFill>
                  <a:schemeClr val="bg1"/>
                </a:solidFill>
                <a:latin typeface="+mn-lt"/>
              </a:rPr>
              <a:t>de </a:t>
            </a:r>
            <a:r>
              <a:rPr lang="fr-FR" sz="2400" b="1" dirty="0" err="1">
                <a:solidFill>
                  <a:schemeClr val="bg1"/>
                </a:solidFill>
                <a:latin typeface="+mn-lt"/>
              </a:rPr>
              <a:t>Boissieu</a:t>
            </a:r>
            <a:r>
              <a:rPr lang="fr-FR" sz="2400" b="1" dirty="0">
                <a:solidFill>
                  <a:schemeClr val="bg1"/>
                </a:solidFill>
                <a:latin typeface="+mn-lt"/>
              </a:rPr>
              <a:t>, </a:t>
            </a:r>
            <a:r>
              <a:rPr lang="fr-FR" sz="2400" b="1" dirty="0" smtClean="0">
                <a:solidFill>
                  <a:schemeClr val="bg1"/>
                </a:solidFill>
                <a:latin typeface="+mn-lt"/>
              </a:rPr>
              <a:t>Mona Bonnier, </a:t>
            </a:r>
            <a:r>
              <a:rPr lang="fr-FR" sz="2400" b="1" dirty="0" err="1" smtClean="0">
                <a:solidFill>
                  <a:schemeClr val="bg1"/>
                </a:solidFill>
                <a:latin typeface="+mn-lt"/>
              </a:rPr>
              <a:t>Mairi</a:t>
            </a:r>
            <a:r>
              <a:rPr lang="fr-FR" sz="24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  <a:latin typeface="+mn-lt"/>
              </a:rPr>
              <a:t>Souza</a:t>
            </a:r>
            <a:r>
              <a:rPr lang="fr-FR" sz="2400" b="1" dirty="0" smtClean="0">
                <a:solidFill>
                  <a:schemeClr val="bg1"/>
                </a:solidFill>
                <a:latin typeface="+mn-lt"/>
              </a:rPr>
              <a:t> Oliveira &amp; Sandra </a:t>
            </a:r>
            <a:r>
              <a:rPr lang="fr-FR" sz="2400" b="1" dirty="0" err="1" smtClean="0">
                <a:solidFill>
                  <a:schemeClr val="bg1"/>
                </a:solidFill>
                <a:latin typeface="+mn-lt"/>
              </a:rPr>
              <a:t>Luque</a:t>
            </a:r>
            <a:r>
              <a:rPr lang="fr-FR" sz="24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fr-FR" sz="2400" b="1" dirty="0" smtClean="0">
                <a:solidFill>
                  <a:schemeClr val="bg1"/>
                </a:solidFill>
                <a:latin typeface="+mn-lt"/>
              </a:rPr>
            </a:br>
            <a:r>
              <a:rPr lang="fr-FR" sz="2400" b="1" dirty="0" smtClean="0">
                <a:solidFill>
                  <a:schemeClr val="bg1"/>
                </a:solidFill>
                <a:latin typeface="+mn-lt"/>
              </a:rPr>
              <a:t>TETIS </a:t>
            </a:r>
            <a:r>
              <a:rPr lang="fr-FR" sz="2400" b="1" dirty="0" err="1" smtClean="0">
                <a:solidFill>
                  <a:schemeClr val="bg1"/>
                </a:solidFill>
                <a:latin typeface="+mn-lt"/>
              </a:rPr>
              <a:t>lab</a:t>
            </a:r>
            <a:r>
              <a:rPr lang="fr-FR" sz="2400" b="1" dirty="0" smtClean="0">
                <a:solidFill>
                  <a:schemeClr val="bg1"/>
                </a:solidFill>
                <a:latin typeface="+mn-lt"/>
              </a:rPr>
              <a:t>, INRAE, Montpellier, France (</a:t>
            </a:r>
            <a:r>
              <a:rPr lang="en-US" sz="2400" b="1" i="1" dirty="0" smtClean="0">
                <a:solidFill>
                  <a:schemeClr val="bg1"/>
                </a:solidFill>
                <a:hlinkClick r:id="rId2"/>
              </a:rPr>
              <a:t>jb.feret@teledetection.fr</a:t>
            </a:r>
            <a:r>
              <a:rPr lang="en-US" sz="2400" b="1" i="1" dirty="0" smtClean="0">
                <a:solidFill>
                  <a:schemeClr val="bg1"/>
                </a:solidFill>
              </a:rPr>
              <a:t>)</a:t>
            </a:r>
            <a:endParaRPr lang="fr-FR" sz="2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125" y="188515"/>
            <a:ext cx="2160000" cy="56880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2" y="22918"/>
            <a:ext cx="3085713" cy="900000"/>
          </a:xfrm>
          <a:prstGeom prst="rect">
            <a:avLst/>
          </a:prstGeom>
        </p:spPr>
      </p:pic>
      <p:sp>
        <p:nvSpPr>
          <p:cNvPr id="8" name="CustomShape 3"/>
          <p:cNvSpPr/>
          <p:nvPr/>
        </p:nvSpPr>
        <p:spPr>
          <a:xfrm>
            <a:off x="15736" y="8440614"/>
            <a:ext cx="15967683" cy="540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txBody>
          <a:bodyPr lIns="118104" tIns="59052" rIns="118104" bIns="59052"/>
          <a:lstStyle/>
          <a:p>
            <a:pPr algn="ctr">
              <a:lnSpc>
                <a:spcPct val="100000"/>
              </a:lnSpc>
            </a:pPr>
            <a:r>
              <a:rPr lang="en-US" sz="2625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3rd Workshop on international cooperation in </a:t>
            </a:r>
            <a:r>
              <a:rPr lang="en-US" sz="2625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spaceborne</a:t>
            </a:r>
            <a:r>
              <a:rPr lang="en-US" sz="2625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imaging spectroscopy </a:t>
            </a:r>
            <a:r>
              <a:rPr lang="en-US" sz="2625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sz="2625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ESA-ESTEC – Nov 14, 2024</a:t>
            </a:r>
            <a:endParaRPr lang="de-DE" sz="2625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0"/>
          <a:stretch/>
        </p:blipFill>
        <p:spPr>
          <a:xfrm>
            <a:off x="3886341" y="4624810"/>
            <a:ext cx="5526472" cy="36000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418" y="4624810"/>
            <a:ext cx="6300001" cy="3600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6" y="4624810"/>
            <a:ext cx="3600000" cy="360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9672" y="28370"/>
            <a:ext cx="2136048" cy="81824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974" y="22918"/>
            <a:ext cx="966444" cy="90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7" t="30063" r="19683" b="35184"/>
          <a:stretch/>
        </p:blipFill>
        <p:spPr>
          <a:xfrm>
            <a:off x="13414672" y="22918"/>
            <a:ext cx="2345455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0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1380" y="5330064"/>
            <a:ext cx="14599250" cy="1181042"/>
          </a:xfrm>
          <a:prstGeom prst="rect">
            <a:avLst/>
          </a:prstGeom>
          <a:solidFill>
            <a:srgbClr val="BA8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00"/>
          </a:p>
        </p:txBody>
      </p:sp>
      <p:sp>
        <p:nvSpPr>
          <p:cNvPr id="8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5200630" y="8405447"/>
            <a:ext cx="799959" cy="594092"/>
          </a:xfrm>
        </p:spPr>
        <p:txBody>
          <a:bodyPr/>
          <a:lstStyle/>
          <a:p>
            <a:pPr algn="ctr"/>
            <a:fld id="{96FEBA45-2C1F-496F-A1D9-C4F92504B52E}" type="slidenum">
              <a:rPr lang="en-US" smtClean="0"/>
              <a:pPr algn="ctr"/>
              <a:t>10</a:t>
            </a:fld>
            <a:endParaRPr lang="en-US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801370" y="2196288"/>
            <a:ext cx="14399260" cy="4606963"/>
          </a:xfrm>
          <a:prstGeom prst="rect">
            <a:avLst/>
          </a:prstGeom>
        </p:spPr>
        <p:txBody>
          <a:bodyPr vert="horz" lIns="119994" tIns="59997" rIns="119994" bIns="59997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988" indent="-449988" algn="just">
              <a:buFont typeface="Arial" panose="020B0604020202020204" pitchFamily="34" charset="0"/>
              <a:buChar char="•"/>
            </a:pPr>
            <a:r>
              <a:rPr lang="fr-FR" sz="3150" b="1" dirty="0" smtClean="0">
                <a:solidFill>
                  <a:schemeClr val="tx1"/>
                </a:solidFill>
              </a:rPr>
              <a:t>Introduction / </a:t>
            </a:r>
            <a:r>
              <a:rPr lang="fr-FR" sz="3150" b="1" dirty="0" err="1" smtClean="0">
                <a:solidFill>
                  <a:schemeClr val="tx1"/>
                </a:solidFill>
              </a:rPr>
              <a:t>Context</a:t>
            </a:r>
            <a:endParaRPr lang="fr-FR" sz="3150" b="1" dirty="0" smtClean="0">
              <a:solidFill>
                <a:schemeClr val="tx1"/>
              </a:solidFill>
            </a:endParaRPr>
          </a:p>
          <a:p>
            <a:pPr marL="449988" indent="-449988" algn="just">
              <a:buFont typeface="Arial" panose="020B0604020202020204" pitchFamily="34" charset="0"/>
              <a:buChar char="•"/>
            </a:pPr>
            <a:endParaRPr lang="fr-FR" sz="3150" b="1" dirty="0" smtClean="0">
              <a:solidFill>
                <a:schemeClr val="tx1"/>
              </a:solidFill>
            </a:endParaRPr>
          </a:p>
          <a:p>
            <a:pPr marL="449988" indent="-449988" algn="just">
              <a:buFont typeface="Arial" panose="020B0604020202020204" pitchFamily="34" charset="0"/>
              <a:buChar char="•"/>
            </a:pPr>
            <a:r>
              <a:rPr lang="fr-FR" sz="3150" b="1" dirty="0" err="1" smtClean="0">
                <a:solidFill>
                  <a:schemeClr val="tx1"/>
                </a:solidFill>
              </a:rPr>
              <a:t>Toolbox</a:t>
            </a:r>
            <a:endParaRPr lang="fr-FR" sz="3150" b="1" dirty="0" smtClean="0">
              <a:solidFill>
                <a:schemeClr val="tx1"/>
              </a:solidFill>
            </a:endParaRPr>
          </a:p>
          <a:p>
            <a:pPr marL="449988" indent="-449988" algn="just">
              <a:buFont typeface="Arial" panose="020B0604020202020204" pitchFamily="34" charset="0"/>
              <a:buChar char="•"/>
            </a:pPr>
            <a:endParaRPr lang="fr-FR" sz="3150" b="1" dirty="0" smtClean="0">
              <a:solidFill>
                <a:schemeClr val="tx1"/>
              </a:solidFill>
            </a:endParaRPr>
          </a:p>
          <a:p>
            <a:pPr marL="449988" indent="-449988" algn="just">
              <a:buFont typeface="Arial" panose="020B0604020202020204" pitchFamily="34" charset="0"/>
              <a:buChar char="•"/>
            </a:pPr>
            <a:r>
              <a:rPr lang="fr-FR" sz="3150" b="1" dirty="0" smtClean="0">
                <a:solidFill>
                  <a:schemeClr val="tx1"/>
                </a:solidFill>
              </a:rPr>
              <a:t>First </a:t>
            </a:r>
            <a:r>
              <a:rPr lang="fr-FR" sz="3150" b="1" dirty="0" err="1" smtClean="0">
                <a:solidFill>
                  <a:schemeClr val="tx1"/>
                </a:solidFill>
              </a:rPr>
              <a:t>results</a:t>
            </a:r>
            <a:endParaRPr lang="fr-FR" sz="3150" b="1" dirty="0" smtClean="0">
              <a:solidFill>
                <a:schemeClr val="tx1"/>
              </a:solidFill>
            </a:endParaRPr>
          </a:p>
          <a:p>
            <a:pPr algn="just"/>
            <a:endParaRPr lang="fr-FR" sz="3150" b="1" dirty="0" smtClean="0">
              <a:solidFill>
                <a:schemeClr val="tx1"/>
              </a:solidFill>
            </a:endParaRPr>
          </a:p>
          <a:p>
            <a:pPr marL="449988" indent="-449988" algn="just">
              <a:buFont typeface="Arial" panose="020B0604020202020204" pitchFamily="34" charset="0"/>
              <a:buChar char="•"/>
            </a:pPr>
            <a:r>
              <a:rPr lang="fr-FR" sz="3150" b="1" dirty="0">
                <a:solidFill>
                  <a:schemeClr val="tx1"/>
                </a:solidFill>
              </a:rPr>
              <a:t>C</a:t>
            </a:r>
            <a:r>
              <a:rPr lang="fr-FR" sz="3150" b="1" dirty="0" smtClean="0">
                <a:solidFill>
                  <a:schemeClr val="tx1"/>
                </a:solidFill>
              </a:rPr>
              <a:t>onclusions &amp; perspectives</a:t>
            </a:r>
            <a:endParaRPr lang="fr-FR" sz="315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11" y="0"/>
            <a:ext cx="15999178" cy="7086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bg1"/>
                </a:solidFill>
              </a:rPr>
              <a:t>The tree that hides the cloud that reveals the forest</a:t>
            </a:r>
            <a:endParaRPr lang="en-US" sz="3150" b="1" dirty="0"/>
          </a:p>
        </p:txBody>
      </p:sp>
    </p:spTree>
    <p:extLst>
      <p:ext uri="{BB962C8B-B14F-4D97-AF65-F5344CB8AC3E}">
        <p14:creationId xmlns:p14="http://schemas.microsoft.com/office/powerpoint/2010/main" val="40129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11" y="0"/>
            <a:ext cx="15999178" cy="708625"/>
          </a:xfrm>
          <a:prstGeom prst="rect">
            <a:avLst/>
          </a:prstGeom>
          <a:solidFill>
            <a:srgbClr val="BA8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150" b="1" dirty="0" smtClean="0">
                <a:solidFill>
                  <a:schemeClr val="bg1"/>
                </a:solidFill>
              </a:rPr>
              <a:t>Conclusions &amp; perspectives</a:t>
            </a:r>
            <a:endParaRPr lang="en-US" sz="3150" b="1" dirty="0">
              <a:solidFill>
                <a:schemeClr val="bg1"/>
              </a:solidFill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-9000" y="1575071"/>
            <a:ext cx="16020000" cy="60097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2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5200630" y="8405447"/>
            <a:ext cx="799959" cy="594092"/>
          </a:xfrm>
        </p:spPr>
        <p:txBody>
          <a:bodyPr/>
          <a:lstStyle/>
          <a:p>
            <a:pPr algn="ctr"/>
            <a:fld id="{96FEBA45-2C1F-496F-A1D9-C4F92504B52E}" type="slidenum">
              <a:rPr lang="en-US" smtClean="0"/>
              <a:pPr algn="ctr"/>
              <a:t>11</a:t>
            </a:fld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28815" y="877592"/>
            <a:ext cx="15891905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/>
              <a:t>A cloud-based infrastructure was developed to </a:t>
            </a:r>
            <a:r>
              <a:rPr lang="en-US" sz="3200" dirty="0" smtClean="0"/>
              <a:t>run EO </a:t>
            </a:r>
            <a:r>
              <a:rPr lang="en-US" sz="3200" dirty="0" smtClean="0"/>
              <a:t>applications </a:t>
            </a:r>
            <a:r>
              <a:rPr lang="en-US" sz="3200" dirty="0" smtClean="0"/>
              <a:t>with S2 data</a:t>
            </a:r>
            <a:endParaRPr lang="en-US" sz="320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/>
              <a:t>Standard data format + free &amp; </a:t>
            </a:r>
            <a:r>
              <a:rPr lang="en-US" sz="3200" dirty="0" smtClean="0"/>
              <a:t>open </a:t>
            </a:r>
            <a:r>
              <a:rPr lang="en-US" sz="3200" dirty="0" err="1" smtClean="0"/>
              <a:t>softwares</a:t>
            </a:r>
            <a:r>
              <a:rPr lang="en-US" sz="3200" dirty="0" smtClean="0"/>
              <a:t> = efficient method development &amp; upscaling</a:t>
            </a:r>
            <a:endParaRPr lang="en-US" sz="320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/>
              <a:t>Geospatial standards </a:t>
            </a:r>
            <a:r>
              <a:rPr lang="en-US" sz="3200" dirty="0" smtClean="0"/>
              <a:t>will enhance capacity to integrate data from CHIME &amp; SBG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smtClean="0"/>
              <a:t>Challenges remain to provide fully functional analysis ready data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Illustration: </a:t>
            </a:r>
            <a:r>
              <a:rPr lang="en-US" sz="2800" dirty="0" smtClean="0"/>
              <a:t>effect of geometry of acquisition on </a:t>
            </a:r>
            <a:r>
              <a:rPr lang="en-US" sz="2800" dirty="0" smtClean="0"/>
              <a:t>S2 data after </a:t>
            </a:r>
            <a:r>
              <a:rPr lang="en-US" sz="2800" dirty="0" smtClean="0"/>
              <a:t>cloud </a:t>
            </a:r>
            <a:r>
              <a:rPr lang="en-US" sz="2800" dirty="0" smtClean="0"/>
              <a:t>removal </a:t>
            </a:r>
            <a:r>
              <a:rPr lang="en-US" sz="2800" dirty="0"/>
              <a:t>(</a:t>
            </a:r>
            <a:r>
              <a:rPr lang="en-US" sz="2800" b="1" dirty="0"/>
              <a:t>NDWI1</a:t>
            </a:r>
            <a:r>
              <a:rPr lang="en-US" sz="2800" dirty="0"/>
              <a:t>, </a:t>
            </a:r>
            <a:r>
              <a:rPr lang="en-US" sz="2800" b="1" dirty="0" smtClean="0"/>
              <a:t>French Guiana</a:t>
            </a:r>
            <a:r>
              <a:rPr lang="en-US" sz="2800" dirty="0" smtClean="0"/>
              <a:t>)</a:t>
            </a:r>
            <a:endParaRPr lang="en-US" sz="2800" dirty="0" smtClean="0"/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1" r="27227"/>
          <a:stretch/>
        </p:blipFill>
        <p:spPr>
          <a:xfrm>
            <a:off x="9029579" y="3747934"/>
            <a:ext cx="3600000" cy="453732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8" r="27096"/>
          <a:stretch/>
        </p:blipFill>
        <p:spPr>
          <a:xfrm>
            <a:off x="2784351" y="3750893"/>
            <a:ext cx="3600000" cy="45314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84351" y="8282303"/>
            <a:ext cx="3600000" cy="5670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Before correction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29579" y="8282302"/>
            <a:ext cx="3600000" cy="5670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After correction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11390710" y="7839842"/>
            <a:ext cx="1357313" cy="443912"/>
            <a:chOff x="7218760" y="8405447"/>
            <a:chExt cx="1357313" cy="443912"/>
          </a:xfrm>
        </p:grpSpPr>
        <p:cxnSp>
          <p:nvCxnSpPr>
            <p:cNvPr id="3" name="Connecteur droit 2"/>
            <p:cNvCxnSpPr/>
            <p:nvPr/>
          </p:nvCxnSpPr>
          <p:spPr>
            <a:xfrm flipV="1">
              <a:off x="7357416" y="8415285"/>
              <a:ext cx="10800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7218760" y="8405447"/>
              <a:ext cx="1357313" cy="4439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100 km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5112381" y="7849680"/>
            <a:ext cx="1357313" cy="443912"/>
            <a:chOff x="7218760" y="8405447"/>
            <a:chExt cx="1357313" cy="443912"/>
          </a:xfrm>
        </p:grpSpPr>
        <p:cxnSp>
          <p:nvCxnSpPr>
            <p:cNvPr id="16" name="Connecteur droit 15"/>
            <p:cNvCxnSpPr/>
            <p:nvPr/>
          </p:nvCxnSpPr>
          <p:spPr>
            <a:xfrm flipV="1">
              <a:off x="7357416" y="8415285"/>
              <a:ext cx="10800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7218760" y="8405447"/>
              <a:ext cx="1357313" cy="4439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100 km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11" y="0"/>
            <a:ext cx="15999178" cy="708625"/>
          </a:xfrm>
          <a:prstGeom prst="rect">
            <a:avLst/>
          </a:prstGeom>
          <a:solidFill>
            <a:srgbClr val="BA8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150" b="1" dirty="0" smtClean="0">
                <a:solidFill>
                  <a:schemeClr val="bg1"/>
                </a:solidFill>
              </a:rPr>
              <a:t>Conclusions &amp; perspectives</a:t>
            </a:r>
            <a:endParaRPr lang="en-US" sz="3150" b="1" dirty="0">
              <a:solidFill>
                <a:schemeClr val="bg1"/>
              </a:solidFill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-9000" y="1575071"/>
            <a:ext cx="16020000" cy="60097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dirty="0" smtClean="0">
              <a:solidFill>
                <a:schemeClr val="tx1"/>
              </a:solidFill>
            </a:endParaRPr>
          </a:p>
        </p:txBody>
      </p:sp>
      <p:sp>
        <p:nvSpPr>
          <p:cNvPr id="2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5200630" y="8405447"/>
            <a:ext cx="799959" cy="594092"/>
          </a:xfrm>
        </p:spPr>
        <p:txBody>
          <a:bodyPr/>
          <a:lstStyle/>
          <a:p>
            <a:pPr algn="ctr"/>
            <a:fld id="{96FEBA45-2C1F-496F-A1D9-C4F92504B52E}" type="slidenum">
              <a:rPr lang="en-US" smtClean="0"/>
              <a:pPr algn="ctr"/>
              <a:t>12</a:t>
            </a:fld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-9000" y="834728"/>
            <a:ext cx="1601100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latin typeface="Arial" panose="020B0604020202020204" pitchFamily="34" charset="0"/>
              </a:rPr>
              <a:t>How </a:t>
            </a:r>
            <a:r>
              <a:rPr lang="en-US" altLang="en-US" sz="2400" b="1" dirty="0">
                <a:latin typeface="Arial" panose="020B0604020202020204" pitchFamily="34" charset="0"/>
              </a:rPr>
              <a:t>close are different projects on implementing FAIR data? </a:t>
            </a: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en-US" altLang="en-US" sz="2400" dirty="0" smtClean="0">
                <a:latin typeface="Arial" panose="020B0604020202020204" pitchFamily="34" charset="0"/>
                <a:sym typeface="Wingdings" panose="05000000000000000000" pitchFamily="2" charset="2"/>
              </a:rPr>
              <a:t>Provide imaging spectroscopy data access through STAC API for enhanced use (alone or in combination)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 smtClean="0">
              <a:latin typeface="Arial" panose="020B0604020202020204" pitchFamily="34" charset="0"/>
            </a:endParaRP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latin typeface="Arial" panose="020B0604020202020204" pitchFamily="34" charset="0"/>
              </a:rPr>
              <a:t>What </a:t>
            </a:r>
            <a:r>
              <a:rPr lang="en-US" altLang="en-US" sz="2400" b="1" dirty="0">
                <a:latin typeface="Arial" panose="020B0604020202020204" pitchFamily="34" charset="0"/>
              </a:rPr>
              <a:t>aspect is the most difficult? </a:t>
            </a:r>
            <a:endParaRPr lang="en-US" altLang="en-US" sz="2400" b="1" dirty="0" smtClean="0">
              <a:latin typeface="Arial" panose="020B0604020202020204" pitchFamily="34" charset="0"/>
            </a:endParaRP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en-US" altLang="en-US" sz="2400" dirty="0" smtClean="0">
                <a:latin typeface="Arial" panose="020B0604020202020204" pitchFamily="34" charset="0"/>
                <a:sym typeface="Wingdings" panose="05000000000000000000" pitchFamily="2" charset="2"/>
              </a:rPr>
              <a:t>Data policy of space agencies, agreement on different processing levels, STAC friendly software development to allow harmonization from lower </a:t>
            </a:r>
            <a:r>
              <a:rPr lang="en-US" altLang="en-US" sz="2400" dirty="0">
                <a:latin typeface="Arial" panose="020B0604020202020204" pitchFamily="34" charset="0"/>
                <a:sym typeface="Wingdings" panose="05000000000000000000" pitchFamily="2" charset="2"/>
              </a:rPr>
              <a:t>to higher </a:t>
            </a:r>
            <a:r>
              <a:rPr lang="en-US" altLang="en-US" sz="2400" dirty="0" smtClean="0">
                <a:latin typeface="Arial" panose="020B0604020202020204" pitchFamily="34" charset="0"/>
                <a:sym typeface="Wingdings" panose="05000000000000000000" pitchFamily="2" charset="2"/>
              </a:rPr>
              <a:t>data levels</a:t>
            </a: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en-US" altLang="en-US" sz="2400" dirty="0" smtClean="0">
                <a:latin typeface="Arial" panose="020B0604020202020204" pitchFamily="34" charset="0"/>
                <a:sym typeface="Wingdings" panose="05000000000000000000" pitchFamily="2" charset="2"/>
              </a:rPr>
              <a:t>Copernicus Data Space Ecosystem is currently limited and cannot compete with Microsoft Planetary</a:t>
            </a:r>
            <a:endParaRPr lang="en-US" altLang="en-US" sz="2400" dirty="0">
              <a:latin typeface="Arial" panose="020B0604020202020204" pitchFamily="34" charset="0"/>
            </a:endParaRP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400" dirty="0" smtClean="0">
              <a:latin typeface="Arial" panose="020B0604020202020204" pitchFamily="34" charset="0"/>
            </a:endParaRP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latin typeface="Arial" panose="020B0604020202020204" pitchFamily="34" charset="0"/>
              </a:rPr>
              <a:t>What </a:t>
            </a:r>
            <a:r>
              <a:rPr lang="en-US" altLang="en-US" sz="2400" b="1" dirty="0">
                <a:latin typeface="Arial" panose="020B0604020202020204" pitchFamily="34" charset="0"/>
              </a:rPr>
              <a:t>projects are implementing standardization</a:t>
            </a:r>
            <a:r>
              <a:rPr lang="en-US" altLang="en-US" sz="2400" b="1" dirty="0" smtClean="0">
                <a:latin typeface="Arial" panose="020B0604020202020204" pitchFamily="34" charset="0"/>
              </a:rPr>
              <a:t>?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latin typeface="Arial" panose="020B0604020202020204" pitchFamily="34" charset="0"/>
                <a:sym typeface="Wingdings" panose="05000000000000000000" pitchFamily="2" charset="2"/>
              </a:rPr>
              <a:t> DLR STAC collections for DESIS &amp; </a:t>
            </a:r>
            <a:r>
              <a:rPr lang="en-US" altLang="en-US" sz="2400" dirty="0" err="1" smtClean="0">
                <a:latin typeface="Arial" panose="020B0604020202020204" pitchFamily="34" charset="0"/>
                <a:sym typeface="Wingdings" panose="05000000000000000000" pitchFamily="2" charset="2"/>
              </a:rPr>
              <a:t>EnMAP</a:t>
            </a:r>
            <a:r>
              <a:rPr lang="en-US" altLang="en-US" sz="2400" dirty="0">
                <a:latin typeface="Arial" panose="020B0604020202020204" pitchFamily="34" charset="0"/>
                <a:sym typeface="Wingdings" panose="05000000000000000000" pitchFamily="2" charset="2"/>
              </a:rPr>
              <a:t> (</a:t>
            </a:r>
            <a:r>
              <a:rPr lang="en-US" altLang="en-US" sz="2400" dirty="0">
                <a:latin typeface="Arial" panose="020B0604020202020204" pitchFamily="34" charset="0"/>
                <a:sym typeface="Wingdings" panose="05000000000000000000" pitchFamily="2" charset="2"/>
                <a:hlinkClick r:id="rId2"/>
              </a:rPr>
              <a:t>https://geoservice.dlr.de/eoc/ogc/stac/v1/collections</a:t>
            </a:r>
            <a:r>
              <a:rPr lang="en-US" altLang="en-US" sz="2400" dirty="0" smtClean="0">
                <a:latin typeface="Arial" panose="020B0604020202020204" pitchFamily="34" charset="0"/>
                <a:sym typeface="Wingdings" panose="05000000000000000000" pitchFamily="2" charset="2"/>
                <a:hlinkClick r:id="rId2"/>
              </a:rPr>
              <a:t>/</a:t>
            </a:r>
            <a:r>
              <a:rPr lang="en-US" altLang="en-US" sz="2400" dirty="0" smtClean="0">
                <a:latin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en-US" altLang="en-US" sz="2400" dirty="0" smtClean="0">
              <a:latin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 smtClean="0">
              <a:latin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latin typeface="Arial" panose="020B0604020202020204" pitchFamily="34" charset="0"/>
              </a:rPr>
              <a:t>What </a:t>
            </a:r>
            <a:r>
              <a:rPr lang="en-US" altLang="en-US" sz="2400" b="1" dirty="0">
                <a:latin typeface="Arial" panose="020B0604020202020204" pitchFamily="34" charset="0"/>
              </a:rPr>
              <a:t>are challenges to open science in </a:t>
            </a:r>
            <a:r>
              <a:rPr lang="en-US" altLang="en-US" sz="2400" b="1" dirty="0" err="1">
                <a:latin typeface="Arial" panose="020B0604020202020204" pitchFamily="34" charset="0"/>
              </a:rPr>
              <a:t>cal</a:t>
            </a:r>
            <a:r>
              <a:rPr lang="en-US" altLang="en-US" sz="2400" b="1" dirty="0">
                <a:latin typeface="Arial" panose="020B0604020202020204" pitchFamily="34" charset="0"/>
              </a:rPr>
              <a:t>/</a:t>
            </a:r>
            <a:r>
              <a:rPr lang="en-US" altLang="en-US" sz="2400" b="1" dirty="0" err="1">
                <a:latin typeface="Arial" panose="020B0604020202020204" pitchFamily="34" charset="0"/>
              </a:rPr>
              <a:t>val</a:t>
            </a:r>
            <a:r>
              <a:rPr lang="en-US" altLang="en-US" sz="2400" b="1" dirty="0">
                <a:latin typeface="Arial" panose="020B0604020202020204" pitchFamily="34" charset="0"/>
              </a:rPr>
              <a:t>, algorithm development, and science and applications use spaces</a:t>
            </a:r>
            <a:r>
              <a:rPr lang="en-US" altLang="en-US" sz="2400" b="1" dirty="0" smtClean="0">
                <a:latin typeface="Arial" panose="020B0604020202020204" pitchFamily="34" charset="0"/>
              </a:rPr>
              <a:t>?</a:t>
            </a: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en-US" altLang="en-US" sz="2400" dirty="0" smtClean="0">
                <a:latin typeface="Arial" panose="020B0604020202020204" pitchFamily="34" charset="0"/>
                <a:sym typeface="Wingdings" panose="05000000000000000000" pitchFamily="2" charset="2"/>
              </a:rPr>
              <a:t>Adopt standards for ground data access</a:t>
            </a: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endParaRPr lang="en-US" altLang="en-US" sz="24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endParaRPr lang="en-US" altLang="en-US" sz="2400" dirty="0" smtClean="0">
              <a:latin typeface="Arial" panose="020B0604020202020204" pitchFamily="34" charset="0"/>
            </a:endParaRP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 smtClean="0">
                <a:latin typeface="Arial" panose="020B0604020202020204" pitchFamily="34" charset="0"/>
              </a:rPr>
              <a:t>What </a:t>
            </a:r>
            <a:r>
              <a:rPr lang="en-US" altLang="en-US" sz="2400" b="1" dirty="0">
                <a:latin typeface="Arial" panose="020B0604020202020204" pitchFamily="34" charset="0"/>
              </a:rPr>
              <a:t>are potential improvements</a:t>
            </a:r>
            <a:r>
              <a:rPr lang="en-US" altLang="en-US" sz="2400" b="1" dirty="0" smtClean="0">
                <a:latin typeface="Arial" panose="020B0604020202020204" pitchFamily="34" charset="0"/>
              </a:rPr>
              <a:t>?</a:t>
            </a:r>
            <a:r>
              <a:rPr lang="en-US" altLang="en-US" sz="2400" b="1" dirty="0">
                <a:latin typeface="Arial" panose="020B0604020202020204" pitchFamily="34" charset="0"/>
              </a:rPr>
              <a:t> </a:t>
            </a:r>
            <a:endParaRPr lang="en-US" altLang="en-US" sz="2400" b="1" dirty="0" smtClean="0">
              <a:latin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latin typeface="Arial" panose="020B0604020202020204" pitchFamily="34" charset="0"/>
                <a:sym typeface="Wingdings" panose="05000000000000000000" pitchFamily="2" charset="2"/>
              </a:rPr>
              <a:t> Towards ARD: Accounting for directional effects on vegetation and sensor artifacts (e.g. spectral response non uniformity)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29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7" t="16968" r="4451" b="3121"/>
          <a:stretch/>
        </p:blipFill>
        <p:spPr>
          <a:xfrm>
            <a:off x="5255" y="1267778"/>
            <a:ext cx="15996745" cy="773176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0"/>
            <a:ext cx="16002000" cy="8999538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endParaRPr lang="en-US" sz="4800" b="1" dirty="0" smtClean="0"/>
          </a:p>
          <a:p>
            <a:pPr algn="ctr">
              <a:spcBef>
                <a:spcPts val="1200"/>
              </a:spcBef>
            </a:pPr>
            <a:endParaRPr lang="en-US" sz="4800" b="1" dirty="0"/>
          </a:p>
          <a:p>
            <a:pPr algn="ctr">
              <a:spcBef>
                <a:spcPts val="1200"/>
              </a:spcBef>
            </a:pPr>
            <a:endParaRPr lang="en-US" sz="4800" b="1" dirty="0" smtClean="0"/>
          </a:p>
          <a:p>
            <a:pPr algn="ctr">
              <a:spcBef>
                <a:spcPts val="1200"/>
              </a:spcBef>
            </a:pPr>
            <a:r>
              <a:rPr lang="en-US" sz="4800" b="1" dirty="0" smtClean="0"/>
              <a:t>Thank you !</a:t>
            </a:r>
          </a:p>
          <a:p>
            <a:pPr algn="ctr">
              <a:spcBef>
                <a:spcPts val="1200"/>
              </a:spcBef>
            </a:pPr>
            <a:endParaRPr lang="en-US" sz="2800" b="1" dirty="0" smtClean="0"/>
          </a:p>
          <a:p>
            <a:pPr algn="ctr">
              <a:spcBef>
                <a:spcPts val="1200"/>
              </a:spcBef>
            </a:pPr>
            <a:endParaRPr lang="en-US" sz="2800" b="1" dirty="0"/>
          </a:p>
          <a:p>
            <a:pPr algn="ctr">
              <a:spcBef>
                <a:spcPts val="1200"/>
              </a:spcBef>
            </a:pPr>
            <a:r>
              <a:rPr lang="en-US" sz="2400" dirty="0" smtClean="0"/>
              <a:t>Research funded by </a:t>
            </a:r>
          </a:p>
          <a:p>
            <a:pPr algn="ctr">
              <a:spcBef>
                <a:spcPts val="1200"/>
              </a:spcBef>
            </a:pPr>
            <a:r>
              <a:rPr lang="en-US" sz="2400" dirty="0" smtClean="0"/>
              <a:t>Association </a:t>
            </a:r>
            <a:r>
              <a:rPr lang="en-US" sz="2400" dirty="0" err="1" smtClean="0"/>
              <a:t>Nationale</a:t>
            </a:r>
            <a:r>
              <a:rPr lang="en-US" sz="2400" dirty="0" smtClean="0"/>
              <a:t> pour la </a:t>
            </a:r>
            <a:r>
              <a:rPr lang="en-US" sz="2400" dirty="0" err="1" smtClean="0"/>
              <a:t>Recherche</a:t>
            </a:r>
            <a:r>
              <a:rPr lang="en-US" sz="2400" dirty="0" smtClean="0"/>
              <a:t> (ANR JCJC </a:t>
            </a:r>
            <a:r>
              <a:rPr lang="en-US" sz="2400" b="1" dirty="0"/>
              <a:t>BIOCOP ANR-17-CE32-0001</a:t>
            </a:r>
            <a:r>
              <a:rPr lang="en-US" sz="2400" dirty="0" smtClean="0"/>
              <a:t>)</a:t>
            </a:r>
          </a:p>
          <a:p>
            <a:pPr algn="ctr">
              <a:spcBef>
                <a:spcPts val="1200"/>
              </a:spcBef>
            </a:pPr>
            <a:r>
              <a:rPr lang="en-US" sz="2400" dirty="0" smtClean="0"/>
              <a:t>CNES</a:t>
            </a:r>
          </a:p>
          <a:p>
            <a:pPr algn="ctr">
              <a:spcBef>
                <a:spcPts val="1200"/>
              </a:spcBef>
            </a:pPr>
            <a:endParaRPr lang="en-US" sz="2400" dirty="0" smtClean="0"/>
          </a:p>
          <a:p>
            <a:pPr algn="ctr">
              <a:spcBef>
                <a:spcPts val="1200"/>
              </a:spcBef>
            </a:pPr>
            <a:r>
              <a:rPr lang="en-US" sz="2400" dirty="0" smtClean="0"/>
              <a:t>Costa Rica partners:</a:t>
            </a:r>
          </a:p>
          <a:p>
            <a:pPr algn="ctr">
              <a:spcBef>
                <a:spcPts val="1200"/>
              </a:spcBef>
            </a:pPr>
            <a:endParaRPr lang="en-US" sz="2400" dirty="0"/>
          </a:p>
          <a:p>
            <a:pPr algn="ctr">
              <a:spcBef>
                <a:spcPts val="1200"/>
              </a:spcBef>
            </a:pPr>
            <a:endParaRPr lang="en-US" sz="2400" dirty="0" smtClean="0"/>
          </a:p>
          <a:p>
            <a:pPr algn="ctr">
              <a:spcBef>
                <a:spcPts val="1200"/>
              </a:spcBef>
            </a:pPr>
            <a:endParaRPr lang="en-US" sz="2400" dirty="0"/>
          </a:p>
          <a:p>
            <a:pPr algn="ctr">
              <a:spcBef>
                <a:spcPts val="1200"/>
              </a:spcBef>
            </a:pPr>
            <a:endParaRPr lang="en-US" sz="2400" dirty="0" smtClean="0"/>
          </a:p>
          <a:p>
            <a:pPr algn="ctr">
              <a:spcBef>
                <a:spcPts val="1200"/>
              </a:spcBef>
            </a:pPr>
            <a:endParaRPr lang="en-US" sz="2400" dirty="0"/>
          </a:p>
          <a:p>
            <a:pPr algn="ctr">
              <a:spcBef>
                <a:spcPts val="1200"/>
              </a:spcBef>
            </a:pPr>
            <a:endParaRPr lang="en-US" sz="2400" dirty="0" smtClean="0"/>
          </a:p>
          <a:p>
            <a:pPr algn="ctr">
              <a:spcBef>
                <a:spcPts val="1200"/>
              </a:spcBef>
            </a:pP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13639800" y="8694738"/>
            <a:ext cx="2362200" cy="304800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©I. </a:t>
            </a:r>
            <a:r>
              <a:rPr lang="en-US" dirty="0" err="1" smtClean="0"/>
              <a:t>Biagiotti@THEIA</a:t>
            </a:r>
            <a:endParaRPr lang="en-US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89" y="6751070"/>
            <a:ext cx="1524000" cy="14192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00846" y="8200807"/>
            <a:ext cx="2525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National System of Conservation Areas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2" t="23502" r="14674" b="28037"/>
          <a:stretch/>
        </p:blipFill>
        <p:spPr>
          <a:xfrm>
            <a:off x="9665325" y="6838356"/>
            <a:ext cx="2452363" cy="11220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42672" y="7960427"/>
            <a:ext cx="3297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Centro Agronómico Tropical de Investigación y Enseñanza</a:t>
            </a:r>
          </a:p>
        </p:txBody>
      </p:sp>
    </p:spTree>
    <p:extLst>
      <p:ext uri="{BB962C8B-B14F-4D97-AF65-F5344CB8AC3E}">
        <p14:creationId xmlns:p14="http://schemas.microsoft.com/office/powerpoint/2010/main" val="51403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11" y="0"/>
            <a:ext cx="15999178" cy="7086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bg1"/>
                </a:solidFill>
              </a:rPr>
              <a:t>The tree that hides the cloud that reveals the forest</a:t>
            </a:r>
            <a:endParaRPr lang="en-US" sz="3150" b="1" dirty="0"/>
          </a:p>
        </p:txBody>
      </p:sp>
      <p:sp>
        <p:nvSpPr>
          <p:cNvPr id="6" name="Rectangle 5"/>
          <p:cNvSpPr/>
          <p:nvPr/>
        </p:nvSpPr>
        <p:spPr>
          <a:xfrm>
            <a:off x="601380" y="1889185"/>
            <a:ext cx="14599250" cy="11810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00"/>
          </a:p>
        </p:txBody>
      </p:sp>
      <p:sp>
        <p:nvSpPr>
          <p:cNvPr id="8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5200630" y="8405447"/>
            <a:ext cx="799959" cy="594092"/>
          </a:xfrm>
        </p:spPr>
        <p:txBody>
          <a:bodyPr/>
          <a:lstStyle/>
          <a:p>
            <a:pPr algn="ctr"/>
            <a:fld id="{96FEBA45-2C1F-496F-A1D9-C4F92504B52E}" type="slidenum">
              <a:rPr lang="en-US" smtClean="0"/>
              <a:pPr algn="ctr"/>
              <a:t>2</a:t>
            </a:fld>
            <a:endParaRPr lang="en-US" dirty="0"/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801370" y="2196288"/>
            <a:ext cx="14399260" cy="4606963"/>
          </a:xfrm>
          <a:prstGeom prst="rect">
            <a:avLst/>
          </a:prstGeom>
        </p:spPr>
        <p:txBody>
          <a:bodyPr vert="horz" lIns="119994" tIns="59997" rIns="119994" bIns="59997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988" indent="-449988" algn="just">
              <a:buFont typeface="Arial" panose="020B0604020202020204" pitchFamily="34" charset="0"/>
              <a:buChar char="•"/>
            </a:pPr>
            <a:r>
              <a:rPr lang="fr-FR" sz="3150" b="1" dirty="0" smtClean="0">
                <a:solidFill>
                  <a:schemeClr val="tx1"/>
                </a:solidFill>
              </a:rPr>
              <a:t>Introduction / </a:t>
            </a:r>
            <a:r>
              <a:rPr lang="fr-FR" sz="3150" b="1" dirty="0" err="1" smtClean="0">
                <a:solidFill>
                  <a:schemeClr val="tx1"/>
                </a:solidFill>
              </a:rPr>
              <a:t>Context</a:t>
            </a:r>
            <a:endParaRPr lang="fr-FR" sz="3150" b="1" dirty="0" smtClean="0">
              <a:solidFill>
                <a:schemeClr val="tx1"/>
              </a:solidFill>
            </a:endParaRPr>
          </a:p>
          <a:p>
            <a:pPr marL="449988" indent="-449988" algn="just">
              <a:buFont typeface="Arial" panose="020B0604020202020204" pitchFamily="34" charset="0"/>
              <a:buChar char="•"/>
            </a:pPr>
            <a:endParaRPr lang="fr-FR" sz="3150" b="1" dirty="0" smtClean="0">
              <a:solidFill>
                <a:schemeClr val="tx1"/>
              </a:solidFill>
            </a:endParaRPr>
          </a:p>
          <a:p>
            <a:pPr marL="449988" indent="-449988" algn="just">
              <a:buFont typeface="Arial" panose="020B0604020202020204" pitchFamily="34" charset="0"/>
              <a:buChar char="•"/>
            </a:pPr>
            <a:r>
              <a:rPr lang="fr-FR" sz="3150" b="1" dirty="0" err="1" smtClean="0">
                <a:solidFill>
                  <a:schemeClr val="tx1"/>
                </a:solidFill>
              </a:rPr>
              <a:t>Toolbox</a:t>
            </a:r>
            <a:endParaRPr lang="fr-FR" sz="3150" b="1" dirty="0" smtClean="0">
              <a:solidFill>
                <a:schemeClr val="tx1"/>
              </a:solidFill>
            </a:endParaRPr>
          </a:p>
          <a:p>
            <a:pPr marL="449988" indent="-449988" algn="just">
              <a:buFont typeface="Arial" panose="020B0604020202020204" pitchFamily="34" charset="0"/>
              <a:buChar char="•"/>
            </a:pPr>
            <a:endParaRPr lang="fr-FR" sz="3150" b="1" dirty="0" smtClean="0">
              <a:solidFill>
                <a:schemeClr val="tx1"/>
              </a:solidFill>
            </a:endParaRPr>
          </a:p>
          <a:p>
            <a:pPr marL="449988" indent="-449988" algn="just">
              <a:buFont typeface="Arial" panose="020B0604020202020204" pitchFamily="34" charset="0"/>
              <a:buChar char="•"/>
            </a:pPr>
            <a:r>
              <a:rPr lang="fr-FR" sz="3150" b="1" dirty="0" smtClean="0">
                <a:solidFill>
                  <a:schemeClr val="tx1"/>
                </a:solidFill>
              </a:rPr>
              <a:t>First </a:t>
            </a:r>
            <a:r>
              <a:rPr lang="fr-FR" sz="3150" b="1" dirty="0" err="1" smtClean="0">
                <a:solidFill>
                  <a:schemeClr val="tx1"/>
                </a:solidFill>
              </a:rPr>
              <a:t>results</a:t>
            </a:r>
            <a:endParaRPr lang="fr-FR" sz="3150" b="1" dirty="0" smtClean="0">
              <a:solidFill>
                <a:schemeClr val="tx1"/>
              </a:solidFill>
            </a:endParaRPr>
          </a:p>
          <a:p>
            <a:pPr algn="just"/>
            <a:endParaRPr lang="fr-FR" sz="3150" b="1" dirty="0" smtClean="0">
              <a:solidFill>
                <a:schemeClr val="tx1"/>
              </a:solidFill>
            </a:endParaRPr>
          </a:p>
          <a:p>
            <a:pPr marL="449988" indent="-449988" algn="just">
              <a:buFont typeface="Arial" panose="020B0604020202020204" pitchFamily="34" charset="0"/>
              <a:buChar char="•"/>
            </a:pPr>
            <a:r>
              <a:rPr lang="fr-FR" sz="3150" b="1" dirty="0">
                <a:solidFill>
                  <a:schemeClr val="tx1"/>
                </a:solidFill>
              </a:rPr>
              <a:t>C</a:t>
            </a:r>
            <a:r>
              <a:rPr lang="fr-FR" sz="3150" b="1" dirty="0" smtClean="0">
                <a:solidFill>
                  <a:schemeClr val="tx1"/>
                </a:solidFill>
              </a:rPr>
              <a:t>onclusions &amp; perspectives</a:t>
            </a:r>
            <a:endParaRPr lang="fr-FR" sz="31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1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11" y="0"/>
            <a:ext cx="15999178" cy="7086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150" b="1" dirty="0" smtClean="0"/>
              <a:t>Introduction / context</a:t>
            </a:r>
            <a:endParaRPr lang="en-US" sz="315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7759" y="1632484"/>
            <a:ext cx="15986482" cy="738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CEOS Ecosystem Extent Task Team: development of demonstrators based on various sensors &amp; </a:t>
            </a:r>
            <a:r>
              <a:rPr lang="en-US" sz="2800" dirty="0" err="1" smtClean="0"/>
              <a:t>datacubes</a:t>
            </a:r>
            <a:endParaRPr lang="en-US" sz="2800" dirty="0" smtClean="0"/>
          </a:p>
          <a:p>
            <a:pPr marL="533400" lvl="1">
              <a:lnSpc>
                <a:spcPct val="90000"/>
              </a:lnSpc>
              <a:spcBef>
                <a:spcPts val="500"/>
              </a:spcBef>
              <a:buSzPts val="2400"/>
            </a:pPr>
            <a:r>
              <a:rPr lang="en-US" sz="2400" b="1" dirty="0" smtClean="0">
                <a:sym typeface="Wingdings" panose="05000000000000000000" pitchFamily="2" charset="2"/>
              </a:rPr>
              <a:t> </a:t>
            </a:r>
            <a:r>
              <a:rPr lang="en-US" sz="2400" b="1" dirty="0" smtClean="0"/>
              <a:t>Demonstrator for Tropical Forest monitoring: mapping forest types over Costa Rica</a:t>
            </a:r>
            <a:endParaRPr lang="en-US" sz="2400" dirty="0" smtClean="0"/>
          </a:p>
          <a:p>
            <a:pPr marL="914400" lvl="1" indent="-381000">
              <a:lnSpc>
                <a:spcPct val="90000"/>
              </a:lnSpc>
              <a:spcBef>
                <a:spcPts val="500"/>
              </a:spcBef>
              <a:buSzPts val="2400"/>
              <a:buChar char="▪"/>
            </a:pPr>
            <a:r>
              <a:rPr lang="en-US" sz="2400" dirty="0" smtClean="0"/>
              <a:t>Understand the conservation potential of secondary forests in human-modified tropical landscapes</a:t>
            </a:r>
          </a:p>
          <a:p>
            <a:pPr marL="914400" lvl="1" indent="-381000">
              <a:lnSpc>
                <a:spcPct val="90000"/>
              </a:lnSpc>
              <a:spcBef>
                <a:spcPts val="500"/>
              </a:spcBef>
              <a:buSzPts val="2400"/>
              <a:buChar char="▪"/>
            </a:pPr>
            <a:r>
              <a:rPr lang="en-US" sz="2400" dirty="0" smtClean="0"/>
              <a:t>Compare intact and disturbed old-growth forests for conservation potential</a:t>
            </a:r>
            <a:endParaRPr lang="en-US" sz="280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Challenges </a:t>
            </a:r>
            <a:r>
              <a:rPr lang="en-US" sz="2800" dirty="0" smtClean="0"/>
              <a:t>for operational ecosystem extent &amp; biodiversity mapping include: </a:t>
            </a:r>
          </a:p>
          <a:p>
            <a:pPr marL="914400" lvl="1" indent="-381000">
              <a:lnSpc>
                <a:spcPct val="90000"/>
              </a:lnSpc>
              <a:spcBef>
                <a:spcPts val="500"/>
              </a:spcBef>
              <a:buSzPts val="2400"/>
              <a:buChar char="▪"/>
            </a:pPr>
            <a:r>
              <a:rPr lang="en-US" sz="2400" dirty="0" smtClean="0"/>
              <a:t>Accessibility of Earth Observation time series</a:t>
            </a:r>
          </a:p>
          <a:p>
            <a:pPr marL="914400" lvl="1" indent="-381000">
              <a:lnSpc>
                <a:spcPct val="90000"/>
              </a:lnSpc>
              <a:spcBef>
                <a:spcPts val="500"/>
              </a:spcBef>
              <a:buSzPts val="2400"/>
              <a:buChar char="▪"/>
            </a:pPr>
            <a:r>
              <a:rPr lang="en-US" sz="2400" dirty="0" smtClean="0"/>
              <a:t>Cloud resources (HPC </a:t>
            </a:r>
            <a:r>
              <a:rPr lang="en-US" sz="2400" dirty="0" smtClean="0"/>
              <a:t>&amp; storage) for optimal acces</a:t>
            </a:r>
            <a:r>
              <a:rPr lang="en-US" sz="2400" dirty="0" smtClean="0"/>
              <a:t>s and </a:t>
            </a:r>
            <a:r>
              <a:rPr lang="en-US" sz="2400" dirty="0" smtClean="0"/>
              <a:t>processing capacity at region / country scale</a:t>
            </a:r>
          </a:p>
          <a:p>
            <a:pPr marL="914400" lvl="1" indent="-381000">
              <a:lnSpc>
                <a:spcPct val="90000"/>
              </a:lnSpc>
              <a:spcBef>
                <a:spcPts val="500"/>
              </a:spcBef>
              <a:buSzPts val="2400"/>
              <a:buChar char="▪"/>
            </a:pPr>
            <a:r>
              <a:rPr lang="en-US" sz="2400" dirty="0" smtClean="0"/>
              <a:t>Free and open </a:t>
            </a:r>
            <a:r>
              <a:rPr lang="en-US" sz="2400" dirty="0" err="1" smtClean="0"/>
              <a:t>softwares</a:t>
            </a:r>
            <a:r>
              <a:rPr lang="en-US" sz="2400" dirty="0" smtClean="0"/>
              <a:t>, methods &amp; data </a:t>
            </a:r>
            <a:r>
              <a:rPr lang="en-US" sz="2400" dirty="0"/>
              <a:t>for reproducibility </a:t>
            </a:r>
            <a:r>
              <a:rPr lang="en-US" sz="2400" dirty="0" smtClean="0"/>
              <a:t>and dissemination</a:t>
            </a:r>
            <a:endParaRPr lang="en-US" sz="2400" dirty="0" smtClean="0"/>
          </a:p>
          <a:p>
            <a:pPr marL="533400" lvl="1">
              <a:lnSpc>
                <a:spcPct val="90000"/>
              </a:lnSpc>
              <a:spcBef>
                <a:spcPts val="500"/>
              </a:spcBef>
              <a:buSzPts val="2400"/>
            </a:pPr>
            <a:r>
              <a:rPr lang="en-US" sz="2400" dirty="0" smtClean="0">
                <a:sym typeface="Wingdings" panose="05000000000000000000" pitchFamily="2" charset="2"/>
              </a:rPr>
              <a:t>		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Harmonization of data format and information</a:t>
            </a:r>
          </a:p>
          <a:p>
            <a:pPr lvl="1">
              <a:spcAft>
                <a:spcPts val="600"/>
              </a:spcAft>
            </a:pPr>
            <a:endParaRPr lang="en-US" sz="280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Broader objectives : </a:t>
            </a:r>
          </a:p>
          <a:p>
            <a:pPr marL="914400" lvl="1" indent="-381000">
              <a:lnSpc>
                <a:spcPct val="90000"/>
              </a:lnSpc>
              <a:spcBef>
                <a:spcPts val="500"/>
              </a:spcBef>
              <a:buSzPts val="2400"/>
              <a:buChar char="▪"/>
            </a:pPr>
            <a:r>
              <a:rPr lang="en-US" sz="2400" dirty="0" smtClean="0"/>
              <a:t>Collaborative EO data processing, reproducibility, benchmark analyses, products validation</a:t>
            </a:r>
          </a:p>
          <a:p>
            <a:pPr marL="914400" lvl="1" indent="-381000">
              <a:lnSpc>
                <a:spcPct val="90000"/>
              </a:lnSpc>
              <a:spcBef>
                <a:spcPts val="500"/>
              </a:spcBef>
              <a:buSzPts val="2400"/>
              <a:buChar char="▪"/>
            </a:pPr>
            <a:r>
              <a:rPr lang="en-US" sz="2400" dirty="0" smtClean="0"/>
              <a:t>Effortless transition from research &amp; prototype to</a:t>
            </a:r>
            <a:r>
              <a:rPr lang="en-US" sz="2400" dirty="0" smtClean="0">
                <a:sym typeface="Wingdings" panose="05000000000000000000" pitchFamily="2" charset="2"/>
              </a:rPr>
              <a:t> </a:t>
            </a:r>
            <a:r>
              <a:rPr lang="en-US" sz="2400" dirty="0" smtClean="0"/>
              <a:t>operational application &amp; production</a:t>
            </a:r>
          </a:p>
          <a:p>
            <a:pPr marL="914400" lvl="1" indent="-381000">
              <a:lnSpc>
                <a:spcPct val="90000"/>
              </a:lnSpc>
              <a:spcBef>
                <a:spcPts val="500"/>
              </a:spcBef>
              <a:buSzPts val="2400"/>
              <a:buFontTx/>
              <a:buChar char="▪"/>
            </a:pPr>
            <a:r>
              <a:rPr lang="en-US" sz="2400" dirty="0" smtClean="0"/>
              <a:t>Easier integration of multi-sensor analysis</a:t>
            </a:r>
          </a:p>
          <a:p>
            <a:pPr marL="914400" lvl="1" indent="-381000">
              <a:lnSpc>
                <a:spcPct val="90000"/>
              </a:lnSpc>
              <a:spcBef>
                <a:spcPts val="500"/>
              </a:spcBef>
              <a:buSzPts val="2400"/>
              <a:buChar char="▪"/>
            </a:pPr>
            <a:r>
              <a:rPr lang="en-US" sz="2400" dirty="0" smtClean="0"/>
              <a:t>Prepare for future satellite missions</a:t>
            </a:r>
          </a:p>
          <a:p>
            <a:pPr marL="914400" lvl="1" indent="-381000">
              <a:lnSpc>
                <a:spcPct val="90000"/>
              </a:lnSpc>
              <a:spcBef>
                <a:spcPts val="500"/>
              </a:spcBef>
              <a:buSzPts val="2400"/>
              <a:buChar char="▪"/>
            </a:pPr>
            <a:r>
              <a:rPr lang="en-US" sz="2400" dirty="0" smtClean="0"/>
              <a:t>Save time and money for public data providers, method developers and users</a:t>
            </a:r>
            <a:endParaRPr lang="en-US" sz="24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28815" y="708780"/>
            <a:ext cx="159717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/>
              <a:t>How to </a:t>
            </a:r>
            <a:r>
              <a:rPr lang="en-US" sz="3200" b="1" dirty="0" smtClean="0"/>
              <a:t>efficiently map and monitor ecosystem </a:t>
            </a:r>
            <a:r>
              <a:rPr lang="en-US" sz="3200" b="1" dirty="0"/>
              <a:t>extent &amp; </a:t>
            </a:r>
            <a:r>
              <a:rPr lang="en-US" sz="3200" b="1" dirty="0" smtClean="0"/>
              <a:t>biodiversity using satellite EO 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87636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11" y="0"/>
            <a:ext cx="15999178" cy="7086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150" b="1" dirty="0" smtClean="0"/>
              <a:t>Costa Rica: Study area &amp; context of analysis</a:t>
            </a:r>
            <a:endParaRPr lang="en-US" sz="315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7759" y="877592"/>
            <a:ext cx="15986482" cy="803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Why focusing on Costa Rica?</a:t>
            </a:r>
          </a:p>
          <a:p>
            <a:endParaRPr lang="en-US" sz="2800" dirty="0" smtClean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/>
              <a:t>Ecological </a:t>
            </a:r>
            <a:r>
              <a:rPr lang="en-US" sz="2800" b="1" dirty="0"/>
              <a:t>transition</a:t>
            </a:r>
            <a:r>
              <a:rPr lang="en-US" sz="2800" dirty="0"/>
              <a:t> since the 1990s: From being a pioneer in deforestation during the 1970s-1980s to becoming a leader in reforestation starting in the 2000s (Redo et al., 2012).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Current </a:t>
            </a:r>
            <a:r>
              <a:rPr lang="en-US" sz="2800" dirty="0"/>
              <a:t>forest cover: 52% of the country’s total area, with 36% consisting of secondary forests (Stan and Sanchez-</a:t>
            </a:r>
            <a:r>
              <a:rPr lang="en-US" sz="2800" dirty="0" err="1"/>
              <a:t>Azofeifa</a:t>
            </a:r>
            <a:r>
              <a:rPr lang="en-US" sz="2800" dirty="0"/>
              <a:t>, 2019).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Significant </a:t>
            </a:r>
            <a:r>
              <a:rPr lang="en-US" sz="2800" dirty="0"/>
              <a:t>topographic and climatic </a:t>
            </a:r>
            <a:r>
              <a:rPr lang="en-US" sz="2800" b="1" dirty="0"/>
              <a:t>gradients</a:t>
            </a:r>
            <a:r>
              <a:rPr lang="en-US" sz="2800" dirty="0"/>
              <a:t>: Presence of tropical dry and tropical wet biomes.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/>
              <a:t>Biodiversity </a:t>
            </a:r>
            <a:r>
              <a:rPr lang="en-US" sz="2800" b="1" dirty="0"/>
              <a:t>hotspot</a:t>
            </a:r>
            <a:r>
              <a:rPr lang="en-US" sz="2800" dirty="0"/>
              <a:t>: The country hosts approximately 5% of the world's biodiversity on only 0.03% of the Earth's surface (MINAE et al., 2018).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/>
              <a:t>Isolation </a:t>
            </a:r>
            <a:r>
              <a:rPr lang="en-US" sz="2800" b="1" dirty="0"/>
              <a:t>of protected areas</a:t>
            </a:r>
            <a:r>
              <a:rPr lang="en-US" sz="2800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 fragmented landscape, predominantly composed of agricultural areas, pastures, and secondary forests.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Biological corridors connecting protected areas lack formal protection status and face significant anthropogenic pressure </a:t>
            </a:r>
            <a:r>
              <a:rPr lang="en-US" sz="2400" dirty="0" smtClean="0"/>
              <a:t>(</a:t>
            </a:r>
            <a:r>
              <a:rPr lang="en-US" sz="2400" dirty="0" err="1" smtClean="0"/>
              <a:t>Morera</a:t>
            </a:r>
            <a:r>
              <a:rPr lang="en-US" sz="2400" dirty="0" smtClean="0"/>
              <a:t> </a:t>
            </a:r>
            <a:r>
              <a:rPr lang="en-US" sz="2400" dirty="0" err="1" smtClean="0"/>
              <a:t>Beita</a:t>
            </a:r>
            <a:r>
              <a:rPr lang="en-US" sz="2400" dirty="0" smtClean="0"/>
              <a:t> et al., 2021).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Vulnerability of secondary forests: Especially pronounced during early regeneration stages, particularly outside protected areas (Reid et al., 2019, 2017; </a:t>
            </a:r>
            <a:r>
              <a:rPr lang="en-US" sz="2400" dirty="0" err="1" smtClean="0"/>
              <a:t>Shebitz</a:t>
            </a:r>
            <a:r>
              <a:rPr lang="en-US" sz="2400" dirty="0" smtClean="0"/>
              <a:t> et al., 2023</a:t>
            </a:r>
            <a:r>
              <a:rPr lang="en-US" sz="2400" dirty="0" smtClean="0"/>
              <a:t>).</a:t>
            </a:r>
            <a:endParaRPr lang="fr-FR" sz="2400" dirty="0"/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Ground information available from partners </a:t>
            </a:r>
            <a:r>
              <a:rPr lang="en-US" sz="2800" b="1" dirty="0" smtClean="0"/>
              <a:t>SINAC </a:t>
            </a:r>
            <a:r>
              <a:rPr lang="en-US" sz="2800" dirty="0" smtClean="0"/>
              <a:t>(</a:t>
            </a:r>
            <a:r>
              <a:rPr lang="en-US" sz="2800" dirty="0"/>
              <a:t>National System of Conservation Areas</a:t>
            </a:r>
            <a:r>
              <a:rPr lang="en-US" sz="2800" dirty="0" smtClean="0"/>
              <a:t>) &amp; </a:t>
            </a:r>
            <a:r>
              <a:rPr lang="en-US" sz="2800" b="1" dirty="0"/>
              <a:t>CATIE </a:t>
            </a:r>
            <a:r>
              <a:rPr lang="en-US" sz="2800" dirty="0"/>
              <a:t>(Tropical Agricultural Research and Higher Education Center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8709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1380" y="3032348"/>
            <a:ext cx="14599250" cy="11810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00"/>
          </a:p>
        </p:txBody>
      </p:sp>
      <p:sp>
        <p:nvSpPr>
          <p:cNvPr id="8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5200630" y="8405447"/>
            <a:ext cx="799959" cy="594092"/>
          </a:xfrm>
        </p:spPr>
        <p:txBody>
          <a:bodyPr/>
          <a:lstStyle/>
          <a:p>
            <a:pPr algn="ctr"/>
            <a:fld id="{96FEBA45-2C1F-496F-A1D9-C4F92504B52E}" type="slidenum">
              <a:rPr lang="en-US" smtClean="0"/>
              <a:pPr algn="ctr"/>
              <a:t>5</a:t>
            </a:fld>
            <a:endParaRPr lang="en-US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801370" y="2196288"/>
            <a:ext cx="14399260" cy="4606963"/>
          </a:xfrm>
          <a:prstGeom prst="rect">
            <a:avLst/>
          </a:prstGeom>
        </p:spPr>
        <p:txBody>
          <a:bodyPr vert="horz" lIns="119994" tIns="59997" rIns="119994" bIns="59997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988" indent="-449988" algn="just">
              <a:buFont typeface="Arial" panose="020B0604020202020204" pitchFamily="34" charset="0"/>
              <a:buChar char="•"/>
            </a:pPr>
            <a:r>
              <a:rPr lang="fr-FR" sz="3150" b="1" dirty="0" smtClean="0">
                <a:solidFill>
                  <a:schemeClr val="tx1"/>
                </a:solidFill>
              </a:rPr>
              <a:t>Introduction / </a:t>
            </a:r>
            <a:r>
              <a:rPr lang="fr-FR" sz="3150" b="1" dirty="0" err="1" smtClean="0">
                <a:solidFill>
                  <a:schemeClr val="tx1"/>
                </a:solidFill>
              </a:rPr>
              <a:t>Context</a:t>
            </a:r>
            <a:endParaRPr lang="fr-FR" sz="3150" b="1" dirty="0" smtClean="0">
              <a:solidFill>
                <a:schemeClr val="tx1"/>
              </a:solidFill>
            </a:endParaRPr>
          </a:p>
          <a:p>
            <a:pPr marL="449988" indent="-449988" algn="just">
              <a:buFont typeface="Arial" panose="020B0604020202020204" pitchFamily="34" charset="0"/>
              <a:buChar char="•"/>
            </a:pPr>
            <a:endParaRPr lang="fr-FR" sz="3150" b="1" dirty="0" smtClean="0">
              <a:solidFill>
                <a:schemeClr val="tx1"/>
              </a:solidFill>
            </a:endParaRPr>
          </a:p>
          <a:p>
            <a:pPr marL="449988" indent="-449988" algn="just">
              <a:buFont typeface="Arial" panose="020B0604020202020204" pitchFamily="34" charset="0"/>
              <a:buChar char="•"/>
            </a:pPr>
            <a:r>
              <a:rPr lang="fr-FR" sz="3150" b="1" dirty="0" err="1" smtClean="0">
                <a:solidFill>
                  <a:schemeClr val="tx1"/>
                </a:solidFill>
              </a:rPr>
              <a:t>Toolbox</a:t>
            </a:r>
            <a:endParaRPr lang="fr-FR" sz="3150" b="1" dirty="0" smtClean="0">
              <a:solidFill>
                <a:schemeClr val="tx1"/>
              </a:solidFill>
            </a:endParaRPr>
          </a:p>
          <a:p>
            <a:pPr marL="449988" indent="-449988" algn="just">
              <a:buFont typeface="Arial" panose="020B0604020202020204" pitchFamily="34" charset="0"/>
              <a:buChar char="•"/>
            </a:pPr>
            <a:endParaRPr lang="fr-FR" sz="3150" b="1" dirty="0" smtClean="0">
              <a:solidFill>
                <a:schemeClr val="tx1"/>
              </a:solidFill>
            </a:endParaRPr>
          </a:p>
          <a:p>
            <a:pPr marL="449988" indent="-449988" algn="just">
              <a:buFont typeface="Arial" panose="020B0604020202020204" pitchFamily="34" charset="0"/>
              <a:buChar char="•"/>
            </a:pPr>
            <a:r>
              <a:rPr lang="fr-FR" sz="3150" b="1" dirty="0" smtClean="0">
                <a:solidFill>
                  <a:schemeClr val="tx1"/>
                </a:solidFill>
              </a:rPr>
              <a:t>First </a:t>
            </a:r>
            <a:r>
              <a:rPr lang="fr-FR" sz="3150" b="1" dirty="0" err="1" smtClean="0">
                <a:solidFill>
                  <a:schemeClr val="tx1"/>
                </a:solidFill>
              </a:rPr>
              <a:t>results</a:t>
            </a:r>
            <a:endParaRPr lang="fr-FR" sz="3150" b="1" dirty="0" smtClean="0">
              <a:solidFill>
                <a:schemeClr val="tx1"/>
              </a:solidFill>
            </a:endParaRPr>
          </a:p>
          <a:p>
            <a:pPr algn="just"/>
            <a:endParaRPr lang="fr-FR" sz="3150" b="1" dirty="0" smtClean="0">
              <a:solidFill>
                <a:schemeClr val="tx1"/>
              </a:solidFill>
            </a:endParaRPr>
          </a:p>
          <a:p>
            <a:pPr marL="449988" indent="-449988" algn="just">
              <a:buFont typeface="Arial" panose="020B0604020202020204" pitchFamily="34" charset="0"/>
              <a:buChar char="•"/>
            </a:pPr>
            <a:r>
              <a:rPr lang="fr-FR" sz="3150" b="1" dirty="0">
                <a:solidFill>
                  <a:schemeClr val="tx1"/>
                </a:solidFill>
              </a:rPr>
              <a:t>C</a:t>
            </a:r>
            <a:r>
              <a:rPr lang="fr-FR" sz="3150" b="1" dirty="0" smtClean="0">
                <a:solidFill>
                  <a:schemeClr val="tx1"/>
                </a:solidFill>
              </a:rPr>
              <a:t>onclusions &amp; perspectives</a:t>
            </a:r>
            <a:endParaRPr lang="fr-FR" sz="315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11" y="0"/>
            <a:ext cx="15999178" cy="7086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bg1"/>
                </a:solidFill>
              </a:rPr>
              <a:t>The tree that hides the cloud that reveals the forest</a:t>
            </a:r>
            <a:endParaRPr lang="en-US" sz="3150" b="1" dirty="0"/>
          </a:p>
        </p:txBody>
      </p:sp>
    </p:spTree>
    <p:extLst>
      <p:ext uri="{BB962C8B-B14F-4D97-AF65-F5344CB8AC3E}">
        <p14:creationId xmlns:p14="http://schemas.microsoft.com/office/powerpoint/2010/main" val="311678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11" y="0"/>
            <a:ext cx="15999178" cy="7086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3150" b="1" dirty="0" err="1" smtClean="0">
                <a:solidFill>
                  <a:schemeClr val="bg1"/>
                </a:solidFill>
              </a:rPr>
              <a:t>Toolbox</a:t>
            </a:r>
            <a:endParaRPr lang="fr-FR" sz="315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28815" y="877592"/>
            <a:ext cx="9836545" cy="5460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3200" dirty="0" smtClean="0"/>
              <a:t>Data infrastructure : </a:t>
            </a:r>
          </a:p>
          <a:p>
            <a:pPr marL="914400" lvl="1" indent="-381000">
              <a:lnSpc>
                <a:spcPct val="90000"/>
              </a:lnSpc>
              <a:spcBef>
                <a:spcPts val="500"/>
              </a:spcBef>
              <a:buSzPts val="2400"/>
              <a:buChar char="▪"/>
            </a:pPr>
            <a:r>
              <a:rPr lang="fr-FR" sz="3200" dirty="0" err="1"/>
              <a:t>Fully</a:t>
            </a:r>
            <a:r>
              <a:rPr lang="fr-FR" sz="3200" dirty="0"/>
              <a:t> open source </a:t>
            </a:r>
            <a:r>
              <a:rPr lang="fr-FR" sz="3200" dirty="0" smtClean="0"/>
              <a:t>solutions</a:t>
            </a:r>
            <a:endParaRPr lang="en-US" sz="3200" dirty="0"/>
          </a:p>
          <a:p>
            <a:pPr marL="914400" lvl="1" indent="-381000">
              <a:lnSpc>
                <a:spcPct val="90000"/>
              </a:lnSpc>
              <a:spcBef>
                <a:spcPts val="500"/>
              </a:spcBef>
              <a:buSzPts val="2400"/>
              <a:buChar char="▪"/>
            </a:pPr>
            <a:r>
              <a:rPr lang="fr-FR" sz="3200" dirty="0"/>
              <a:t>Open </a:t>
            </a:r>
            <a:r>
              <a:rPr lang="fr-FR" sz="3200" dirty="0" smtClean="0"/>
              <a:t>standards (OGC): STAC / COG</a:t>
            </a:r>
          </a:p>
          <a:p>
            <a:pPr marL="914400" lvl="1" indent="-381000">
              <a:lnSpc>
                <a:spcPct val="90000"/>
              </a:lnSpc>
              <a:spcBef>
                <a:spcPts val="500"/>
              </a:spcBef>
              <a:buSzPts val="2400"/>
              <a:buChar char="▪"/>
            </a:pPr>
            <a:r>
              <a:rPr lang="fr-FR" sz="3200" dirty="0" smtClean="0"/>
              <a:t>Cloud-native architecture (</a:t>
            </a:r>
            <a:r>
              <a:rPr lang="fr-FR" sz="3200" dirty="0"/>
              <a:t>S3 </a:t>
            </a:r>
            <a:r>
              <a:rPr lang="fr-FR" sz="3200" dirty="0" err="1"/>
              <a:t>o</a:t>
            </a:r>
            <a:r>
              <a:rPr lang="fr-FR" sz="3200" dirty="0" err="1" smtClean="0"/>
              <a:t>bject</a:t>
            </a:r>
            <a:r>
              <a:rPr lang="fr-FR" sz="3200" dirty="0" smtClean="0"/>
              <a:t> </a:t>
            </a:r>
            <a:r>
              <a:rPr lang="fr-FR" sz="3200" dirty="0" err="1" smtClean="0"/>
              <a:t>storage</a:t>
            </a:r>
            <a:r>
              <a:rPr lang="fr-FR" sz="3200" dirty="0" smtClean="0"/>
              <a:t>)</a:t>
            </a:r>
          </a:p>
          <a:p>
            <a:pPr marL="914400" lvl="1" indent="-381000">
              <a:lnSpc>
                <a:spcPct val="90000"/>
              </a:lnSpc>
              <a:spcBef>
                <a:spcPts val="500"/>
              </a:spcBef>
              <a:buSzPts val="2400"/>
              <a:buChar char="▪"/>
            </a:pPr>
            <a:r>
              <a:rPr lang="fr-FR" sz="3200" dirty="0" err="1" smtClean="0"/>
              <a:t>Current</a:t>
            </a:r>
            <a:r>
              <a:rPr lang="fr-FR" sz="3200" dirty="0" smtClean="0"/>
              <a:t> provider : Microsoft </a:t>
            </a:r>
            <a:r>
              <a:rPr lang="fr-FR" sz="3200" dirty="0" err="1" smtClean="0"/>
              <a:t>Planetary</a:t>
            </a:r>
            <a:r>
              <a:rPr lang="fr-FR" sz="3200" dirty="0" smtClean="0"/>
              <a:t> STAC </a:t>
            </a:r>
            <a:r>
              <a:rPr lang="fr-FR" sz="3200" dirty="0" err="1" smtClean="0"/>
              <a:t>catalog</a:t>
            </a:r>
            <a:endParaRPr lang="fr-FR" sz="3200" dirty="0" smtClean="0"/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sz="320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sz="32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sz="3200" dirty="0" smtClean="0"/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sz="3200" dirty="0" smtClean="0"/>
          </a:p>
          <a:p>
            <a:pPr lvl="1">
              <a:spcAft>
                <a:spcPts val="600"/>
              </a:spcAft>
            </a:pPr>
            <a:endParaRPr lang="fr-FR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5703" r="18535" b="5156"/>
          <a:stretch/>
        </p:blipFill>
        <p:spPr>
          <a:xfrm>
            <a:off x="3728720" y="3554436"/>
            <a:ext cx="7091680" cy="530967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591" y="3943983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8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5703" r="18535" b="5156"/>
          <a:stretch/>
        </p:blipFill>
        <p:spPr>
          <a:xfrm>
            <a:off x="10414000" y="779745"/>
            <a:ext cx="3600000" cy="26953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11" y="0"/>
            <a:ext cx="15999178" cy="7086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3150" b="1" dirty="0" err="1" smtClean="0">
                <a:solidFill>
                  <a:schemeClr val="bg1"/>
                </a:solidFill>
              </a:rPr>
              <a:t>Toolbox</a:t>
            </a:r>
            <a:endParaRPr lang="fr-FR" sz="315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28815" y="877592"/>
            <a:ext cx="9836545" cy="673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3200" dirty="0"/>
              <a:t>Data infrastructure : </a:t>
            </a:r>
          </a:p>
          <a:p>
            <a:pPr marL="914400" lvl="1" indent="-381000">
              <a:lnSpc>
                <a:spcPct val="90000"/>
              </a:lnSpc>
              <a:spcBef>
                <a:spcPts val="500"/>
              </a:spcBef>
              <a:buSzPts val="2400"/>
              <a:buChar char="▪"/>
            </a:pPr>
            <a:r>
              <a:rPr lang="fr-FR" sz="3200" dirty="0" err="1"/>
              <a:t>Fully</a:t>
            </a:r>
            <a:r>
              <a:rPr lang="fr-FR" sz="3200" dirty="0"/>
              <a:t> open source </a:t>
            </a:r>
            <a:r>
              <a:rPr lang="fr-FR" sz="3200" dirty="0" smtClean="0"/>
              <a:t>solutions</a:t>
            </a:r>
            <a:endParaRPr lang="en-US" sz="3200" dirty="0"/>
          </a:p>
          <a:p>
            <a:pPr marL="914400" lvl="1" indent="-381000">
              <a:lnSpc>
                <a:spcPct val="90000"/>
              </a:lnSpc>
              <a:spcBef>
                <a:spcPts val="500"/>
              </a:spcBef>
              <a:buSzPts val="2400"/>
              <a:buChar char="▪"/>
            </a:pPr>
            <a:r>
              <a:rPr lang="fr-FR" sz="3200" dirty="0"/>
              <a:t>Open standards (OGC): STAC / COG</a:t>
            </a:r>
          </a:p>
          <a:p>
            <a:pPr marL="914400" lvl="1" indent="-381000">
              <a:lnSpc>
                <a:spcPct val="90000"/>
              </a:lnSpc>
              <a:spcBef>
                <a:spcPts val="500"/>
              </a:spcBef>
              <a:buSzPts val="2400"/>
              <a:buChar char="▪"/>
            </a:pPr>
            <a:r>
              <a:rPr lang="fr-FR" sz="3200" dirty="0"/>
              <a:t>Cloud-native architecture (S3 </a:t>
            </a:r>
            <a:r>
              <a:rPr lang="fr-FR" sz="3200" dirty="0" err="1"/>
              <a:t>object</a:t>
            </a:r>
            <a:r>
              <a:rPr lang="fr-FR" sz="3200" dirty="0"/>
              <a:t> </a:t>
            </a:r>
            <a:r>
              <a:rPr lang="fr-FR" sz="3200" dirty="0" err="1"/>
              <a:t>storage</a:t>
            </a:r>
            <a:r>
              <a:rPr lang="fr-FR" sz="3200" dirty="0"/>
              <a:t>)</a:t>
            </a:r>
          </a:p>
          <a:p>
            <a:pPr marL="914400" lvl="1" indent="-381000">
              <a:lnSpc>
                <a:spcPct val="90000"/>
              </a:lnSpc>
              <a:spcBef>
                <a:spcPts val="500"/>
              </a:spcBef>
              <a:buSzPts val="2400"/>
              <a:buChar char="▪"/>
            </a:pPr>
            <a:r>
              <a:rPr lang="fr-FR" sz="3200" dirty="0" err="1"/>
              <a:t>Current</a:t>
            </a:r>
            <a:r>
              <a:rPr lang="fr-FR" sz="3200" dirty="0"/>
              <a:t> provider : Microsoft </a:t>
            </a:r>
            <a:r>
              <a:rPr lang="fr-FR" sz="3200" dirty="0" err="1"/>
              <a:t>Planetary</a:t>
            </a:r>
            <a:r>
              <a:rPr lang="fr-FR" sz="3200" dirty="0"/>
              <a:t> STAC </a:t>
            </a:r>
            <a:r>
              <a:rPr lang="fr-FR" sz="3200" dirty="0" err="1" smtClean="0"/>
              <a:t>catalog</a:t>
            </a:r>
            <a:endParaRPr lang="fr-FR" sz="3200" dirty="0" smtClean="0"/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sz="3200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3200" dirty="0" err="1" smtClean="0"/>
              <a:t>Earth</a:t>
            </a:r>
            <a:r>
              <a:rPr lang="fr-FR" sz="3200" dirty="0" smtClean="0"/>
              <a:t> observation </a:t>
            </a:r>
            <a:r>
              <a:rPr lang="fr-FR" sz="3200" dirty="0" err="1" smtClean="0"/>
              <a:t>algorithms</a:t>
            </a:r>
            <a:r>
              <a:rPr lang="fr-FR" sz="3200" dirty="0" smtClean="0"/>
              <a:t> </a:t>
            </a:r>
            <a:r>
              <a:rPr lang="fr-FR" sz="3200" dirty="0" err="1" smtClean="0"/>
              <a:t>developed</a:t>
            </a:r>
            <a:r>
              <a:rPr lang="fr-FR" sz="3200" dirty="0" smtClean="0"/>
              <a:t> by TETIS team</a:t>
            </a:r>
          </a:p>
          <a:p>
            <a:pPr marL="1371600" lvl="2" indent="-381000">
              <a:lnSpc>
                <a:spcPct val="90000"/>
              </a:lnSpc>
              <a:spcBef>
                <a:spcPts val="1800"/>
              </a:spcBef>
              <a:buSzPts val="2400"/>
              <a:buChar char="▪"/>
            </a:pPr>
            <a:r>
              <a:rPr lang="en-US" sz="3200" b="1" dirty="0">
                <a:latin typeface="Consolas" panose="020B0609020204030204" pitchFamily="49" charset="0"/>
              </a:rPr>
              <a:t>biodivMapR</a:t>
            </a:r>
            <a:r>
              <a:rPr lang="en-US" sz="3200" b="1" dirty="0"/>
              <a:t>, an R package for α- and β-diversity </a:t>
            </a:r>
            <a:r>
              <a:rPr lang="en-US" sz="3200" b="1" dirty="0" smtClean="0"/>
              <a:t>mapping </a:t>
            </a:r>
            <a:r>
              <a:rPr lang="en-US" sz="3200" b="1" dirty="0"/>
              <a:t>using remotely-sensed </a:t>
            </a:r>
            <a:r>
              <a:rPr lang="en-US" sz="3200" b="1" dirty="0" smtClean="0"/>
              <a:t>images</a:t>
            </a:r>
          </a:p>
          <a:p>
            <a:pPr marL="1371600" lvl="2" indent="-381000">
              <a:lnSpc>
                <a:spcPct val="90000"/>
              </a:lnSpc>
              <a:spcBef>
                <a:spcPts val="1800"/>
              </a:spcBef>
              <a:buSzPts val="2400"/>
              <a:buChar char="▪"/>
            </a:pPr>
            <a:endParaRPr lang="en-US" sz="3200" b="1" dirty="0"/>
          </a:p>
          <a:p>
            <a:pPr marL="1828800" lvl="3" indent="-381000">
              <a:lnSpc>
                <a:spcPct val="90000"/>
              </a:lnSpc>
              <a:spcBef>
                <a:spcPts val="1800"/>
              </a:spcBef>
              <a:buSzPts val="2400"/>
              <a:buChar char="▪"/>
            </a:pPr>
            <a:r>
              <a:rPr lang="en-US" sz="3200" b="1" dirty="0" smtClean="0"/>
              <a:t>FORDEAD, a </a:t>
            </a:r>
            <a:r>
              <a:rPr lang="en-US" sz="3200" b="1" dirty="0"/>
              <a:t>python package to monitor </a:t>
            </a:r>
            <a:r>
              <a:rPr lang="en-US" sz="3200" b="1" dirty="0" err="1"/>
              <a:t>FORest</a:t>
            </a:r>
            <a:r>
              <a:rPr lang="en-US" sz="3200" b="1" dirty="0"/>
              <a:t> </a:t>
            </a:r>
            <a:r>
              <a:rPr lang="en-US" sz="3200" b="1" dirty="0" err="1"/>
              <a:t>DEcline</a:t>
            </a:r>
            <a:r>
              <a:rPr lang="en-US" sz="3200" b="1" dirty="0"/>
              <a:t> And </a:t>
            </a:r>
            <a:r>
              <a:rPr lang="en-US" sz="3200" b="1" dirty="0" smtClean="0"/>
              <a:t>Dieback</a:t>
            </a:r>
            <a:endParaRPr lang="fr-FR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9" y="4773039"/>
            <a:ext cx="1080000" cy="108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58375" y="6547039"/>
            <a:ext cx="1527887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421679" y="5741279"/>
            <a:ext cx="4789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jbferet.github.io/biodivMapR/index.html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54835" y="7442373"/>
            <a:ext cx="4304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https://fordead.gitlab.io/fordead_package</a:t>
            </a:r>
            <a:r>
              <a:rPr lang="en-US" dirty="0" smtClean="0">
                <a:hlinkClick r:id="rId6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82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1380" y="4216376"/>
            <a:ext cx="14599250" cy="11810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00"/>
          </a:p>
        </p:txBody>
      </p:sp>
      <p:sp>
        <p:nvSpPr>
          <p:cNvPr id="8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5200630" y="8405447"/>
            <a:ext cx="799959" cy="594092"/>
          </a:xfrm>
        </p:spPr>
        <p:txBody>
          <a:bodyPr/>
          <a:lstStyle/>
          <a:p>
            <a:pPr algn="ctr"/>
            <a:fld id="{96FEBA45-2C1F-496F-A1D9-C4F92504B52E}" type="slidenum">
              <a:rPr lang="en-US" smtClean="0"/>
              <a:pPr algn="ctr"/>
              <a:t>8</a:t>
            </a:fld>
            <a:endParaRPr lang="en-US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801370" y="2196288"/>
            <a:ext cx="14399260" cy="4606963"/>
          </a:xfrm>
          <a:prstGeom prst="rect">
            <a:avLst/>
          </a:prstGeom>
        </p:spPr>
        <p:txBody>
          <a:bodyPr vert="horz" lIns="119994" tIns="59997" rIns="119994" bIns="59997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988" indent="-449988" algn="just">
              <a:buFont typeface="Arial" panose="020B0604020202020204" pitchFamily="34" charset="0"/>
              <a:buChar char="•"/>
            </a:pPr>
            <a:r>
              <a:rPr lang="fr-FR" sz="3150" b="1" dirty="0" smtClean="0">
                <a:solidFill>
                  <a:schemeClr val="tx1"/>
                </a:solidFill>
              </a:rPr>
              <a:t>Introduction / </a:t>
            </a:r>
            <a:r>
              <a:rPr lang="fr-FR" sz="3150" b="1" dirty="0" err="1" smtClean="0">
                <a:solidFill>
                  <a:schemeClr val="tx1"/>
                </a:solidFill>
              </a:rPr>
              <a:t>Context</a:t>
            </a:r>
            <a:endParaRPr lang="fr-FR" sz="3150" b="1" dirty="0" smtClean="0">
              <a:solidFill>
                <a:schemeClr val="tx1"/>
              </a:solidFill>
            </a:endParaRPr>
          </a:p>
          <a:p>
            <a:pPr marL="449988" indent="-449988" algn="just">
              <a:buFont typeface="Arial" panose="020B0604020202020204" pitchFamily="34" charset="0"/>
              <a:buChar char="•"/>
            </a:pPr>
            <a:endParaRPr lang="fr-FR" sz="3150" b="1" dirty="0" smtClean="0">
              <a:solidFill>
                <a:schemeClr val="tx1"/>
              </a:solidFill>
            </a:endParaRPr>
          </a:p>
          <a:p>
            <a:pPr marL="449988" indent="-449988" algn="just">
              <a:buFont typeface="Arial" panose="020B0604020202020204" pitchFamily="34" charset="0"/>
              <a:buChar char="•"/>
            </a:pPr>
            <a:r>
              <a:rPr lang="fr-FR" sz="3150" b="1" dirty="0" err="1" smtClean="0">
                <a:solidFill>
                  <a:schemeClr val="tx1"/>
                </a:solidFill>
              </a:rPr>
              <a:t>Toolbox</a:t>
            </a:r>
            <a:endParaRPr lang="fr-FR" sz="3150" b="1" dirty="0" smtClean="0">
              <a:solidFill>
                <a:schemeClr val="tx1"/>
              </a:solidFill>
            </a:endParaRPr>
          </a:p>
          <a:p>
            <a:pPr marL="449988" indent="-449988" algn="just">
              <a:buFont typeface="Arial" panose="020B0604020202020204" pitchFamily="34" charset="0"/>
              <a:buChar char="•"/>
            </a:pPr>
            <a:endParaRPr lang="fr-FR" sz="3150" b="1" dirty="0" smtClean="0">
              <a:solidFill>
                <a:schemeClr val="tx1"/>
              </a:solidFill>
            </a:endParaRPr>
          </a:p>
          <a:p>
            <a:pPr marL="449988" indent="-449988" algn="just">
              <a:buFont typeface="Arial" panose="020B0604020202020204" pitchFamily="34" charset="0"/>
              <a:buChar char="•"/>
            </a:pPr>
            <a:r>
              <a:rPr lang="fr-FR" sz="3150" b="1" dirty="0" smtClean="0">
                <a:solidFill>
                  <a:schemeClr val="tx1"/>
                </a:solidFill>
              </a:rPr>
              <a:t>First </a:t>
            </a:r>
            <a:r>
              <a:rPr lang="fr-FR" sz="3150" b="1" dirty="0" err="1" smtClean="0">
                <a:solidFill>
                  <a:schemeClr val="tx1"/>
                </a:solidFill>
              </a:rPr>
              <a:t>results</a:t>
            </a:r>
            <a:endParaRPr lang="fr-FR" sz="3150" b="1" dirty="0" smtClean="0">
              <a:solidFill>
                <a:schemeClr val="tx1"/>
              </a:solidFill>
            </a:endParaRPr>
          </a:p>
          <a:p>
            <a:pPr algn="just"/>
            <a:endParaRPr lang="fr-FR" sz="3150" b="1" dirty="0" smtClean="0">
              <a:solidFill>
                <a:schemeClr val="tx1"/>
              </a:solidFill>
            </a:endParaRPr>
          </a:p>
          <a:p>
            <a:pPr marL="449988" indent="-449988" algn="just">
              <a:buFont typeface="Arial" panose="020B0604020202020204" pitchFamily="34" charset="0"/>
              <a:buChar char="•"/>
            </a:pPr>
            <a:r>
              <a:rPr lang="fr-FR" sz="3150" b="1" dirty="0">
                <a:solidFill>
                  <a:schemeClr val="tx1"/>
                </a:solidFill>
              </a:rPr>
              <a:t>C</a:t>
            </a:r>
            <a:r>
              <a:rPr lang="fr-FR" sz="3150" b="1" dirty="0" smtClean="0">
                <a:solidFill>
                  <a:schemeClr val="tx1"/>
                </a:solidFill>
              </a:rPr>
              <a:t>onclusions &amp; perspectives</a:t>
            </a:r>
            <a:endParaRPr lang="fr-FR" sz="315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11" y="0"/>
            <a:ext cx="15999178" cy="7086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bg1"/>
                </a:solidFill>
              </a:rPr>
              <a:t>The tree that hides the cloud that reveals the forest</a:t>
            </a:r>
            <a:endParaRPr lang="en-US" sz="3150" b="1" dirty="0"/>
          </a:p>
        </p:txBody>
      </p:sp>
    </p:spTree>
    <p:extLst>
      <p:ext uri="{BB962C8B-B14F-4D97-AF65-F5344CB8AC3E}">
        <p14:creationId xmlns:p14="http://schemas.microsoft.com/office/powerpoint/2010/main" val="131948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553793" y="8066737"/>
            <a:ext cx="5040000" cy="5670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Costa Rica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11" y="0"/>
            <a:ext cx="15999178" cy="708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150" b="1" dirty="0">
                <a:solidFill>
                  <a:schemeClr val="bg1"/>
                </a:solidFill>
              </a:rPr>
              <a:t>First results: Forest diversity mapping over Costa Rica using Sentinel-2 time series</a:t>
            </a:r>
            <a:endParaRPr lang="en-US" sz="315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28815" y="772085"/>
            <a:ext cx="1538390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3200" dirty="0" smtClean="0"/>
              <a:t>SITS </a:t>
            </a:r>
            <a:r>
              <a:rPr lang="fr-FR" sz="3200" dirty="0" err="1" smtClean="0"/>
              <a:t>analysis</a:t>
            </a:r>
            <a:r>
              <a:rPr lang="fr-FR" sz="3200" dirty="0" smtClean="0"/>
              <a:t> and </a:t>
            </a:r>
            <a:r>
              <a:rPr lang="fr-FR" sz="3200" dirty="0" err="1" smtClean="0"/>
              <a:t>processing</a:t>
            </a:r>
            <a:r>
              <a:rPr lang="fr-FR" sz="3200" dirty="0" smtClean="0"/>
              <a:t> : production of </a:t>
            </a:r>
            <a:r>
              <a:rPr lang="fr-FR" sz="3200" dirty="0" err="1" smtClean="0"/>
              <a:t>cloudless</a:t>
            </a:r>
            <a:r>
              <a:rPr lang="fr-FR" sz="3200" dirty="0" smtClean="0"/>
              <a:t> spectral indices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3200" dirty="0" smtClean="0"/>
              <a:t>Application of biodivMapR to </a:t>
            </a:r>
            <a:r>
              <a:rPr lang="fr-FR" sz="3200" dirty="0" err="1" smtClean="0"/>
              <a:t>map</a:t>
            </a:r>
            <a:r>
              <a:rPr lang="fr-FR" sz="3200" dirty="0" smtClean="0"/>
              <a:t> </a:t>
            </a:r>
            <a:r>
              <a:rPr lang="el-GR" sz="3200" dirty="0" smtClean="0"/>
              <a:t>α</a:t>
            </a:r>
            <a:r>
              <a:rPr lang="en-US" sz="3200" dirty="0" smtClean="0"/>
              <a:t>- and </a:t>
            </a:r>
            <a:r>
              <a:rPr lang="el-GR" sz="3200" dirty="0" smtClean="0"/>
              <a:t>β</a:t>
            </a:r>
            <a:r>
              <a:rPr lang="en-US" sz="3200" dirty="0" smtClean="0"/>
              <a:t>-</a:t>
            </a:r>
            <a:r>
              <a:rPr lang="en-US" sz="3200" dirty="0"/>
              <a:t> spectral </a:t>
            </a:r>
            <a:r>
              <a:rPr lang="en-US" sz="3200" dirty="0" smtClean="0"/>
              <a:t>diversity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Comparison between spectral diversity </a:t>
            </a:r>
            <a:r>
              <a:rPr lang="en-US" sz="3200" dirty="0" smtClean="0"/>
              <a:t>and forest diversity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Map of forest types </a:t>
            </a:r>
            <a:r>
              <a:rPr lang="en-US" sz="2800" dirty="0" smtClean="0"/>
              <a:t>(information provided by SINAC &amp; CATIE)</a:t>
            </a:r>
            <a:endParaRPr lang="en-US" sz="2800" dirty="0" smtClean="0"/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Plot inventories: validation in preparation to relate to floristic composition</a:t>
            </a:r>
            <a:endParaRPr lang="fr-FR" sz="2800" dirty="0" smtClean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00" y="3523024"/>
            <a:ext cx="5040000" cy="454371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589" y="3523025"/>
            <a:ext cx="5040000" cy="454371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794" y="3523024"/>
            <a:ext cx="5040000" cy="454371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794" y="3523024"/>
            <a:ext cx="5040000" cy="454371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553794" y="8066740"/>
            <a:ext cx="5040000" cy="5670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Map of forest types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960588" y="8066739"/>
            <a:ext cx="5040000" cy="5670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β</a:t>
            </a:r>
            <a:r>
              <a:rPr lang="en-US" sz="2800" b="1" dirty="0" smtClean="0"/>
              <a:t>-spectral </a:t>
            </a:r>
            <a:r>
              <a:rPr lang="en-US" sz="2800" b="1" dirty="0"/>
              <a:t>diversity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6999" y="8066738"/>
            <a:ext cx="5040000" cy="5670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smtClean="0"/>
              <a:t>α</a:t>
            </a:r>
            <a:r>
              <a:rPr lang="en-US" sz="2800" b="1" dirty="0" smtClean="0"/>
              <a:t>-spectral </a:t>
            </a:r>
            <a:r>
              <a:rPr lang="en-US" sz="2800" b="1" dirty="0"/>
              <a:t>diversity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5693244" y="6485349"/>
            <a:ext cx="3206917" cy="1569660"/>
            <a:chOff x="5693244" y="6485349"/>
            <a:chExt cx="3206917" cy="1569660"/>
          </a:xfrm>
        </p:grpSpPr>
        <p:sp>
          <p:nvSpPr>
            <p:cNvPr id="3" name="ZoneTexte 2"/>
            <p:cNvSpPr txBox="1"/>
            <p:nvPr/>
          </p:nvSpPr>
          <p:spPr>
            <a:xfrm>
              <a:off x="5921275" y="6485349"/>
              <a:ext cx="297888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1600" dirty="0" smtClean="0">
                  <a:solidFill>
                    <a:schemeClr val="bg1"/>
                  </a:solidFill>
                  <a:latin typeface="Arial Unicode MS"/>
                </a:rPr>
                <a:t>Old-Growth </a:t>
              </a:r>
              <a:r>
                <a:rPr lang="en-US" altLang="en-US" sz="1600" dirty="0">
                  <a:solidFill>
                    <a:schemeClr val="bg1"/>
                  </a:solidFill>
                  <a:latin typeface="Arial Unicode MS"/>
                </a:rPr>
                <a:t>Forest </a:t>
              </a:r>
              <a:endParaRPr lang="en-US" altLang="en-US" sz="1600" dirty="0" smtClean="0">
                <a:solidFill>
                  <a:schemeClr val="bg1"/>
                </a:solidFill>
                <a:latin typeface="Arial Unicode MS"/>
              </a:endParaRPr>
            </a:p>
            <a:p>
              <a:r>
                <a:rPr lang="en-US" altLang="en-US" sz="1600" dirty="0" smtClean="0">
                  <a:solidFill>
                    <a:schemeClr val="bg1"/>
                  </a:solidFill>
                  <a:latin typeface="Arial Unicode MS"/>
                </a:rPr>
                <a:t>Secondary </a:t>
              </a:r>
              <a:r>
                <a:rPr lang="en-US" altLang="en-US" sz="1600" dirty="0">
                  <a:solidFill>
                    <a:schemeClr val="bg1"/>
                  </a:solidFill>
                  <a:latin typeface="Arial Unicode MS"/>
                </a:rPr>
                <a:t>Forest </a:t>
              </a:r>
              <a:endParaRPr lang="en-US" altLang="en-US" sz="1600" dirty="0" smtClean="0">
                <a:solidFill>
                  <a:schemeClr val="bg1"/>
                </a:solidFill>
                <a:latin typeface="Arial Unicode MS"/>
              </a:endParaRPr>
            </a:p>
            <a:p>
              <a:r>
                <a:rPr lang="en-US" altLang="en-US" sz="1600" dirty="0" smtClean="0">
                  <a:solidFill>
                    <a:schemeClr val="bg1"/>
                  </a:solidFill>
                  <a:latin typeface="Arial Unicode MS"/>
                </a:rPr>
                <a:t>Old-Growth </a:t>
              </a:r>
              <a:r>
                <a:rPr lang="en-US" altLang="en-US" sz="1600" dirty="0">
                  <a:solidFill>
                    <a:schemeClr val="bg1"/>
                  </a:solidFill>
                  <a:latin typeface="Arial Unicode MS"/>
                </a:rPr>
                <a:t>Deciduous Forest </a:t>
              </a:r>
              <a:endParaRPr lang="en-US" altLang="en-US" sz="1600" dirty="0" smtClean="0">
                <a:solidFill>
                  <a:schemeClr val="bg1"/>
                </a:solidFill>
                <a:latin typeface="Arial Unicode MS"/>
              </a:endParaRPr>
            </a:p>
            <a:p>
              <a:r>
                <a:rPr lang="en-US" altLang="en-US" sz="1600" dirty="0" smtClean="0">
                  <a:solidFill>
                    <a:schemeClr val="bg1"/>
                  </a:solidFill>
                  <a:latin typeface="Arial Unicode MS"/>
                </a:rPr>
                <a:t>Secondary </a:t>
              </a:r>
              <a:r>
                <a:rPr lang="en-US" altLang="en-US" sz="1600" dirty="0">
                  <a:solidFill>
                    <a:schemeClr val="bg1"/>
                  </a:solidFill>
                  <a:latin typeface="Arial Unicode MS"/>
                </a:rPr>
                <a:t>deciduous forest </a:t>
              </a:r>
              <a:endParaRPr lang="en-US" altLang="en-US" sz="1600" dirty="0" smtClean="0">
                <a:solidFill>
                  <a:schemeClr val="bg1"/>
                </a:solidFill>
                <a:latin typeface="Arial Unicode MS"/>
              </a:endParaRPr>
            </a:p>
            <a:p>
              <a:r>
                <a:rPr lang="en-US" altLang="en-US" sz="1600" dirty="0" smtClean="0">
                  <a:solidFill>
                    <a:schemeClr val="bg1"/>
                  </a:solidFill>
                  <a:latin typeface="Arial Unicode MS"/>
                </a:rPr>
                <a:t>Palm </a:t>
              </a:r>
              <a:r>
                <a:rPr lang="en-US" altLang="en-US" sz="1600" dirty="0">
                  <a:solidFill>
                    <a:schemeClr val="bg1"/>
                  </a:solidFill>
                  <a:latin typeface="Arial Unicode MS"/>
                </a:rPr>
                <a:t>forest </a:t>
              </a:r>
              <a:endParaRPr lang="en-US" altLang="en-US" sz="1600" dirty="0" smtClean="0">
                <a:solidFill>
                  <a:schemeClr val="bg1"/>
                </a:solidFill>
                <a:latin typeface="Arial Unicode MS"/>
              </a:endParaRPr>
            </a:p>
            <a:p>
              <a:r>
                <a:rPr lang="en-US" altLang="en-US" sz="1600" dirty="0" smtClean="0">
                  <a:solidFill>
                    <a:schemeClr val="bg1"/>
                  </a:solidFill>
                  <a:latin typeface="Arial Unicode MS"/>
                </a:rPr>
                <a:t>Mangrove</a:t>
              </a:r>
              <a:r>
                <a:rPr lang="en-US" altLang="en-US" sz="1600" dirty="0" smtClean="0">
                  <a:solidFill>
                    <a:schemeClr val="bg1"/>
                  </a:solidFill>
                </a:rPr>
                <a:t> </a:t>
              </a:r>
              <a:endParaRPr lang="en-US" altLang="en-US" sz="16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" name="Ellipse 3"/>
            <p:cNvSpPr/>
            <p:nvPr/>
          </p:nvSpPr>
          <p:spPr>
            <a:xfrm>
              <a:off x="5697415" y="6559982"/>
              <a:ext cx="180000" cy="180000"/>
            </a:xfrm>
            <a:prstGeom prst="ellipse">
              <a:avLst/>
            </a:prstGeom>
            <a:solidFill>
              <a:srgbClr val="D329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Ellipse 14"/>
            <p:cNvSpPr/>
            <p:nvPr/>
          </p:nvSpPr>
          <p:spPr>
            <a:xfrm>
              <a:off x="5697415" y="6814433"/>
              <a:ext cx="180000" cy="180000"/>
            </a:xfrm>
            <a:prstGeom prst="ellipse">
              <a:avLst/>
            </a:prstGeom>
            <a:solidFill>
              <a:srgbClr val="F48F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llipse 15"/>
            <p:cNvSpPr/>
            <p:nvPr/>
          </p:nvSpPr>
          <p:spPr>
            <a:xfrm>
              <a:off x="5697415" y="7316665"/>
              <a:ext cx="180000" cy="180000"/>
            </a:xfrm>
            <a:prstGeom prst="ellipse">
              <a:avLst/>
            </a:prstGeom>
            <a:solidFill>
              <a:srgbClr val="DDF1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llipse 21"/>
            <p:cNvSpPr/>
            <p:nvPr/>
          </p:nvSpPr>
          <p:spPr>
            <a:xfrm>
              <a:off x="5693244" y="7812286"/>
              <a:ext cx="180000" cy="180000"/>
            </a:xfrm>
            <a:prstGeom prst="ellipse">
              <a:avLst/>
            </a:prstGeom>
            <a:solidFill>
              <a:srgbClr val="2A86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/>
            <p:cNvSpPr/>
            <p:nvPr/>
          </p:nvSpPr>
          <p:spPr>
            <a:xfrm>
              <a:off x="5693244" y="7567781"/>
              <a:ext cx="180000" cy="180000"/>
            </a:xfrm>
            <a:prstGeom prst="ellipse">
              <a:avLst/>
            </a:prstGeom>
            <a:solidFill>
              <a:srgbClr val="91CB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/>
            <p:cNvSpPr/>
            <p:nvPr/>
          </p:nvSpPr>
          <p:spPr>
            <a:xfrm>
              <a:off x="5697415" y="7065549"/>
              <a:ext cx="180000" cy="180000"/>
            </a:xfrm>
            <a:prstGeom prst="ellipse">
              <a:avLst/>
            </a:prstGeom>
            <a:solidFill>
              <a:srgbClr val="F9C3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927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7504</TotalTime>
  <Words>991</Words>
  <Application>Microsoft Office PowerPoint</Application>
  <PresentationFormat>Personnalisé</PresentationFormat>
  <Paragraphs>158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0" baseType="lpstr">
      <vt:lpstr>Arial</vt:lpstr>
      <vt:lpstr>Arial Unicode MS</vt:lpstr>
      <vt:lpstr>Calibri</vt:lpstr>
      <vt:lpstr>Calibri Light</vt:lpstr>
      <vt:lpstr>Consolas</vt:lpstr>
      <vt:lpstr>Wingdings</vt:lpstr>
      <vt:lpstr>Thème Office</vt:lpstr>
      <vt:lpstr>‘The tree that hides the cloud that reveals the forest’ Preparing access and use of global imaging spectroscopy data through cloud-based systems for forest monitoring  Jean-Baptiste Féret, Rémi Cresson, Florian de Boissieu, Mona Bonnier, Mairi Souza Oliveira &amp; Sandra Luque TETIS lab, INRAE, Montpellier, France (jb.feret@teledetection.fr)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Mapping forest biodiversity from optical imagery:  a plant trait-based method Jean-Baptiste Féret UMR TETIS, INRAE —  jb.feret@teledetection.fr</dc:title>
  <dc:creator>Feret</dc:creator>
  <cp:lastModifiedBy>jean-baptiste.feret</cp:lastModifiedBy>
  <cp:revision>197</cp:revision>
  <dcterms:created xsi:type="dcterms:W3CDTF">2024-04-10T17:46:45Z</dcterms:created>
  <dcterms:modified xsi:type="dcterms:W3CDTF">2024-11-14T09:21:08Z</dcterms:modified>
</cp:coreProperties>
</file>