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567" r:id="rId3"/>
    <p:sldId id="595" r:id="rId4"/>
    <p:sldId id="593" r:id="rId5"/>
    <p:sldId id="631" r:id="rId6"/>
    <p:sldId id="660" r:id="rId7"/>
    <p:sldId id="650" r:id="rId8"/>
    <p:sldId id="637" r:id="rId9"/>
    <p:sldId id="646" r:id="rId10"/>
    <p:sldId id="647" r:id="rId11"/>
    <p:sldId id="648" r:id="rId12"/>
    <p:sldId id="262" r:id="rId13"/>
    <p:sldId id="589" r:id="rId14"/>
    <p:sldId id="656" r:id="rId15"/>
    <p:sldId id="661" r:id="rId16"/>
    <p:sldId id="653" r:id="rId17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477"/>
  </p:normalViewPr>
  <p:slideViewPr>
    <p:cSldViewPr snapToGrid="0">
      <p:cViewPr varScale="1">
        <p:scale>
          <a:sx n="111" d="100"/>
          <a:sy n="111" d="100"/>
        </p:scale>
        <p:origin x="1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051AD-88F9-0B4F-9DCC-E954A41856FF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8BA86-AA3E-2C40-A85E-47E12CF6BC1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36844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35A9E5E8-53CF-187B-0B1A-3200AB34F3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B912F16-DFDD-B64E-AB23-E49B5AB85FDE}" type="slidenum">
              <a:rPr lang="en-US" altLang="en-CH"/>
              <a:pPr/>
              <a:t>3</a:t>
            </a:fld>
            <a:endParaRPr lang="en-US" altLang="en-CH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1CFE94B2-DE7E-05C5-983A-5D4B05C4E5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6139134A-B354-C525-8B78-5F52C6A5D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H" altLang="en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047DE47A-02FB-6BC4-2F0F-A2BEFB0CB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4590A87-76E3-924C-B167-1A8B340C8F13}" type="slidenum">
              <a:rPr lang="en-US" altLang="en-CH"/>
              <a:pPr/>
              <a:t>4</a:t>
            </a:fld>
            <a:endParaRPr lang="en-US" altLang="en-CH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F041A58E-F7D8-AE59-7933-AE21A48BDE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7D05C9A0-8162-3DDB-BB62-AD08BC9FB8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H" altLang="en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76C8D-04F6-864D-A4FE-8E02E93B6B85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7547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C6E9E-3F92-703B-329B-095F42298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61325-8ECB-C019-BCF9-A0FEE9F06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1BF66-C488-D135-C408-41E3DF59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EDD2-AAD5-904E-795E-28979F98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76871-0090-BBF1-C5EB-90ED9A65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858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2D46-287F-8501-AB66-C0A9062C5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CF2E8-BD51-F236-D020-A5CB61038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A5580-7A66-A0E1-C4E9-72FB6F21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02997-89FF-82C5-0CBD-11B310F0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899FC-BD59-BEB1-8605-34C38EC42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23666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777358-C60D-17B1-8336-6CFDE6C9C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08AF9-88A8-5473-0A10-002C62993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03BF0-F83B-CE0C-83D9-95EC20F64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A2515-8206-BFFD-6DA9-611AC768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28599-D414-F66C-93EC-2F47D221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80962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B7E7B8-C1F2-C7AF-AAC7-4E1C903B5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3AE07-6DED-713E-5B35-AC7F3775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14535-B3E5-D8DD-380F-B943C8984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C43EB14-848D-3F4A-85CF-8519B6303925}" type="slidenum">
              <a:rPr lang="en-US" altLang="en-CH"/>
              <a:pPr/>
              <a:t>‹#›</a:t>
            </a:fld>
            <a:endParaRPr lang="en-US" altLang="en-CH"/>
          </a:p>
        </p:txBody>
      </p:sp>
    </p:spTree>
    <p:extLst>
      <p:ext uri="{BB962C8B-B14F-4D97-AF65-F5344CB8AC3E}">
        <p14:creationId xmlns:p14="http://schemas.microsoft.com/office/powerpoint/2010/main" val="249167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FB871-912E-37D6-4864-A4CA7542C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3B677-4792-1D53-4D9D-9BF42826D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4DA0-8208-6FE0-6B9F-F06534573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C66C5-9F51-C214-D3E5-402EE4A9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56057-6CB1-419F-971E-B22BE87A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6166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DBC2-AC79-4A93-D14D-16851B6C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7B37D-CC39-D72B-4595-A3ED4D278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00AA4-0F09-DF57-7643-5ACEED7E8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14825-109A-CF62-73BE-545467D4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75B33-D1B2-C6CE-A86A-964BCFADB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8996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42BE5-1802-A58F-AAD4-0BB9A4604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042CE-1A49-D487-02B9-57E2355C6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2529F-4D7E-C2B1-A739-8992F9A24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E9338-CC03-68B5-AB94-5BEC065F7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FB338-0380-00DE-637E-174BD2E35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EBDB1-454C-0631-EC7E-43D555CD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0978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74B91-F0AC-8C90-9373-046C1E54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E9553-0799-7EA9-A59B-4F1D608B1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C8578-F82E-5F83-5331-43C34902E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FD479-0D2C-76F1-A0E4-BB81BE1F7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46C15-0349-1C4D-0E4E-F3C2C8F21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7EAE19-5F31-9873-63DC-00013C5DD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7A71C-D94B-D06C-8501-7FCF276E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1EF8A-162F-9439-654B-F232417A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0610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014DE-9654-6305-A59E-02C04A1EF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2C2FE-C56C-D76D-4116-2A558141E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A1847-33D5-2551-BCCB-C20D25EA2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3206B-893F-0863-2A5A-EB965F6B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9447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0E5E3F-7893-100A-42C2-C33AA5B8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ADEA8-51C1-F1F3-A279-EDAB8522D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B39C0-1613-DC4C-CF5F-FC876AF2C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2590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B7C3-3FD9-440C-726F-C2D90CEF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A06B0-8CA0-AA08-60D0-7A492986E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2433B-90A4-E901-8FB2-60696A6BD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E80CE-0828-B3F8-731F-0A7FCE25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CFCC9-6691-81CD-4063-1E12BB71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53FF4-DBC9-37D7-08FE-B3B77E28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8269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4731-445B-3E1E-AB0C-9E740B46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F29E3-9F96-6912-E454-81BAEEFBFA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1BB77-E1C7-61E5-ABF9-5D3B6FF62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AD003-5DE5-F323-17B2-72935703E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A6A75-8974-7BAB-3B84-B396D664B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66200-6ACB-E34D-E7E1-2CF8A258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4834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704E68-2049-14A2-502C-0D50AD73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99972-1604-5FFF-DA2C-6339B6ABA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79F3A-28C5-4123-1FBF-E97316DEC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0F5E7-92C1-6B4E-9F79-E640C96B1D85}" type="datetimeFigureOut">
              <a:rPr lang="en-CH" smtClean="0"/>
              <a:t>15.11.2024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F2DD2-C842-483A-BEEB-ED4FB7ECC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E9832-8EDC-ECDA-C630-9EFBE22C7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0DF2C-B616-0D42-9C73-56B582BDB8C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8952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2.svg"/><Relationship Id="rId7" Type="http://schemas.openxmlformats.org/officeDocument/2006/relationships/image" Target="../media/image48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47.png"/><Relationship Id="rId4" Type="http://schemas.openxmlformats.org/officeDocument/2006/relationships/image" Target="../media/image46.emf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52.emf"/><Relationship Id="rId7" Type="http://schemas.openxmlformats.org/officeDocument/2006/relationships/image" Target="../media/image41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47.png"/><Relationship Id="rId4" Type="http://schemas.openxmlformats.org/officeDocument/2006/relationships/image" Target="../media/image46.emf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doi.org/10.5063/f1hh6hjx" TargetMode="Externa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3" Type="http://schemas.openxmlformats.org/officeDocument/2006/relationships/image" Target="../media/image56.jpeg"/><Relationship Id="rId21" Type="http://schemas.openxmlformats.org/officeDocument/2006/relationships/image" Target="../media/image74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5" Type="http://schemas.openxmlformats.org/officeDocument/2006/relationships/image" Target="../media/image3.emf"/><Relationship Id="rId2" Type="http://schemas.openxmlformats.org/officeDocument/2006/relationships/image" Target="../media/image55.jpeg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24" Type="http://schemas.openxmlformats.org/officeDocument/2006/relationships/image" Target="../media/image2.jp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23" Type="http://schemas.openxmlformats.org/officeDocument/2006/relationships/image" Target="../media/image1.tiff"/><Relationship Id="rId10" Type="http://schemas.openxmlformats.org/officeDocument/2006/relationships/image" Target="../media/image63.jpeg"/><Relationship Id="rId19" Type="http://schemas.openxmlformats.org/officeDocument/2006/relationships/image" Target="../media/image72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Relationship Id="rId22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emf"/><Relationship Id="rId18" Type="http://schemas.openxmlformats.org/officeDocument/2006/relationships/image" Target="../media/image3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12" Type="http://schemas.openxmlformats.org/officeDocument/2006/relationships/image" Target="../media/image33.emf"/><Relationship Id="rId17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emf"/><Relationship Id="rId15" Type="http://schemas.openxmlformats.org/officeDocument/2006/relationships/image" Target="../media/image3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Relationship Id="rId1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1714-5CBE-8EA6-F8DC-C09028A05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0961" y="771079"/>
            <a:ext cx="6231036" cy="2387600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functional trait syndromes </a:t>
            </a:r>
            <a:b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 inland delta </a:t>
            </a:r>
            <a:b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time series of airborne imaging spectroscopy</a:t>
            </a:r>
            <a:endParaRPr lang="en-CH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E53BC-5B03-6A11-0402-3E317BB7F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214" y="4210166"/>
            <a:ext cx="4799633" cy="16557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 J. Santos, Shruti Khanna and Susan L.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Ustin</a:t>
            </a:r>
            <a:endParaRPr lang="en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DB93F-3CD8-A921-D4A9-DC09391F9C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12945" r="4077" b="13908"/>
          <a:stretch/>
        </p:blipFill>
        <p:spPr>
          <a:xfrm>
            <a:off x="7116403" y="5771714"/>
            <a:ext cx="2606327" cy="858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0929D5-F7AC-1498-A2DC-56552E533F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33523" r="16620" b="34040"/>
          <a:stretch/>
        </p:blipFill>
        <p:spPr>
          <a:xfrm>
            <a:off x="9722730" y="5771714"/>
            <a:ext cx="2469266" cy="858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4C780B-97C1-B9EA-3810-61B1124CF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640" y="5771714"/>
            <a:ext cx="3401763" cy="844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2A4FAA-E8F2-3DBE-F78F-7DA331085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559019"/>
            <a:ext cx="3714641" cy="1285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6A661-B4F0-DEC6-BA02-A58C595600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6" t="9453" r="27618" b="11898"/>
          <a:stretch/>
        </p:blipFill>
        <p:spPr>
          <a:xfrm>
            <a:off x="485153" y="228106"/>
            <a:ext cx="5977028" cy="48099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7584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BC3C7DA-6EA0-BF47-9135-ABA43D9F5D08}"/>
              </a:ext>
            </a:extLst>
          </p:cNvPr>
          <p:cNvSpPr/>
          <p:nvPr/>
        </p:nvSpPr>
        <p:spPr>
          <a:xfrm>
            <a:off x="0" y="70671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Trait syndromes changed between decades</a:t>
            </a:r>
          </a:p>
        </p:txBody>
      </p:sp>
      <p:pic>
        <p:nvPicPr>
          <p:cNvPr id="93" name="Graphic 92" descr="Plant">
            <a:extLst>
              <a:ext uri="{FF2B5EF4-FFF2-40B4-BE49-F238E27FC236}">
                <a16:creationId xmlns:a16="http://schemas.microsoft.com/office/drawing/2014/main" id="{7D2964A2-66A9-7445-B700-3B1C848373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9010" y="5250066"/>
            <a:ext cx="572721" cy="57272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7C72B1F-8754-9D4F-AD20-5EAB5F227F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35873" y="5297591"/>
            <a:ext cx="442286" cy="4591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99058E-E43B-5A40-B7D6-9DDE75C87D24}"/>
              </a:ext>
            </a:extLst>
          </p:cNvPr>
          <p:cNvSpPr txBox="1"/>
          <p:nvPr/>
        </p:nvSpPr>
        <p:spPr>
          <a:xfrm>
            <a:off x="2763345" y="5401757"/>
            <a:ext cx="44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49A2584-2DAB-6D45-92DA-7EB827E74D89}"/>
              </a:ext>
            </a:extLst>
          </p:cNvPr>
          <p:cNvSpPr txBox="1"/>
          <p:nvPr/>
        </p:nvSpPr>
        <p:spPr>
          <a:xfrm>
            <a:off x="3356109" y="5401757"/>
            <a:ext cx="44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1DE6E26-CA10-A944-A540-5F66772AECF2}"/>
              </a:ext>
            </a:extLst>
          </p:cNvPr>
          <p:cNvSpPr/>
          <p:nvPr/>
        </p:nvSpPr>
        <p:spPr>
          <a:xfrm>
            <a:off x="2058366" y="4961532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Loadings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E933114C-C07B-454E-B244-00EAE06503F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26877" y="6094355"/>
            <a:ext cx="527050" cy="463550"/>
          </a:xfrm>
          <a:prstGeom prst="rect">
            <a:avLst/>
          </a:prstGeom>
        </p:spPr>
      </p:pic>
      <p:pic>
        <p:nvPicPr>
          <p:cNvPr id="98" name="Picture 2" descr="Sunlight in Photosynthesis — Role &amp; Importance - Expii">
            <a:extLst>
              <a:ext uri="{FF2B5EF4-FFF2-40B4-BE49-F238E27FC236}">
                <a16:creationId xmlns:a16="http://schemas.microsoft.com/office/drawing/2014/main" id="{92DB8C41-7E62-EF43-833F-DC41FE03A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21411" r="27446" b="22329"/>
          <a:stretch/>
        </p:blipFill>
        <p:spPr bwMode="auto">
          <a:xfrm>
            <a:off x="3756954" y="5343436"/>
            <a:ext cx="520996" cy="3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Sunlight in Photosynthesis — Role &amp; Importance - Expii">
            <a:extLst>
              <a:ext uri="{FF2B5EF4-FFF2-40B4-BE49-F238E27FC236}">
                <a16:creationId xmlns:a16="http://schemas.microsoft.com/office/drawing/2014/main" id="{927EE937-BF8E-6D4B-BE67-9F5FD3603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21411" r="27446" b="22329"/>
          <a:stretch/>
        </p:blipFill>
        <p:spPr bwMode="auto">
          <a:xfrm>
            <a:off x="2358926" y="6149276"/>
            <a:ext cx="520996" cy="3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8D00753A-392A-3040-B891-EE3207BF15EC}"/>
              </a:ext>
            </a:extLst>
          </p:cNvPr>
          <p:cNvSpPr txBox="1"/>
          <p:nvPr/>
        </p:nvSpPr>
        <p:spPr>
          <a:xfrm>
            <a:off x="2826909" y="6150976"/>
            <a:ext cx="44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E6633AD-2304-9544-B37D-9F0C2ABBC545}"/>
              </a:ext>
            </a:extLst>
          </p:cNvPr>
          <p:cNvSpPr txBox="1"/>
          <p:nvPr/>
        </p:nvSpPr>
        <p:spPr>
          <a:xfrm>
            <a:off x="3589321" y="6169099"/>
            <a:ext cx="44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</a:p>
        </p:txBody>
      </p:sp>
      <p:pic>
        <p:nvPicPr>
          <p:cNvPr id="102" name="Graphic 101" descr="Plant">
            <a:extLst>
              <a:ext uri="{FF2B5EF4-FFF2-40B4-BE49-F238E27FC236}">
                <a16:creationId xmlns:a16="http://schemas.microsoft.com/office/drawing/2014/main" id="{6B63F470-EA82-1943-AFC0-5CC33FC40E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1331" y="5995627"/>
            <a:ext cx="572721" cy="572721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7B6DA826-89F4-454C-8069-E54B5686EDB2}"/>
              </a:ext>
            </a:extLst>
          </p:cNvPr>
          <p:cNvSpPr/>
          <p:nvPr/>
        </p:nvSpPr>
        <p:spPr>
          <a:xfrm>
            <a:off x="1828739" y="5391686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PC1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A27AA99-B739-954A-84E4-6F78C243B090}"/>
              </a:ext>
            </a:extLst>
          </p:cNvPr>
          <p:cNvSpPr/>
          <p:nvPr/>
        </p:nvSpPr>
        <p:spPr>
          <a:xfrm>
            <a:off x="1812684" y="6246010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PC2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28718F25-4ECC-EB4E-8F18-AC26C92274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75455" y="5298150"/>
            <a:ext cx="442286" cy="459188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993452BB-F5BA-B44B-8E68-BBCD716D4617}"/>
              </a:ext>
            </a:extLst>
          </p:cNvPr>
          <p:cNvSpPr txBox="1"/>
          <p:nvPr/>
        </p:nvSpPr>
        <p:spPr>
          <a:xfrm>
            <a:off x="9095691" y="5402316"/>
            <a:ext cx="44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C3F02FD-DD4D-484A-AE1D-08D010291F31}"/>
              </a:ext>
            </a:extLst>
          </p:cNvPr>
          <p:cNvSpPr/>
          <p:nvPr/>
        </p:nvSpPr>
        <p:spPr>
          <a:xfrm>
            <a:off x="7927848" y="4931744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Loadings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BD250F9E-BDF9-C740-A5C4-DA89FE3668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66459" y="6094914"/>
            <a:ext cx="527050" cy="463550"/>
          </a:xfrm>
          <a:prstGeom prst="rect">
            <a:avLst/>
          </a:prstGeom>
        </p:spPr>
      </p:pic>
      <p:pic>
        <p:nvPicPr>
          <p:cNvPr id="112" name="Picture 2" descr="Sunlight in Photosynthesis — Role &amp; Importance - Expii">
            <a:extLst>
              <a:ext uri="{FF2B5EF4-FFF2-40B4-BE49-F238E27FC236}">
                <a16:creationId xmlns:a16="http://schemas.microsoft.com/office/drawing/2014/main" id="{41DFBCB5-B6CF-0640-943A-3CDA15CED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21411" r="27446" b="22329"/>
          <a:stretch/>
        </p:blipFill>
        <p:spPr bwMode="auto">
          <a:xfrm>
            <a:off x="8098508" y="6149835"/>
            <a:ext cx="520996" cy="3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8E138F32-85F0-A144-B971-6569538855D9}"/>
              </a:ext>
            </a:extLst>
          </p:cNvPr>
          <p:cNvSpPr txBox="1"/>
          <p:nvPr/>
        </p:nvSpPr>
        <p:spPr>
          <a:xfrm>
            <a:off x="8566491" y="6151535"/>
            <a:ext cx="44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4B717BA-EE8B-0943-BD5A-877877CE7D2B}"/>
              </a:ext>
            </a:extLst>
          </p:cNvPr>
          <p:cNvSpPr txBox="1"/>
          <p:nvPr/>
        </p:nvSpPr>
        <p:spPr>
          <a:xfrm>
            <a:off x="9328903" y="6169658"/>
            <a:ext cx="44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</a:p>
        </p:txBody>
      </p:sp>
      <p:pic>
        <p:nvPicPr>
          <p:cNvPr id="115" name="Graphic 114" descr="Plant">
            <a:extLst>
              <a:ext uri="{FF2B5EF4-FFF2-40B4-BE49-F238E27FC236}">
                <a16:creationId xmlns:a16="http://schemas.microsoft.com/office/drawing/2014/main" id="{B9D57CB3-E5F5-604F-A303-79A1CA871D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913" y="5996186"/>
            <a:ext cx="572721" cy="572721"/>
          </a:xfrm>
          <a:prstGeom prst="rect">
            <a:avLst/>
          </a:prstGeom>
        </p:spPr>
      </p:pic>
      <p:pic>
        <p:nvPicPr>
          <p:cNvPr id="145" name="Picture 2" descr="Sunlight in Photosynthesis — Role &amp; Importance - Expii">
            <a:extLst>
              <a:ext uri="{FF2B5EF4-FFF2-40B4-BE49-F238E27FC236}">
                <a16:creationId xmlns:a16="http://schemas.microsoft.com/office/drawing/2014/main" id="{67873724-4BFE-A64E-BCAC-26099C12E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21411" r="27446" b="22329"/>
          <a:stretch/>
        </p:blipFill>
        <p:spPr bwMode="auto">
          <a:xfrm>
            <a:off x="8038303" y="5361892"/>
            <a:ext cx="520996" cy="3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9549D7ED-3046-2E42-9F00-630DA485E2FE}"/>
              </a:ext>
            </a:extLst>
          </p:cNvPr>
          <p:cNvSpPr txBox="1"/>
          <p:nvPr/>
        </p:nvSpPr>
        <p:spPr>
          <a:xfrm>
            <a:off x="8506286" y="5363592"/>
            <a:ext cx="44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B5E394F4-B3BB-A14D-A03A-4AF60A89ADE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00902" y="5321554"/>
            <a:ext cx="527050" cy="463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A3ED56-F82E-613C-FEC9-87DC37B5A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783" y="813176"/>
            <a:ext cx="5230500" cy="39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EC222F-E76C-BBD5-1D0E-73A3CE5DD1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5478" y="818021"/>
            <a:ext cx="5508148" cy="396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CF4D0B-33BF-60D6-14A1-8C9DDF7C797F}"/>
              </a:ext>
            </a:extLst>
          </p:cNvPr>
          <p:cNvSpPr/>
          <p:nvPr/>
        </p:nvSpPr>
        <p:spPr>
          <a:xfrm>
            <a:off x="7398648" y="5396331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PC1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C51AD-7246-208E-D4AF-7FA914491DB2}"/>
              </a:ext>
            </a:extLst>
          </p:cNvPr>
          <p:cNvSpPr/>
          <p:nvPr/>
        </p:nvSpPr>
        <p:spPr>
          <a:xfrm>
            <a:off x="7382593" y="6250655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PC2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3B731-4595-EF9B-490A-B14AADDB7F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599" t="36146" r="906" b="38403"/>
          <a:stretch/>
        </p:blipFill>
        <p:spPr>
          <a:xfrm>
            <a:off x="10008934" y="928084"/>
            <a:ext cx="1347626" cy="7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4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7BC3C7DA-6EA0-BF47-9135-ABA43D9F5D08}"/>
              </a:ext>
            </a:extLst>
          </p:cNvPr>
          <p:cNvSpPr/>
          <p:nvPr/>
        </p:nvSpPr>
        <p:spPr>
          <a:xfrm>
            <a:off x="0" y="70671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Trait syndromes changed between decades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1DE6E26-CA10-A944-A540-5F66772AECF2}"/>
              </a:ext>
            </a:extLst>
          </p:cNvPr>
          <p:cNvSpPr/>
          <p:nvPr/>
        </p:nvSpPr>
        <p:spPr>
          <a:xfrm>
            <a:off x="2532466" y="5031175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Loadings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B6DA826-89F4-454C-8069-E54B5686EDB2}"/>
              </a:ext>
            </a:extLst>
          </p:cNvPr>
          <p:cNvSpPr/>
          <p:nvPr/>
        </p:nvSpPr>
        <p:spPr>
          <a:xfrm>
            <a:off x="2302839" y="5461329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PC1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A27AA99-B739-954A-84E4-6F78C243B090}"/>
              </a:ext>
            </a:extLst>
          </p:cNvPr>
          <p:cNvSpPr/>
          <p:nvPr/>
        </p:nvSpPr>
        <p:spPr>
          <a:xfrm>
            <a:off x="2286784" y="6315653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PC2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C3F02FD-DD4D-484A-AE1D-08D010291F31}"/>
              </a:ext>
            </a:extLst>
          </p:cNvPr>
          <p:cNvSpPr/>
          <p:nvPr/>
        </p:nvSpPr>
        <p:spPr>
          <a:xfrm>
            <a:off x="7848115" y="5031175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Loadings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F4D0B-33BF-60D6-14A1-8C9DDF7C797F}"/>
              </a:ext>
            </a:extLst>
          </p:cNvPr>
          <p:cNvSpPr/>
          <p:nvPr/>
        </p:nvSpPr>
        <p:spPr>
          <a:xfrm>
            <a:off x="7318915" y="5495762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PC1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2C51AD-7246-208E-D4AF-7FA914491DB2}"/>
              </a:ext>
            </a:extLst>
          </p:cNvPr>
          <p:cNvSpPr/>
          <p:nvPr/>
        </p:nvSpPr>
        <p:spPr>
          <a:xfrm>
            <a:off x="7302860" y="6350086"/>
            <a:ext cx="23356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PC2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1FACCB-4ED5-B04E-9856-CCA9AE99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" y="779795"/>
            <a:ext cx="5091429" cy="39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10219D-505F-30CB-8066-238DBBD25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60" y="788018"/>
            <a:ext cx="4977831" cy="396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23688-41F2-7DC5-C48D-1E4B48DEB2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47171" y="5348862"/>
            <a:ext cx="442286" cy="459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7CBE49-8754-5726-9D15-1A16AAE91C33}"/>
              </a:ext>
            </a:extLst>
          </p:cNvPr>
          <p:cNvSpPr txBox="1"/>
          <p:nvPr/>
        </p:nvSpPr>
        <p:spPr>
          <a:xfrm>
            <a:off x="3272649" y="5443976"/>
            <a:ext cx="44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285C0-D9D2-65A0-0826-D99F87BECB84}"/>
              </a:ext>
            </a:extLst>
          </p:cNvPr>
          <p:cNvSpPr txBox="1"/>
          <p:nvPr/>
        </p:nvSpPr>
        <p:spPr>
          <a:xfrm>
            <a:off x="3955116" y="5434842"/>
            <a:ext cx="44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A4E5DD-7A4B-6CB0-F503-7F140D485B9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14936" y="6156309"/>
            <a:ext cx="527050" cy="463550"/>
          </a:xfrm>
          <a:prstGeom prst="rect">
            <a:avLst/>
          </a:prstGeom>
        </p:spPr>
      </p:pic>
      <p:pic>
        <p:nvPicPr>
          <p:cNvPr id="12" name="Picture 2" descr="Sunlight in Photosynthesis — Role &amp; Importance - Expii">
            <a:extLst>
              <a:ext uri="{FF2B5EF4-FFF2-40B4-BE49-F238E27FC236}">
                <a16:creationId xmlns:a16="http://schemas.microsoft.com/office/drawing/2014/main" id="{AE6A72CA-EB12-C4CE-2DBA-82E0B8502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21411" r="27446" b="22329"/>
          <a:stretch/>
        </p:blipFill>
        <p:spPr bwMode="auto">
          <a:xfrm>
            <a:off x="4319768" y="5385655"/>
            <a:ext cx="520996" cy="3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unlight in Photosynthesis — Role &amp; Importance - Expii">
            <a:extLst>
              <a:ext uri="{FF2B5EF4-FFF2-40B4-BE49-F238E27FC236}">
                <a16:creationId xmlns:a16="http://schemas.microsoft.com/office/drawing/2014/main" id="{79E4430A-CC22-9ED3-F6DA-0DC910542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21411" r="27446" b="22329"/>
          <a:stretch/>
        </p:blipFill>
        <p:spPr bwMode="auto">
          <a:xfrm>
            <a:off x="4349312" y="6157799"/>
            <a:ext cx="520996" cy="3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88AD70-C8F1-46B2-99C4-51D563DF6940}"/>
              </a:ext>
            </a:extLst>
          </p:cNvPr>
          <p:cNvSpPr txBox="1"/>
          <p:nvPr/>
        </p:nvSpPr>
        <p:spPr>
          <a:xfrm>
            <a:off x="3336213" y="6193195"/>
            <a:ext cx="44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A66A5C-4D7A-7374-4E17-C267F684E53F}"/>
              </a:ext>
            </a:extLst>
          </p:cNvPr>
          <p:cNvSpPr txBox="1"/>
          <p:nvPr/>
        </p:nvSpPr>
        <p:spPr>
          <a:xfrm>
            <a:off x="4056093" y="6211318"/>
            <a:ext cx="44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</a:p>
        </p:txBody>
      </p:sp>
      <p:pic>
        <p:nvPicPr>
          <p:cNvPr id="16" name="Graphic 15" descr="Plant">
            <a:extLst>
              <a:ext uri="{FF2B5EF4-FFF2-40B4-BE49-F238E27FC236}">
                <a16:creationId xmlns:a16="http://schemas.microsoft.com/office/drawing/2014/main" id="{A3708FE6-A799-F949-4B6C-7318A6D28D0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2160" y="6078845"/>
            <a:ext cx="572721" cy="5727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EBFE8B-4A14-7AB7-3A25-3064487EFEE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1572" y="5374097"/>
            <a:ext cx="527050" cy="463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5868E4-767C-2C40-3320-2B459C22095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24182" y="5427409"/>
            <a:ext cx="442286" cy="4591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450912-DF43-A8DB-65C7-AEEEDB1C01C7}"/>
              </a:ext>
            </a:extLst>
          </p:cNvPr>
          <p:cNvSpPr txBox="1"/>
          <p:nvPr/>
        </p:nvSpPr>
        <p:spPr>
          <a:xfrm>
            <a:off x="8311538" y="5520081"/>
            <a:ext cx="44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AE6E19-7376-E51B-DB38-F7E93E61348C}"/>
              </a:ext>
            </a:extLst>
          </p:cNvPr>
          <p:cNvSpPr txBox="1"/>
          <p:nvPr/>
        </p:nvSpPr>
        <p:spPr>
          <a:xfrm>
            <a:off x="9064623" y="5529766"/>
            <a:ext cx="442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pic>
        <p:nvPicPr>
          <p:cNvPr id="22" name="Picture 2" descr="Sunlight in Photosynthesis — Role &amp; Importance - Expii">
            <a:extLst>
              <a:ext uri="{FF2B5EF4-FFF2-40B4-BE49-F238E27FC236}">
                <a16:creationId xmlns:a16="http://schemas.microsoft.com/office/drawing/2014/main" id="{C4166D3E-0F13-F225-9681-39903D46B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21411" r="27446" b="22329"/>
          <a:stretch/>
        </p:blipFill>
        <p:spPr bwMode="auto">
          <a:xfrm>
            <a:off x="8643804" y="5461760"/>
            <a:ext cx="520996" cy="3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unlight in Photosynthesis — Role &amp; Importance - Expii">
            <a:extLst>
              <a:ext uri="{FF2B5EF4-FFF2-40B4-BE49-F238E27FC236}">
                <a16:creationId xmlns:a16="http://schemas.microsoft.com/office/drawing/2014/main" id="{96FBFB47-91A0-6039-F2CA-67558ABB9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21411" r="27446" b="22329"/>
          <a:stretch/>
        </p:blipFill>
        <p:spPr bwMode="auto">
          <a:xfrm>
            <a:off x="8716767" y="6252911"/>
            <a:ext cx="520996" cy="36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4AB372-5DB4-E998-1D1A-F79FA34B6955}"/>
              </a:ext>
            </a:extLst>
          </p:cNvPr>
          <p:cNvSpPr txBox="1"/>
          <p:nvPr/>
        </p:nvSpPr>
        <p:spPr>
          <a:xfrm>
            <a:off x="8375102" y="6269300"/>
            <a:ext cx="44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929544-900C-973A-C11F-1CD6792C0448}"/>
              </a:ext>
            </a:extLst>
          </p:cNvPr>
          <p:cNvSpPr txBox="1"/>
          <p:nvPr/>
        </p:nvSpPr>
        <p:spPr>
          <a:xfrm>
            <a:off x="9137514" y="6287423"/>
            <a:ext cx="44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</a:p>
        </p:txBody>
      </p:sp>
      <p:pic>
        <p:nvPicPr>
          <p:cNvPr id="26" name="Graphic 25" descr="Plant">
            <a:extLst>
              <a:ext uri="{FF2B5EF4-FFF2-40B4-BE49-F238E27FC236}">
                <a16:creationId xmlns:a16="http://schemas.microsoft.com/office/drawing/2014/main" id="{BB20325E-6657-C3A6-D903-B65C7F24F8F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69524" y="6113951"/>
            <a:ext cx="572721" cy="5727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35725A-604B-5E3B-0D0C-49096B14AE3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3755" y="5408659"/>
            <a:ext cx="527050" cy="4635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42FD284-AB1E-1F3C-C938-DDE8080813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26203" y="6261278"/>
            <a:ext cx="442286" cy="4591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18D80F-6C96-E49C-10D6-EB60C8B6BF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599" t="36146" r="906" b="38403"/>
          <a:stretch/>
        </p:blipFill>
        <p:spPr>
          <a:xfrm>
            <a:off x="9449257" y="3764874"/>
            <a:ext cx="1347626" cy="7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57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p1_mosaic">
            <a:extLst>
              <a:ext uri="{FF2B5EF4-FFF2-40B4-BE49-F238E27FC236}">
                <a16:creationId xmlns:a16="http://schemas.microsoft.com/office/drawing/2014/main" id="{3C286FBC-3742-6E46-61F4-61E939D74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128003" y="158194"/>
            <a:ext cx="4335382" cy="6239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0D2B0-8CB3-89EA-26C1-190B86D7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064000" cy="325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122BA2-74D9-EFF3-DD1A-F0013E108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46916"/>
            <a:ext cx="1688123" cy="191108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66A7EA5-2122-5FA1-7667-69678F8D84FB}"/>
              </a:ext>
            </a:extLst>
          </p:cNvPr>
          <p:cNvSpPr txBox="1"/>
          <p:nvPr/>
        </p:nvSpPr>
        <p:spPr>
          <a:xfrm>
            <a:off x="355602" y="4370866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https://doi.org/10.5063/f1hh6hjx </a:t>
            </a:r>
            <a:endParaRPr lang="en-CH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4B083FF-E9BD-81D4-3C34-0BE9D127A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2" y="2257889"/>
            <a:ext cx="7772400" cy="19866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65B996-AF53-769D-4530-5988C3DF6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4866554"/>
            <a:ext cx="7772400" cy="182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1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50" name="Group 47">
            <a:extLst>
              <a:ext uri="{FF2B5EF4-FFF2-40B4-BE49-F238E27FC236}">
                <a16:creationId xmlns:a16="http://schemas.microsoft.com/office/drawing/2014/main" id="{B4D3B68F-08F7-7650-F860-806CE63B72D4}"/>
              </a:ext>
            </a:extLst>
          </p:cNvPr>
          <p:cNvGrpSpPr>
            <a:grpSpLocks/>
          </p:cNvGrpSpPr>
          <p:nvPr/>
        </p:nvGrpSpPr>
        <p:grpSpPr bwMode="auto">
          <a:xfrm>
            <a:off x="1547150" y="752058"/>
            <a:ext cx="9097700" cy="5486695"/>
            <a:chOff x="0" y="477"/>
            <a:chExt cx="6336" cy="4370"/>
          </a:xfrm>
        </p:grpSpPr>
        <p:pic>
          <p:nvPicPr>
            <p:cNvPr id="31751" name="Picture 36" descr="Dave">
              <a:extLst>
                <a:ext uri="{FF2B5EF4-FFF2-40B4-BE49-F238E27FC236}">
                  <a16:creationId xmlns:a16="http://schemas.microsoft.com/office/drawing/2014/main" id="{F25944D5-5994-6170-DB29-2A65108A0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84614">
              <a:off x="117" y="477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752" name="Group 46">
              <a:extLst>
                <a:ext uri="{FF2B5EF4-FFF2-40B4-BE49-F238E27FC236}">
                  <a16:creationId xmlns:a16="http://schemas.microsoft.com/office/drawing/2014/main" id="{7FFE48BF-A28C-34FC-CF4A-2C7F8EBD6E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14"/>
              <a:ext cx="6336" cy="4133"/>
              <a:chOff x="0" y="714"/>
              <a:chExt cx="6336" cy="4133"/>
            </a:xfrm>
          </p:grpSpPr>
          <p:pic>
            <p:nvPicPr>
              <p:cNvPr id="31753" name="Picture 21" descr="Jonathan">
                <a:extLst>
                  <a:ext uri="{FF2B5EF4-FFF2-40B4-BE49-F238E27FC236}">
                    <a16:creationId xmlns:a16="http://schemas.microsoft.com/office/drawing/2014/main" id="{22CBA1F6-11E4-9630-DB92-9C546873AA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77038">
                <a:off x="4802" y="714"/>
                <a:ext cx="1457" cy="1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54" name="Picture 22" descr="justino">
                <a:extLst>
                  <a:ext uri="{FF2B5EF4-FFF2-40B4-BE49-F238E27FC236}">
                    <a16:creationId xmlns:a16="http://schemas.microsoft.com/office/drawing/2014/main" id="{2C544DDC-7781-776C-99C7-37A984A449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604620">
                <a:off x="0" y="1323"/>
                <a:ext cx="1152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55" name="Picture 23" descr="keir">
                <a:extLst>
                  <a:ext uri="{FF2B5EF4-FFF2-40B4-BE49-F238E27FC236}">
                    <a16:creationId xmlns:a16="http://schemas.microsoft.com/office/drawing/2014/main" id="{FADF7724-35C2-3E5C-BBD3-4DE10A0D45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3300">
                <a:off x="4802" y="3754"/>
                <a:ext cx="1457" cy="1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56" name="Picture 25" descr="nutmeg">
                <a:extLst>
                  <a:ext uri="{FF2B5EF4-FFF2-40B4-BE49-F238E27FC236}">
                    <a16:creationId xmlns:a16="http://schemas.microsoft.com/office/drawing/2014/main" id="{650C54AC-CF46-F399-FAAF-751C23E46C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8232">
                <a:off x="3561" y="798"/>
                <a:ext cx="1457" cy="1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57" name="Picture 26" descr="paul">
                <a:extLst>
                  <a:ext uri="{FF2B5EF4-FFF2-40B4-BE49-F238E27FC236}">
                    <a16:creationId xmlns:a16="http://schemas.microsoft.com/office/drawing/2014/main" id="{1A73BBC3-3EE6-6E79-8CB4-479DED7D38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721594">
                <a:off x="4802" y="2750"/>
                <a:ext cx="1457" cy="1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58" name="Picture 27" descr="peter">
                <a:extLst>
                  <a:ext uri="{FF2B5EF4-FFF2-40B4-BE49-F238E27FC236}">
                    <a16:creationId xmlns:a16="http://schemas.microsoft.com/office/drawing/2014/main" id="{EC72D907-6D59-341B-6029-E8A68FAD03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797846">
                <a:off x="3541" y="1868"/>
                <a:ext cx="1457" cy="1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59" name="Picture 28" descr="sepalika">
                <a:extLst>
                  <a:ext uri="{FF2B5EF4-FFF2-40B4-BE49-F238E27FC236}">
                    <a16:creationId xmlns:a16="http://schemas.microsoft.com/office/drawing/2014/main" id="{E6B0A734-09D3-A602-5C2C-8437F9D37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61454">
                <a:off x="2157" y="814"/>
                <a:ext cx="1457" cy="1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0" name="Picture 29" descr="shawn">
                <a:extLst>
                  <a:ext uri="{FF2B5EF4-FFF2-40B4-BE49-F238E27FC236}">
                    <a16:creationId xmlns:a16="http://schemas.microsoft.com/office/drawing/2014/main" id="{6B574DBC-E465-93DE-1E9B-62448B1B10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631665">
                <a:off x="2107" y="2724"/>
                <a:ext cx="1457" cy="1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1" name="Picture 30" descr="shruti">
                <a:extLst>
                  <a:ext uri="{FF2B5EF4-FFF2-40B4-BE49-F238E27FC236}">
                    <a16:creationId xmlns:a16="http://schemas.microsoft.com/office/drawing/2014/main" id="{BCCED230-76CB-F7FC-8EF2-57DC0A498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66189">
                <a:off x="2113" y="1738"/>
                <a:ext cx="1457" cy="1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2" name="Picture 32" descr="silly maria">
                <a:extLst>
                  <a:ext uri="{FF2B5EF4-FFF2-40B4-BE49-F238E27FC236}">
                    <a16:creationId xmlns:a16="http://schemas.microsoft.com/office/drawing/2014/main" id="{A3514218-45FE-B390-C1F3-D645AE217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97642">
                <a:off x="3534" y="2932"/>
                <a:ext cx="1457" cy="1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3" name="Picture 31" descr="will">
                <a:extLst>
                  <a:ext uri="{FF2B5EF4-FFF2-40B4-BE49-F238E27FC236}">
                    <a16:creationId xmlns:a16="http://schemas.microsoft.com/office/drawing/2014/main" id="{E71B6303-52D9-8080-9818-5DE3BFDB0C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6439">
                <a:off x="2125" y="3707"/>
                <a:ext cx="1457" cy="1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4" name="Picture 34" descr="kevin">
                <a:extLst>
                  <a:ext uri="{FF2B5EF4-FFF2-40B4-BE49-F238E27FC236}">
                    <a16:creationId xmlns:a16="http://schemas.microsoft.com/office/drawing/2014/main" id="{4D9C28C8-8C88-4F8E-C389-C6D387EDE8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729346">
                <a:off x="1055" y="1017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5" name="Picture 35" descr="jonathan_boatdriver">
                <a:extLst>
                  <a:ext uri="{FF2B5EF4-FFF2-40B4-BE49-F238E27FC236}">
                    <a16:creationId xmlns:a16="http://schemas.microsoft.com/office/drawing/2014/main" id="{78A0C1AF-237F-E9F2-E1D4-5497311BA9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287393">
                <a:off x="1133" y="183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6" name="Picture 37" descr="boat driver">
                <a:extLst>
                  <a:ext uri="{FF2B5EF4-FFF2-40B4-BE49-F238E27FC236}">
                    <a16:creationId xmlns:a16="http://schemas.microsoft.com/office/drawing/2014/main" id="{E5BA2215-EBEA-8F3C-3BF2-266B01C69F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272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7" name="Picture 38" descr="Mike and Leroy">
                <a:extLst>
                  <a:ext uri="{FF2B5EF4-FFF2-40B4-BE49-F238E27FC236}">
                    <a16:creationId xmlns:a16="http://schemas.microsoft.com/office/drawing/2014/main" id="{BC31E156-8720-7739-C166-39B448FD19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53302">
                <a:off x="3465" y="3719"/>
                <a:ext cx="1457" cy="1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8" name="Picture 39" descr="JOhn">
                <a:extLst>
                  <a:ext uri="{FF2B5EF4-FFF2-40B4-BE49-F238E27FC236}">
                    <a16:creationId xmlns:a16="http://schemas.microsoft.com/office/drawing/2014/main" id="{D8B5A122-6AFB-CCE7-293B-3D599CB28C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786234">
                <a:off x="987" y="2609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9" name="Picture 40" descr="gabe and John">
                <a:extLst>
                  <a:ext uri="{FF2B5EF4-FFF2-40B4-BE49-F238E27FC236}">
                    <a16:creationId xmlns:a16="http://schemas.microsoft.com/office/drawing/2014/main" id="{CA601DA3-8B21-B45F-7994-87150947E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45443">
                <a:off x="125" y="3095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0" name="Picture 41" descr="teal">
                <a:extLst>
                  <a:ext uri="{FF2B5EF4-FFF2-40B4-BE49-F238E27FC236}">
                    <a16:creationId xmlns:a16="http://schemas.microsoft.com/office/drawing/2014/main" id="{F37AD7C9-5055-86BB-ECCB-F509AAAA42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" y="3432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1" name="Picture 44" descr="erin2">
                <a:extLst>
                  <a:ext uri="{FF2B5EF4-FFF2-40B4-BE49-F238E27FC236}">
                    <a16:creationId xmlns:a16="http://schemas.microsoft.com/office/drawing/2014/main" id="{4BC67B23-9E97-DC86-AFB0-CE516E2A41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69208">
                <a:off x="4879" y="1624"/>
                <a:ext cx="1457" cy="1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2" name="Picture 45" descr="john2">
                <a:extLst>
                  <a:ext uri="{FF2B5EF4-FFF2-40B4-BE49-F238E27FC236}">
                    <a16:creationId xmlns:a16="http://schemas.microsoft.com/office/drawing/2014/main" id="{718ABD37-EB9F-2718-EC6A-2D9E38624A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6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56E43C-D421-C103-69DA-22968C890ADD}"/>
              </a:ext>
            </a:extLst>
          </p:cNvPr>
          <p:cNvSpPr txBox="1"/>
          <p:nvPr/>
        </p:nvSpPr>
        <p:spPr>
          <a:xfrm>
            <a:off x="1440323" y="76287"/>
            <a:ext cx="96388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776DF9-5724-B052-E624-A9E29621DF4F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12945" r="4077" b="13908"/>
          <a:stretch/>
        </p:blipFill>
        <p:spPr>
          <a:xfrm>
            <a:off x="1797799" y="5929701"/>
            <a:ext cx="2606327" cy="858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C2BDA-92EA-4E17-C655-FDBAB62F7B0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33523" r="16620" b="34040"/>
          <a:stretch/>
        </p:blipFill>
        <p:spPr>
          <a:xfrm>
            <a:off x="4372267" y="5929700"/>
            <a:ext cx="2469266" cy="858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9DB2D9-9E5B-537F-E522-96AB9D673C9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57199" y="5929699"/>
            <a:ext cx="3401763" cy="84473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6D13-2B37-F627-79B0-54D3F47E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chemeClr val="bg1"/>
                </a:solidFill>
              </a:rPr>
              <a:t>Open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64831-83CB-5E58-9739-04CA363AE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962"/>
            <a:ext cx="10515600" cy="478800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are the main L3/L4 products that should be available from spaceborne hyperspectral images and how do these products contribute to a better understanding of Earth system processes?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Plant traits: photosynthetic, hydraulic and </a:t>
            </a:r>
          </a:p>
          <a:p>
            <a:pPr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our algorithms ready for large scale L3/L4 product generation and their frequently repeated production in order to assess Earth system processes?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 yet</a:t>
            </a:r>
          </a:p>
          <a:p>
            <a:pPr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we have suitable uncertainty values per L3/L4 product and if yes, which processes can we measure and which not (e.g. soil organic carbon changes, vegetation productivity, snow and ice conditions, etc.)?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 yet. </a:t>
            </a:r>
          </a:p>
          <a:p>
            <a:pPr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 the coverage and frequency of the upcoming hyperspectral missions suitable for process monitoring e.g. biodiversity, vegetation and soil health.  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depends on the process to be understood. Biodiversity processes can have different ‘tempos’. Earth system processes go from &lt;hourly to decades+</a:t>
            </a:r>
            <a:endParaRPr lang="en-US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global user communities shall be better informed about the availability and usefulness of the upcoming new L3/L4 products? 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Researchers, managers and policy makers, data providers, businesses</a:t>
            </a:r>
            <a:endParaRPr lang="en-US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632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1714-5CBE-8EA6-F8DC-C09028A05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191999" cy="787078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CH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E88842-6EAF-9E38-0B4B-4D10211D90F5}"/>
              </a:ext>
            </a:extLst>
          </p:cNvPr>
          <p:cNvSpPr txBox="1">
            <a:spLocks/>
          </p:cNvSpPr>
          <p:nvPr/>
        </p:nvSpPr>
        <p:spPr>
          <a:xfrm>
            <a:off x="0" y="612779"/>
            <a:ext cx="5914665" cy="65461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Target ecosystem(s)</a:t>
            </a:r>
            <a:endParaRPr lang="en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8914BE-FE02-0DB1-75D1-34AA595D547D}"/>
              </a:ext>
            </a:extLst>
          </p:cNvPr>
          <p:cNvSpPr txBox="1">
            <a:spLocks/>
          </p:cNvSpPr>
          <p:nvPr/>
        </p:nvSpPr>
        <p:spPr>
          <a:xfrm>
            <a:off x="544010" y="1187297"/>
            <a:ext cx="7326775" cy="65461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Terrestrial, and aquatic targets, some submerged</a:t>
            </a:r>
          </a:p>
          <a:p>
            <a:pPr algn="l"/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species</a:t>
            </a:r>
          </a:p>
          <a:p>
            <a:pPr algn="l"/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Phenology</a:t>
            </a:r>
            <a:endParaRPr lang="en-CH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B40F0F-8CE4-8512-6B32-0EF901F4B2F3}"/>
              </a:ext>
            </a:extLst>
          </p:cNvPr>
          <p:cNvSpPr txBox="1">
            <a:spLocks/>
          </p:cNvSpPr>
          <p:nvPr/>
        </p:nvSpPr>
        <p:spPr>
          <a:xfrm>
            <a:off x="-3" y="1757367"/>
            <a:ext cx="11968225" cy="6546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Environmental variability</a:t>
            </a:r>
            <a:endParaRPr lang="en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8D5F97-EA7D-08DA-54B3-63B132274893}"/>
              </a:ext>
            </a:extLst>
          </p:cNvPr>
          <p:cNvSpPr txBox="1">
            <a:spLocks/>
          </p:cNvSpPr>
          <p:nvPr/>
        </p:nvSpPr>
        <p:spPr>
          <a:xfrm>
            <a:off x="544010" y="2157832"/>
            <a:ext cx="7326775" cy="9311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Tides: 2x tides daily</a:t>
            </a:r>
          </a:p>
          <a:p>
            <a:pPr algn="l"/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Seasonality</a:t>
            </a:r>
          </a:p>
          <a:p>
            <a:pPr algn="l"/>
            <a:endParaRPr lang="en-CH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1B6190-B119-68F3-E62D-E514C4109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33"/>
          <a:stretch/>
        </p:blipFill>
        <p:spPr>
          <a:xfrm>
            <a:off x="5681303" y="840912"/>
            <a:ext cx="6510697" cy="492327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8087B57-73DD-A9F8-A520-48714374EC99}"/>
              </a:ext>
            </a:extLst>
          </p:cNvPr>
          <p:cNvSpPr txBox="1">
            <a:spLocks/>
          </p:cNvSpPr>
          <p:nvPr/>
        </p:nvSpPr>
        <p:spPr>
          <a:xfrm>
            <a:off x="0" y="2629869"/>
            <a:ext cx="7095281" cy="6546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Screening</a:t>
            </a:r>
            <a:endParaRPr lang="en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DB28F0-64CF-F1E5-557E-8F844ADC98C6}"/>
              </a:ext>
            </a:extLst>
          </p:cNvPr>
          <p:cNvSpPr txBox="1"/>
          <p:nvPr/>
        </p:nvSpPr>
        <p:spPr>
          <a:xfrm>
            <a:off x="651078" y="3034052"/>
            <a:ext cx="8319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CH" sz="1800" dirty="0"/>
              <a:t>Light penetration in the water column</a:t>
            </a:r>
          </a:p>
          <a:p>
            <a:r>
              <a:rPr lang="en-US" altLang="en-CH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Water surface characteristics (</a:t>
            </a:r>
            <a:r>
              <a:rPr lang="en-US" altLang="en-CH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sunglint</a:t>
            </a:r>
            <a:r>
              <a:rPr lang="en-US" altLang="en-CH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wind)</a:t>
            </a:r>
          </a:p>
          <a:p>
            <a:r>
              <a:rPr lang="en-US" altLang="en-CH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Mixing within pixels</a:t>
            </a:r>
          </a:p>
          <a:p>
            <a:r>
              <a:rPr lang="en-US" altLang="en-CH" sz="1800" dirty="0"/>
              <a:t> </a:t>
            </a:r>
            <a:endParaRPr lang="en-CH" sz="18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FEEDC5-A9DB-45B3-75CF-913FB384BE64}"/>
              </a:ext>
            </a:extLst>
          </p:cNvPr>
          <p:cNvSpPr txBox="1">
            <a:spLocks/>
          </p:cNvSpPr>
          <p:nvPr/>
        </p:nvSpPr>
        <p:spPr>
          <a:xfrm>
            <a:off x="54012" y="3775456"/>
            <a:ext cx="11968225" cy="6546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Pre-processing</a:t>
            </a:r>
            <a:endParaRPr lang="en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9CEACC-9F08-587E-720B-ACD3E748FF19}"/>
              </a:ext>
            </a:extLst>
          </p:cNvPr>
          <p:cNvSpPr txBox="1"/>
          <p:nvPr/>
        </p:nvSpPr>
        <p:spPr>
          <a:xfrm>
            <a:off x="146128" y="4202638"/>
            <a:ext cx="79547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en-CH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Atmospheric correction over large water bodies</a:t>
            </a:r>
          </a:p>
          <a:p>
            <a:pPr lvl="1"/>
            <a:r>
              <a:rPr lang="en-US" altLang="en-CH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Rotation</a:t>
            </a:r>
          </a:p>
          <a:p>
            <a:pPr lvl="1"/>
            <a:r>
              <a:rPr lang="en-US" altLang="en-CH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Geocorrection</a:t>
            </a:r>
            <a:endParaRPr lang="en-US" altLang="en-CH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altLang="en-CH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Georegistration</a:t>
            </a:r>
            <a:endParaRPr lang="en-US" altLang="en-CH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CCAF64-F7EF-47E0-37FE-32E785D24456}"/>
              </a:ext>
            </a:extLst>
          </p:cNvPr>
          <p:cNvSpPr txBox="1">
            <a:spLocks/>
          </p:cNvSpPr>
          <p:nvPr/>
        </p:nvSpPr>
        <p:spPr>
          <a:xfrm>
            <a:off x="54012" y="5197905"/>
            <a:ext cx="11968225" cy="6546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CH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5. Analysis</a:t>
            </a:r>
            <a:endParaRPr lang="en-CH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3960AE-8772-D381-29C6-FE7857F8F012}"/>
              </a:ext>
            </a:extLst>
          </p:cNvPr>
          <p:cNvSpPr txBox="1"/>
          <p:nvPr/>
        </p:nvSpPr>
        <p:spPr>
          <a:xfrm>
            <a:off x="558481" y="5630949"/>
            <a:ext cx="100555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H"/>
            </a:defPPr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CH" sz="1800" dirty="0"/>
              <a:t>Relative indicators </a:t>
            </a:r>
          </a:p>
          <a:p>
            <a:r>
              <a:rPr lang="en-US" altLang="en-CH" sz="1800" dirty="0"/>
              <a:t>Model type</a:t>
            </a:r>
          </a:p>
          <a:p>
            <a:r>
              <a:rPr lang="en-US" altLang="en-CH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Transferability: </a:t>
            </a:r>
            <a:r>
              <a:rPr lang="en-US" altLang="en-CH" sz="1800" dirty="0"/>
              <a:t>general versus yearly models</a:t>
            </a:r>
          </a:p>
          <a:p>
            <a:r>
              <a:rPr lang="en-US" altLang="en-CH" sz="1800" dirty="0"/>
              <a:t>Accuracy</a:t>
            </a:r>
            <a:endParaRPr lang="en-US" altLang="en-CH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en-CH" sz="1800" dirty="0"/>
              <a:t> </a:t>
            </a:r>
            <a:endParaRPr lang="en-CH" sz="1800" dirty="0"/>
          </a:p>
        </p:txBody>
      </p:sp>
    </p:spTree>
    <p:extLst>
      <p:ext uri="{BB962C8B-B14F-4D97-AF65-F5344CB8AC3E}">
        <p14:creationId xmlns:p14="http://schemas.microsoft.com/office/powerpoint/2010/main" val="634841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1714-5CBE-8EA6-F8DC-C09028A05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191999" cy="787078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Semi-pragmatic decisions</a:t>
            </a:r>
            <a:endParaRPr lang="en-CH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E88842-6EAF-9E38-0B4B-4D10211D90F5}"/>
              </a:ext>
            </a:extLst>
          </p:cNvPr>
          <p:cNvSpPr txBox="1">
            <a:spLocks/>
          </p:cNvSpPr>
          <p:nvPr/>
        </p:nvSpPr>
        <p:spPr>
          <a:xfrm>
            <a:off x="0" y="1238763"/>
            <a:ext cx="7697166" cy="37549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Spectroscopy measurements</a:t>
            </a:r>
          </a:p>
          <a:p>
            <a:pPr marL="457200" indent="-457200" algn="l"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Stratified random sample across the range of variability of species and environmental conditions</a:t>
            </a:r>
          </a:p>
          <a:p>
            <a:pPr marL="457200" indent="-457200" algn="l"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for tides and growing degree days for phenology</a:t>
            </a:r>
          </a:p>
          <a:p>
            <a:pPr marL="457200" indent="-457200" algn="l">
              <a:buFontTx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&gt;70% cover SAV</a:t>
            </a:r>
          </a:p>
          <a:p>
            <a:pPr marL="457200" indent="-457200" algn="l">
              <a:buFontTx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atmospheric parameters</a:t>
            </a:r>
          </a:p>
          <a:p>
            <a:pPr marL="457200" indent="-457200" algn="l">
              <a:buFontTx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 to DOQQs/NAIP</a:t>
            </a:r>
          </a:p>
          <a:p>
            <a:pPr marL="457200" indent="-457200" algn="l">
              <a:buFontTx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Co-registered to earlier years</a:t>
            </a:r>
          </a:p>
          <a:p>
            <a:pPr marL="457200" indent="-457200" algn="l">
              <a:buFontTx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different types of models</a:t>
            </a:r>
          </a:p>
          <a:p>
            <a:pPr marL="457200" indent="-457200" algn="l">
              <a:buFontTx/>
              <a:buAutoNum type="arabicPeriod"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Yearly models for management (herbicide loads), multi year models for research</a:t>
            </a:r>
          </a:p>
          <a:p>
            <a:pPr marL="457200" indent="-457200" algn="l">
              <a:buFontTx/>
              <a:buAutoNum type="arabicPeriod"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eriod"/>
            </a:pPr>
            <a:endParaRPr lang="en-CH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0B21CDB3-9EFD-6561-0120-AC496107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965" y="787078"/>
            <a:ext cx="4515036" cy="375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9055D7-02E5-D2B2-2FB0-247DFBD5E204}"/>
              </a:ext>
            </a:extLst>
          </p:cNvPr>
          <p:cNvSpPr txBox="1"/>
          <p:nvPr/>
        </p:nvSpPr>
        <p:spPr>
          <a:xfrm>
            <a:off x="1380280" y="4993704"/>
            <a:ext cx="96388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Communicate, communicate, communicate</a:t>
            </a:r>
            <a:r>
              <a:rPr lang="en-GB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GB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accuracy and model development</a:t>
            </a:r>
          </a:p>
        </p:txBody>
      </p:sp>
    </p:spTree>
    <p:extLst>
      <p:ext uri="{BB962C8B-B14F-4D97-AF65-F5344CB8AC3E}">
        <p14:creationId xmlns:p14="http://schemas.microsoft.com/office/powerpoint/2010/main" val="343230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>
            <a:extLst>
              <a:ext uri="{FF2B5EF4-FFF2-40B4-BE49-F238E27FC236}">
                <a16:creationId xmlns:a16="http://schemas.microsoft.com/office/drawing/2014/main" id="{8F4DB904-513E-E103-8390-7835ACDFCA9D}"/>
              </a:ext>
            </a:extLst>
          </p:cNvPr>
          <p:cNvGrpSpPr>
            <a:grpSpLocks/>
          </p:cNvGrpSpPr>
          <p:nvPr/>
        </p:nvGrpSpPr>
        <p:grpSpPr bwMode="auto">
          <a:xfrm>
            <a:off x="-124044" y="1715795"/>
            <a:ext cx="5200650" cy="5251450"/>
            <a:chOff x="4287425" y="928941"/>
            <a:chExt cx="5201127" cy="5251614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14CD30B9-A7D1-F73A-8514-E366545A4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49"/>
            <a:stretch>
              <a:fillRect/>
            </a:stretch>
          </p:blipFill>
          <p:spPr bwMode="auto">
            <a:xfrm>
              <a:off x="4403238" y="2782953"/>
              <a:ext cx="1906378" cy="333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89D85A55-299A-D6B1-E058-4BB0FF904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49718" t="16801" r="18685" b="14401"/>
            <a:stretch>
              <a:fillRect/>
            </a:stretch>
          </p:blipFill>
          <p:spPr bwMode="auto">
            <a:xfrm>
              <a:off x="6239632" y="928941"/>
              <a:ext cx="2632696" cy="4343902"/>
            </a:xfrm>
            <a:prstGeom prst="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28AD0E-72B3-8ED1-2A8B-54D23AB64CDA}"/>
                </a:ext>
              </a:extLst>
            </p:cNvPr>
            <p:cNvSpPr txBox="1"/>
            <p:nvPr/>
          </p:nvSpPr>
          <p:spPr>
            <a:xfrm>
              <a:off x="7421437" y="1490934"/>
              <a:ext cx="2067115" cy="30798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+mn-lt"/>
                  <a:cs typeface="+mn-cs"/>
                </a:rPr>
                <a:t>Sacramento</a:t>
              </a: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2F206C07-AC69-6490-9F50-429F2B190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701762" y="5256339"/>
              <a:ext cx="150987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CH" sz="1600" b="1"/>
                <a:t>Pacific Ocean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33357E-A013-3B81-96EB-45C33A09D66E}"/>
                </a:ext>
              </a:extLst>
            </p:cNvPr>
            <p:cNvSpPr txBox="1"/>
            <p:nvPr/>
          </p:nvSpPr>
          <p:spPr>
            <a:xfrm rot="16200000">
              <a:off x="4190613" y="4881931"/>
              <a:ext cx="1152561" cy="2762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+mn-lt"/>
                  <a:cs typeface="+mn-cs"/>
                </a:rPr>
                <a:t>San Francisco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096B0B7F-D669-E389-4BAF-28F6D3916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45740" y="0"/>
            <a:ext cx="533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2D75DE23-9D5C-18CB-34A7-8885E391F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7" y="1255938"/>
            <a:ext cx="6473436" cy="526348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defTabSz="966788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2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Largest Tidal Estuary in the US &amp; </a:t>
            </a:r>
          </a:p>
          <a:p>
            <a:pPr defTabSz="966788"/>
            <a:r>
              <a:rPr lang="en-US" altLang="ja-JP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on the Pacific Coast</a:t>
            </a:r>
          </a:p>
          <a:p>
            <a:pPr defTabSz="966788"/>
            <a:endParaRPr lang="en-US" altLang="ja-JP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66788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2 000 km waterways</a:t>
            </a:r>
          </a:p>
          <a:p>
            <a:pPr marL="342900" indent="-342900" defTabSz="966788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Drains 40% of state rivers  </a:t>
            </a:r>
          </a:p>
          <a:p>
            <a:pPr marL="342900" indent="-342900" defTabSz="966788">
              <a:spcAft>
                <a:spcPts val="1200"/>
              </a:spcAft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water &gt;23 M people</a:t>
            </a:r>
          </a:p>
          <a:p>
            <a:pPr defTabSz="966788"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Water for $39billion agricultural industry </a:t>
            </a:r>
          </a:p>
          <a:p>
            <a:pPr marL="231775" lvl="1" indent="-225425" defTabSz="966788">
              <a:spcBef>
                <a:spcPts val="1200"/>
              </a:spcBef>
              <a:buFont typeface="Wingdings" pitchFamily="2" charset="2"/>
              <a:buChar char="§"/>
            </a:pP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 levee system at risk of failure</a:t>
            </a:r>
          </a:p>
          <a:p>
            <a:pPr marL="231775" lvl="1" indent="-225425" defTabSz="966788">
              <a:spcBef>
                <a:spcPts val="1200"/>
              </a:spcBef>
              <a:buFont typeface="Wingdings" pitchFamily="2" charset="2"/>
              <a:buChar char="§"/>
            </a:pPr>
            <a:endParaRPr lang="en-US" altLang="ja-JP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66788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Near Ecological Collapse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defTabSz="966788">
              <a:spcAft>
                <a:spcPts val="1200"/>
              </a:spcAft>
              <a:buFont typeface="Wingdings" pitchFamily="2" charset="2"/>
              <a:buChar char="§"/>
            </a:pPr>
            <a:endParaRPr lang="en-US" altLang="ja-JP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lvl="1" indent="-225425" defTabSz="966788">
              <a:spcBef>
                <a:spcPts val="1200"/>
              </a:spcBef>
              <a:buFont typeface="Wingdings" pitchFamily="2" charset="2"/>
              <a:buChar char="§"/>
            </a:pPr>
            <a:endParaRPr lang="en-US" altLang="ja-JP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66788"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defTabSz="966788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endParaRPr lang="en-US" altLang="ja-JP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66788">
              <a:spcAft>
                <a:spcPts val="1200"/>
              </a:spcAft>
            </a:pPr>
            <a:endParaRPr lang="en-US" altLang="ja-JP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1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yacinth channel">
            <a:extLst>
              <a:ext uri="{FF2B5EF4-FFF2-40B4-BE49-F238E27FC236}">
                <a16:creationId xmlns:a16="http://schemas.microsoft.com/office/drawing/2014/main" id="{9A36C0B2-CA00-BA3A-60F6-EDCA3D27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0217"/>
            <a:ext cx="12192000" cy="943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 Box 3">
            <a:extLst>
              <a:ext uri="{FF2B5EF4-FFF2-40B4-BE49-F238E27FC236}">
                <a16:creationId xmlns:a16="http://schemas.microsoft.com/office/drawing/2014/main" id="{C8DA9D4C-33A5-168E-A7E3-BF79BC88F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474" y="5274237"/>
            <a:ext cx="8983662" cy="70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6348" tIns="43173" rIns="86348" bIns="43173">
            <a:spAutoFit/>
          </a:bodyPr>
          <a:lstStyle/>
          <a:p>
            <a:pPr defTabSz="865188">
              <a:defRPr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Hyacinth (</a:t>
            </a:r>
            <a:r>
              <a: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Eichhornia crassipes)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geria in channel full">
            <a:extLst>
              <a:ext uri="{FF2B5EF4-FFF2-40B4-BE49-F238E27FC236}">
                <a16:creationId xmlns:a16="http://schemas.microsoft.com/office/drawing/2014/main" id="{65A2BE24-FD1B-C1E6-CF0A-9B46259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542" y="-1142733"/>
            <a:ext cx="12304542" cy="922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>
            <a:extLst>
              <a:ext uri="{FF2B5EF4-FFF2-40B4-BE49-F238E27FC236}">
                <a16:creationId xmlns:a16="http://schemas.microsoft.com/office/drawing/2014/main" id="{EFB1FA8F-BE06-A648-BBEC-9D923F412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722" y="5413767"/>
            <a:ext cx="8990013" cy="70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48" tIns="43173" rIns="86348" bIns="43173">
            <a:spAutoFit/>
          </a:bodyPr>
          <a:lstStyle>
            <a:lvl1pPr defTabSz="865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65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65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65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65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CH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Brazilian Waterweed (</a:t>
            </a:r>
            <a:r>
              <a:rPr lang="en-US" altLang="en-CH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Egeria </a:t>
            </a:r>
            <a:r>
              <a:rPr lang="en-US" altLang="en-CH" sz="40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densa</a:t>
            </a:r>
            <a:r>
              <a:rPr lang="en-US" altLang="en-CH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2C66B7-F1D3-494D-87CB-914BF7444419}"/>
              </a:ext>
            </a:extLst>
          </p:cNvPr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Imaging the delta</a:t>
            </a:r>
          </a:p>
        </p:txBody>
      </p:sp>
      <p:pic>
        <p:nvPicPr>
          <p:cNvPr id="3" name="Picture 4" descr="p1_mosaic">
            <a:extLst>
              <a:ext uri="{FF2B5EF4-FFF2-40B4-BE49-F238E27FC236}">
                <a16:creationId xmlns:a16="http://schemas.microsoft.com/office/drawing/2014/main" id="{1306598F-300B-E53C-8B0F-15A61AA5B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44583" y="166260"/>
            <a:ext cx="4517569" cy="65013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65A4F4B-CA41-C0D5-C294-98C0D3BB6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267414"/>
              </p:ext>
            </p:extLst>
          </p:nvPr>
        </p:nvGraphicFramePr>
        <p:xfrm>
          <a:off x="4806735" y="1089590"/>
          <a:ext cx="7057315" cy="4753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5571">
                  <a:extLst>
                    <a:ext uri="{9D8B030D-6E8A-4147-A177-3AD203B41FA5}">
                      <a16:colId xmlns:a16="http://schemas.microsoft.com/office/drawing/2014/main" val="2576483639"/>
                    </a:ext>
                  </a:extLst>
                </a:gridCol>
                <a:gridCol w="1188480">
                  <a:extLst>
                    <a:ext uri="{9D8B030D-6E8A-4147-A177-3AD203B41FA5}">
                      <a16:colId xmlns:a16="http://schemas.microsoft.com/office/drawing/2014/main" val="2767499909"/>
                    </a:ext>
                  </a:extLst>
                </a:gridCol>
                <a:gridCol w="786452">
                  <a:extLst>
                    <a:ext uri="{9D8B030D-6E8A-4147-A177-3AD203B41FA5}">
                      <a16:colId xmlns:a16="http://schemas.microsoft.com/office/drawing/2014/main" val="3273120953"/>
                    </a:ext>
                  </a:extLst>
                </a:gridCol>
                <a:gridCol w="809928">
                  <a:extLst>
                    <a:ext uri="{9D8B030D-6E8A-4147-A177-3AD203B41FA5}">
                      <a16:colId xmlns:a16="http://schemas.microsoft.com/office/drawing/2014/main" val="1190825371"/>
                    </a:ext>
                  </a:extLst>
                </a:gridCol>
                <a:gridCol w="598642">
                  <a:extLst>
                    <a:ext uri="{9D8B030D-6E8A-4147-A177-3AD203B41FA5}">
                      <a16:colId xmlns:a16="http://schemas.microsoft.com/office/drawing/2014/main" val="1867001475"/>
                    </a:ext>
                  </a:extLst>
                </a:gridCol>
                <a:gridCol w="669071">
                  <a:extLst>
                    <a:ext uri="{9D8B030D-6E8A-4147-A177-3AD203B41FA5}">
                      <a16:colId xmlns:a16="http://schemas.microsoft.com/office/drawing/2014/main" val="950989361"/>
                    </a:ext>
                  </a:extLst>
                </a:gridCol>
                <a:gridCol w="2089171">
                  <a:extLst>
                    <a:ext uri="{9D8B030D-6E8A-4147-A177-3AD203B41FA5}">
                      <a16:colId xmlns:a16="http://schemas.microsoft.com/office/drawing/2014/main" val="151592139"/>
                    </a:ext>
                  </a:extLst>
                </a:gridCol>
              </a:tblGrid>
              <a:tr h="3164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acquisition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Flightlines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 size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size (GB)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Image extent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28702"/>
                  </a:ext>
                </a:extLst>
              </a:tr>
              <a:tr h="316461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 1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10+3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HyMap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3.0m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Delta (narrow) + Suisun (only Grizzly Island)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890756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25 - Jul 7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HyMap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3.0m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9023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22 - Jul 8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HyMap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3.0m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63142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21 - 26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HyMap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3.0m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07864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19 - 21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HyMap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3.0m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38717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29 - Jul 07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HyMap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3.0m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Liberty island to S. Delta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812085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 14-25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AVIRIS-ng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2.5m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894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31139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 17-21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AVIRIS-ng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2.5m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894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352820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8-9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AVIRIS-ng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2.5m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369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Liberty island, central Delta 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51810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 1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AVIRIS-ng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2.5m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346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Liberty island, central Delta 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023649"/>
                  </a:ext>
                </a:extLst>
              </a:tr>
              <a:tr h="316461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6-9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28+18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HyMap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1.7m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Liberty island to Lost slough, central Delta, Suisun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781060"/>
                  </a:ext>
                </a:extLst>
              </a:tr>
              <a:tr h="316461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 9-12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28+18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HyMap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Liberty island to Lost slough, central Delta, Suisun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00458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 23-28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HyMap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1.7m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285074"/>
                  </a:ext>
                </a:extLst>
              </a:tr>
              <a:tr h="316461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 15-18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Fenix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2.0m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701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487797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 8-28; Aug 11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Fenix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677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 + Suisun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2464115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 14-18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Fenix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1610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 + Suisun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36236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 12-14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AVIRIS-3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906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 + Suisun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992627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 19-22; Aug 20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AVIRIS-3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2.6m</a:t>
                      </a:r>
                      <a:endParaRPr lang="en-GB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H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788</a:t>
                      </a:r>
                      <a:endParaRPr lang="en-CH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Delta + Suisun</a:t>
                      </a:r>
                      <a:endParaRPr lang="en-GB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17" marR="7417" marT="7417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277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93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97C6AC1-6352-6DA7-C3E6-A13E0606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6" y="-5031"/>
            <a:ext cx="4332287" cy="15815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3C7378F-E771-B5AB-AC78-DA1493DBC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6" y="1238162"/>
            <a:ext cx="4343400" cy="158519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9349B15-60C6-06D5-CD0C-B3BC79EB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515839"/>
            <a:ext cx="4332287" cy="15815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9CAD993-1EA6-A1CB-DFF4-13881E02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3762673"/>
            <a:ext cx="4343400" cy="158519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0BDFC88-899B-4C17-A811-D820E827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7" y="5036708"/>
            <a:ext cx="4329112" cy="15803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8FE59D17-C957-1D14-76F0-B1E0E3A1E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225425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C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3E51D39C-6ECE-05FD-D4B5-955100A02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436" y="1440942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C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03AAD64A-8D54-B831-0CD8-3B66A3B30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150" y="2716884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C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DDFC5C0C-6589-2FB7-4115-79856777B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13" y="4028197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C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CA57286A-469F-5A88-D19B-3FBB4BA26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8" y="5237753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C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C4EA342A-79BF-691A-CC3A-6839EF318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6322" y="6524624"/>
            <a:ext cx="152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H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9A6050FE-5EEC-3033-BE67-CFDF16C9D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447" y="6491287"/>
            <a:ext cx="779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CH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ACE9E5-D3B7-8EAC-C52C-478C2DEBB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91" y="5197033"/>
            <a:ext cx="1467187" cy="1660967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EC91074-76B2-C790-5A0F-90F644A48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845" y="2662"/>
            <a:ext cx="3195638" cy="1577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9601267C-EEBA-CD82-B605-F44B3DEB9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70" y="1265846"/>
            <a:ext cx="3195638" cy="15770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EC16901-71EB-335F-762F-40EB59FC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174" y="2540603"/>
            <a:ext cx="3195638" cy="1577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1FCD5C2D-8BF1-B89A-D23D-59F3D479C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47" y="3809756"/>
            <a:ext cx="3195638" cy="1577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2D8C004-7BD2-B123-321D-D969B59FC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056" y="5078803"/>
            <a:ext cx="3195637" cy="15770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2" name="Text Box 9">
            <a:extLst>
              <a:ext uri="{FF2B5EF4-FFF2-40B4-BE49-F238E27FC236}">
                <a16:creationId xmlns:a16="http://schemas.microsoft.com/office/drawing/2014/main" id="{A9A50A7B-24DA-A417-CA89-FE4AC26E5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158" y="202169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C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539F7C8C-84A3-5A1D-1D30-D49551926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695" y="1496409"/>
            <a:ext cx="966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C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9616A6FE-A3FD-BFAE-F4FA-6DDAB98C0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7291" y="2818560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C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F2175567-16F4-C049-0287-9EFAE7EBA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989" y="4083422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C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BBBAD73-4D8C-F3AD-A4EE-D34890530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724" y="5355390"/>
            <a:ext cx="95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C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5020111-2FAD-89CB-8E9D-10EB1063054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62539"/>
          <a:stretch/>
        </p:blipFill>
        <p:spPr>
          <a:xfrm>
            <a:off x="10706021" y="4443761"/>
            <a:ext cx="1522412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98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F80D2B0-8CB3-89EA-26C1-190B86D72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4000" cy="325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122BA2-74D9-EFF3-DD1A-F0013E108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6916"/>
            <a:ext cx="1688123" cy="1911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02F42B-55C5-E52C-DCAC-59EFDDE46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99"/>
            <a:ext cx="12192000" cy="932400"/>
          </a:xfrm>
          <a:noFill/>
        </p:spPr>
        <p:txBody>
          <a:bodyPr/>
          <a:lstStyle/>
          <a:p>
            <a:pPr algn="ctr"/>
            <a:r>
              <a:rPr lang="en-CH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trait syndromes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09F1DD-A1DC-624F-49FD-9D565F6E1585}"/>
              </a:ext>
            </a:extLst>
          </p:cNvPr>
          <p:cNvSpPr txBox="1"/>
          <p:nvPr/>
        </p:nvSpPr>
        <p:spPr>
          <a:xfrm>
            <a:off x="2001794" y="1028343"/>
            <a:ext cx="9912299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traits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morpho-physio-phenological attributes that impact fitness, i.e. individual performance (</a:t>
            </a:r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Violle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 al., 2007).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functioning contribution any one trait is coordinated with other traits, creating 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strategies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(Reich et al., 2003; Sanchez-Martinez et al., 2020; Wright et al., 2004).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Trait syndrome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combination of functional trait values that occur in a given taxonomic unit (e.g. a species) and that can be shared with others (e.g. a group of species, which may or may not be closely related).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bg1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Variability in functional syndromes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represented as trait axes or trait spectra, and affected by species composition</a:t>
            </a:r>
            <a:endParaRPr lang="en-CH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29757-F998-0479-ECF6-2841DC0DE0DD}"/>
              </a:ext>
            </a:extLst>
          </p:cNvPr>
          <p:cNvSpPr txBox="1"/>
          <p:nvPr/>
        </p:nvSpPr>
        <p:spPr>
          <a:xfrm>
            <a:off x="5022447" y="6245871"/>
            <a:ext cx="71126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[Sanchez-Martinez et al. 2024. https://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/10.1111/2041-210X.14304]</a:t>
            </a:r>
            <a:endParaRPr lang="en-CH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191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67A7E353-8C09-7247-8E2B-E4E074F4D801}"/>
              </a:ext>
            </a:extLst>
          </p:cNvPr>
          <p:cNvSpPr/>
          <p:nvPr/>
        </p:nvSpPr>
        <p:spPr>
          <a:xfrm>
            <a:off x="260581" y="251895"/>
            <a:ext cx="35697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Traits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measured with vegetation indices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 indices for 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chlorophyll and other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pigments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indices for leaf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indices 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leaf water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 indices</a:t>
            </a:r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lignin, cellulose and salinity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21FF45-666B-2AE1-B21E-6633FAD7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885" y="131118"/>
            <a:ext cx="2779412" cy="16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522747-6B33-DFA0-EB6E-5E2ED2B42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30" y="111824"/>
            <a:ext cx="2041199" cy="16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606B2F-EAC8-1952-8067-BD34B778A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805" y="111824"/>
            <a:ext cx="1900384" cy="16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57D10A-7D9C-E2EC-9BF1-0ACA04F42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018" y="1794795"/>
            <a:ext cx="2756512" cy="16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84C4E8-8ADC-EDA7-7AB9-3DEA135A2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1438" y="1787694"/>
            <a:ext cx="1810000" cy="16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3C879B-7B6A-ABD2-3BBA-F3469F0A9A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6613" y="1794795"/>
            <a:ext cx="1839999" cy="162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CEDA4A-1D3D-BBBC-08FF-8DDBE7F48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6018" y="3502150"/>
            <a:ext cx="2756512" cy="16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C4A7F-BAFF-185D-D25C-AB42E62EC7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670" y="3502150"/>
            <a:ext cx="1956226" cy="162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B0A4B0-00BF-38B0-262E-0F7CA0C637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5634" y="3502150"/>
            <a:ext cx="2047925" cy="16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FD8DD8-90EE-CFEE-B65C-C8C44A50C0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4367" y="5237058"/>
            <a:ext cx="2756512" cy="1606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B5AC61-7A0B-2CA8-5887-9D67456A81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7054" y="5236519"/>
            <a:ext cx="1907458" cy="17406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3954B3F-DB44-56D7-2E97-14513E0042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90805" y="5209505"/>
            <a:ext cx="1896325" cy="16972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65E84C-6ABB-BB41-D98F-A6A9272DD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8118" y="248900"/>
            <a:ext cx="1836230" cy="5679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E9075E-3AE7-2ED5-C087-E1F9AE5C78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35503" y="1838558"/>
            <a:ext cx="876749" cy="8703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FD28A24-B1D1-1480-1E21-0EFF9ED8FC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3435" y="3502150"/>
            <a:ext cx="1018817" cy="10308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78A6EF-EFFD-70C9-2530-4C9A4564F1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2273" y="5250190"/>
            <a:ext cx="1498824" cy="9774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D699AE-8C5D-D97A-0703-DAB4588D14AC}"/>
              </a:ext>
            </a:extLst>
          </p:cNvPr>
          <p:cNvSpPr txBox="1"/>
          <p:nvPr/>
        </p:nvSpPr>
        <p:spPr>
          <a:xfrm>
            <a:off x="281489" y="3649305"/>
            <a:ext cx="23487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2004-2008 </a:t>
            </a:r>
          </a:p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2014-2019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Emergent and riparian vegetation </a:t>
            </a:r>
            <a:endParaRPr lang="en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0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Sunlight in Photosynthesis — Role &amp; Importance - Expii">
            <a:extLst>
              <a:ext uri="{FF2B5EF4-FFF2-40B4-BE49-F238E27FC236}">
                <a16:creationId xmlns:a16="http://schemas.microsoft.com/office/drawing/2014/main" id="{6A500D57-373D-F544-AB5C-2FEC95545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t="21411" r="27446" b="22329"/>
          <a:stretch/>
        </p:blipFill>
        <p:spPr bwMode="auto">
          <a:xfrm>
            <a:off x="1660680" y="2475940"/>
            <a:ext cx="1127296" cy="7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E788DE4-0A57-054E-9179-29909285F803}"/>
              </a:ext>
            </a:extLst>
          </p:cNvPr>
          <p:cNvSpPr/>
          <p:nvPr/>
        </p:nvSpPr>
        <p:spPr>
          <a:xfrm>
            <a:off x="383168" y="3293916"/>
            <a:ext cx="35205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Chlorophyll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other pigments</a:t>
            </a:r>
            <a:endParaRPr lang="en-CH" sz="2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02E2A8-8034-2246-BE33-BDA47EC6B0F6}"/>
              </a:ext>
            </a:extLst>
          </p:cNvPr>
          <p:cNvSpPr/>
          <p:nvPr/>
        </p:nvSpPr>
        <p:spPr>
          <a:xfrm>
            <a:off x="222589" y="4226988"/>
            <a:ext cx="31218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Emergent – decreased and Red edge increased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Riparian – (almost) all increased</a:t>
            </a:r>
            <a:endParaRPr lang="en-CH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" name="Graphic 29" descr="Plant">
            <a:extLst>
              <a:ext uri="{FF2B5EF4-FFF2-40B4-BE49-F238E27FC236}">
                <a16:creationId xmlns:a16="http://schemas.microsoft.com/office/drawing/2014/main" id="{8811761A-68A9-7B40-8E1C-CDCD5592F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3204" y="2401990"/>
            <a:ext cx="951628" cy="951628"/>
          </a:xfrm>
          <a:prstGeom prst="rect">
            <a:avLst/>
          </a:prstGeom>
        </p:spPr>
      </p:pic>
      <p:pic>
        <p:nvPicPr>
          <p:cNvPr id="32" name="Graphic 31" descr="Seeds">
            <a:extLst>
              <a:ext uri="{FF2B5EF4-FFF2-40B4-BE49-F238E27FC236}">
                <a16:creationId xmlns:a16="http://schemas.microsoft.com/office/drawing/2014/main" id="{56BB8108-57E9-C241-B092-153829C6D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3182" y="2264161"/>
            <a:ext cx="1283888" cy="1283888"/>
          </a:xfrm>
          <a:prstGeom prst="rect">
            <a:avLst/>
          </a:prstGeom>
        </p:spPr>
      </p:pic>
      <p:pic>
        <p:nvPicPr>
          <p:cNvPr id="33" name="Picture 4" descr="When Plants &amp;quot;Think&amp;quot; Alike | NSF - National Science Foundation">
            <a:extLst>
              <a:ext uri="{FF2B5EF4-FFF2-40B4-BE49-F238E27FC236}">
                <a16:creationId xmlns:a16="http://schemas.microsoft.com/office/drawing/2014/main" id="{3ACBA423-1291-FA44-BC52-C32A7E954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B7BCD1"/>
              </a:clrFrom>
              <a:clrTo>
                <a:srgbClr val="B7BC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0" t="15931" r="37484" b="25539"/>
          <a:stretch/>
        </p:blipFill>
        <p:spPr bwMode="auto">
          <a:xfrm rot="251176" flipH="1">
            <a:off x="10266152" y="2178925"/>
            <a:ext cx="334373" cy="81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9D9FCAD-F08F-0A47-AFD2-3A935B8A9B79}"/>
              </a:ext>
            </a:extLst>
          </p:cNvPr>
          <p:cNvSpPr/>
          <p:nvPr/>
        </p:nvSpPr>
        <p:spPr>
          <a:xfrm>
            <a:off x="4320193" y="3446053"/>
            <a:ext cx="1765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Leaf area</a:t>
            </a:r>
            <a:endParaRPr lang="en-CH" sz="2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2BF652-D9EF-324B-B154-4B38DD1DF228}"/>
              </a:ext>
            </a:extLst>
          </p:cNvPr>
          <p:cNvSpPr/>
          <p:nvPr/>
        </p:nvSpPr>
        <p:spPr>
          <a:xfrm>
            <a:off x="6799970" y="3353617"/>
            <a:ext cx="21431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 Water Content</a:t>
            </a:r>
            <a:endParaRPr lang="en-CH" sz="2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1C4D5A-4026-A84C-BE35-95E88387C101}"/>
              </a:ext>
            </a:extLst>
          </p:cNvPr>
          <p:cNvSpPr/>
          <p:nvPr/>
        </p:nvSpPr>
        <p:spPr>
          <a:xfrm>
            <a:off x="9083107" y="3353618"/>
            <a:ext cx="33139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Lignin, Cellulose and Salinity</a:t>
            </a:r>
            <a:endParaRPr lang="en-CH" sz="2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A3D3AF-AF55-4440-91EB-8BF5AF5A9C68}"/>
              </a:ext>
            </a:extLst>
          </p:cNvPr>
          <p:cNvSpPr/>
          <p:nvPr/>
        </p:nvSpPr>
        <p:spPr>
          <a:xfrm>
            <a:off x="3476765" y="4193397"/>
            <a:ext cx="28242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Emergent – decreased and Red edge increased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Riparian – decreased but Red edge increased</a:t>
            </a:r>
          </a:p>
          <a:p>
            <a:endParaRPr lang="en-CH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CB773E-777F-0741-9945-3CB5F4F0927E}"/>
              </a:ext>
            </a:extLst>
          </p:cNvPr>
          <p:cNvSpPr/>
          <p:nvPr/>
        </p:nvSpPr>
        <p:spPr>
          <a:xfrm>
            <a:off x="6258823" y="4180399"/>
            <a:ext cx="31561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Emergent – majority increased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Riparian – majority decreased</a:t>
            </a:r>
            <a:endParaRPr lang="en-CH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F422BE0-F200-6F4A-9642-2BAB2C9E4F55}"/>
              </a:ext>
            </a:extLst>
          </p:cNvPr>
          <p:cNvSpPr/>
          <p:nvPr/>
        </p:nvSpPr>
        <p:spPr>
          <a:xfrm>
            <a:off x="9414965" y="4181658"/>
            <a:ext cx="29820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Emergent – lignin decreased and salinity increased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Riparian – lignin decreased and salinity increased</a:t>
            </a:r>
            <a:endParaRPr lang="en-CH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25984F-C164-474E-AEEC-27860BC90F8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7173" y="2149411"/>
            <a:ext cx="1236629" cy="128388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BC3C7DA-6EA0-BF47-9135-ABA43D9F5D08}"/>
              </a:ext>
            </a:extLst>
          </p:cNvPr>
          <p:cNvSpPr/>
          <p:nvPr/>
        </p:nvSpPr>
        <p:spPr>
          <a:xfrm>
            <a:off x="478283" y="193651"/>
            <a:ext cx="11713717" cy="70788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Consistency across vegetation indices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9C035-C666-7093-0307-B63D9B7EE459}"/>
              </a:ext>
            </a:extLst>
          </p:cNvPr>
          <p:cNvSpPr txBox="1"/>
          <p:nvPr/>
        </p:nvSpPr>
        <p:spPr>
          <a:xfrm>
            <a:off x="1252903" y="1442410"/>
            <a:ext cx="10333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Consistent direction of response across decades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responses by the different plant communities</a:t>
            </a:r>
            <a:endParaRPr lang="en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714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1027</Words>
  <Application>Microsoft Macintosh PowerPoint</Application>
  <PresentationFormat>Widescreen</PresentationFormat>
  <Paragraphs>287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Understanding functional trait syndromes  in an inland delta  using time series of airborne imaging spectroscopy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trait syndromes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challenges</vt:lpstr>
      <vt:lpstr>Challenges</vt:lpstr>
      <vt:lpstr>Semi-pragmatic decisions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functional trait syndromes  in an inland delta  using time series of airborne imaging spectroscopy</dc:title>
  <dc:creator>Maria J. Santos</dc:creator>
  <cp:lastModifiedBy>Maria J. Santos</cp:lastModifiedBy>
  <cp:revision>13</cp:revision>
  <dcterms:created xsi:type="dcterms:W3CDTF">2024-11-10T14:54:28Z</dcterms:created>
  <dcterms:modified xsi:type="dcterms:W3CDTF">2024-11-15T06:31:28Z</dcterms:modified>
</cp:coreProperties>
</file>