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23" r:id="rId2"/>
    <p:sldMasterId id="2147483731" r:id="rId3"/>
    <p:sldMasterId id="2147483739" r:id="rId4"/>
    <p:sldMasterId id="2147483747" r:id="rId5"/>
    <p:sldMasterId id="2147483755" r:id="rId6"/>
    <p:sldMasterId id="2147483763" r:id="rId7"/>
  </p:sldMasterIdLst>
  <p:notesMasterIdLst>
    <p:notesMasterId r:id="rId27"/>
  </p:notesMasterIdLst>
  <p:handoutMasterIdLst>
    <p:handoutMasterId r:id="rId28"/>
  </p:handoutMasterIdLst>
  <p:sldIdLst>
    <p:sldId id="323" r:id="rId8"/>
    <p:sldId id="402" r:id="rId9"/>
    <p:sldId id="538" r:id="rId10"/>
    <p:sldId id="539" r:id="rId11"/>
    <p:sldId id="530" r:id="rId12"/>
    <p:sldId id="533" r:id="rId13"/>
    <p:sldId id="523" r:id="rId14"/>
    <p:sldId id="536" r:id="rId15"/>
    <p:sldId id="492" r:id="rId16"/>
    <p:sldId id="534" r:id="rId17"/>
    <p:sldId id="537" r:id="rId18"/>
    <p:sldId id="497" r:id="rId19"/>
    <p:sldId id="514" r:id="rId20"/>
    <p:sldId id="531" r:id="rId21"/>
    <p:sldId id="442" r:id="rId22"/>
    <p:sldId id="489" r:id="rId23"/>
    <p:sldId id="499" r:id="rId24"/>
    <p:sldId id="495" r:id="rId25"/>
    <p:sldId id="474" r:id="rId26"/>
  </p:sldIdLst>
  <p:sldSz cx="9144000" cy="5143500" type="screen16x9"/>
  <p:notesSz cx="6858000" cy="9144000"/>
  <p:defaultTextStyle>
    <a:defPPr>
      <a:defRPr lang="de-DE"/>
    </a:defPPr>
    <a:lvl1pPr algn="l"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ell" initials="b" lastIdx="10" clrIdx="0">
    <p:extLst>
      <p:ext uri="{19B8F6BF-5375-455C-9EA6-DF929625EA0E}">
        <p15:presenceInfo xmlns:p15="http://schemas.microsoft.com/office/powerpoint/2012/main" userId="brell" providerId="None"/>
      </p:ext>
    </p:extLst>
  </p:cmAuthor>
  <p:cmAuthor id="2" name="chabri" initials="c" lastIdx="1" clrIdx="1">
    <p:extLst>
      <p:ext uri="{19B8F6BF-5375-455C-9EA6-DF929625EA0E}">
        <p15:presenceInfo xmlns:p15="http://schemas.microsoft.com/office/powerpoint/2012/main" userId="chabr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D95"/>
    <a:srgbClr val="FFFFFF"/>
    <a:srgbClr val="0B62CB"/>
    <a:srgbClr val="CC6600"/>
    <a:srgbClr val="0061B2"/>
    <a:srgbClr val="00589C"/>
    <a:srgbClr val="E3E4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95" autoAdjust="0"/>
    <p:restoredTop sz="74802" autoAdjust="0"/>
  </p:normalViewPr>
  <p:slideViewPr>
    <p:cSldViewPr>
      <p:cViewPr varScale="1">
        <p:scale>
          <a:sx n="83" d="100"/>
          <a:sy n="83" d="100"/>
        </p:scale>
        <p:origin x="291" y="41"/>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217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pitchFamily="96" charset="-128"/>
                <a:cs typeface="+mn-cs"/>
              </a:defRPr>
            </a:lvl1pPr>
          </a:lstStyle>
          <a:p>
            <a:pPr>
              <a:defRPr/>
            </a:pPr>
            <a:endParaRPr lang="de-DE"/>
          </a:p>
        </p:txBody>
      </p:sp>
      <p:sp>
        <p:nvSpPr>
          <p:cNvPr id="5123" name="Rectangle 3"/>
          <p:cNvSpPr>
            <a:spLocks noGrp="1" noChangeArrowheads="1"/>
          </p:cNvSpPr>
          <p:nvPr>
            <p:ph type="dt" sz="quarter"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pitchFamily="96" charset="-128"/>
                <a:cs typeface="+mn-cs"/>
              </a:defRPr>
            </a:lvl1pPr>
          </a:lstStyle>
          <a:p>
            <a:pPr>
              <a:defRPr/>
            </a:pPr>
            <a:endParaRPr lang="de-DE"/>
          </a:p>
        </p:txBody>
      </p:sp>
      <p:sp>
        <p:nvSpPr>
          <p:cNvPr id="5124" name="Rectangle 4"/>
          <p:cNvSpPr>
            <a:spLocks noGrp="1" noChangeArrowheads="1"/>
          </p:cNvSpPr>
          <p:nvPr>
            <p:ph type="ftr" sz="quarter" idx="2"/>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0" hangingPunct="0">
              <a:defRPr sz="1200">
                <a:latin typeface="Arial" charset="0"/>
                <a:ea typeface="ＭＳ Ｐゴシック" pitchFamily="96" charset="-128"/>
                <a:cs typeface="+mn-cs"/>
              </a:defRPr>
            </a:lvl1pPr>
          </a:lstStyle>
          <a:p>
            <a:pPr>
              <a:defRPr/>
            </a:pPr>
            <a:endParaRPr lang="de-DE"/>
          </a:p>
        </p:txBody>
      </p:sp>
      <p:sp>
        <p:nvSpPr>
          <p:cNvPr id="5125" name="Rectangle 5"/>
          <p:cNvSpPr>
            <a:spLocks noGrp="1" noChangeArrowheads="1"/>
          </p:cNvSpPr>
          <p:nvPr>
            <p:ph type="sldNum" sz="quarter" idx="3"/>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eaLnBrk="0" hangingPunct="0">
              <a:defRPr sz="1200"/>
            </a:lvl1pPr>
          </a:lstStyle>
          <a:p>
            <a:fld id="{E6E11EAB-2FE2-43CA-B7D8-E6DC313F7CA3}" type="slidenum">
              <a:rPr lang="de-DE" altLang="de-DE"/>
              <a:pPr/>
              <a:t>‹#›</a:t>
            </a:fld>
            <a:endParaRPr lang="de-DE" altLang="de-DE"/>
          </a:p>
        </p:txBody>
      </p:sp>
    </p:spTree>
    <p:extLst>
      <p:ext uri="{BB962C8B-B14F-4D97-AF65-F5344CB8AC3E}">
        <p14:creationId xmlns:p14="http://schemas.microsoft.com/office/powerpoint/2010/main" val="41321713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pitchFamily="96" charset="-128"/>
                <a:cs typeface="+mn-cs"/>
              </a:defRPr>
            </a:lvl1pPr>
          </a:lstStyle>
          <a:p>
            <a:pPr>
              <a:defRPr/>
            </a:pPr>
            <a:endParaRPr lang="de-DE"/>
          </a:p>
        </p:txBody>
      </p:sp>
      <p:sp>
        <p:nvSpPr>
          <p:cNvPr id="3075" name="Rectangle 3"/>
          <p:cNvSpPr>
            <a:spLocks noGrp="1" noChangeArrowheads="1"/>
          </p:cNvSpPr>
          <p:nvPr>
            <p:ph type="dt"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pitchFamily="96" charset="-128"/>
                <a:cs typeface="+mn-cs"/>
              </a:defRPr>
            </a:lvl1pPr>
          </a:lstStyle>
          <a:p>
            <a:pPr>
              <a:defRPr/>
            </a:pPr>
            <a:endParaRPr lang="de-DE"/>
          </a:p>
        </p:txBody>
      </p:sp>
      <p:sp>
        <p:nvSpPr>
          <p:cNvPr id="1024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0" hangingPunct="0">
              <a:defRPr sz="900">
                <a:solidFill>
                  <a:srgbClr val="004D95"/>
                </a:solidFill>
                <a:latin typeface="Verdana" pitchFamily="96" charset="0"/>
                <a:ea typeface="ＭＳ Ｐゴシック" pitchFamily="96" charset="-128"/>
                <a:cs typeface="+mn-cs"/>
              </a:defRPr>
            </a:lvl1pPr>
          </a:lstStyle>
          <a:p>
            <a:pPr>
              <a:defRPr/>
            </a:pPr>
            <a:endParaRPr lang="de-DE"/>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eaLnBrk="0" hangingPunct="0">
              <a:defRPr sz="1000">
                <a:solidFill>
                  <a:srgbClr val="004D95"/>
                </a:solidFill>
                <a:latin typeface="Verdana" panose="020B0604030504040204" pitchFamily="34" charset="0"/>
              </a:defRPr>
            </a:lvl1pPr>
          </a:lstStyle>
          <a:p>
            <a:fld id="{0A463E84-36D0-47AB-AE84-D840C4315E64}" type="slidenum">
              <a:rPr lang="de-DE" altLang="de-DE"/>
              <a:pPr/>
              <a:t>‹#›</a:t>
            </a:fld>
            <a:endParaRPr lang="de-DE" altLang="de-DE"/>
          </a:p>
        </p:txBody>
      </p:sp>
    </p:spTree>
    <p:extLst>
      <p:ext uri="{BB962C8B-B14F-4D97-AF65-F5344CB8AC3E}">
        <p14:creationId xmlns:p14="http://schemas.microsoft.com/office/powerpoint/2010/main" val="13720945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pitchFamily="96" charset="0"/>
        <a:ea typeface="MS PGothic" panose="020B0600070205080204" pitchFamily="34" charset="-128"/>
        <a:cs typeface="ＭＳ Ｐゴシック"/>
      </a:defRPr>
    </a:lvl1pPr>
    <a:lvl2pPr marL="457200" algn="l" rtl="0" eaLnBrk="0" fontAlgn="base" hangingPunct="0">
      <a:spcBef>
        <a:spcPct val="30000"/>
      </a:spcBef>
      <a:spcAft>
        <a:spcPct val="0"/>
      </a:spcAft>
      <a:defRPr sz="1200" kern="1200">
        <a:solidFill>
          <a:srgbClr val="004D95"/>
        </a:solidFill>
        <a:latin typeface="Verdana" pitchFamily="96" charset="0"/>
        <a:ea typeface="MS PGothic" panose="020B0600070205080204" pitchFamily="34" charset="-128"/>
        <a:cs typeface="ＭＳ Ｐゴシック"/>
      </a:defRPr>
    </a:lvl2pPr>
    <a:lvl3pPr marL="914400" algn="l" rtl="0" eaLnBrk="0" fontAlgn="base" hangingPunct="0">
      <a:spcBef>
        <a:spcPct val="30000"/>
      </a:spcBef>
      <a:spcAft>
        <a:spcPct val="0"/>
      </a:spcAft>
      <a:defRPr sz="1200" kern="1200">
        <a:solidFill>
          <a:schemeClr val="tx1"/>
        </a:solidFill>
        <a:latin typeface="Verdana" pitchFamily="96" charset="0"/>
        <a:ea typeface="MS PGothic" panose="020B0600070205080204" pitchFamily="34" charset="-128"/>
        <a:cs typeface="ＭＳ Ｐゴシック"/>
      </a:defRPr>
    </a:lvl3pPr>
    <a:lvl4pPr marL="1371600" algn="l" rtl="0" eaLnBrk="0" fontAlgn="base" hangingPunct="0">
      <a:spcBef>
        <a:spcPct val="30000"/>
      </a:spcBef>
      <a:spcAft>
        <a:spcPct val="0"/>
      </a:spcAft>
      <a:defRPr sz="1200" kern="1200">
        <a:solidFill>
          <a:schemeClr val="tx1"/>
        </a:solidFill>
        <a:latin typeface="Verdana" pitchFamily="96" charset="0"/>
        <a:ea typeface="MS PGothic" panose="020B0600070205080204" pitchFamily="34" charset="-128"/>
        <a:cs typeface="ＭＳ Ｐゴシック"/>
      </a:defRPr>
    </a:lvl4pPr>
    <a:lvl5pPr marL="1828800" algn="l" rtl="0" eaLnBrk="0" fontAlgn="base" hangingPunct="0">
      <a:spcBef>
        <a:spcPct val="30000"/>
      </a:spcBef>
      <a:spcAft>
        <a:spcPct val="0"/>
      </a:spcAft>
      <a:defRPr sz="1200" kern="1200">
        <a:solidFill>
          <a:schemeClr val="tx1"/>
        </a:solidFill>
        <a:latin typeface="Verdana" pitchFamily="96" charset="0"/>
        <a:ea typeface="MS PGothic" panose="020B0600070205080204" pitchFamily="34"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Folienbildplatzhalter 1"/>
          <p:cNvSpPr>
            <a:spLocks noGrp="1" noRot="1" noChangeAspect="1"/>
          </p:cNvSpPr>
          <p:nvPr>
            <p:ph type="sldImg"/>
          </p:nvPr>
        </p:nvSpPr>
        <p:spPr>
          <a:ln/>
        </p:spPr>
      </p:sp>
      <p:sp>
        <p:nvSpPr>
          <p:cNvPr id="12290"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dirty="0">
                <a:latin typeface="Verdana" panose="020B0604030504040204" pitchFamily="34" charset="0"/>
              </a:rPr>
              <a:t>Within EnMAP scientific exploitation and support program in the operational phase, priority is placed on the development of demonstration of scientific achievements for various cutting-edge and environmental applications of benefit to society today, and on new developments in open source algorithms and educational tools to support the increased use of the EnMAP and in general of imaging spectroscopy spaceborne missions through developing free and open-source data processing tools and an education program to foster an expert user community. In this presentation, we will focus on showing selected examples of new geo- and bio- EnMAP products, and new achievements and plans to integrate science algorithms and to release new resources within EnMAP-Box toolbox and </a:t>
            </a:r>
            <a:r>
              <a:rPr lang="en-US" altLang="de-DE" dirty="0" err="1">
                <a:latin typeface="Verdana" panose="020B0604030504040204" pitchFamily="34" charset="0"/>
              </a:rPr>
              <a:t>HYPERedu</a:t>
            </a:r>
            <a:r>
              <a:rPr lang="en-US" altLang="de-DE" dirty="0">
                <a:latin typeface="Verdana" panose="020B0604030504040204" pitchFamily="34" charset="0"/>
              </a:rPr>
              <a:t> education program. Further, these advances shall support the establishment of synergies and collaboration with concordant missions (e.g. PRISMA, EMIT), and support the development of open test bench datasets and algorithms as key long-term objectives, which can serve as precursor for future missions like CHIME and SBG.</a:t>
            </a:r>
            <a:endParaRPr lang="de-DE" altLang="de-DE" dirty="0">
              <a:latin typeface="Verdana" panose="020B0604030504040204" pitchFamily="34" charset="0"/>
            </a:endParaRPr>
          </a:p>
        </p:txBody>
      </p:sp>
      <p:sp>
        <p:nvSpPr>
          <p:cNvPr id="12291"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E148176-B939-412E-99EE-385AF7CB1C17}" type="slidenum">
              <a:rPr lang="de-DE" altLang="de-DE" sz="1000">
                <a:solidFill>
                  <a:srgbClr val="004D95"/>
                </a:solidFill>
                <a:latin typeface="Verdana" panose="020B0604030504040204" pitchFamily="34" charset="0"/>
              </a:rPr>
              <a:pPr/>
              <a:t>1</a:t>
            </a:fld>
            <a:endParaRPr lang="de-DE" altLang="de-DE" sz="1000">
              <a:solidFill>
                <a:srgbClr val="004D95"/>
              </a:solidFill>
              <a:latin typeface="Verdana" panose="020B0604030504040204" pitchFamily="34" charset="0"/>
            </a:endParaRPr>
          </a:p>
        </p:txBody>
      </p:sp>
    </p:spTree>
    <p:extLst>
      <p:ext uri="{BB962C8B-B14F-4D97-AF65-F5344CB8AC3E}">
        <p14:creationId xmlns:p14="http://schemas.microsoft.com/office/powerpoint/2010/main" val="1958999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Addtional</a:t>
            </a:r>
            <a:r>
              <a:rPr lang="de-DE" dirty="0"/>
              <a:t> </a:t>
            </a:r>
            <a:r>
              <a:rPr lang="de-DE" dirty="0" err="1"/>
              <a:t>water</a:t>
            </a:r>
            <a:r>
              <a:rPr lang="de-DE" dirty="0"/>
              <a:t> </a:t>
            </a:r>
            <a:r>
              <a:rPr lang="de-DE" dirty="0" err="1"/>
              <a:t>products</a:t>
            </a:r>
            <a:r>
              <a:rPr lang="de-DE" dirty="0"/>
              <a:t> </a:t>
            </a:r>
            <a:r>
              <a:rPr lang="de-DE" dirty="0" err="1"/>
              <a:t>implemented</a:t>
            </a:r>
            <a:r>
              <a:rPr lang="de-DE" dirty="0"/>
              <a:t> </a:t>
            </a:r>
            <a:r>
              <a:rPr lang="de-DE" dirty="0" err="1"/>
              <a:t>by</a:t>
            </a:r>
            <a:r>
              <a:rPr lang="de-DE" dirty="0"/>
              <a:t> AWI (2022) </a:t>
            </a:r>
            <a:r>
              <a:rPr lang="de-DE" dirty="0" err="1"/>
              <a:t>are</a:t>
            </a:r>
            <a:r>
              <a:rPr lang="de-DE" dirty="0"/>
              <a:t>:</a:t>
            </a:r>
          </a:p>
          <a:p>
            <a:r>
              <a:rPr lang="de-DE" dirty="0"/>
              <a:t>- Chlorophyll </a:t>
            </a:r>
            <a:r>
              <a:rPr lang="de-DE" dirty="0" err="1"/>
              <a:t>concentration</a:t>
            </a:r>
            <a:endParaRPr lang="de-DE" dirty="0"/>
          </a:p>
          <a:p>
            <a:r>
              <a:rPr lang="de-DE" dirty="0"/>
              <a:t>- </a:t>
            </a:r>
            <a:r>
              <a:rPr lang="de-DE" dirty="0" err="1"/>
              <a:t>Particle</a:t>
            </a:r>
            <a:r>
              <a:rPr lang="de-DE" dirty="0"/>
              <a:t> </a:t>
            </a:r>
            <a:r>
              <a:rPr lang="de-DE" dirty="0" err="1"/>
              <a:t>scattering</a:t>
            </a:r>
            <a:r>
              <a:rPr lang="de-DE" dirty="0"/>
              <a:t> </a:t>
            </a:r>
            <a:r>
              <a:rPr lang="de-DE" dirty="0" err="1"/>
              <a:t>factor</a:t>
            </a:r>
            <a:r>
              <a:rPr lang="de-DE" dirty="0"/>
              <a:t> </a:t>
            </a:r>
            <a:r>
              <a:rPr lang="de-DE" dirty="0" err="1"/>
              <a:t>fb</a:t>
            </a:r>
            <a:r>
              <a:rPr lang="de-DE" dirty="0"/>
              <a:t> in Park &amp; </a:t>
            </a:r>
            <a:r>
              <a:rPr lang="de-DE" dirty="0" err="1"/>
              <a:t>Ruddick</a:t>
            </a:r>
            <a:r>
              <a:rPr lang="de-DE" dirty="0"/>
              <a:t> (2005)</a:t>
            </a:r>
          </a:p>
          <a:p>
            <a:r>
              <a:rPr lang="de-DE" dirty="0"/>
              <a:t>- </a:t>
            </a:r>
            <a:r>
              <a:rPr lang="de-DE" dirty="0" err="1"/>
              <a:t>Reflectance</a:t>
            </a:r>
            <a:r>
              <a:rPr lang="de-DE" dirty="0"/>
              <a:t> </a:t>
            </a:r>
            <a:r>
              <a:rPr lang="de-DE" dirty="0" err="1"/>
              <a:t>of</a:t>
            </a:r>
            <a:r>
              <a:rPr lang="de-DE" dirty="0"/>
              <a:t> </a:t>
            </a:r>
            <a:r>
              <a:rPr lang="de-DE" dirty="0" err="1"/>
              <a:t>the</a:t>
            </a:r>
            <a:r>
              <a:rPr lang="de-DE" dirty="0"/>
              <a:t> </a:t>
            </a:r>
            <a:r>
              <a:rPr lang="de-DE" dirty="0" err="1"/>
              <a:t>sun</a:t>
            </a:r>
            <a:r>
              <a:rPr lang="de-DE" dirty="0"/>
              <a:t> </a:t>
            </a:r>
            <a:r>
              <a:rPr lang="de-DE" dirty="0" err="1"/>
              <a:t>glint</a:t>
            </a:r>
            <a:r>
              <a:rPr lang="de-DE" dirty="0"/>
              <a:t> </a:t>
            </a:r>
            <a:r>
              <a:rPr lang="de-DE" dirty="0" err="1"/>
              <a:t>predicted</a:t>
            </a:r>
            <a:r>
              <a:rPr lang="de-DE" dirty="0"/>
              <a:t> </a:t>
            </a:r>
            <a:r>
              <a:rPr lang="de-DE" dirty="0" err="1"/>
              <a:t>from</a:t>
            </a:r>
            <a:r>
              <a:rPr lang="de-DE" dirty="0"/>
              <a:t> ECMWF wind </a:t>
            </a:r>
            <a:r>
              <a:rPr lang="de-DE" dirty="0" err="1"/>
              <a:t>speed</a:t>
            </a:r>
            <a:endParaRPr lang="de-DE" dirty="0"/>
          </a:p>
          <a:p>
            <a:r>
              <a:rPr lang="de-DE" dirty="0"/>
              <a:t>- TOA </a:t>
            </a:r>
            <a:r>
              <a:rPr lang="de-DE" dirty="0" err="1"/>
              <a:t>reflectance</a:t>
            </a:r>
            <a:r>
              <a:rPr lang="de-DE" dirty="0"/>
              <a:t> at 865 </a:t>
            </a:r>
            <a:r>
              <a:rPr lang="de-DE" dirty="0" err="1"/>
              <a:t>nm</a:t>
            </a:r>
            <a:r>
              <a:rPr lang="de-DE" dirty="0"/>
              <a:t> </a:t>
            </a:r>
            <a:r>
              <a:rPr lang="de-DE" dirty="0" err="1"/>
              <a:t>corrected</a:t>
            </a:r>
            <a:r>
              <a:rPr lang="de-DE" dirty="0"/>
              <a:t> for Rayleigh </a:t>
            </a:r>
            <a:r>
              <a:rPr lang="de-DE" dirty="0" err="1"/>
              <a:t>scattering</a:t>
            </a:r>
            <a:endParaRPr lang="de-DE" dirty="0"/>
          </a:p>
          <a:p>
            <a:r>
              <a:rPr lang="de-DE" dirty="0"/>
              <a:t>- Quality </a:t>
            </a:r>
            <a:r>
              <a:rPr lang="de-DE" dirty="0" err="1"/>
              <a:t>flags</a:t>
            </a:r>
            <a:r>
              <a:rPr lang="de-DE" dirty="0"/>
              <a:t> </a:t>
            </a:r>
            <a:r>
              <a:rPr lang="de-DE" dirty="0" err="1"/>
              <a:t>as</a:t>
            </a:r>
            <a:r>
              <a:rPr lang="de-DE" dirty="0"/>
              <a:t> </a:t>
            </a:r>
            <a:r>
              <a:rPr lang="de-DE" dirty="0" err="1"/>
              <a:t>generated</a:t>
            </a:r>
            <a:r>
              <a:rPr lang="de-DE" dirty="0"/>
              <a:t> </a:t>
            </a:r>
            <a:r>
              <a:rPr lang="de-DE" dirty="0" err="1"/>
              <a:t>by</a:t>
            </a:r>
            <a:r>
              <a:rPr lang="de-DE" dirty="0"/>
              <a:t> Polymer AC</a:t>
            </a:r>
          </a:p>
        </p:txBody>
      </p:sp>
      <p:sp>
        <p:nvSpPr>
          <p:cNvPr id="4" name="Slide Number Placeholder 3"/>
          <p:cNvSpPr>
            <a:spLocks noGrp="1"/>
          </p:cNvSpPr>
          <p:nvPr>
            <p:ph type="sldNum" sz="quarter" idx="10"/>
          </p:nvPr>
        </p:nvSpPr>
        <p:spPr/>
        <p:txBody>
          <a:bodyPr/>
          <a:lstStyle/>
          <a:p>
            <a:fld id="{0A463E84-36D0-47AB-AE84-D840C4315E64}" type="slidenum">
              <a:rPr lang="de-DE" altLang="de-DE" smtClean="0"/>
              <a:pPr/>
              <a:t>16</a:t>
            </a:fld>
            <a:endParaRPr lang="de-DE" altLang="de-DE"/>
          </a:p>
        </p:txBody>
      </p:sp>
    </p:spTree>
    <p:extLst>
      <p:ext uri="{BB962C8B-B14F-4D97-AF65-F5344CB8AC3E}">
        <p14:creationId xmlns:p14="http://schemas.microsoft.com/office/powerpoint/2010/main" val="3212789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p:cNvSpPr>
          <p:nvPr>
            <p:ph type="sldImg"/>
          </p:nvPr>
        </p:nvSpPr>
        <p:spPr bwMode="auto">
          <a:xfrm>
            <a:off x="2925763" y="849313"/>
            <a:ext cx="4076700" cy="22939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xfrm>
            <a:off x="992188" y="3271838"/>
            <a:ext cx="7943850" cy="26765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900" b="1" dirty="0">
                <a:latin typeface="Times New Roman" panose="02020603050405020304" pitchFamily="18" charset="0"/>
              </a:rPr>
              <a:t>EnMAP mission status after 2 years in orbit</a:t>
            </a:r>
          </a:p>
          <a:p>
            <a:r>
              <a:rPr lang="en-US" altLang="en-US" sz="900" b="0" dirty="0">
                <a:latin typeface="Times New Roman" panose="02020603050405020304" pitchFamily="18" charset="0"/>
              </a:rPr>
              <a:t>&gt;64200</a:t>
            </a:r>
            <a:r>
              <a:rPr lang="en-US" altLang="en-US" sz="900" b="0" baseline="0" dirty="0">
                <a:latin typeface="Times New Roman" panose="02020603050405020304" pitchFamily="18" charset="0"/>
              </a:rPr>
              <a:t> products acquired and archived. Each product is an image 30 x 30 km wide, with 30m pixel size and &gt;240 spectral channels 5-10 nm wide. Observations are based on user request and on the internal background and foreground mission (defined by the science segment following EnMAP science goals)</a:t>
            </a:r>
            <a:endParaRPr lang="en-US" altLang="en-US" sz="900" b="0" dirty="0">
              <a:latin typeface="Times New Roman" panose="02020603050405020304" pitchFamily="18" charset="0"/>
            </a:endParaRPr>
          </a:p>
          <a:p>
            <a:r>
              <a:rPr lang="en-US" altLang="en-US" sz="900" b="1" dirty="0">
                <a:latin typeface="Times New Roman" panose="02020603050405020304" pitchFamily="18" charset="0"/>
              </a:rPr>
              <a:t>EnMAP goals</a:t>
            </a:r>
          </a:p>
          <a:p>
            <a:r>
              <a:rPr lang="en-US" altLang="en-US" sz="900" b="0" dirty="0">
                <a:latin typeface="Times New Roman" panose="02020603050405020304" pitchFamily="18" charset="0"/>
              </a:rPr>
              <a:t>Core science themes: Environmental changes, ecosystem responses to human activities, management of natural resources</a:t>
            </a:r>
          </a:p>
          <a:p>
            <a:r>
              <a:rPr lang="en-US" altLang="en-US" sz="900" b="0" dirty="0">
                <a:latin typeface="Times New Roman" panose="02020603050405020304" pitchFamily="18" charset="0"/>
              </a:rPr>
              <a:t>Core parameters: Global coverage, 30m pixel size, 242 spectral channels 400-2500</a:t>
            </a:r>
            <a:r>
              <a:rPr lang="en-US" altLang="en-US" sz="900" b="0" baseline="0" dirty="0">
                <a:latin typeface="Times New Roman" panose="02020603050405020304" pitchFamily="18" charset="0"/>
              </a:rPr>
              <a:t> nm</a:t>
            </a:r>
            <a:r>
              <a:rPr lang="en-US" altLang="en-US" sz="900" b="0" dirty="0">
                <a:latin typeface="Times New Roman" panose="02020603050405020304" pitchFamily="18" charset="0"/>
              </a:rPr>
              <a:t>, revisit 27 days nadir, 4 days with off-nadir tilting, max 5000 km acquisitions/day, scientific mission</a:t>
            </a:r>
          </a:p>
          <a:p>
            <a:r>
              <a:rPr lang="en-US" altLang="en-US" sz="900" b="0" dirty="0">
                <a:latin typeface="Times New Roman" panose="02020603050405020304" pitchFamily="18" charset="0"/>
              </a:rPr>
              <a:t>Measurements of key biophysical and geochemical parameters</a:t>
            </a:r>
          </a:p>
          <a:p>
            <a:r>
              <a:rPr lang="en-US" altLang="en-US" sz="900" b="0" dirty="0">
                <a:latin typeface="Times New Roman" panose="02020603050405020304" pitchFamily="18" charset="0"/>
              </a:rPr>
              <a:t>Highly calibrated imaging spectroscopy data, Co-existence with Sentinel-2 &amp; Landsat-8</a:t>
            </a:r>
            <a:endParaRPr lang="en-US" altLang="en-US" sz="900" b="1" dirty="0">
              <a:latin typeface="Times New Roman" panose="02020603050405020304" pitchFamily="18" charset="0"/>
            </a:endParaRPr>
          </a:p>
          <a:p>
            <a:r>
              <a:rPr lang="en-US" altLang="en-US" sz="900" b="1" dirty="0">
                <a:latin typeface="Times New Roman" panose="02020603050405020304" pitchFamily="18" charset="0"/>
              </a:rPr>
              <a:t>EnMAP management</a:t>
            </a:r>
          </a:p>
          <a:p>
            <a:r>
              <a:rPr lang="en-US" altLang="en-US" sz="900" dirty="0">
                <a:latin typeface="Times New Roman" panose="02020603050405020304" pitchFamily="18" charset="0"/>
              </a:rPr>
              <a:t>DLR Space Agency in Bonn is responsible for the overall project management</a:t>
            </a:r>
          </a:p>
          <a:p>
            <a:r>
              <a:rPr lang="en-US" altLang="en-US" sz="900" dirty="0">
                <a:latin typeface="Times New Roman" panose="02020603050405020304" pitchFamily="18" charset="0"/>
              </a:rPr>
              <a:t>Core funding from the German Federal Ministry of Economic Affairs and Climate Actions (BMWK)</a:t>
            </a:r>
          </a:p>
          <a:p>
            <a:r>
              <a:rPr lang="en-US" altLang="en-US" sz="900" dirty="0">
                <a:latin typeface="Times New Roman" panose="02020603050405020304" pitchFamily="18" charset="0"/>
              </a:rPr>
              <a:t>GFZ science PI: Extensive Scientific Exploitation preparation and</a:t>
            </a:r>
            <a:r>
              <a:rPr lang="en-US" altLang="en-US" sz="900" baseline="0" dirty="0">
                <a:latin typeface="Times New Roman" panose="02020603050405020304" pitchFamily="18" charset="0"/>
              </a:rPr>
              <a:t> mission support </a:t>
            </a:r>
            <a:r>
              <a:rPr lang="en-US" altLang="en-US" sz="900" dirty="0">
                <a:latin typeface="Times New Roman" panose="02020603050405020304" pitchFamily="18" charset="0"/>
              </a:rPr>
              <a:t>program</a:t>
            </a:r>
          </a:p>
        </p:txBody>
      </p:sp>
    </p:spTree>
    <p:extLst>
      <p:ext uri="{BB962C8B-B14F-4D97-AF65-F5344CB8AC3E}">
        <p14:creationId xmlns:p14="http://schemas.microsoft.com/office/powerpoint/2010/main" val="1758238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de-DE" dirty="0" err="1"/>
              <a:t>Application</a:t>
            </a:r>
            <a:r>
              <a:rPr lang="de-DE" baseline="0" dirty="0"/>
              <a:t> </a:t>
            </a:r>
            <a:r>
              <a:rPr lang="de-DE" baseline="0" dirty="0" err="1"/>
              <a:t>results</a:t>
            </a:r>
            <a:r>
              <a:rPr lang="de-DE" baseline="0" dirty="0"/>
              <a:t> </a:t>
            </a:r>
            <a:r>
              <a:rPr lang="de-DE" baseline="0" dirty="0" err="1"/>
              <a:t>from</a:t>
            </a:r>
            <a:r>
              <a:rPr lang="de-DE" baseline="0" dirty="0"/>
              <a:t> </a:t>
            </a:r>
            <a:r>
              <a:rPr lang="de-DE" baseline="0" dirty="0" err="1"/>
              <a:t>the</a:t>
            </a:r>
            <a:r>
              <a:rPr lang="de-DE" baseline="0" dirty="0"/>
              <a:t> </a:t>
            </a:r>
            <a:r>
              <a:rPr lang="de-DE" baseline="0" dirty="0" err="1"/>
              <a:t>EnMAP</a:t>
            </a:r>
            <a:r>
              <a:rPr lang="de-DE" baseline="0" dirty="0"/>
              <a:t> </a:t>
            </a:r>
            <a:r>
              <a:rPr lang="de-DE" baseline="0" dirty="0" err="1"/>
              <a:t>science</a:t>
            </a:r>
            <a:r>
              <a:rPr lang="de-DE" baseline="0" dirty="0"/>
              <a:t> </a:t>
            </a:r>
            <a:r>
              <a:rPr lang="de-DE" baseline="0" dirty="0" err="1"/>
              <a:t>accompanying</a:t>
            </a:r>
            <a:r>
              <a:rPr lang="de-DE" baseline="0" dirty="0"/>
              <a:t> </a:t>
            </a:r>
            <a:r>
              <a:rPr lang="de-DE" baseline="0" dirty="0" err="1"/>
              <a:t>program</a:t>
            </a:r>
            <a:r>
              <a:rPr lang="de-DE" baseline="0" dirty="0"/>
              <a:t>/</a:t>
            </a:r>
            <a:r>
              <a:rPr lang="de-DE" baseline="0" dirty="0" err="1"/>
              <a:t>here</a:t>
            </a:r>
            <a:r>
              <a:rPr lang="de-DE" baseline="0" dirty="0"/>
              <a:t> GFZ </a:t>
            </a:r>
            <a:r>
              <a:rPr lang="de-DE" baseline="0" dirty="0" err="1"/>
              <a:t>science</a:t>
            </a:r>
            <a:r>
              <a:rPr lang="de-DE" baseline="0" dirty="0"/>
              <a:t> </a:t>
            </a:r>
            <a:r>
              <a:rPr lang="de-DE" baseline="0" dirty="0" err="1"/>
              <a:t>team</a:t>
            </a:r>
            <a:endParaRPr lang="de-DE" baseline="0" dirty="0"/>
          </a:p>
          <a:p>
            <a:pPr marL="171450" indent="-171450">
              <a:buFontTx/>
              <a:buChar char="-"/>
            </a:pPr>
            <a:r>
              <a:rPr lang="de-DE" dirty="0" err="1"/>
              <a:t>Soil</a:t>
            </a:r>
            <a:r>
              <a:rPr lang="de-DE" dirty="0"/>
              <a:t> </a:t>
            </a:r>
            <a:r>
              <a:rPr lang="de-DE" dirty="0" err="1"/>
              <a:t>is</a:t>
            </a:r>
            <a:r>
              <a:rPr lang="de-DE" dirty="0"/>
              <a:t> </a:t>
            </a:r>
            <a:r>
              <a:rPr lang="de-DE" dirty="0" err="1"/>
              <a:t>the</a:t>
            </a:r>
            <a:r>
              <a:rPr lang="de-DE" dirty="0"/>
              <a:t> </a:t>
            </a:r>
            <a:r>
              <a:rPr lang="de-DE" dirty="0" err="1"/>
              <a:t>largest</a:t>
            </a:r>
            <a:r>
              <a:rPr lang="de-DE" dirty="0"/>
              <a:t> </a:t>
            </a:r>
            <a:r>
              <a:rPr lang="de-DE" dirty="0" err="1"/>
              <a:t>terrestrial</a:t>
            </a:r>
            <a:r>
              <a:rPr lang="de-DE" dirty="0"/>
              <a:t> </a:t>
            </a:r>
            <a:r>
              <a:rPr lang="de-DE" dirty="0" err="1"/>
              <a:t>carbon</a:t>
            </a:r>
            <a:r>
              <a:rPr lang="de-DE" dirty="0"/>
              <a:t> </a:t>
            </a:r>
            <a:r>
              <a:rPr lang="de-DE" dirty="0" err="1"/>
              <a:t>storage</a:t>
            </a:r>
            <a:r>
              <a:rPr lang="de-DE" dirty="0"/>
              <a:t>. </a:t>
            </a:r>
            <a:r>
              <a:rPr lang="en-US" dirty="0"/>
              <a:t>EnMAP allows to quantify top-soils carbon content. Few free</a:t>
            </a:r>
            <a:r>
              <a:rPr lang="en-US" baseline="0" dirty="0"/>
              <a:t> soils are exposed since the image was acquired June 2023</a:t>
            </a:r>
            <a:endParaRPr lang="en-US" dirty="0"/>
          </a:p>
          <a:p>
            <a:pPr marL="171450" indent="-171450">
              <a:buFontTx/>
              <a:buChar char="-"/>
            </a:pPr>
            <a:r>
              <a:rPr lang="en-US" dirty="0"/>
              <a:t>Ch4 retrieval: EnMAP allows</a:t>
            </a:r>
            <a:r>
              <a:rPr lang="en-US" baseline="0" dirty="0"/>
              <a:t> with its high signal-to-noise ratio in the longer wavelength (~2300 nm) to detect and quantify large methane emitters in much higher spatial resolution than methane missions –&gt; EnMAP used to monitor large Methane sources around the world (IMEO/MARS program)</a:t>
            </a:r>
          </a:p>
          <a:p>
            <a:pPr marL="171450" indent="-171450">
              <a:buFontTx/>
              <a:buChar char="-"/>
            </a:pPr>
            <a:r>
              <a:rPr lang="en-US" baseline="0" dirty="0"/>
              <a:t>Raw materials: EnMAP </a:t>
            </a:r>
            <a:r>
              <a:rPr lang="en-US" dirty="0"/>
              <a:t>can be used to map the variations in the composition of white mica (color from center wavelength 2190 to 2210 nm):</a:t>
            </a:r>
            <a:r>
              <a:rPr lang="en-US" baseline="0" dirty="0"/>
              <a:t> </a:t>
            </a:r>
            <a:r>
              <a:rPr lang="en-US" dirty="0"/>
              <a:t>The lower wavelengths (blue color) are associated with high aluminum contents in the structure of white mica, providing a vector towards the more promising part of the system where orebody (here copper-gold mineralization) is located </a:t>
            </a:r>
            <a:r>
              <a:rPr lang="en-US" dirty="0">
                <a:sym typeface="Wingdings" panose="05000000000000000000" pitchFamily="2" charset="2"/>
              </a:rPr>
              <a:t></a:t>
            </a:r>
            <a:r>
              <a:rPr lang="en-US" dirty="0"/>
              <a:t> blue= closer to the mineralization (metal-bearing) centers,</a:t>
            </a:r>
            <a:r>
              <a:rPr lang="en-US" baseline="0" dirty="0"/>
              <a:t> </a:t>
            </a:r>
            <a:r>
              <a:rPr lang="en-US" dirty="0"/>
              <a:t>associated with most promising zones for exploration</a:t>
            </a:r>
          </a:p>
          <a:p>
            <a:pPr marL="171450" indent="-171450">
              <a:buFontTx/>
              <a:buChar char="-"/>
            </a:pPr>
            <a:r>
              <a:rPr lang="en-US" dirty="0"/>
              <a:t>Snow</a:t>
            </a:r>
            <a:r>
              <a:rPr lang="en-US" baseline="0" dirty="0"/>
              <a:t> &amp; ice: development of new snow transmission model, allowing to retrieve the </a:t>
            </a:r>
            <a:r>
              <a:rPr lang="en-US" dirty="0"/>
              <a:t>snow grain size and assessment of the snowpack vertical inhomogeneity</a:t>
            </a:r>
          </a:p>
          <a:p>
            <a:pPr marL="171450" indent="-171450">
              <a:buFontTx/>
              <a:buChar char="-"/>
            </a:pPr>
            <a:endParaRPr lang="en-US" dirty="0"/>
          </a:p>
          <a:p>
            <a:pPr marL="171450" indent="-171450">
              <a:buFontTx/>
              <a:buChar char="-"/>
            </a:pPr>
            <a:endParaRPr lang="en-US" dirty="0"/>
          </a:p>
          <a:p>
            <a:endParaRPr lang="de-DE" dirty="0"/>
          </a:p>
          <a:p>
            <a:endParaRPr lang="de-DE"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A463E84-36D0-47AB-AE84-D840C4315E64}" type="slidenum">
              <a:rPr kumimoji="0" lang="de-DE" altLang="de-DE" sz="1000" b="0" i="0" u="none" strike="noStrike" kern="1200" cap="none" spc="0" normalizeH="0" baseline="0" noProof="0" smtClean="0">
                <a:ln>
                  <a:noFill/>
                </a:ln>
                <a:solidFill>
                  <a:srgbClr val="004D95"/>
                </a:solidFill>
                <a:effectLst/>
                <a:uLnTx/>
                <a:uFillTx/>
                <a:latin typeface="Verdana" panose="020B060403050404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de-DE" altLang="de-DE" sz="1000" b="0" i="0" u="none" strike="noStrike" kern="1200" cap="none" spc="0" normalizeH="0" baseline="0" noProof="0">
              <a:ln>
                <a:noFill/>
              </a:ln>
              <a:solidFill>
                <a:srgbClr val="004D95"/>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3382032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Aim: ease </a:t>
            </a:r>
            <a:r>
              <a:rPr lang="en-US" dirty="0" err="1"/>
              <a:t>visualizazion</a:t>
            </a:r>
            <a:r>
              <a:rPr lang="en-US" dirty="0"/>
              <a:t> and </a:t>
            </a:r>
            <a:r>
              <a:rPr lang="en-US" dirty="0" err="1"/>
              <a:t>analyzis</a:t>
            </a:r>
            <a:r>
              <a:rPr lang="en-US" dirty="0"/>
              <a:t> of IS data and the use of spectral libraries</a:t>
            </a:r>
          </a:p>
          <a:p>
            <a:r>
              <a:rPr lang="en-US" dirty="0"/>
              <a:t>Plugin for QGIS Geoinformation System, free- and open source to provide easy access, </a:t>
            </a:r>
          </a:p>
          <a:p>
            <a:r>
              <a:rPr lang="en-US" dirty="0"/>
              <a:t>runs on multiple platforms -&gt; windows, </a:t>
            </a:r>
            <a:r>
              <a:rPr lang="en-US" dirty="0" err="1"/>
              <a:t>linux</a:t>
            </a:r>
            <a:r>
              <a:rPr lang="en-US" dirty="0"/>
              <a:t>, macOS</a:t>
            </a:r>
          </a:p>
          <a:p>
            <a:r>
              <a:rPr lang="en-US" dirty="0"/>
              <a:t>not only for EnMAP data -&gt; support EMIT, DESIS, PRISMA data as well and generally optical raster data </a:t>
            </a:r>
          </a:p>
          <a:p>
            <a:r>
              <a:rPr lang="en-US" dirty="0"/>
              <a:t>if it can be read by QGIS / GDAL, you can display it within the EnMAP-Box</a:t>
            </a:r>
          </a:p>
          <a:p>
            <a:endParaRPr lang="en-US" dirty="0"/>
          </a:p>
          <a:p>
            <a:r>
              <a:rPr lang="en-US" dirty="0"/>
              <a:t>Poster Session </a:t>
            </a:r>
            <a:r>
              <a:rPr lang="en-US" dirty="0" err="1"/>
              <a:t>Wednessday</a:t>
            </a:r>
            <a:r>
              <a:rPr lang="en-US" dirty="0"/>
              <a:t> </a:t>
            </a:r>
          </a:p>
          <a:p>
            <a:endParaRPr lang="en-US" dirty="0"/>
          </a:p>
          <a:p>
            <a:r>
              <a:rPr lang="en-US" dirty="0" err="1"/>
              <a:t>HyperEDU</a:t>
            </a:r>
            <a:r>
              <a:rPr lang="en-US" dirty="0"/>
              <a:t> </a:t>
            </a:r>
          </a:p>
          <a:p>
            <a:endParaRPr lang="en-DE" dirty="0"/>
          </a:p>
        </p:txBody>
      </p:sp>
      <p:sp>
        <p:nvSpPr>
          <p:cNvPr id="4" name="Slide Number Placeholder 3"/>
          <p:cNvSpPr>
            <a:spLocks noGrp="1"/>
          </p:cNvSpPr>
          <p:nvPr>
            <p:ph type="sldNum" sz="quarter" idx="5"/>
          </p:nvPr>
        </p:nvSpPr>
        <p:spPr/>
        <p:txBody>
          <a:bodyPr/>
          <a:lstStyle/>
          <a:p>
            <a:fld id="{0A463E84-36D0-47AB-AE84-D840C4315E64}" type="slidenum">
              <a:rPr lang="de-DE" altLang="de-DE" smtClean="0"/>
              <a:pPr/>
              <a:t>5</a:t>
            </a:fld>
            <a:endParaRPr lang="de-DE" altLang="de-DE"/>
          </a:p>
        </p:txBody>
      </p:sp>
    </p:spTree>
    <p:extLst>
      <p:ext uri="{BB962C8B-B14F-4D97-AF65-F5344CB8AC3E}">
        <p14:creationId xmlns:p14="http://schemas.microsoft.com/office/powerpoint/2010/main" val="2691824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core functionality of the EnMAP-Box is enhanced by various EnMAP-Box applications</a:t>
            </a:r>
          </a:p>
          <a:p>
            <a:r>
              <a:rPr lang="en-US" dirty="0"/>
              <a:t>that provide access to research- and domain-specific uses</a:t>
            </a:r>
          </a:p>
          <a:p>
            <a:endParaRPr lang="en-US" dirty="0"/>
          </a:p>
          <a:p>
            <a:r>
              <a:rPr lang="en-US" dirty="0"/>
              <a:t>agriculture, soil &amp; geology, pre-processing of EnMAP data or the analysis of Time Series</a:t>
            </a:r>
          </a:p>
        </p:txBody>
      </p:sp>
      <p:sp>
        <p:nvSpPr>
          <p:cNvPr id="4" name="Slide Number Placeholder 3"/>
          <p:cNvSpPr>
            <a:spLocks noGrp="1"/>
          </p:cNvSpPr>
          <p:nvPr>
            <p:ph type="sldNum" sz="quarter" idx="5"/>
          </p:nvPr>
        </p:nvSpPr>
        <p:spPr/>
        <p:txBody>
          <a:bodyPr/>
          <a:lstStyle/>
          <a:p>
            <a:fld id="{0A463E84-36D0-47AB-AE84-D840C4315E64}" type="slidenum">
              <a:rPr lang="de-DE" altLang="de-DE" smtClean="0"/>
              <a:pPr/>
              <a:t>6</a:t>
            </a:fld>
            <a:endParaRPr lang="de-DE" altLang="de-DE"/>
          </a:p>
        </p:txBody>
      </p:sp>
    </p:spTree>
    <p:extLst>
      <p:ext uri="{BB962C8B-B14F-4D97-AF65-F5344CB8AC3E}">
        <p14:creationId xmlns:p14="http://schemas.microsoft.com/office/powerpoint/2010/main" val="2485084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0A463E84-36D0-47AB-AE84-D840C4315E64}" type="slidenum">
              <a:rPr lang="de-DE" altLang="de-DE" smtClean="0"/>
              <a:pPr/>
              <a:t>9</a:t>
            </a:fld>
            <a:endParaRPr lang="de-DE" altLang="de-DE"/>
          </a:p>
        </p:txBody>
      </p:sp>
    </p:spTree>
    <p:extLst>
      <p:ext uri="{BB962C8B-B14F-4D97-AF65-F5344CB8AC3E}">
        <p14:creationId xmlns:p14="http://schemas.microsoft.com/office/powerpoint/2010/main" val="1908474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&gt; How close are different projects on implementing FAIR data?</a:t>
            </a:r>
          </a:p>
          <a:p>
            <a:endParaRPr lang="en-US" dirty="0"/>
          </a:p>
          <a:p>
            <a:r>
              <a:rPr lang="en-US" dirty="0"/>
              <a:t>The </a:t>
            </a:r>
            <a:r>
              <a:rPr lang="en-US" dirty="0" err="1"/>
              <a:t>EnMAP</a:t>
            </a:r>
            <a:r>
              <a:rPr lang="en-US" dirty="0"/>
              <a:t>-Box and their applications, provided by LMU, GFZ, </a:t>
            </a:r>
            <a:r>
              <a:rPr lang="en-US" dirty="0" err="1"/>
              <a:t>AwI</a:t>
            </a:r>
            <a:r>
              <a:rPr lang="en-US" dirty="0"/>
              <a:t> etc., fulfill the FAIR demands (Examples below). Sure, some details could be supported better, e.g. the scope and the timeliness of the documentation. Nevertheless I think that the basic intend of the FAIR principles is already met.</a:t>
            </a:r>
          </a:p>
          <a:p>
            <a:endParaRPr lang="en-US" dirty="0"/>
          </a:p>
          <a:p>
            <a:r>
              <a:rPr lang="en-US" dirty="0"/>
              <a:t>&gt; What aspect is the most difficult?</a:t>
            </a:r>
          </a:p>
          <a:p>
            <a:r>
              <a:rPr lang="en-US" dirty="0"/>
              <a:t>"There is no glory in documentation". Proper documentation and maintenance of software requires time. This time is then lacking to develop new features (which are usually part of  or fix bugs. It would be good if funding institutions would communicate more that they honor a good documentation and attempts to improve code quality, even without developing new features.</a:t>
            </a:r>
          </a:p>
          <a:p>
            <a:endParaRPr lang="en-US" dirty="0"/>
          </a:p>
          <a:p>
            <a:endParaRPr lang="en-US" dirty="0"/>
          </a:p>
          <a:p>
            <a:r>
              <a:rPr lang="en-US" dirty="0"/>
              <a:t>Greeting,</a:t>
            </a:r>
          </a:p>
          <a:p>
            <a:r>
              <a:rPr lang="en-US" dirty="0"/>
              <a:t>Benjamin</a:t>
            </a:r>
          </a:p>
          <a:p>
            <a:endParaRPr lang="en-US" dirty="0"/>
          </a:p>
          <a:p>
            <a:endParaRPr lang="en-US" dirty="0"/>
          </a:p>
          <a:p>
            <a:r>
              <a:rPr lang="en-US" dirty="0"/>
              <a:t>F: Software, and its associated metadata, is easy for both humans and machines to find.</a:t>
            </a:r>
          </a:p>
          <a:p>
            <a:r>
              <a:rPr lang="en-US" dirty="0"/>
              <a:t>- the source code public available and documented well, e.g. on https://enmap-box.readthedocs.io.</a:t>
            </a:r>
          </a:p>
          <a:p>
            <a:endParaRPr lang="en-US" dirty="0"/>
          </a:p>
          <a:p>
            <a:r>
              <a:rPr lang="en-US" dirty="0"/>
              <a:t>A: Software, and its metadata, is retrievable via </a:t>
            </a:r>
            <a:r>
              <a:rPr lang="en-US" dirty="0" err="1"/>
              <a:t>standardised</a:t>
            </a:r>
            <a:r>
              <a:rPr lang="en-US" dirty="0"/>
              <a:t> protocols.</a:t>
            </a:r>
          </a:p>
          <a:p>
            <a:r>
              <a:rPr lang="en-US" dirty="0"/>
              <a:t>- our code is hosted in public git repositories, i.e. an "industry" standard to describe source-code and its changes</a:t>
            </a:r>
          </a:p>
          <a:p>
            <a:endParaRPr lang="en-US" dirty="0"/>
          </a:p>
          <a:p>
            <a:r>
              <a:rPr lang="en-US" dirty="0"/>
              <a:t>I: Software interoperates with other software by exchanging data and/or metadata, and/or through interaction via application programming interfaces (APIs), described through standards.</a:t>
            </a:r>
          </a:p>
          <a:p>
            <a:r>
              <a:rPr lang="en-US" dirty="0"/>
              <a:t>- the </a:t>
            </a:r>
            <a:r>
              <a:rPr lang="en-US" dirty="0" err="1"/>
              <a:t>EnMAP</a:t>
            </a:r>
            <a:r>
              <a:rPr lang="en-US" dirty="0"/>
              <a:t>-Box heavily relies on GDAL and QGIS. Both have shown to implement support for data interfaces very fast, e.g. to support OGC serviced and a wide range of vector and raster data formats</a:t>
            </a:r>
          </a:p>
          <a:p>
            <a:endParaRPr lang="en-US" dirty="0"/>
          </a:p>
          <a:p>
            <a:r>
              <a:rPr lang="en-US" dirty="0"/>
              <a:t>R: Software is both usable (can be executed) and reusable (can be understood, modified, built upon, or incorporated into other software).</a:t>
            </a:r>
          </a:p>
          <a:p>
            <a:r>
              <a:rPr lang="en-US" dirty="0"/>
              <a:t>- the </a:t>
            </a:r>
            <a:r>
              <a:rPr lang="en-US" dirty="0" err="1"/>
              <a:t>EnMAP</a:t>
            </a:r>
            <a:r>
              <a:rPr lang="en-US" dirty="0"/>
              <a:t>-Box is released under an open-source license (GNU GPL-3) and makes use of other free- and open-source libraries only.</a:t>
            </a:r>
          </a:p>
          <a:p>
            <a:r>
              <a:rPr lang="en-US" dirty="0"/>
              <a:t>- can be used on different platforms (</a:t>
            </a:r>
            <a:r>
              <a:rPr lang="en-US" dirty="0" err="1"/>
              <a:t>linux</a:t>
            </a:r>
            <a:r>
              <a:rPr lang="en-US" dirty="0"/>
              <a:t>, windows, macOS)</a:t>
            </a:r>
            <a:endParaRPr lang="de-DE" dirty="0"/>
          </a:p>
        </p:txBody>
      </p:sp>
      <p:sp>
        <p:nvSpPr>
          <p:cNvPr id="4" name="Slide Number Placeholder 3"/>
          <p:cNvSpPr>
            <a:spLocks noGrp="1"/>
          </p:cNvSpPr>
          <p:nvPr>
            <p:ph type="sldNum" sz="quarter" idx="10"/>
          </p:nvPr>
        </p:nvSpPr>
        <p:spPr/>
        <p:txBody>
          <a:bodyPr/>
          <a:lstStyle/>
          <a:p>
            <a:fld id="{0A463E84-36D0-47AB-AE84-D840C4315E64}" type="slidenum">
              <a:rPr lang="de-DE" altLang="de-DE" smtClean="0"/>
              <a:pPr/>
              <a:t>10</a:t>
            </a:fld>
            <a:endParaRPr lang="de-DE" altLang="de-DE"/>
          </a:p>
        </p:txBody>
      </p:sp>
    </p:spTree>
    <p:extLst>
      <p:ext uri="{BB962C8B-B14F-4D97-AF65-F5344CB8AC3E}">
        <p14:creationId xmlns:p14="http://schemas.microsoft.com/office/powerpoint/2010/main" val="2317937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 the entire slide may be skipped] </a:t>
            </a:r>
            <a:r>
              <a:rPr lang="en-US" dirty="0">
                <a:sym typeface="Wingdings" panose="05000000000000000000" pitchFamily="2" charset="2"/>
              </a:rPr>
              <a:t> Animation does not work here, only in original slide</a:t>
            </a:r>
            <a:endParaRPr lang="en-US" dirty="0"/>
          </a:p>
          <a:p>
            <a:endParaRPr lang="en-US" dirty="0"/>
          </a:p>
          <a:p>
            <a:r>
              <a:rPr lang="en-US" dirty="0"/>
              <a:t>left: EnMAP scene showing the city of Valencia</a:t>
            </a:r>
          </a:p>
          <a:p>
            <a:r>
              <a:rPr lang="en-US" dirty="0"/>
              <a:t>right: </a:t>
            </a:r>
            <a:r>
              <a:rPr lang="en-US" dirty="0" err="1"/>
              <a:t>PlanetScope</a:t>
            </a:r>
            <a:r>
              <a:rPr lang="en-US" dirty="0"/>
              <a:t> dataset with higher spatial detail</a:t>
            </a:r>
          </a:p>
          <a:p>
            <a:endParaRPr lang="en-US" dirty="0"/>
          </a:p>
          <a:p>
            <a:r>
              <a:rPr lang="en-US" dirty="0"/>
              <a:t>Raster Layer Styling Panel is used to change the </a:t>
            </a:r>
            <a:r>
              <a:rPr lang="en-US" dirty="0" err="1"/>
              <a:t>displayerd</a:t>
            </a:r>
            <a:r>
              <a:rPr lang="en-US" dirty="0"/>
              <a:t> band combinations very fast</a:t>
            </a:r>
          </a:p>
          <a:p>
            <a:r>
              <a:rPr lang="en-US" dirty="0"/>
              <a:t>as the EnMAP-Box is aware of band </a:t>
            </a:r>
            <a:r>
              <a:rPr lang="en-US" dirty="0" err="1"/>
              <a:t>wavelenght</a:t>
            </a:r>
            <a:r>
              <a:rPr lang="en-US" dirty="0"/>
              <a:t>, it often can select the required bands automatically</a:t>
            </a:r>
          </a:p>
          <a:p>
            <a:endParaRPr lang="en-US" dirty="0"/>
          </a:p>
          <a:p>
            <a:r>
              <a:rPr lang="en-US" dirty="0"/>
              <a:t>[later in the video] we can select pixel profiles and display them in a spectral library</a:t>
            </a:r>
          </a:p>
          <a:p>
            <a:endParaRPr lang="en-US" dirty="0"/>
          </a:p>
          <a:p>
            <a:endParaRPr lang="en-US" dirty="0"/>
          </a:p>
          <a:p>
            <a:endParaRPr lang="en-US" dirty="0"/>
          </a:p>
          <a:p>
            <a:endParaRPr lang="en-DE" dirty="0"/>
          </a:p>
        </p:txBody>
      </p:sp>
      <p:sp>
        <p:nvSpPr>
          <p:cNvPr id="4" name="Slide Number Placeholder 3"/>
          <p:cNvSpPr>
            <a:spLocks noGrp="1"/>
          </p:cNvSpPr>
          <p:nvPr>
            <p:ph type="sldNum" sz="quarter" idx="5"/>
          </p:nvPr>
        </p:nvSpPr>
        <p:spPr/>
        <p:txBody>
          <a:bodyPr/>
          <a:lstStyle/>
          <a:p>
            <a:fld id="{0A463E84-36D0-47AB-AE84-D840C4315E64}" type="slidenum">
              <a:rPr lang="de-DE" altLang="de-DE" smtClean="0"/>
              <a:pPr/>
              <a:t>14</a:t>
            </a:fld>
            <a:endParaRPr lang="de-DE" altLang="de-DE"/>
          </a:p>
        </p:txBody>
      </p:sp>
    </p:spTree>
    <p:extLst>
      <p:ext uri="{BB962C8B-B14F-4D97-AF65-F5344CB8AC3E}">
        <p14:creationId xmlns:p14="http://schemas.microsoft.com/office/powerpoint/2010/main" val="3030332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[Animation, </a:t>
            </a:r>
            <a:r>
              <a:rPr lang="de-DE" dirty="0" err="1"/>
              <a:t>the</a:t>
            </a:r>
            <a:r>
              <a:rPr lang="de-DE" dirty="0"/>
              <a:t> </a:t>
            </a:r>
            <a:r>
              <a:rPr lang="de-DE" dirty="0" err="1"/>
              <a:t>entire</a:t>
            </a:r>
            <a:r>
              <a:rPr lang="de-DE" dirty="0"/>
              <a:t> </a:t>
            </a:r>
            <a:r>
              <a:rPr lang="de-DE" dirty="0" err="1"/>
              <a:t>slide</a:t>
            </a:r>
            <a:r>
              <a:rPr lang="de-DE" dirty="0"/>
              <a:t> </a:t>
            </a:r>
            <a:r>
              <a:rPr lang="de-DE" dirty="0" err="1"/>
              <a:t>may</a:t>
            </a:r>
            <a:r>
              <a:rPr lang="de-DE" dirty="0"/>
              <a:t> </a:t>
            </a:r>
            <a:r>
              <a:rPr lang="de-DE" dirty="0" err="1"/>
              <a:t>be</a:t>
            </a:r>
            <a:r>
              <a:rPr lang="de-DE" dirty="0"/>
              <a:t> </a:t>
            </a:r>
            <a:r>
              <a:rPr lang="de-DE" dirty="0" err="1"/>
              <a:t>skipped</a:t>
            </a:r>
            <a:r>
              <a:rPr lang="de-DE" dirty="0"/>
              <a:t>]</a:t>
            </a:r>
          </a:p>
          <a:p>
            <a:endParaRPr lang="de-DE" dirty="0"/>
          </a:p>
          <a:p>
            <a:r>
              <a:rPr lang="de-DE" dirty="0" err="1"/>
              <a:t>left</a:t>
            </a:r>
            <a:r>
              <a:rPr lang="de-DE" dirty="0"/>
              <a:t>: EnMAP </a:t>
            </a:r>
            <a:r>
              <a:rPr lang="de-DE" dirty="0" err="1"/>
              <a:t>scene</a:t>
            </a:r>
            <a:r>
              <a:rPr lang="de-DE" dirty="0"/>
              <a:t> </a:t>
            </a:r>
            <a:r>
              <a:rPr lang="de-DE" dirty="0" err="1"/>
              <a:t>showing</a:t>
            </a:r>
            <a:r>
              <a:rPr lang="de-DE" dirty="0"/>
              <a:t> </a:t>
            </a:r>
            <a:r>
              <a:rPr lang="de-DE" dirty="0" err="1"/>
              <a:t>the</a:t>
            </a:r>
            <a:r>
              <a:rPr lang="de-DE" dirty="0"/>
              <a:t> </a:t>
            </a:r>
            <a:r>
              <a:rPr lang="de-DE" dirty="0" err="1"/>
              <a:t>city</a:t>
            </a:r>
            <a:r>
              <a:rPr lang="de-DE" dirty="0"/>
              <a:t> </a:t>
            </a:r>
            <a:r>
              <a:rPr lang="de-DE" dirty="0" err="1"/>
              <a:t>of</a:t>
            </a:r>
            <a:r>
              <a:rPr lang="de-DE" dirty="0"/>
              <a:t> Valencia</a:t>
            </a:r>
          </a:p>
          <a:p>
            <a:r>
              <a:rPr lang="de-DE" dirty="0" err="1"/>
              <a:t>right</a:t>
            </a:r>
            <a:r>
              <a:rPr lang="de-DE" dirty="0"/>
              <a:t>: </a:t>
            </a:r>
            <a:r>
              <a:rPr lang="de-DE" dirty="0" err="1"/>
              <a:t>PlanetScope</a:t>
            </a:r>
            <a:r>
              <a:rPr lang="de-DE" dirty="0"/>
              <a:t> </a:t>
            </a:r>
            <a:r>
              <a:rPr lang="de-DE" dirty="0" err="1"/>
              <a:t>dataset</a:t>
            </a:r>
            <a:r>
              <a:rPr lang="de-DE" dirty="0"/>
              <a:t> </a:t>
            </a:r>
            <a:r>
              <a:rPr lang="de-DE" dirty="0" err="1"/>
              <a:t>with</a:t>
            </a:r>
            <a:r>
              <a:rPr lang="de-DE" dirty="0"/>
              <a:t> </a:t>
            </a:r>
            <a:r>
              <a:rPr lang="de-DE" dirty="0" err="1"/>
              <a:t>higher</a:t>
            </a:r>
            <a:r>
              <a:rPr lang="de-DE" dirty="0"/>
              <a:t> </a:t>
            </a:r>
            <a:r>
              <a:rPr lang="de-DE" dirty="0" err="1"/>
              <a:t>spatial</a:t>
            </a:r>
            <a:r>
              <a:rPr lang="de-DE" dirty="0"/>
              <a:t> </a:t>
            </a:r>
            <a:r>
              <a:rPr lang="de-DE" dirty="0" err="1"/>
              <a:t>detail</a:t>
            </a:r>
            <a:endParaRPr lang="de-DE" dirty="0"/>
          </a:p>
          <a:p>
            <a:endParaRPr lang="de-DE" dirty="0"/>
          </a:p>
          <a:p>
            <a:r>
              <a:rPr lang="de-DE" dirty="0"/>
              <a:t>Raster Layer Styling Panel </a:t>
            </a:r>
            <a:r>
              <a:rPr lang="de-DE" dirty="0" err="1"/>
              <a:t>is</a:t>
            </a:r>
            <a:r>
              <a:rPr lang="de-DE" dirty="0"/>
              <a:t> </a:t>
            </a:r>
            <a:r>
              <a:rPr lang="de-DE" dirty="0" err="1"/>
              <a:t>used</a:t>
            </a:r>
            <a:r>
              <a:rPr lang="de-DE" dirty="0"/>
              <a:t> </a:t>
            </a:r>
            <a:r>
              <a:rPr lang="de-DE" dirty="0" err="1"/>
              <a:t>to</a:t>
            </a:r>
            <a:r>
              <a:rPr lang="de-DE" dirty="0"/>
              <a:t> </a:t>
            </a:r>
            <a:r>
              <a:rPr lang="de-DE" dirty="0" err="1"/>
              <a:t>change</a:t>
            </a:r>
            <a:r>
              <a:rPr lang="de-DE" dirty="0"/>
              <a:t> </a:t>
            </a:r>
            <a:r>
              <a:rPr lang="de-DE" dirty="0" err="1"/>
              <a:t>the</a:t>
            </a:r>
            <a:r>
              <a:rPr lang="de-DE" dirty="0"/>
              <a:t> </a:t>
            </a:r>
            <a:r>
              <a:rPr lang="de-DE" dirty="0" err="1"/>
              <a:t>displayerd</a:t>
            </a:r>
            <a:r>
              <a:rPr lang="de-DE" dirty="0"/>
              <a:t> band </a:t>
            </a:r>
            <a:r>
              <a:rPr lang="de-DE" dirty="0" err="1"/>
              <a:t>combinations</a:t>
            </a:r>
            <a:r>
              <a:rPr lang="de-DE" dirty="0"/>
              <a:t> </a:t>
            </a:r>
            <a:r>
              <a:rPr lang="de-DE" dirty="0" err="1"/>
              <a:t>very</a:t>
            </a:r>
            <a:r>
              <a:rPr lang="de-DE" dirty="0"/>
              <a:t> fast</a:t>
            </a:r>
          </a:p>
          <a:p>
            <a:pPr marL="171450" indent="-171450">
              <a:buFont typeface="Wingdings" panose="05000000000000000000" pitchFamily="2" charset="2"/>
              <a:buChar char="è"/>
            </a:pPr>
            <a:r>
              <a:rPr lang="de-DE" dirty="0" err="1"/>
              <a:t>as</a:t>
            </a:r>
            <a:r>
              <a:rPr lang="de-DE" dirty="0"/>
              <a:t> </a:t>
            </a:r>
            <a:r>
              <a:rPr lang="de-DE" dirty="0" err="1"/>
              <a:t>the</a:t>
            </a:r>
            <a:r>
              <a:rPr lang="de-DE" dirty="0"/>
              <a:t> EnMAP-Box </a:t>
            </a:r>
            <a:r>
              <a:rPr lang="de-DE" dirty="0" err="1"/>
              <a:t>is</a:t>
            </a:r>
            <a:r>
              <a:rPr lang="de-DE" dirty="0"/>
              <a:t> </a:t>
            </a:r>
            <a:r>
              <a:rPr lang="de-DE" dirty="0" err="1"/>
              <a:t>aware</a:t>
            </a:r>
            <a:r>
              <a:rPr lang="de-DE" dirty="0"/>
              <a:t> </a:t>
            </a:r>
            <a:r>
              <a:rPr lang="de-DE" dirty="0" err="1"/>
              <a:t>of</a:t>
            </a:r>
            <a:r>
              <a:rPr lang="de-DE" dirty="0"/>
              <a:t> band </a:t>
            </a:r>
            <a:r>
              <a:rPr lang="de-DE" dirty="0" err="1"/>
              <a:t>wavelenght</a:t>
            </a:r>
            <a:r>
              <a:rPr lang="de-DE" dirty="0"/>
              <a:t>, </a:t>
            </a:r>
            <a:r>
              <a:rPr lang="de-DE" dirty="0" err="1"/>
              <a:t>it</a:t>
            </a:r>
            <a:r>
              <a:rPr lang="de-DE" dirty="0"/>
              <a:t> </a:t>
            </a:r>
            <a:r>
              <a:rPr lang="de-DE" dirty="0" err="1"/>
              <a:t>often</a:t>
            </a:r>
            <a:r>
              <a:rPr lang="de-DE" dirty="0"/>
              <a:t> </a:t>
            </a:r>
            <a:r>
              <a:rPr lang="de-DE" dirty="0" err="1"/>
              <a:t>can</a:t>
            </a:r>
            <a:r>
              <a:rPr lang="de-DE" dirty="0"/>
              <a:t> </a:t>
            </a:r>
            <a:r>
              <a:rPr lang="de-DE" dirty="0" err="1"/>
              <a:t>select</a:t>
            </a:r>
            <a:r>
              <a:rPr lang="de-DE" dirty="0"/>
              <a:t> </a:t>
            </a:r>
            <a:r>
              <a:rPr lang="de-DE" dirty="0" err="1"/>
              <a:t>the</a:t>
            </a:r>
            <a:r>
              <a:rPr lang="de-DE" dirty="0"/>
              <a:t> </a:t>
            </a:r>
            <a:r>
              <a:rPr lang="de-DE" dirty="0" err="1"/>
              <a:t>required</a:t>
            </a:r>
            <a:r>
              <a:rPr lang="de-DE" dirty="0"/>
              <a:t> bands </a:t>
            </a:r>
            <a:r>
              <a:rPr lang="de-DE" dirty="0" err="1"/>
              <a:t>automatically</a:t>
            </a:r>
            <a:endParaRPr lang="de-DE" dirty="0"/>
          </a:p>
          <a:p>
            <a:pPr marL="171450" indent="-171450">
              <a:buFont typeface="Wingdings" panose="05000000000000000000" pitchFamily="2" charset="2"/>
              <a:buChar char="è"/>
            </a:pPr>
            <a:endParaRPr lang="de-DE" dirty="0"/>
          </a:p>
          <a:p>
            <a:pPr marL="0" indent="0">
              <a:buFont typeface="Wingdings" panose="05000000000000000000" pitchFamily="2" charset="2"/>
              <a:buNone/>
            </a:pPr>
            <a:r>
              <a:rPr lang="de-DE" dirty="0"/>
              <a:t>[</a:t>
            </a:r>
            <a:r>
              <a:rPr lang="de-DE" dirty="0" err="1"/>
              <a:t>later</a:t>
            </a:r>
            <a:r>
              <a:rPr lang="de-DE" dirty="0"/>
              <a:t> in </a:t>
            </a:r>
            <a:r>
              <a:rPr lang="de-DE" dirty="0" err="1"/>
              <a:t>the</a:t>
            </a:r>
            <a:r>
              <a:rPr lang="de-DE" dirty="0"/>
              <a:t> </a:t>
            </a:r>
            <a:r>
              <a:rPr lang="de-DE" dirty="0" err="1"/>
              <a:t>video</a:t>
            </a:r>
            <a:r>
              <a:rPr lang="de-DE" dirty="0"/>
              <a:t>] </a:t>
            </a:r>
            <a:r>
              <a:rPr lang="de-DE" dirty="0" err="1"/>
              <a:t>we</a:t>
            </a:r>
            <a:r>
              <a:rPr lang="de-DE" dirty="0"/>
              <a:t> </a:t>
            </a:r>
            <a:r>
              <a:rPr lang="de-DE" dirty="0" err="1"/>
              <a:t>can</a:t>
            </a:r>
            <a:r>
              <a:rPr lang="de-DE" dirty="0"/>
              <a:t> </a:t>
            </a:r>
            <a:r>
              <a:rPr lang="de-DE" dirty="0" err="1"/>
              <a:t>select</a:t>
            </a:r>
            <a:r>
              <a:rPr lang="de-DE" dirty="0"/>
              <a:t> </a:t>
            </a:r>
            <a:r>
              <a:rPr lang="de-DE" dirty="0" err="1"/>
              <a:t>pixel</a:t>
            </a:r>
            <a:r>
              <a:rPr lang="de-DE" dirty="0"/>
              <a:t> </a:t>
            </a:r>
            <a:r>
              <a:rPr lang="de-DE" dirty="0" err="1"/>
              <a:t>profiles</a:t>
            </a:r>
            <a:r>
              <a:rPr lang="de-DE" dirty="0"/>
              <a:t> and </a:t>
            </a:r>
            <a:r>
              <a:rPr lang="de-DE" dirty="0" err="1"/>
              <a:t>display</a:t>
            </a:r>
            <a:r>
              <a:rPr lang="de-DE" dirty="0"/>
              <a:t> </a:t>
            </a:r>
            <a:r>
              <a:rPr lang="de-DE" dirty="0" err="1"/>
              <a:t>them</a:t>
            </a:r>
            <a:r>
              <a:rPr lang="de-DE" dirty="0"/>
              <a:t> in a </a:t>
            </a:r>
            <a:r>
              <a:rPr lang="de-DE" dirty="0" err="1"/>
              <a:t>spectral</a:t>
            </a:r>
            <a:r>
              <a:rPr lang="de-DE" dirty="0"/>
              <a:t> </a:t>
            </a:r>
            <a:r>
              <a:rPr lang="de-DE" dirty="0" err="1"/>
              <a:t>library</a:t>
            </a:r>
            <a:endParaRPr lang="de-DE" dirty="0"/>
          </a:p>
          <a:p>
            <a:pPr marL="171450" indent="-171450">
              <a:buFont typeface="Wingdings" panose="05000000000000000000" pitchFamily="2" charset="2"/>
              <a:buChar char="è"/>
            </a:pPr>
            <a:endParaRPr lang="de-DE" dirty="0"/>
          </a:p>
          <a:p>
            <a:pPr marL="171450" indent="-171450">
              <a:buFont typeface="Wingdings" panose="05000000000000000000" pitchFamily="2" charset="2"/>
              <a:buChar char="è"/>
            </a:pPr>
            <a:endParaRPr lang="de-DE" dirty="0"/>
          </a:p>
          <a:p>
            <a:pPr marL="171450" indent="-171450">
              <a:buFont typeface="Wingdings" panose="05000000000000000000" pitchFamily="2" charset="2"/>
              <a:buChar char="è"/>
            </a:pPr>
            <a:endParaRPr lang="de-DE" dirty="0"/>
          </a:p>
          <a:p>
            <a:pPr marL="171450" indent="-171450">
              <a:buFont typeface="Wingdings" panose="05000000000000000000" pitchFamily="2" charset="2"/>
              <a:buChar char="è"/>
            </a:pPr>
            <a:endParaRPr lang="de-DE" dirty="0"/>
          </a:p>
        </p:txBody>
      </p:sp>
      <p:sp>
        <p:nvSpPr>
          <p:cNvPr id="4" name="Foliennummernplatzhalt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7578D9D-CDAC-400A-9107-4626151A1A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5823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0" y="1588"/>
            <a:ext cx="9144000" cy="5143500"/>
          </a:xfrm>
          <a:prstGeom prst="rect">
            <a:avLst/>
          </a:prstGeom>
          <a:solidFill>
            <a:srgbClr val="00589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de-DE" altLang="de-DE"/>
          </a:p>
        </p:txBody>
      </p:sp>
      <p:sp>
        <p:nvSpPr>
          <p:cNvPr id="5" name="Line 18"/>
          <p:cNvSpPr>
            <a:spLocks noChangeShapeType="1"/>
          </p:cNvSpPr>
          <p:nvPr/>
        </p:nvSpPr>
        <p:spPr bwMode="auto">
          <a:xfrm>
            <a:off x="-36513" y="4587875"/>
            <a:ext cx="9288463"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6" name="Bild 11" descr="GFZ-LogoNeu_eng_neg_1c.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950" y="4659313"/>
            <a:ext cx="58737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Grp="1" noChangeArrowheads="1"/>
          </p:cNvSpPr>
          <p:nvPr>
            <p:ph type="ctrTitle"/>
          </p:nvPr>
        </p:nvSpPr>
        <p:spPr>
          <a:xfrm>
            <a:off x="152400" y="228600"/>
            <a:ext cx="8839200" cy="1543050"/>
          </a:xfrm>
        </p:spPr>
        <p:txBody>
          <a:bodyPr/>
          <a:lstStyle>
            <a:lvl1pPr>
              <a:defRPr>
                <a:solidFill>
                  <a:schemeClr val="bg1"/>
                </a:solidFill>
                <a:latin typeface="+mj-lt"/>
                <a:ea typeface="Arial Unicode MS" pitchFamily="34" charset="-128"/>
                <a:cs typeface="Arial Unicode MS" pitchFamily="34" charset="-128"/>
              </a:defRPr>
            </a:lvl1pPr>
          </a:lstStyle>
          <a:p>
            <a:pPr lvl="0"/>
            <a:r>
              <a:rPr lang="de-DE" noProof="0"/>
              <a:t>Titelmasterformat durch Klicken bearbeiten</a:t>
            </a:r>
            <a:endParaRPr lang="de-DE" noProof="0" dirty="0"/>
          </a:p>
        </p:txBody>
      </p:sp>
      <p:sp>
        <p:nvSpPr>
          <p:cNvPr id="8196" name="Rectangle 4"/>
          <p:cNvSpPr>
            <a:spLocks noGrp="1" noChangeArrowheads="1"/>
          </p:cNvSpPr>
          <p:nvPr>
            <p:ph type="subTitle" idx="1"/>
          </p:nvPr>
        </p:nvSpPr>
        <p:spPr>
          <a:xfrm>
            <a:off x="152400" y="1771650"/>
            <a:ext cx="8839200" cy="800100"/>
          </a:xfrm>
        </p:spPr>
        <p:txBody>
          <a:bodyPr/>
          <a:lstStyle>
            <a:lvl1pPr marL="0" indent="0" algn="ctr">
              <a:buFontTx/>
              <a:buNone/>
              <a:defRPr>
                <a:solidFill>
                  <a:schemeClr val="bg1"/>
                </a:solidFill>
                <a:latin typeface="+mj-lt"/>
                <a:ea typeface="Arial Unicode MS" pitchFamily="34" charset="-128"/>
                <a:cs typeface="Arial Unicode MS" pitchFamily="34" charset="-128"/>
              </a:defRPr>
            </a:lvl1pPr>
          </a:lstStyle>
          <a:p>
            <a:pPr lvl="0"/>
            <a:r>
              <a:rPr lang="de-DE" noProof="0"/>
              <a:t>Formatvorlage des Untertitelmasters durch Klicken bearbeiten</a:t>
            </a:r>
            <a:endParaRPr lang="de-DE" noProof="0" dirty="0"/>
          </a:p>
        </p:txBody>
      </p:sp>
      <p:pic>
        <p:nvPicPr>
          <p:cNvPr id="8" name="Grafik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12360" y="4744832"/>
            <a:ext cx="1331640" cy="285956"/>
          </a:xfrm>
          <a:prstGeom prst="rect">
            <a:avLst/>
          </a:prstGeom>
        </p:spPr>
      </p:pic>
    </p:spTree>
    <p:extLst>
      <p:ext uri="{BB962C8B-B14F-4D97-AF65-F5344CB8AC3E}">
        <p14:creationId xmlns:p14="http://schemas.microsoft.com/office/powerpoint/2010/main" val="3658581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52400" y="1257300"/>
            <a:ext cx="4343400" cy="3028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257300"/>
            <a:ext cx="4343400" cy="3028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fld id="{D232C7EE-0DD2-4C7A-B362-5FAF3A75D56D}" type="slidenum">
              <a:rPr lang="de-DE" altLang="de-DE">
                <a:solidFill>
                  <a:srgbClr val="808080"/>
                </a:solidFill>
              </a:rPr>
              <a:pPr/>
              <a:t>‹#›</a:t>
            </a:fld>
            <a:endParaRPr lang="de-DE" altLang="de-DE" dirty="0">
              <a:solidFill>
                <a:srgbClr val="000000"/>
              </a:solidFill>
            </a:endParaRPr>
          </a:p>
        </p:txBody>
      </p:sp>
    </p:spTree>
    <p:extLst>
      <p:ext uri="{BB962C8B-B14F-4D97-AF65-F5344CB8AC3E}">
        <p14:creationId xmlns:p14="http://schemas.microsoft.com/office/powerpoint/2010/main" val="1855587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p:spPr>
        <p:txBody>
          <a:bodyPr/>
          <a:lstStyle>
            <a:lvl1pPr>
              <a:defRPr/>
            </a:lvl1pPr>
          </a:lstStyle>
          <a:p>
            <a:r>
              <a:rPr lang="de-DE"/>
              <a:t>Titelmasterformat durch Klicken bearbeiten</a:t>
            </a:r>
          </a:p>
        </p:txBody>
      </p:sp>
      <p:sp>
        <p:nvSpPr>
          <p:cNvPr id="4" name="Inhaltsplatzhalt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1"/>
          </p:nvPr>
        </p:nvSpPr>
        <p:spPr>
          <a:ln/>
        </p:spPr>
        <p:txBody>
          <a:bodyPr/>
          <a:lstStyle>
            <a:lvl1pPr>
              <a:defRPr/>
            </a:lvl1pPr>
          </a:lstStyle>
          <a:p>
            <a:fld id="{DBAB479F-EF7F-4B2E-A81B-1A7DE36B62D2}" type="slidenum">
              <a:rPr lang="de-DE" altLang="de-DE">
                <a:solidFill>
                  <a:srgbClr val="808080"/>
                </a:solidFill>
              </a:rPr>
              <a:pPr/>
              <a:t>‹#›</a:t>
            </a:fld>
            <a:endParaRPr lang="de-DE" altLang="de-DE">
              <a:solidFill>
                <a:srgbClr val="000000"/>
              </a:solidFill>
            </a:endParaRPr>
          </a:p>
        </p:txBody>
      </p:sp>
    </p:spTree>
    <p:extLst>
      <p:ext uri="{BB962C8B-B14F-4D97-AF65-F5344CB8AC3E}">
        <p14:creationId xmlns:p14="http://schemas.microsoft.com/office/powerpoint/2010/main" val="3335522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5"/>
          <p:cNvSpPr>
            <a:spLocks noGrp="1" noChangeArrowheads="1"/>
          </p:cNvSpPr>
          <p:nvPr>
            <p:ph type="ftr" sz="quarter" idx="10"/>
          </p:nvPr>
        </p:nvSpPr>
        <p:spPr>
          <a:ln/>
        </p:spPr>
        <p:txBody>
          <a:bodyPr/>
          <a:lstStyle>
            <a:lvl1pPr>
              <a:defRPr/>
            </a:lvl1pPr>
          </a:lstStyle>
          <a:p>
            <a:pPr>
              <a:defRPr/>
            </a:pPr>
            <a:endParaRPr lang="de-DE">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fld id="{9BC05238-B3BF-498D-8B46-96DFE24180B0}" type="slidenum">
              <a:rPr lang="de-DE" altLang="de-DE">
                <a:solidFill>
                  <a:srgbClr val="808080"/>
                </a:solidFill>
              </a:rPr>
              <a:pPr/>
              <a:t>‹#›</a:t>
            </a:fld>
            <a:endParaRPr lang="de-DE" altLang="de-DE">
              <a:solidFill>
                <a:srgbClr val="000000"/>
              </a:solidFill>
            </a:endParaRPr>
          </a:p>
        </p:txBody>
      </p:sp>
    </p:spTree>
    <p:extLst>
      <p:ext uri="{BB962C8B-B14F-4D97-AF65-F5344CB8AC3E}">
        <p14:creationId xmlns:p14="http://schemas.microsoft.com/office/powerpoint/2010/main" val="2653334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de-DE">
              <a:solidFill>
                <a:srgbClr val="000000"/>
              </a:solidFill>
            </a:endParaRPr>
          </a:p>
        </p:txBody>
      </p:sp>
      <p:sp>
        <p:nvSpPr>
          <p:cNvPr id="3" name="Rectangle 6"/>
          <p:cNvSpPr>
            <a:spLocks noGrp="1" noChangeArrowheads="1"/>
          </p:cNvSpPr>
          <p:nvPr>
            <p:ph type="sldNum" sz="quarter" idx="11"/>
          </p:nvPr>
        </p:nvSpPr>
        <p:spPr>
          <a:ln/>
        </p:spPr>
        <p:txBody>
          <a:bodyPr/>
          <a:lstStyle>
            <a:lvl1pPr>
              <a:defRPr/>
            </a:lvl1pPr>
          </a:lstStyle>
          <a:p>
            <a:fld id="{1B42CEB1-8695-4710-AD70-0F6B9EB4A9E3}" type="slidenum">
              <a:rPr lang="de-DE" altLang="de-DE">
                <a:solidFill>
                  <a:srgbClr val="808080"/>
                </a:solidFill>
              </a:rPr>
              <a:pPr/>
              <a:t>‹#›</a:t>
            </a:fld>
            <a:endParaRPr lang="de-DE" altLang="de-DE">
              <a:solidFill>
                <a:srgbClr val="000000"/>
              </a:solidFill>
            </a:endParaRPr>
          </a:p>
        </p:txBody>
      </p:sp>
    </p:spTree>
    <p:extLst>
      <p:ext uri="{BB962C8B-B14F-4D97-AF65-F5344CB8AC3E}">
        <p14:creationId xmlns:p14="http://schemas.microsoft.com/office/powerpoint/2010/main" val="21862092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fld id="{C6D40D77-E111-40D0-8F47-B615418AF78A}" type="slidenum">
              <a:rPr lang="de-DE" altLang="de-DE">
                <a:solidFill>
                  <a:srgbClr val="808080"/>
                </a:solidFill>
              </a:rPr>
              <a:pPr/>
              <a:t>‹#›</a:t>
            </a:fld>
            <a:endParaRPr lang="de-DE" altLang="de-DE">
              <a:solidFill>
                <a:srgbClr val="000000"/>
              </a:solidFill>
            </a:endParaRPr>
          </a:p>
        </p:txBody>
      </p:sp>
    </p:spTree>
    <p:extLst>
      <p:ext uri="{BB962C8B-B14F-4D97-AF65-F5344CB8AC3E}">
        <p14:creationId xmlns:p14="http://schemas.microsoft.com/office/powerpoint/2010/main" val="120552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0" y="1588"/>
            <a:ext cx="9144000" cy="5143500"/>
          </a:xfrm>
          <a:prstGeom prst="rect">
            <a:avLst/>
          </a:prstGeom>
          <a:solidFill>
            <a:srgbClr val="00589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de-DE" altLang="de-DE">
              <a:solidFill>
                <a:srgbClr val="000000"/>
              </a:solidFill>
            </a:endParaRPr>
          </a:p>
        </p:txBody>
      </p:sp>
      <p:sp>
        <p:nvSpPr>
          <p:cNvPr id="5" name="Line 18"/>
          <p:cNvSpPr>
            <a:spLocks noChangeShapeType="1"/>
          </p:cNvSpPr>
          <p:nvPr/>
        </p:nvSpPr>
        <p:spPr bwMode="auto">
          <a:xfrm>
            <a:off x="-36513" y="4587875"/>
            <a:ext cx="9288463"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de-DE">
              <a:solidFill>
                <a:srgbClr val="000000"/>
              </a:solidFill>
            </a:endParaRPr>
          </a:p>
        </p:txBody>
      </p:sp>
      <p:pic>
        <p:nvPicPr>
          <p:cNvPr id="6" name="Bild 11" descr="GFZ-LogoNeu_eng_neg_1c.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950" y="4659313"/>
            <a:ext cx="58737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Grp="1" noChangeArrowheads="1"/>
          </p:cNvSpPr>
          <p:nvPr>
            <p:ph type="ctrTitle"/>
          </p:nvPr>
        </p:nvSpPr>
        <p:spPr>
          <a:xfrm>
            <a:off x="152400" y="228600"/>
            <a:ext cx="8839200" cy="1543050"/>
          </a:xfrm>
        </p:spPr>
        <p:txBody>
          <a:bodyPr/>
          <a:lstStyle>
            <a:lvl1pPr>
              <a:defRPr>
                <a:solidFill>
                  <a:schemeClr val="bg1"/>
                </a:solidFill>
                <a:latin typeface="+mj-lt"/>
                <a:ea typeface="Arial Unicode MS" pitchFamily="34" charset="-128"/>
                <a:cs typeface="Arial Unicode MS" pitchFamily="34" charset="-128"/>
              </a:defRPr>
            </a:lvl1pPr>
          </a:lstStyle>
          <a:p>
            <a:pPr lvl="0"/>
            <a:r>
              <a:rPr lang="de-DE" noProof="0"/>
              <a:t>Titelmasterformat durch Klicken bearbeiten</a:t>
            </a:r>
            <a:endParaRPr lang="de-DE" noProof="0" dirty="0"/>
          </a:p>
        </p:txBody>
      </p:sp>
      <p:sp>
        <p:nvSpPr>
          <p:cNvPr id="8196" name="Rectangle 4"/>
          <p:cNvSpPr>
            <a:spLocks noGrp="1" noChangeArrowheads="1"/>
          </p:cNvSpPr>
          <p:nvPr>
            <p:ph type="subTitle" idx="1"/>
          </p:nvPr>
        </p:nvSpPr>
        <p:spPr>
          <a:xfrm>
            <a:off x="152400" y="1771650"/>
            <a:ext cx="8839200" cy="800100"/>
          </a:xfrm>
        </p:spPr>
        <p:txBody>
          <a:bodyPr/>
          <a:lstStyle>
            <a:lvl1pPr marL="0" indent="0" algn="ctr">
              <a:buFontTx/>
              <a:buNone/>
              <a:defRPr>
                <a:solidFill>
                  <a:schemeClr val="bg1"/>
                </a:solidFill>
                <a:latin typeface="+mj-lt"/>
                <a:ea typeface="Arial Unicode MS" pitchFamily="34" charset="-128"/>
                <a:cs typeface="Arial Unicode MS" pitchFamily="34" charset="-128"/>
              </a:defRPr>
            </a:lvl1pPr>
          </a:lstStyle>
          <a:p>
            <a:pPr lvl="0"/>
            <a:r>
              <a:rPr lang="de-DE" noProof="0"/>
              <a:t>Formatvorlage des Untertitelmasters durch Klicken bearbeiten</a:t>
            </a:r>
            <a:endParaRPr lang="de-DE" noProof="0" dirty="0"/>
          </a:p>
        </p:txBody>
      </p:sp>
      <p:pic>
        <p:nvPicPr>
          <p:cNvPr id="8" name="Grafik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12360" y="4744832"/>
            <a:ext cx="1331640" cy="285956"/>
          </a:xfrm>
          <a:prstGeom prst="rect">
            <a:avLst/>
          </a:prstGeom>
        </p:spPr>
      </p:pic>
    </p:spTree>
    <p:extLst>
      <p:ext uri="{BB962C8B-B14F-4D97-AF65-F5344CB8AC3E}">
        <p14:creationId xmlns:p14="http://schemas.microsoft.com/office/powerpoint/2010/main" val="4263509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52400" y="156814"/>
            <a:ext cx="8839200" cy="427037"/>
          </a:xfrm>
        </p:spPr>
        <p:txBody>
          <a:bodyPr/>
          <a:lstStyle>
            <a:lvl1pPr>
              <a:defRPr sz="2100">
                <a:latin typeface="+mj-lt"/>
                <a:ea typeface="Arial Unicode MS" pitchFamily="34" charset="-128"/>
                <a:cs typeface="Arial Unicode MS" pitchFamily="34" charset="-128"/>
              </a:defRPr>
            </a:lvl1pPr>
          </a:lstStyle>
          <a:p>
            <a:endParaRPr lang="en-GB" noProof="0" dirty="0"/>
          </a:p>
        </p:txBody>
      </p:sp>
      <p:sp>
        <p:nvSpPr>
          <p:cNvPr id="3" name="Inhaltsplatzhalter 2"/>
          <p:cNvSpPr>
            <a:spLocks noGrp="1"/>
          </p:cNvSpPr>
          <p:nvPr>
            <p:ph idx="1"/>
          </p:nvPr>
        </p:nvSpPr>
        <p:spPr>
          <a:xfrm>
            <a:off x="152400" y="797369"/>
            <a:ext cx="8839200" cy="3488881"/>
          </a:xfrm>
        </p:spPr>
        <p:txBody>
          <a:bodyPr/>
          <a:lstStyle>
            <a:lvl1pPr>
              <a:defRPr>
                <a:latin typeface="+mn-lt"/>
                <a:ea typeface="Arial Unicode MS" pitchFamily="34" charset="-128"/>
                <a:cs typeface="Arial Unicode MS" pitchFamily="34" charset="-128"/>
              </a:defRPr>
            </a:lvl1pPr>
            <a:lvl2pPr>
              <a:defRPr>
                <a:latin typeface="+mn-lt"/>
                <a:ea typeface="Arial Unicode MS" pitchFamily="34" charset="-128"/>
                <a:cs typeface="Arial Unicode MS" pitchFamily="34" charset="-128"/>
              </a:defRPr>
            </a:lvl2pPr>
            <a:lvl3pPr>
              <a:defRPr>
                <a:latin typeface="+mn-lt"/>
                <a:ea typeface="Arial Unicode MS" pitchFamily="34" charset="-128"/>
                <a:cs typeface="Arial Unicode MS" pitchFamily="34" charset="-128"/>
              </a:defRPr>
            </a:lvl3pPr>
            <a:lvl4pPr>
              <a:defRPr>
                <a:latin typeface="+mn-lt"/>
                <a:ea typeface="Arial Unicode MS" pitchFamily="34" charset="-128"/>
                <a:cs typeface="Arial Unicode MS" pitchFamily="34" charset="-128"/>
              </a:defRPr>
            </a:lvl4pPr>
            <a:lvl5pPr>
              <a:defRPr>
                <a:latin typeface="+mn-lt"/>
                <a:ea typeface="Arial Unicode MS" pitchFamily="34" charset="-128"/>
                <a:cs typeface="Arial Unicode MS" pitchFamily="34" charset="-128"/>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Rectangle 5"/>
          <p:cNvSpPr>
            <a:spLocks noGrp="1" noChangeArrowheads="1"/>
          </p:cNvSpPr>
          <p:nvPr>
            <p:ph type="ftr" sz="quarter" idx="10"/>
          </p:nvPr>
        </p:nvSpPr>
        <p:spPr>
          <a:ln/>
        </p:spPr>
        <p:txBody>
          <a:bodyPr/>
          <a:lstStyle>
            <a:lvl1pPr>
              <a:defRPr/>
            </a:lvl1pPr>
          </a:lstStyle>
          <a:p>
            <a:pPr>
              <a:defRPr/>
            </a:pPr>
            <a:endParaRPr lang="de-DE">
              <a:solidFill>
                <a:srgbClr val="000000"/>
              </a:solidFill>
            </a:endParaRPr>
          </a:p>
        </p:txBody>
      </p:sp>
      <p:sp>
        <p:nvSpPr>
          <p:cNvPr id="5" name="Rectangle 6"/>
          <p:cNvSpPr>
            <a:spLocks noGrp="1" noChangeArrowheads="1"/>
          </p:cNvSpPr>
          <p:nvPr>
            <p:ph type="sldNum" sz="quarter" idx="11"/>
          </p:nvPr>
        </p:nvSpPr>
        <p:spPr>
          <a:xfrm>
            <a:off x="3851920" y="4759509"/>
            <a:ext cx="838200" cy="255587"/>
          </a:xfrm>
          <a:ln/>
        </p:spPr>
        <p:txBody>
          <a:bodyPr/>
          <a:lstStyle>
            <a:lvl1pPr>
              <a:defRPr/>
            </a:lvl1pPr>
          </a:lstStyle>
          <a:p>
            <a:fld id="{48105EDC-34E1-4D80-B051-D0CBD59863B8}" type="slidenum">
              <a:rPr lang="de-DE" altLang="de-DE">
                <a:solidFill>
                  <a:srgbClr val="808080"/>
                </a:solidFill>
              </a:rPr>
              <a:pPr/>
              <a:t>‹#›</a:t>
            </a:fld>
            <a:endParaRPr lang="de-DE" altLang="de-DE">
              <a:solidFill>
                <a:srgbClr val="000000"/>
              </a:solidFill>
            </a:endParaRPr>
          </a:p>
        </p:txBody>
      </p:sp>
      <p:pic>
        <p:nvPicPr>
          <p:cNvPr id="7" name="Grafik 10">
            <a:extLst>
              <a:ext uri="{FF2B5EF4-FFF2-40B4-BE49-F238E27FC236}">
                <a16:creationId xmlns:a16="http://schemas.microsoft.com/office/drawing/2014/main" id="{CE26FC16-E4F0-4E4E-AEA3-3C510AEFAB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7858" y="23201"/>
            <a:ext cx="986142" cy="774168"/>
          </a:xfrm>
          <a:prstGeom prst="rect">
            <a:avLst/>
          </a:prstGeom>
        </p:spPr>
      </p:pic>
    </p:spTree>
    <p:extLst>
      <p:ext uri="{BB962C8B-B14F-4D97-AF65-F5344CB8AC3E}">
        <p14:creationId xmlns:p14="http://schemas.microsoft.com/office/powerpoint/2010/main" val="66326842"/>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52400" y="1257300"/>
            <a:ext cx="4343400" cy="3028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257300"/>
            <a:ext cx="4343400" cy="3028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fld id="{D232C7EE-0DD2-4C7A-B362-5FAF3A75D56D}" type="slidenum">
              <a:rPr lang="de-DE" altLang="de-DE">
                <a:solidFill>
                  <a:srgbClr val="808080"/>
                </a:solidFill>
              </a:rPr>
              <a:pPr/>
              <a:t>‹#›</a:t>
            </a:fld>
            <a:endParaRPr lang="de-DE" altLang="de-DE" dirty="0">
              <a:solidFill>
                <a:srgbClr val="000000"/>
              </a:solidFill>
            </a:endParaRPr>
          </a:p>
        </p:txBody>
      </p:sp>
    </p:spTree>
    <p:extLst>
      <p:ext uri="{BB962C8B-B14F-4D97-AF65-F5344CB8AC3E}">
        <p14:creationId xmlns:p14="http://schemas.microsoft.com/office/powerpoint/2010/main" val="691808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p:spPr>
        <p:txBody>
          <a:bodyPr/>
          <a:lstStyle>
            <a:lvl1pPr>
              <a:defRPr/>
            </a:lvl1pPr>
          </a:lstStyle>
          <a:p>
            <a:r>
              <a:rPr lang="de-DE"/>
              <a:t>Titelmasterformat durch Klicken bearbeiten</a:t>
            </a:r>
          </a:p>
        </p:txBody>
      </p:sp>
      <p:sp>
        <p:nvSpPr>
          <p:cNvPr id="4" name="Inhaltsplatzhalt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1"/>
          </p:nvPr>
        </p:nvSpPr>
        <p:spPr>
          <a:ln/>
        </p:spPr>
        <p:txBody>
          <a:bodyPr/>
          <a:lstStyle>
            <a:lvl1pPr>
              <a:defRPr/>
            </a:lvl1pPr>
          </a:lstStyle>
          <a:p>
            <a:fld id="{DBAB479F-EF7F-4B2E-A81B-1A7DE36B62D2}" type="slidenum">
              <a:rPr lang="de-DE" altLang="de-DE">
                <a:solidFill>
                  <a:srgbClr val="808080"/>
                </a:solidFill>
              </a:rPr>
              <a:pPr/>
              <a:t>‹#›</a:t>
            </a:fld>
            <a:endParaRPr lang="de-DE" altLang="de-DE">
              <a:solidFill>
                <a:srgbClr val="000000"/>
              </a:solidFill>
            </a:endParaRPr>
          </a:p>
        </p:txBody>
      </p:sp>
    </p:spTree>
    <p:extLst>
      <p:ext uri="{BB962C8B-B14F-4D97-AF65-F5344CB8AC3E}">
        <p14:creationId xmlns:p14="http://schemas.microsoft.com/office/powerpoint/2010/main" val="859676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5"/>
          <p:cNvSpPr>
            <a:spLocks noGrp="1" noChangeArrowheads="1"/>
          </p:cNvSpPr>
          <p:nvPr>
            <p:ph type="ftr" sz="quarter" idx="10"/>
          </p:nvPr>
        </p:nvSpPr>
        <p:spPr>
          <a:ln/>
        </p:spPr>
        <p:txBody>
          <a:bodyPr/>
          <a:lstStyle>
            <a:lvl1pPr>
              <a:defRPr/>
            </a:lvl1pPr>
          </a:lstStyle>
          <a:p>
            <a:pPr>
              <a:defRPr/>
            </a:pPr>
            <a:endParaRPr lang="de-DE">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fld id="{9BC05238-B3BF-498D-8B46-96DFE24180B0}" type="slidenum">
              <a:rPr lang="de-DE" altLang="de-DE">
                <a:solidFill>
                  <a:srgbClr val="808080"/>
                </a:solidFill>
              </a:rPr>
              <a:pPr/>
              <a:t>‹#›</a:t>
            </a:fld>
            <a:endParaRPr lang="de-DE" altLang="de-DE">
              <a:solidFill>
                <a:srgbClr val="000000"/>
              </a:solidFill>
            </a:endParaRPr>
          </a:p>
        </p:txBody>
      </p:sp>
    </p:spTree>
    <p:extLst>
      <p:ext uri="{BB962C8B-B14F-4D97-AF65-F5344CB8AC3E}">
        <p14:creationId xmlns:p14="http://schemas.microsoft.com/office/powerpoint/2010/main" val="789459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52400" y="156814"/>
            <a:ext cx="8839200" cy="427037"/>
          </a:xfrm>
        </p:spPr>
        <p:txBody>
          <a:bodyPr/>
          <a:lstStyle>
            <a:lvl1pPr>
              <a:defRPr sz="2100">
                <a:latin typeface="+mj-lt"/>
                <a:ea typeface="Arial Unicode MS" pitchFamily="34" charset="-128"/>
                <a:cs typeface="Arial Unicode MS" pitchFamily="34" charset="-128"/>
              </a:defRPr>
            </a:lvl1pPr>
          </a:lstStyle>
          <a:p>
            <a:endParaRPr lang="en-GB" noProof="0" dirty="0"/>
          </a:p>
        </p:txBody>
      </p:sp>
      <p:sp>
        <p:nvSpPr>
          <p:cNvPr id="3" name="Inhaltsplatzhalter 2"/>
          <p:cNvSpPr>
            <a:spLocks noGrp="1"/>
          </p:cNvSpPr>
          <p:nvPr>
            <p:ph idx="1"/>
          </p:nvPr>
        </p:nvSpPr>
        <p:spPr>
          <a:xfrm>
            <a:off x="152400" y="797369"/>
            <a:ext cx="8839200" cy="3488881"/>
          </a:xfrm>
        </p:spPr>
        <p:txBody>
          <a:bodyPr/>
          <a:lstStyle>
            <a:lvl1pPr>
              <a:defRPr>
                <a:latin typeface="+mn-lt"/>
                <a:ea typeface="Arial Unicode MS" pitchFamily="34" charset="-128"/>
                <a:cs typeface="Arial Unicode MS" pitchFamily="34" charset="-128"/>
              </a:defRPr>
            </a:lvl1pPr>
            <a:lvl2pPr>
              <a:defRPr>
                <a:latin typeface="+mn-lt"/>
                <a:ea typeface="Arial Unicode MS" pitchFamily="34" charset="-128"/>
                <a:cs typeface="Arial Unicode MS" pitchFamily="34" charset="-128"/>
              </a:defRPr>
            </a:lvl2pPr>
            <a:lvl3pPr>
              <a:defRPr>
                <a:latin typeface="+mn-lt"/>
                <a:ea typeface="Arial Unicode MS" pitchFamily="34" charset="-128"/>
                <a:cs typeface="Arial Unicode MS" pitchFamily="34" charset="-128"/>
              </a:defRPr>
            </a:lvl3pPr>
            <a:lvl4pPr>
              <a:defRPr>
                <a:latin typeface="+mn-lt"/>
                <a:ea typeface="Arial Unicode MS" pitchFamily="34" charset="-128"/>
                <a:cs typeface="Arial Unicode MS" pitchFamily="34" charset="-128"/>
              </a:defRPr>
            </a:lvl4pPr>
            <a:lvl5pPr>
              <a:defRPr>
                <a:latin typeface="+mn-lt"/>
                <a:ea typeface="Arial Unicode MS" pitchFamily="34" charset="-128"/>
                <a:cs typeface="Arial Unicode MS" pitchFamily="34" charset="-128"/>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Rectangle 5"/>
          <p:cNvSpPr>
            <a:spLocks noGrp="1" noChangeArrowheads="1"/>
          </p:cNvSpPr>
          <p:nvPr>
            <p:ph type="ftr" sz="quarter" idx="10"/>
          </p:nvPr>
        </p:nvSpPr>
        <p:spPr>
          <a:ln/>
        </p:spPr>
        <p:txBody>
          <a:bodyPr/>
          <a:lstStyle>
            <a:lvl1pPr>
              <a:defRPr/>
            </a:lvl1pPr>
          </a:lstStyle>
          <a:p>
            <a:pPr>
              <a:defRPr/>
            </a:pPr>
            <a:endParaRPr lang="de-DE"/>
          </a:p>
        </p:txBody>
      </p:sp>
      <p:sp>
        <p:nvSpPr>
          <p:cNvPr id="5" name="Rectangle 6"/>
          <p:cNvSpPr>
            <a:spLocks noGrp="1" noChangeArrowheads="1"/>
          </p:cNvSpPr>
          <p:nvPr>
            <p:ph type="sldNum" sz="quarter" idx="11"/>
          </p:nvPr>
        </p:nvSpPr>
        <p:spPr>
          <a:xfrm>
            <a:off x="3851920" y="4759509"/>
            <a:ext cx="838200" cy="255587"/>
          </a:xfrm>
          <a:ln/>
        </p:spPr>
        <p:txBody>
          <a:bodyPr/>
          <a:lstStyle>
            <a:lvl1pPr>
              <a:defRPr/>
            </a:lvl1pPr>
          </a:lstStyle>
          <a:p>
            <a:fld id="{48105EDC-34E1-4D80-B051-D0CBD59863B8}" type="slidenum">
              <a:rPr lang="de-DE" altLang="de-DE"/>
              <a:pPr/>
              <a:t>‹#›</a:t>
            </a:fld>
            <a:endParaRPr lang="de-DE" altLang="de-DE">
              <a:solidFill>
                <a:schemeClr val="tx1"/>
              </a:solidFill>
            </a:endParaRPr>
          </a:p>
        </p:txBody>
      </p:sp>
      <p:pic>
        <p:nvPicPr>
          <p:cNvPr id="7" name="Grafik 10">
            <a:extLst>
              <a:ext uri="{FF2B5EF4-FFF2-40B4-BE49-F238E27FC236}">
                <a16:creationId xmlns:a16="http://schemas.microsoft.com/office/drawing/2014/main" id="{CE26FC16-E4F0-4E4E-AEA3-3C510AEFAB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7858" y="23201"/>
            <a:ext cx="986142" cy="774168"/>
          </a:xfrm>
          <a:prstGeom prst="rect">
            <a:avLst/>
          </a:prstGeom>
        </p:spPr>
      </p:pic>
    </p:spTree>
    <p:extLst>
      <p:ext uri="{BB962C8B-B14F-4D97-AF65-F5344CB8AC3E}">
        <p14:creationId xmlns:p14="http://schemas.microsoft.com/office/powerpoint/2010/main" val="116196144"/>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de-DE">
              <a:solidFill>
                <a:srgbClr val="000000"/>
              </a:solidFill>
            </a:endParaRPr>
          </a:p>
        </p:txBody>
      </p:sp>
      <p:sp>
        <p:nvSpPr>
          <p:cNvPr id="3" name="Rectangle 6"/>
          <p:cNvSpPr>
            <a:spLocks noGrp="1" noChangeArrowheads="1"/>
          </p:cNvSpPr>
          <p:nvPr>
            <p:ph type="sldNum" sz="quarter" idx="11"/>
          </p:nvPr>
        </p:nvSpPr>
        <p:spPr>
          <a:ln/>
        </p:spPr>
        <p:txBody>
          <a:bodyPr/>
          <a:lstStyle>
            <a:lvl1pPr>
              <a:defRPr/>
            </a:lvl1pPr>
          </a:lstStyle>
          <a:p>
            <a:fld id="{1B42CEB1-8695-4710-AD70-0F6B9EB4A9E3}" type="slidenum">
              <a:rPr lang="de-DE" altLang="de-DE">
                <a:solidFill>
                  <a:srgbClr val="808080"/>
                </a:solidFill>
              </a:rPr>
              <a:pPr/>
              <a:t>‹#›</a:t>
            </a:fld>
            <a:endParaRPr lang="de-DE" altLang="de-DE">
              <a:solidFill>
                <a:srgbClr val="000000"/>
              </a:solidFill>
            </a:endParaRPr>
          </a:p>
        </p:txBody>
      </p:sp>
    </p:spTree>
    <p:extLst>
      <p:ext uri="{BB962C8B-B14F-4D97-AF65-F5344CB8AC3E}">
        <p14:creationId xmlns:p14="http://schemas.microsoft.com/office/powerpoint/2010/main" val="3654432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fld id="{C6D40D77-E111-40D0-8F47-B615418AF78A}" type="slidenum">
              <a:rPr lang="de-DE" altLang="de-DE">
                <a:solidFill>
                  <a:srgbClr val="808080"/>
                </a:solidFill>
              </a:rPr>
              <a:pPr/>
              <a:t>‹#›</a:t>
            </a:fld>
            <a:endParaRPr lang="de-DE" altLang="de-DE">
              <a:solidFill>
                <a:srgbClr val="000000"/>
              </a:solidFill>
            </a:endParaRPr>
          </a:p>
        </p:txBody>
      </p:sp>
    </p:spTree>
    <p:extLst>
      <p:ext uri="{BB962C8B-B14F-4D97-AF65-F5344CB8AC3E}">
        <p14:creationId xmlns:p14="http://schemas.microsoft.com/office/powerpoint/2010/main" val="13522839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0" y="1588"/>
            <a:ext cx="9144000" cy="5143500"/>
          </a:xfrm>
          <a:prstGeom prst="rect">
            <a:avLst/>
          </a:prstGeom>
          <a:solidFill>
            <a:srgbClr val="00589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de-DE" altLang="de-DE">
              <a:solidFill>
                <a:srgbClr val="000000"/>
              </a:solidFill>
            </a:endParaRPr>
          </a:p>
        </p:txBody>
      </p:sp>
      <p:sp>
        <p:nvSpPr>
          <p:cNvPr id="5" name="Line 18"/>
          <p:cNvSpPr>
            <a:spLocks noChangeShapeType="1"/>
          </p:cNvSpPr>
          <p:nvPr/>
        </p:nvSpPr>
        <p:spPr bwMode="auto">
          <a:xfrm>
            <a:off x="-36513" y="4587875"/>
            <a:ext cx="9288463"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de-DE">
              <a:solidFill>
                <a:srgbClr val="000000"/>
              </a:solidFill>
            </a:endParaRPr>
          </a:p>
        </p:txBody>
      </p:sp>
      <p:pic>
        <p:nvPicPr>
          <p:cNvPr id="6" name="Bild 11" descr="GFZ-LogoNeu_eng_neg_1c.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950" y="4659313"/>
            <a:ext cx="58737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Grp="1" noChangeArrowheads="1"/>
          </p:cNvSpPr>
          <p:nvPr>
            <p:ph type="ctrTitle"/>
          </p:nvPr>
        </p:nvSpPr>
        <p:spPr>
          <a:xfrm>
            <a:off x="152400" y="228600"/>
            <a:ext cx="8839200" cy="1543050"/>
          </a:xfrm>
        </p:spPr>
        <p:txBody>
          <a:bodyPr/>
          <a:lstStyle>
            <a:lvl1pPr>
              <a:defRPr>
                <a:solidFill>
                  <a:schemeClr val="bg1"/>
                </a:solidFill>
                <a:latin typeface="+mj-lt"/>
                <a:ea typeface="Arial Unicode MS" pitchFamily="34" charset="-128"/>
                <a:cs typeface="Arial Unicode MS" pitchFamily="34" charset="-128"/>
              </a:defRPr>
            </a:lvl1pPr>
          </a:lstStyle>
          <a:p>
            <a:pPr lvl="0"/>
            <a:r>
              <a:rPr lang="de-DE" noProof="0"/>
              <a:t>Titelmasterformat durch Klicken bearbeiten</a:t>
            </a:r>
            <a:endParaRPr lang="de-DE" noProof="0" dirty="0"/>
          </a:p>
        </p:txBody>
      </p:sp>
      <p:sp>
        <p:nvSpPr>
          <p:cNvPr id="8196" name="Rectangle 4"/>
          <p:cNvSpPr>
            <a:spLocks noGrp="1" noChangeArrowheads="1"/>
          </p:cNvSpPr>
          <p:nvPr>
            <p:ph type="subTitle" idx="1"/>
          </p:nvPr>
        </p:nvSpPr>
        <p:spPr>
          <a:xfrm>
            <a:off x="152400" y="1771650"/>
            <a:ext cx="8839200" cy="800100"/>
          </a:xfrm>
        </p:spPr>
        <p:txBody>
          <a:bodyPr/>
          <a:lstStyle>
            <a:lvl1pPr marL="0" indent="0" algn="ctr">
              <a:buFontTx/>
              <a:buNone/>
              <a:defRPr>
                <a:solidFill>
                  <a:schemeClr val="bg1"/>
                </a:solidFill>
                <a:latin typeface="+mj-lt"/>
                <a:ea typeface="Arial Unicode MS" pitchFamily="34" charset="-128"/>
                <a:cs typeface="Arial Unicode MS" pitchFamily="34" charset="-128"/>
              </a:defRPr>
            </a:lvl1pPr>
          </a:lstStyle>
          <a:p>
            <a:pPr lvl="0"/>
            <a:r>
              <a:rPr lang="de-DE" noProof="0"/>
              <a:t>Formatvorlage des Untertitelmasters durch Klicken bearbeiten</a:t>
            </a:r>
            <a:endParaRPr lang="de-DE" noProof="0" dirty="0"/>
          </a:p>
        </p:txBody>
      </p:sp>
      <p:pic>
        <p:nvPicPr>
          <p:cNvPr id="8" name="Grafik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12360" y="4744832"/>
            <a:ext cx="1331640" cy="285956"/>
          </a:xfrm>
          <a:prstGeom prst="rect">
            <a:avLst/>
          </a:prstGeom>
        </p:spPr>
      </p:pic>
    </p:spTree>
    <p:extLst>
      <p:ext uri="{BB962C8B-B14F-4D97-AF65-F5344CB8AC3E}">
        <p14:creationId xmlns:p14="http://schemas.microsoft.com/office/powerpoint/2010/main" val="4277128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52400" y="156814"/>
            <a:ext cx="8839200" cy="427037"/>
          </a:xfrm>
        </p:spPr>
        <p:txBody>
          <a:bodyPr/>
          <a:lstStyle>
            <a:lvl1pPr>
              <a:defRPr sz="2100">
                <a:latin typeface="+mj-lt"/>
                <a:ea typeface="Arial Unicode MS" pitchFamily="34" charset="-128"/>
                <a:cs typeface="Arial Unicode MS" pitchFamily="34" charset="-128"/>
              </a:defRPr>
            </a:lvl1pPr>
          </a:lstStyle>
          <a:p>
            <a:endParaRPr lang="en-GB" noProof="0" dirty="0"/>
          </a:p>
        </p:txBody>
      </p:sp>
      <p:sp>
        <p:nvSpPr>
          <p:cNvPr id="3" name="Inhaltsplatzhalter 2"/>
          <p:cNvSpPr>
            <a:spLocks noGrp="1"/>
          </p:cNvSpPr>
          <p:nvPr>
            <p:ph idx="1"/>
          </p:nvPr>
        </p:nvSpPr>
        <p:spPr>
          <a:xfrm>
            <a:off x="152400" y="797369"/>
            <a:ext cx="8839200" cy="3488881"/>
          </a:xfrm>
        </p:spPr>
        <p:txBody>
          <a:bodyPr/>
          <a:lstStyle>
            <a:lvl1pPr>
              <a:defRPr>
                <a:latin typeface="+mn-lt"/>
                <a:ea typeface="Arial Unicode MS" pitchFamily="34" charset="-128"/>
                <a:cs typeface="Arial Unicode MS" pitchFamily="34" charset="-128"/>
              </a:defRPr>
            </a:lvl1pPr>
            <a:lvl2pPr>
              <a:defRPr>
                <a:latin typeface="+mn-lt"/>
                <a:ea typeface="Arial Unicode MS" pitchFamily="34" charset="-128"/>
                <a:cs typeface="Arial Unicode MS" pitchFamily="34" charset="-128"/>
              </a:defRPr>
            </a:lvl2pPr>
            <a:lvl3pPr>
              <a:defRPr>
                <a:latin typeface="+mn-lt"/>
                <a:ea typeface="Arial Unicode MS" pitchFamily="34" charset="-128"/>
                <a:cs typeface="Arial Unicode MS" pitchFamily="34" charset="-128"/>
              </a:defRPr>
            </a:lvl3pPr>
            <a:lvl4pPr>
              <a:defRPr>
                <a:latin typeface="+mn-lt"/>
                <a:ea typeface="Arial Unicode MS" pitchFamily="34" charset="-128"/>
                <a:cs typeface="Arial Unicode MS" pitchFamily="34" charset="-128"/>
              </a:defRPr>
            </a:lvl4pPr>
            <a:lvl5pPr>
              <a:defRPr>
                <a:latin typeface="+mn-lt"/>
                <a:ea typeface="Arial Unicode MS" pitchFamily="34" charset="-128"/>
                <a:cs typeface="Arial Unicode MS" pitchFamily="34" charset="-128"/>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Rectangle 5"/>
          <p:cNvSpPr>
            <a:spLocks noGrp="1" noChangeArrowheads="1"/>
          </p:cNvSpPr>
          <p:nvPr>
            <p:ph type="ftr" sz="quarter" idx="10"/>
          </p:nvPr>
        </p:nvSpPr>
        <p:spPr>
          <a:ln/>
        </p:spPr>
        <p:txBody>
          <a:bodyPr/>
          <a:lstStyle>
            <a:lvl1pPr>
              <a:defRPr/>
            </a:lvl1pPr>
          </a:lstStyle>
          <a:p>
            <a:pPr>
              <a:defRPr/>
            </a:pPr>
            <a:endParaRPr lang="de-DE">
              <a:solidFill>
                <a:srgbClr val="000000"/>
              </a:solidFill>
            </a:endParaRPr>
          </a:p>
        </p:txBody>
      </p:sp>
      <p:sp>
        <p:nvSpPr>
          <p:cNvPr id="5" name="Rectangle 6"/>
          <p:cNvSpPr>
            <a:spLocks noGrp="1" noChangeArrowheads="1"/>
          </p:cNvSpPr>
          <p:nvPr>
            <p:ph type="sldNum" sz="quarter" idx="11"/>
          </p:nvPr>
        </p:nvSpPr>
        <p:spPr>
          <a:xfrm>
            <a:off x="3851920" y="4759509"/>
            <a:ext cx="838200" cy="255587"/>
          </a:xfrm>
          <a:ln/>
        </p:spPr>
        <p:txBody>
          <a:bodyPr/>
          <a:lstStyle>
            <a:lvl1pPr>
              <a:defRPr/>
            </a:lvl1pPr>
          </a:lstStyle>
          <a:p>
            <a:fld id="{48105EDC-34E1-4D80-B051-D0CBD59863B8}" type="slidenum">
              <a:rPr lang="de-DE" altLang="de-DE">
                <a:solidFill>
                  <a:srgbClr val="808080"/>
                </a:solidFill>
              </a:rPr>
              <a:pPr/>
              <a:t>‹#›</a:t>
            </a:fld>
            <a:endParaRPr lang="de-DE" altLang="de-DE">
              <a:solidFill>
                <a:srgbClr val="000000"/>
              </a:solidFill>
            </a:endParaRPr>
          </a:p>
        </p:txBody>
      </p:sp>
      <p:pic>
        <p:nvPicPr>
          <p:cNvPr id="7" name="Grafik 10">
            <a:extLst>
              <a:ext uri="{FF2B5EF4-FFF2-40B4-BE49-F238E27FC236}">
                <a16:creationId xmlns:a16="http://schemas.microsoft.com/office/drawing/2014/main" id="{CE26FC16-E4F0-4E4E-AEA3-3C510AEFAB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7858" y="23201"/>
            <a:ext cx="986142" cy="774168"/>
          </a:xfrm>
          <a:prstGeom prst="rect">
            <a:avLst/>
          </a:prstGeom>
        </p:spPr>
      </p:pic>
    </p:spTree>
    <p:extLst>
      <p:ext uri="{BB962C8B-B14F-4D97-AF65-F5344CB8AC3E}">
        <p14:creationId xmlns:p14="http://schemas.microsoft.com/office/powerpoint/2010/main" val="3041261996"/>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52400" y="1257300"/>
            <a:ext cx="4343400" cy="3028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257300"/>
            <a:ext cx="4343400" cy="3028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fld id="{D232C7EE-0DD2-4C7A-B362-5FAF3A75D56D}" type="slidenum">
              <a:rPr lang="de-DE" altLang="de-DE">
                <a:solidFill>
                  <a:srgbClr val="808080"/>
                </a:solidFill>
              </a:rPr>
              <a:pPr/>
              <a:t>‹#›</a:t>
            </a:fld>
            <a:endParaRPr lang="de-DE" altLang="de-DE" dirty="0">
              <a:solidFill>
                <a:srgbClr val="000000"/>
              </a:solidFill>
            </a:endParaRPr>
          </a:p>
        </p:txBody>
      </p:sp>
    </p:spTree>
    <p:extLst>
      <p:ext uri="{BB962C8B-B14F-4D97-AF65-F5344CB8AC3E}">
        <p14:creationId xmlns:p14="http://schemas.microsoft.com/office/powerpoint/2010/main" val="27037929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p:spPr>
        <p:txBody>
          <a:bodyPr/>
          <a:lstStyle>
            <a:lvl1pPr>
              <a:defRPr/>
            </a:lvl1pPr>
          </a:lstStyle>
          <a:p>
            <a:r>
              <a:rPr lang="de-DE"/>
              <a:t>Titelmasterformat durch Klicken bearbeiten</a:t>
            </a:r>
          </a:p>
        </p:txBody>
      </p:sp>
      <p:sp>
        <p:nvSpPr>
          <p:cNvPr id="4" name="Inhaltsplatzhalt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1"/>
          </p:nvPr>
        </p:nvSpPr>
        <p:spPr>
          <a:ln/>
        </p:spPr>
        <p:txBody>
          <a:bodyPr/>
          <a:lstStyle>
            <a:lvl1pPr>
              <a:defRPr/>
            </a:lvl1pPr>
          </a:lstStyle>
          <a:p>
            <a:fld id="{DBAB479F-EF7F-4B2E-A81B-1A7DE36B62D2}" type="slidenum">
              <a:rPr lang="de-DE" altLang="de-DE">
                <a:solidFill>
                  <a:srgbClr val="808080"/>
                </a:solidFill>
              </a:rPr>
              <a:pPr/>
              <a:t>‹#›</a:t>
            </a:fld>
            <a:endParaRPr lang="de-DE" altLang="de-DE">
              <a:solidFill>
                <a:srgbClr val="000000"/>
              </a:solidFill>
            </a:endParaRPr>
          </a:p>
        </p:txBody>
      </p:sp>
    </p:spTree>
    <p:extLst>
      <p:ext uri="{BB962C8B-B14F-4D97-AF65-F5344CB8AC3E}">
        <p14:creationId xmlns:p14="http://schemas.microsoft.com/office/powerpoint/2010/main" val="15138175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5"/>
          <p:cNvSpPr>
            <a:spLocks noGrp="1" noChangeArrowheads="1"/>
          </p:cNvSpPr>
          <p:nvPr>
            <p:ph type="ftr" sz="quarter" idx="10"/>
          </p:nvPr>
        </p:nvSpPr>
        <p:spPr>
          <a:ln/>
        </p:spPr>
        <p:txBody>
          <a:bodyPr/>
          <a:lstStyle>
            <a:lvl1pPr>
              <a:defRPr/>
            </a:lvl1pPr>
          </a:lstStyle>
          <a:p>
            <a:pPr>
              <a:defRPr/>
            </a:pPr>
            <a:endParaRPr lang="de-DE">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fld id="{9BC05238-B3BF-498D-8B46-96DFE24180B0}" type="slidenum">
              <a:rPr lang="de-DE" altLang="de-DE">
                <a:solidFill>
                  <a:srgbClr val="808080"/>
                </a:solidFill>
              </a:rPr>
              <a:pPr/>
              <a:t>‹#›</a:t>
            </a:fld>
            <a:endParaRPr lang="de-DE" altLang="de-DE">
              <a:solidFill>
                <a:srgbClr val="000000"/>
              </a:solidFill>
            </a:endParaRPr>
          </a:p>
        </p:txBody>
      </p:sp>
    </p:spTree>
    <p:extLst>
      <p:ext uri="{BB962C8B-B14F-4D97-AF65-F5344CB8AC3E}">
        <p14:creationId xmlns:p14="http://schemas.microsoft.com/office/powerpoint/2010/main" val="18158604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de-DE">
              <a:solidFill>
                <a:srgbClr val="000000"/>
              </a:solidFill>
            </a:endParaRPr>
          </a:p>
        </p:txBody>
      </p:sp>
      <p:sp>
        <p:nvSpPr>
          <p:cNvPr id="3" name="Rectangle 6"/>
          <p:cNvSpPr>
            <a:spLocks noGrp="1" noChangeArrowheads="1"/>
          </p:cNvSpPr>
          <p:nvPr>
            <p:ph type="sldNum" sz="quarter" idx="11"/>
          </p:nvPr>
        </p:nvSpPr>
        <p:spPr>
          <a:ln/>
        </p:spPr>
        <p:txBody>
          <a:bodyPr/>
          <a:lstStyle>
            <a:lvl1pPr>
              <a:defRPr/>
            </a:lvl1pPr>
          </a:lstStyle>
          <a:p>
            <a:fld id="{1B42CEB1-8695-4710-AD70-0F6B9EB4A9E3}" type="slidenum">
              <a:rPr lang="de-DE" altLang="de-DE">
                <a:solidFill>
                  <a:srgbClr val="808080"/>
                </a:solidFill>
              </a:rPr>
              <a:pPr/>
              <a:t>‹#›</a:t>
            </a:fld>
            <a:endParaRPr lang="de-DE" altLang="de-DE">
              <a:solidFill>
                <a:srgbClr val="000000"/>
              </a:solidFill>
            </a:endParaRPr>
          </a:p>
        </p:txBody>
      </p:sp>
    </p:spTree>
    <p:extLst>
      <p:ext uri="{BB962C8B-B14F-4D97-AF65-F5344CB8AC3E}">
        <p14:creationId xmlns:p14="http://schemas.microsoft.com/office/powerpoint/2010/main" val="780788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fld id="{C6D40D77-E111-40D0-8F47-B615418AF78A}" type="slidenum">
              <a:rPr lang="de-DE" altLang="de-DE">
                <a:solidFill>
                  <a:srgbClr val="808080"/>
                </a:solidFill>
              </a:rPr>
              <a:pPr/>
              <a:t>‹#›</a:t>
            </a:fld>
            <a:endParaRPr lang="de-DE" altLang="de-DE">
              <a:solidFill>
                <a:srgbClr val="000000"/>
              </a:solidFill>
            </a:endParaRPr>
          </a:p>
        </p:txBody>
      </p:sp>
    </p:spTree>
    <p:extLst>
      <p:ext uri="{BB962C8B-B14F-4D97-AF65-F5344CB8AC3E}">
        <p14:creationId xmlns:p14="http://schemas.microsoft.com/office/powerpoint/2010/main" val="29044371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0" y="1588"/>
            <a:ext cx="9144000" cy="5143500"/>
          </a:xfrm>
          <a:prstGeom prst="rect">
            <a:avLst/>
          </a:prstGeom>
          <a:solidFill>
            <a:srgbClr val="00589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de-DE" altLang="de-DE" sz="2400">
              <a:solidFill>
                <a:srgbClr val="000000"/>
              </a:solidFill>
            </a:endParaRPr>
          </a:p>
        </p:txBody>
      </p:sp>
      <p:sp>
        <p:nvSpPr>
          <p:cNvPr id="5" name="Line 18"/>
          <p:cNvSpPr>
            <a:spLocks noChangeShapeType="1"/>
          </p:cNvSpPr>
          <p:nvPr/>
        </p:nvSpPr>
        <p:spPr bwMode="auto">
          <a:xfrm>
            <a:off x="-36512" y="4587875"/>
            <a:ext cx="9288463"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de-DE" sz="2400">
              <a:solidFill>
                <a:srgbClr val="000000"/>
              </a:solidFill>
              <a:ea typeface="ＭＳ Ｐゴシック"/>
            </a:endParaRPr>
          </a:p>
        </p:txBody>
      </p:sp>
      <p:pic>
        <p:nvPicPr>
          <p:cNvPr id="6" name="Bild 11" descr="GFZ-LogoNeu_eng_neg_1c.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951" y="4659313"/>
            <a:ext cx="58737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Grp="1" noChangeArrowheads="1"/>
          </p:cNvSpPr>
          <p:nvPr>
            <p:ph type="ctrTitle"/>
          </p:nvPr>
        </p:nvSpPr>
        <p:spPr>
          <a:xfrm>
            <a:off x="152400" y="228600"/>
            <a:ext cx="8839200" cy="1543050"/>
          </a:xfrm>
        </p:spPr>
        <p:txBody>
          <a:bodyPr/>
          <a:lstStyle>
            <a:lvl1pPr>
              <a:defRPr>
                <a:solidFill>
                  <a:schemeClr val="bg1"/>
                </a:solidFill>
                <a:latin typeface="+mj-lt"/>
                <a:ea typeface="Arial Unicode MS" pitchFamily="34" charset="-128"/>
                <a:cs typeface="Arial Unicode MS" pitchFamily="34" charset="-128"/>
              </a:defRPr>
            </a:lvl1pPr>
          </a:lstStyle>
          <a:p>
            <a:pPr lvl="0"/>
            <a:r>
              <a:rPr lang="de-DE" noProof="0"/>
              <a:t>Titelmasterformat durch Klicken bearbeiten</a:t>
            </a:r>
            <a:endParaRPr lang="de-DE" noProof="0" dirty="0"/>
          </a:p>
        </p:txBody>
      </p:sp>
      <p:sp>
        <p:nvSpPr>
          <p:cNvPr id="8196" name="Rectangle 4"/>
          <p:cNvSpPr>
            <a:spLocks noGrp="1" noChangeArrowheads="1"/>
          </p:cNvSpPr>
          <p:nvPr>
            <p:ph type="subTitle" idx="1"/>
          </p:nvPr>
        </p:nvSpPr>
        <p:spPr>
          <a:xfrm>
            <a:off x="152400" y="1771650"/>
            <a:ext cx="8839200" cy="800100"/>
          </a:xfrm>
        </p:spPr>
        <p:txBody>
          <a:bodyPr/>
          <a:lstStyle>
            <a:lvl1pPr marL="0" indent="0" algn="ctr">
              <a:buFontTx/>
              <a:buNone/>
              <a:defRPr>
                <a:solidFill>
                  <a:schemeClr val="bg1"/>
                </a:solidFill>
                <a:latin typeface="+mj-lt"/>
                <a:ea typeface="Arial Unicode MS" pitchFamily="34" charset="-128"/>
                <a:cs typeface="Arial Unicode MS" pitchFamily="34" charset="-128"/>
              </a:defRPr>
            </a:lvl1pPr>
          </a:lstStyle>
          <a:p>
            <a:pPr lvl="0"/>
            <a:r>
              <a:rPr lang="de-DE" noProof="0"/>
              <a:t>Formatvorlage des Untertitelmasters durch Klicken bearbeiten</a:t>
            </a:r>
            <a:endParaRPr lang="de-DE" noProof="0" dirty="0"/>
          </a:p>
        </p:txBody>
      </p:sp>
      <p:pic>
        <p:nvPicPr>
          <p:cNvPr id="8" name="Grafik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12360" y="4744833"/>
            <a:ext cx="1331640" cy="285956"/>
          </a:xfrm>
          <a:prstGeom prst="rect">
            <a:avLst/>
          </a:prstGeom>
        </p:spPr>
      </p:pic>
    </p:spTree>
    <p:extLst>
      <p:ext uri="{BB962C8B-B14F-4D97-AF65-F5344CB8AC3E}">
        <p14:creationId xmlns:p14="http://schemas.microsoft.com/office/powerpoint/2010/main" val="3536441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52400" y="1257300"/>
            <a:ext cx="4343400" cy="3028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257300"/>
            <a:ext cx="4343400" cy="3028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p>
        </p:txBody>
      </p:sp>
      <p:sp>
        <p:nvSpPr>
          <p:cNvPr id="6" name="Rectangle 6"/>
          <p:cNvSpPr>
            <a:spLocks noGrp="1" noChangeArrowheads="1"/>
          </p:cNvSpPr>
          <p:nvPr>
            <p:ph type="sldNum" sz="quarter" idx="11"/>
          </p:nvPr>
        </p:nvSpPr>
        <p:spPr>
          <a:ln/>
        </p:spPr>
        <p:txBody>
          <a:bodyPr/>
          <a:lstStyle>
            <a:lvl1pPr>
              <a:defRPr/>
            </a:lvl1pPr>
          </a:lstStyle>
          <a:p>
            <a:fld id="{D232C7EE-0DD2-4C7A-B362-5FAF3A75D56D}" type="slidenum">
              <a:rPr lang="de-DE" altLang="de-DE"/>
              <a:pPr/>
              <a:t>‹#›</a:t>
            </a:fld>
            <a:endParaRPr lang="de-DE" altLang="de-DE" dirty="0">
              <a:solidFill>
                <a:schemeClr val="tx1"/>
              </a:solidFill>
            </a:endParaRPr>
          </a:p>
        </p:txBody>
      </p:sp>
    </p:spTree>
    <p:extLst>
      <p:ext uri="{BB962C8B-B14F-4D97-AF65-F5344CB8AC3E}">
        <p14:creationId xmlns:p14="http://schemas.microsoft.com/office/powerpoint/2010/main" val="11704387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52400" y="156815"/>
            <a:ext cx="8839200" cy="427037"/>
          </a:xfrm>
        </p:spPr>
        <p:txBody>
          <a:bodyPr/>
          <a:lstStyle>
            <a:lvl1pPr>
              <a:defRPr sz="2100">
                <a:latin typeface="+mj-lt"/>
                <a:ea typeface="Arial Unicode MS" pitchFamily="34" charset="-128"/>
                <a:cs typeface="Arial Unicode MS" pitchFamily="34" charset="-128"/>
              </a:defRPr>
            </a:lvl1pPr>
          </a:lstStyle>
          <a:p>
            <a:endParaRPr lang="en-GB" noProof="0" dirty="0"/>
          </a:p>
        </p:txBody>
      </p:sp>
      <p:sp>
        <p:nvSpPr>
          <p:cNvPr id="3" name="Inhaltsplatzhalter 2"/>
          <p:cNvSpPr>
            <a:spLocks noGrp="1"/>
          </p:cNvSpPr>
          <p:nvPr>
            <p:ph idx="1"/>
          </p:nvPr>
        </p:nvSpPr>
        <p:spPr>
          <a:xfrm>
            <a:off x="152400" y="797370"/>
            <a:ext cx="8839200" cy="3488881"/>
          </a:xfrm>
        </p:spPr>
        <p:txBody>
          <a:bodyPr/>
          <a:lstStyle>
            <a:lvl1pPr>
              <a:defRPr>
                <a:latin typeface="+mn-lt"/>
                <a:ea typeface="Arial Unicode MS" pitchFamily="34" charset="-128"/>
                <a:cs typeface="Arial Unicode MS" pitchFamily="34" charset="-128"/>
              </a:defRPr>
            </a:lvl1pPr>
            <a:lvl2pPr>
              <a:defRPr>
                <a:latin typeface="+mn-lt"/>
                <a:ea typeface="Arial Unicode MS" pitchFamily="34" charset="-128"/>
                <a:cs typeface="Arial Unicode MS" pitchFamily="34" charset="-128"/>
              </a:defRPr>
            </a:lvl2pPr>
            <a:lvl3pPr>
              <a:defRPr>
                <a:latin typeface="+mn-lt"/>
                <a:ea typeface="Arial Unicode MS" pitchFamily="34" charset="-128"/>
                <a:cs typeface="Arial Unicode MS" pitchFamily="34" charset="-128"/>
              </a:defRPr>
            </a:lvl3pPr>
            <a:lvl4pPr>
              <a:defRPr>
                <a:latin typeface="+mn-lt"/>
                <a:ea typeface="Arial Unicode MS" pitchFamily="34" charset="-128"/>
                <a:cs typeface="Arial Unicode MS" pitchFamily="34" charset="-128"/>
              </a:defRPr>
            </a:lvl4pPr>
            <a:lvl5pPr>
              <a:defRPr>
                <a:latin typeface="+mn-lt"/>
                <a:ea typeface="Arial Unicode MS" pitchFamily="34" charset="-128"/>
                <a:cs typeface="Arial Unicode MS" pitchFamily="34" charset="-128"/>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Rectangle 5"/>
          <p:cNvSpPr>
            <a:spLocks noGrp="1" noChangeArrowheads="1"/>
          </p:cNvSpPr>
          <p:nvPr>
            <p:ph type="ftr" sz="quarter" idx="10"/>
          </p:nvPr>
        </p:nvSpPr>
        <p:spPr>
          <a:ln/>
        </p:spPr>
        <p:txBody>
          <a:bodyPr/>
          <a:lstStyle>
            <a:lvl1pPr>
              <a:defRPr/>
            </a:lvl1pPr>
          </a:lstStyle>
          <a:p>
            <a:pPr>
              <a:defRPr/>
            </a:pPr>
            <a:endParaRPr lang="de-DE">
              <a:solidFill>
                <a:srgbClr val="000000"/>
              </a:solidFill>
            </a:endParaRPr>
          </a:p>
        </p:txBody>
      </p:sp>
      <p:sp>
        <p:nvSpPr>
          <p:cNvPr id="5" name="Rectangle 6"/>
          <p:cNvSpPr>
            <a:spLocks noGrp="1" noChangeArrowheads="1"/>
          </p:cNvSpPr>
          <p:nvPr>
            <p:ph type="sldNum" sz="quarter" idx="11"/>
          </p:nvPr>
        </p:nvSpPr>
        <p:spPr>
          <a:xfrm>
            <a:off x="3851920" y="4759510"/>
            <a:ext cx="838200" cy="255587"/>
          </a:xfrm>
          <a:ln/>
        </p:spPr>
        <p:txBody>
          <a:bodyPr/>
          <a:lstStyle>
            <a:lvl1pPr>
              <a:defRPr/>
            </a:lvl1pPr>
          </a:lstStyle>
          <a:p>
            <a:fld id="{48105EDC-34E1-4D80-B051-D0CBD59863B8}" type="slidenum">
              <a:rPr lang="de-DE" altLang="de-DE">
                <a:solidFill>
                  <a:srgbClr val="808080"/>
                </a:solidFill>
              </a:rPr>
              <a:pPr/>
              <a:t>‹#›</a:t>
            </a:fld>
            <a:endParaRPr lang="de-DE" altLang="de-DE">
              <a:solidFill>
                <a:srgbClr val="000000"/>
              </a:solidFill>
            </a:endParaRPr>
          </a:p>
        </p:txBody>
      </p:sp>
      <p:pic>
        <p:nvPicPr>
          <p:cNvPr id="7" name="Grafik 10">
            <a:extLst>
              <a:ext uri="{FF2B5EF4-FFF2-40B4-BE49-F238E27FC236}">
                <a16:creationId xmlns:a16="http://schemas.microsoft.com/office/drawing/2014/main" id="{CE26FC16-E4F0-4E4E-AEA3-3C510AEFAB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7858" y="23201"/>
            <a:ext cx="986142" cy="774168"/>
          </a:xfrm>
          <a:prstGeom prst="rect">
            <a:avLst/>
          </a:prstGeom>
        </p:spPr>
      </p:pic>
    </p:spTree>
    <p:extLst>
      <p:ext uri="{BB962C8B-B14F-4D97-AF65-F5344CB8AC3E}">
        <p14:creationId xmlns:p14="http://schemas.microsoft.com/office/powerpoint/2010/main" val="2489265005"/>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52400" y="1257300"/>
            <a:ext cx="4343400" cy="3028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257300"/>
            <a:ext cx="4343400" cy="3028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fld id="{D232C7EE-0DD2-4C7A-B362-5FAF3A75D56D}" type="slidenum">
              <a:rPr lang="de-DE" altLang="de-DE">
                <a:solidFill>
                  <a:srgbClr val="808080"/>
                </a:solidFill>
              </a:rPr>
              <a:pPr/>
              <a:t>‹#›</a:t>
            </a:fld>
            <a:endParaRPr lang="de-DE" altLang="de-DE" dirty="0">
              <a:solidFill>
                <a:srgbClr val="000000"/>
              </a:solidFill>
            </a:endParaRPr>
          </a:p>
        </p:txBody>
      </p:sp>
    </p:spTree>
    <p:extLst>
      <p:ext uri="{BB962C8B-B14F-4D97-AF65-F5344CB8AC3E}">
        <p14:creationId xmlns:p14="http://schemas.microsoft.com/office/powerpoint/2010/main" val="42772713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p:spPr>
        <p:txBody>
          <a:bodyPr/>
          <a:lstStyle>
            <a:lvl1pPr>
              <a:defRPr/>
            </a:lvl1pPr>
          </a:lstStyle>
          <a:p>
            <a:r>
              <a:rPr lang="de-DE"/>
              <a:t>Titelmasterformat durch Klicken bearbeiten</a:t>
            </a:r>
          </a:p>
        </p:txBody>
      </p:sp>
      <p:sp>
        <p:nvSpPr>
          <p:cNvPr id="4" name="Inhaltsplatzhalt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1"/>
          </p:nvPr>
        </p:nvSpPr>
        <p:spPr>
          <a:ln/>
        </p:spPr>
        <p:txBody>
          <a:bodyPr/>
          <a:lstStyle>
            <a:lvl1pPr>
              <a:defRPr/>
            </a:lvl1pPr>
          </a:lstStyle>
          <a:p>
            <a:fld id="{DBAB479F-EF7F-4B2E-A81B-1A7DE36B62D2}" type="slidenum">
              <a:rPr lang="de-DE" altLang="de-DE">
                <a:solidFill>
                  <a:srgbClr val="808080"/>
                </a:solidFill>
              </a:rPr>
              <a:pPr/>
              <a:t>‹#›</a:t>
            </a:fld>
            <a:endParaRPr lang="de-DE" altLang="de-DE">
              <a:solidFill>
                <a:srgbClr val="000000"/>
              </a:solidFill>
            </a:endParaRPr>
          </a:p>
        </p:txBody>
      </p:sp>
    </p:spTree>
    <p:extLst>
      <p:ext uri="{BB962C8B-B14F-4D97-AF65-F5344CB8AC3E}">
        <p14:creationId xmlns:p14="http://schemas.microsoft.com/office/powerpoint/2010/main" val="18296167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5"/>
          <p:cNvSpPr>
            <a:spLocks noGrp="1" noChangeArrowheads="1"/>
          </p:cNvSpPr>
          <p:nvPr>
            <p:ph type="ftr" sz="quarter" idx="10"/>
          </p:nvPr>
        </p:nvSpPr>
        <p:spPr>
          <a:ln/>
        </p:spPr>
        <p:txBody>
          <a:bodyPr/>
          <a:lstStyle>
            <a:lvl1pPr>
              <a:defRPr/>
            </a:lvl1pPr>
          </a:lstStyle>
          <a:p>
            <a:pPr>
              <a:defRPr/>
            </a:pPr>
            <a:endParaRPr lang="de-DE">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fld id="{9BC05238-B3BF-498D-8B46-96DFE24180B0}" type="slidenum">
              <a:rPr lang="de-DE" altLang="de-DE">
                <a:solidFill>
                  <a:srgbClr val="808080"/>
                </a:solidFill>
              </a:rPr>
              <a:pPr/>
              <a:t>‹#›</a:t>
            </a:fld>
            <a:endParaRPr lang="de-DE" altLang="de-DE">
              <a:solidFill>
                <a:srgbClr val="000000"/>
              </a:solidFill>
            </a:endParaRPr>
          </a:p>
        </p:txBody>
      </p:sp>
    </p:spTree>
    <p:extLst>
      <p:ext uri="{BB962C8B-B14F-4D97-AF65-F5344CB8AC3E}">
        <p14:creationId xmlns:p14="http://schemas.microsoft.com/office/powerpoint/2010/main" val="14010453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de-DE">
              <a:solidFill>
                <a:srgbClr val="000000"/>
              </a:solidFill>
            </a:endParaRPr>
          </a:p>
        </p:txBody>
      </p:sp>
      <p:sp>
        <p:nvSpPr>
          <p:cNvPr id="3" name="Rectangle 6"/>
          <p:cNvSpPr>
            <a:spLocks noGrp="1" noChangeArrowheads="1"/>
          </p:cNvSpPr>
          <p:nvPr>
            <p:ph type="sldNum" sz="quarter" idx="11"/>
          </p:nvPr>
        </p:nvSpPr>
        <p:spPr>
          <a:ln/>
        </p:spPr>
        <p:txBody>
          <a:bodyPr/>
          <a:lstStyle>
            <a:lvl1pPr>
              <a:defRPr/>
            </a:lvl1pPr>
          </a:lstStyle>
          <a:p>
            <a:fld id="{1B42CEB1-8695-4710-AD70-0F6B9EB4A9E3}" type="slidenum">
              <a:rPr lang="de-DE" altLang="de-DE">
                <a:solidFill>
                  <a:srgbClr val="808080"/>
                </a:solidFill>
              </a:rPr>
              <a:pPr/>
              <a:t>‹#›</a:t>
            </a:fld>
            <a:endParaRPr lang="de-DE" altLang="de-DE">
              <a:solidFill>
                <a:srgbClr val="000000"/>
              </a:solidFill>
            </a:endParaRPr>
          </a:p>
        </p:txBody>
      </p:sp>
    </p:spTree>
    <p:extLst>
      <p:ext uri="{BB962C8B-B14F-4D97-AF65-F5344CB8AC3E}">
        <p14:creationId xmlns:p14="http://schemas.microsoft.com/office/powerpoint/2010/main" val="7532767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204787"/>
            <a:ext cx="3008313" cy="871538"/>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de-DE"/>
              <a:t>Textmasterformat bearbeiten</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fld id="{C6D40D77-E111-40D0-8F47-B615418AF78A}" type="slidenum">
              <a:rPr lang="de-DE" altLang="de-DE">
                <a:solidFill>
                  <a:srgbClr val="808080"/>
                </a:solidFill>
              </a:rPr>
              <a:pPr/>
              <a:t>‹#›</a:t>
            </a:fld>
            <a:endParaRPr lang="de-DE" altLang="de-DE">
              <a:solidFill>
                <a:srgbClr val="000000"/>
              </a:solidFill>
            </a:endParaRPr>
          </a:p>
        </p:txBody>
      </p:sp>
    </p:spTree>
    <p:extLst>
      <p:ext uri="{BB962C8B-B14F-4D97-AF65-F5344CB8AC3E}">
        <p14:creationId xmlns:p14="http://schemas.microsoft.com/office/powerpoint/2010/main" val="23275163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0" y="1588"/>
            <a:ext cx="9144000" cy="5143500"/>
          </a:xfrm>
          <a:prstGeom prst="rect">
            <a:avLst/>
          </a:prstGeom>
          <a:solidFill>
            <a:srgbClr val="00589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de-DE" altLang="de-DE" sz="2400">
              <a:solidFill>
                <a:srgbClr val="000000"/>
              </a:solidFill>
            </a:endParaRPr>
          </a:p>
        </p:txBody>
      </p:sp>
      <p:sp>
        <p:nvSpPr>
          <p:cNvPr id="5" name="Line 18"/>
          <p:cNvSpPr>
            <a:spLocks noChangeShapeType="1"/>
          </p:cNvSpPr>
          <p:nvPr/>
        </p:nvSpPr>
        <p:spPr bwMode="auto">
          <a:xfrm>
            <a:off x="-36512" y="4587875"/>
            <a:ext cx="9288463"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de-DE" sz="1800">
              <a:solidFill>
                <a:srgbClr val="000000"/>
              </a:solidFill>
            </a:endParaRPr>
          </a:p>
        </p:txBody>
      </p:sp>
      <p:pic>
        <p:nvPicPr>
          <p:cNvPr id="6" name="Bild 11" descr="GFZ-LogoNeu_eng_neg_1c.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951" y="4659313"/>
            <a:ext cx="58737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Grp="1" noChangeArrowheads="1"/>
          </p:cNvSpPr>
          <p:nvPr>
            <p:ph type="ctrTitle"/>
          </p:nvPr>
        </p:nvSpPr>
        <p:spPr>
          <a:xfrm>
            <a:off x="152400" y="228600"/>
            <a:ext cx="8839200" cy="1543050"/>
          </a:xfrm>
        </p:spPr>
        <p:txBody>
          <a:bodyPr/>
          <a:lstStyle>
            <a:lvl1pPr>
              <a:defRPr>
                <a:solidFill>
                  <a:schemeClr val="bg1"/>
                </a:solidFill>
                <a:latin typeface="+mj-lt"/>
                <a:ea typeface="Arial Unicode MS" pitchFamily="34" charset="-128"/>
                <a:cs typeface="Arial Unicode MS" pitchFamily="34" charset="-128"/>
              </a:defRPr>
            </a:lvl1pPr>
          </a:lstStyle>
          <a:p>
            <a:pPr lvl="0"/>
            <a:r>
              <a:rPr lang="de-DE" noProof="0"/>
              <a:t>Titelmasterformat durch Klicken bearbeiten</a:t>
            </a:r>
            <a:endParaRPr lang="de-DE" noProof="0" dirty="0"/>
          </a:p>
        </p:txBody>
      </p:sp>
      <p:sp>
        <p:nvSpPr>
          <p:cNvPr id="8196" name="Rectangle 4"/>
          <p:cNvSpPr>
            <a:spLocks noGrp="1" noChangeArrowheads="1"/>
          </p:cNvSpPr>
          <p:nvPr>
            <p:ph type="subTitle" idx="1"/>
          </p:nvPr>
        </p:nvSpPr>
        <p:spPr>
          <a:xfrm>
            <a:off x="152400" y="1771650"/>
            <a:ext cx="8839200" cy="800100"/>
          </a:xfrm>
        </p:spPr>
        <p:txBody>
          <a:bodyPr/>
          <a:lstStyle>
            <a:lvl1pPr marL="0" indent="0" algn="ctr">
              <a:buFontTx/>
              <a:buNone/>
              <a:defRPr>
                <a:solidFill>
                  <a:schemeClr val="bg1"/>
                </a:solidFill>
                <a:latin typeface="+mj-lt"/>
                <a:ea typeface="Arial Unicode MS" pitchFamily="34" charset="-128"/>
                <a:cs typeface="Arial Unicode MS" pitchFamily="34" charset="-128"/>
              </a:defRPr>
            </a:lvl1pPr>
          </a:lstStyle>
          <a:p>
            <a:pPr lvl="0"/>
            <a:r>
              <a:rPr lang="de-DE" noProof="0"/>
              <a:t>Formatvorlage des Untertitelmasters durch Klicken bearbeiten</a:t>
            </a:r>
            <a:endParaRPr lang="de-DE" noProof="0" dirty="0"/>
          </a:p>
        </p:txBody>
      </p:sp>
      <p:pic>
        <p:nvPicPr>
          <p:cNvPr id="8" name="Grafik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12360" y="4744833"/>
            <a:ext cx="1331640" cy="285956"/>
          </a:xfrm>
          <a:prstGeom prst="rect">
            <a:avLst/>
          </a:prstGeom>
        </p:spPr>
      </p:pic>
    </p:spTree>
    <p:extLst>
      <p:ext uri="{BB962C8B-B14F-4D97-AF65-F5344CB8AC3E}">
        <p14:creationId xmlns:p14="http://schemas.microsoft.com/office/powerpoint/2010/main" val="11733060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52400" y="156815"/>
            <a:ext cx="8839200" cy="427037"/>
          </a:xfrm>
        </p:spPr>
        <p:txBody>
          <a:bodyPr/>
          <a:lstStyle>
            <a:lvl1pPr>
              <a:defRPr sz="2100">
                <a:latin typeface="+mj-lt"/>
                <a:ea typeface="Arial Unicode MS" pitchFamily="34" charset="-128"/>
                <a:cs typeface="Arial Unicode MS" pitchFamily="34" charset="-128"/>
              </a:defRPr>
            </a:lvl1pPr>
          </a:lstStyle>
          <a:p>
            <a:endParaRPr lang="en-GB" noProof="0" dirty="0"/>
          </a:p>
        </p:txBody>
      </p:sp>
      <p:sp>
        <p:nvSpPr>
          <p:cNvPr id="3" name="Inhaltsplatzhalter 2"/>
          <p:cNvSpPr>
            <a:spLocks noGrp="1"/>
          </p:cNvSpPr>
          <p:nvPr>
            <p:ph idx="1"/>
          </p:nvPr>
        </p:nvSpPr>
        <p:spPr>
          <a:xfrm>
            <a:off x="152400" y="797370"/>
            <a:ext cx="8839200" cy="3488881"/>
          </a:xfrm>
        </p:spPr>
        <p:txBody>
          <a:bodyPr/>
          <a:lstStyle>
            <a:lvl1pPr>
              <a:defRPr>
                <a:latin typeface="+mn-lt"/>
                <a:ea typeface="Arial Unicode MS" pitchFamily="34" charset="-128"/>
                <a:cs typeface="Arial Unicode MS" pitchFamily="34" charset="-128"/>
              </a:defRPr>
            </a:lvl1pPr>
            <a:lvl2pPr>
              <a:defRPr>
                <a:latin typeface="+mn-lt"/>
                <a:ea typeface="Arial Unicode MS" pitchFamily="34" charset="-128"/>
                <a:cs typeface="Arial Unicode MS" pitchFamily="34" charset="-128"/>
              </a:defRPr>
            </a:lvl2pPr>
            <a:lvl3pPr>
              <a:defRPr>
                <a:latin typeface="+mn-lt"/>
                <a:ea typeface="Arial Unicode MS" pitchFamily="34" charset="-128"/>
                <a:cs typeface="Arial Unicode MS" pitchFamily="34" charset="-128"/>
              </a:defRPr>
            </a:lvl3pPr>
            <a:lvl4pPr>
              <a:defRPr>
                <a:latin typeface="+mn-lt"/>
                <a:ea typeface="Arial Unicode MS" pitchFamily="34" charset="-128"/>
                <a:cs typeface="Arial Unicode MS" pitchFamily="34" charset="-128"/>
              </a:defRPr>
            </a:lvl4pPr>
            <a:lvl5pPr>
              <a:defRPr>
                <a:latin typeface="+mn-lt"/>
                <a:ea typeface="Arial Unicode MS" pitchFamily="34" charset="-128"/>
                <a:cs typeface="Arial Unicode MS" pitchFamily="34" charset="-128"/>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Rectangle 5"/>
          <p:cNvSpPr>
            <a:spLocks noGrp="1" noChangeArrowheads="1"/>
          </p:cNvSpPr>
          <p:nvPr>
            <p:ph type="ftr" sz="quarter" idx="10"/>
          </p:nvPr>
        </p:nvSpPr>
        <p:spPr>
          <a:ln/>
        </p:spPr>
        <p:txBody>
          <a:bodyPr/>
          <a:lstStyle>
            <a:lvl1pPr>
              <a:defRPr/>
            </a:lvl1pPr>
          </a:lstStyle>
          <a:p>
            <a:pPr>
              <a:defRPr/>
            </a:pPr>
            <a:endParaRPr lang="de-DE">
              <a:solidFill>
                <a:srgbClr val="000000"/>
              </a:solidFill>
            </a:endParaRPr>
          </a:p>
        </p:txBody>
      </p:sp>
      <p:sp>
        <p:nvSpPr>
          <p:cNvPr id="5" name="Rectangle 6"/>
          <p:cNvSpPr>
            <a:spLocks noGrp="1" noChangeArrowheads="1"/>
          </p:cNvSpPr>
          <p:nvPr>
            <p:ph type="sldNum" sz="quarter" idx="11"/>
          </p:nvPr>
        </p:nvSpPr>
        <p:spPr>
          <a:xfrm>
            <a:off x="3851920" y="4759510"/>
            <a:ext cx="838200" cy="255587"/>
          </a:xfrm>
          <a:ln/>
        </p:spPr>
        <p:txBody>
          <a:bodyPr/>
          <a:lstStyle>
            <a:lvl1pPr>
              <a:defRPr/>
            </a:lvl1pPr>
          </a:lstStyle>
          <a:p>
            <a:fld id="{48105EDC-34E1-4D80-B051-D0CBD59863B8}" type="slidenum">
              <a:rPr lang="de-DE" altLang="de-DE">
                <a:solidFill>
                  <a:srgbClr val="808080"/>
                </a:solidFill>
              </a:rPr>
              <a:pPr/>
              <a:t>‹#›</a:t>
            </a:fld>
            <a:endParaRPr lang="de-DE" altLang="de-DE">
              <a:solidFill>
                <a:srgbClr val="000000"/>
              </a:solidFill>
            </a:endParaRPr>
          </a:p>
        </p:txBody>
      </p:sp>
      <p:pic>
        <p:nvPicPr>
          <p:cNvPr id="7" name="Grafik 10">
            <a:extLst>
              <a:ext uri="{FF2B5EF4-FFF2-40B4-BE49-F238E27FC236}">
                <a16:creationId xmlns:a16="http://schemas.microsoft.com/office/drawing/2014/main" id="{CE26FC16-E4F0-4E4E-AEA3-3C510AEFAB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7858" y="23201"/>
            <a:ext cx="986142" cy="774168"/>
          </a:xfrm>
          <a:prstGeom prst="rect">
            <a:avLst/>
          </a:prstGeom>
        </p:spPr>
      </p:pic>
    </p:spTree>
    <p:extLst>
      <p:ext uri="{BB962C8B-B14F-4D97-AF65-F5344CB8AC3E}">
        <p14:creationId xmlns:p14="http://schemas.microsoft.com/office/powerpoint/2010/main" val="3897421609"/>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52400" y="1257300"/>
            <a:ext cx="4343400" cy="3028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257300"/>
            <a:ext cx="4343400" cy="3028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fld id="{D232C7EE-0DD2-4C7A-B362-5FAF3A75D56D}" type="slidenum">
              <a:rPr lang="de-DE" altLang="de-DE">
                <a:solidFill>
                  <a:srgbClr val="808080"/>
                </a:solidFill>
              </a:rPr>
              <a:pPr/>
              <a:t>‹#›</a:t>
            </a:fld>
            <a:endParaRPr lang="de-DE" altLang="de-DE" dirty="0">
              <a:solidFill>
                <a:srgbClr val="000000"/>
              </a:solidFill>
            </a:endParaRPr>
          </a:p>
        </p:txBody>
      </p:sp>
    </p:spTree>
    <p:extLst>
      <p:ext uri="{BB962C8B-B14F-4D97-AF65-F5344CB8AC3E}">
        <p14:creationId xmlns:p14="http://schemas.microsoft.com/office/powerpoint/2010/main" val="7883576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p:spPr>
        <p:txBody>
          <a:bodyPr/>
          <a:lstStyle>
            <a:lvl1pPr>
              <a:defRPr/>
            </a:lvl1pPr>
          </a:lstStyle>
          <a:p>
            <a:r>
              <a:rPr lang="de-DE"/>
              <a:t>Titelmasterformat durch Klicken bearbeiten</a:t>
            </a:r>
          </a:p>
        </p:txBody>
      </p:sp>
      <p:sp>
        <p:nvSpPr>
          <p:cNvPr id="4" name="Inhaltsplatzhalt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1"/>
          </p:nvPr>
        </p:nvSpPr>
        <p:spPr>
          <a:ln/>
        </p:spPr>
        <p:txBody>
          <a:bodyPr/>
          <a:lstStyle>
            <a:lvl1pPr>
              <a:defRPr/>
            </a:lvl1pPr>
          </a:lstStyle>
          <a:p>
            <a:fld id="{DBAB479F-EF7F-4B2E-A81B-1A7DE36B62D2}" type="slidenum">
              <a:rPr lang="de-DE" altLang="de-DE">
                <a:solidFill>
                  <a:srgbClr val="808080"/>
                </a:solidFill>
              </a:rPr>
              <a:pPr/>
              <a:t>‹#›</a:t>
            </a:fld>
            <a:endParaRPr lang="de-DE" altLang="de-DE">
              <a:solidFill>
                <a:srgbClr val="000000"/>
              </a:solidFill>
            </a:endParaRPr>
          </a:p>
        </p:txBody>
      </p:sp>
    </p:spTree>
    <p:extLst>
      <p:ext uri="{BB962C8B-B14F-4D97-AF65-F5344CB8AC3E}">
        <p14:creationId xmlns:p14="http://schemas.microsoft.com/office/powerpoint/2010/main" val="2647491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p:spPr>
        <p:txBody>
          <a:bodyPr/>
          <a:lstStyle>
            <a:lvl1pPr>
              <a:defRPr/>
            </a:lvl1pPr>
          </a:lstStyle>
          <a:p>
            <a:r>
              <a:rPr lang="de-DE"/>
              <a:t>Titelmasterformat durch Klicken bearbeiten</a:t>
            </a:r>
          </a:p>
        </p:txBody>
      </p:sp>
      <p:sp>
        <p:nvSpPr>
          <p:cNvPr id="4" name="Inhaltsplatzhalt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p>
        </p:txBody>
      </p:sp>
      <p:sp>
        <p:nvSpPr>
          <p:cNvPr id="7" name="Rectangle 6"/>
          <p:cNvSpPr>
            <a:spLocks noGrp="1" noChangeArrowheads="1"/>
          </p:cNvSpPr>
          <p:nvPr>
            <p:ph type="sldNum" sz="quarter" idx="11"/>
          </p:nvPr>
        </p:nvSpPr>
        <p:spPr>
          <a:ln/>
        </p:spPr>
        <p:txBody>
          <a:bodyPr/>
          <a:lstStyle>
            <a:lvl1pPr>
              <a:defRPr/>
            </a:lvl1pPr>
          </a:lstStyle>
          <a:p>
            <a:fld id="{DBAB479F-EF7F-4B2E-A81B-1A7DE36B62D2}" type="slidenum">
              <a:rPr lang="de-DE" altLang="de-DE"/>
              <a:pPr/>
              <a:t>‹#›</a:t>
            </a:fld>
            <a:endParaRPr lang="de-DE" altLang="de-DE">
              <a:solidFill>
                <a:schemeClr val="tx1"/>
              </a:solidFill>
            </a:endParaRPr>
          </a:p>
        </p:txBody>
      </p:sp>
    </p:spTree>
    <p:extLst>
      <p:ext uri="{BB962C8B-B14F-4D97-AF65-F5344CB8AC3E}">
        <p14:creationId xmlns:p14="http://schemas.microsoft.com/office/powerpoint/2010/main" val="30902581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5"/>
          <p:cNvSpPr>
            <a:spLocks noGrp="1" noChangeArrowheads="1"/>
          </p:cNvSpPr>
          <p:nvPr>
            <p:ph type="ftr" sz="quarter" idx="10"/>
          </p:nvPr>
        </p:nvSpPr>
        <p:spPr>
          <a:ln/>
        </p:spPr>
        <p:txBody>
          <a:bodyPr/>
          <a:lstStyle>
            <a:lvl1pPr>
              <a:defRPr/>
            </a:lvl1pPr>
          </a:lstStyle>
          <a:p>
            <a:pPr>
              <a:defRPr/>
            </a:pPr>
            <a:endParaRPr lang="de-DE">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fld id="{9BC05238-B3BF-498D-8B46-96DFE24180B0}" type="slidenum">
              <a:rPr lang="de-DE" altLang="de-DE">
                <a:solidFill>
                  <a:srgbClr val="808080"/>
                </a:solidFill>
              </a:rPr>
              <a:pPr/>
              <a:t>‹#›</a:t>
            </a:fld>
            <a:endParaRPr lang="de-DE" altLang="de-DE">
              <a:solidFill>
                <a:srgbClr val="000000"/>
              </a:solidFill>
            </a:endParaRPr>
          </a:p>
        </p:txBody>
      </p:sp>
    </p:spTree>
    <p:extLst>
      <p:ext uri="{BB962C8B-B14F-4D97-AF65-F5344CB8AC3E}">
        <p14:creationId xmlns:p14="http://schemas.microsoft.com/office/powerpoint/2010/main" val="20607076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de-DE">
              <a:solidFill>
                <a:srgbClr val="000000"/>
              </a:solidFill>
            </a:endParaRPr>
          </a:p>
        </p:txBody>
      </p:sp>
      <p:sp>
        <p:nvSpPr>
          <p:cNvPr id="3" name="Rectangle 6"/>
          <p:cNvSpPr>
            <a:spLocks noGrp="1" noChangeArrowheads="1"/>
          </p:cNvSpPr>
          <p:nvPr>
            <p:ph type="sldNum" sz="quarter" idx="11"/>
          </p:nvPr>
        </p:nvSpPr>
        <p:spPr>
          <a:ln/>
        </p:spPr>
        <p:txBody>
          <a:bodyPr/>
          <a:lstStyle>
            <a:lvl1pPr>
              <a:defRPr/>
            </a:lvl1pPr>
          </a:lstStyle>
          <a:p>
            <a:fld id="{1B42CEB1-8695-4710-AD70-0F6B9EB4A9E3}" type="slidenum">
              <a:rPr lang="de-DE" altLang="de-DE">
                <a:solidFill>
                  <a:srgbClr val="808080"/>
                </a:solidFill>
              </a:rPr>
              <a:pPr/>
              <a:t>‹#›</a:t>
            </a:fld>
            <a:endParaRPr lang="de-DE" altLang="de-DE">
              <a:solidFill>
                <a:srgbClr val="000000"/>
              </a:solidFill>
            </a:endParaRPr>
          </a:p>
        </p:txBody>
      </p:sp>
    </p:spTree>
    <p:extLst>
      <p:ext uri="{BB962C8B-B14F-4D97-AF65-F5344CB8AC3E}">
        <p14:creationId xmlns:p14="http://schemas.microsoft.com/office/powerpoint/2010/main" val="26952589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204787"/>
            <a:ext cx="3008313" cy="871538"/>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de-DE"/>
              <a:t>Textmasterformat bearbeiten</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fld id="{C6D40D77-E111-40D0-8F47-B615418AF78A}" type="slidenum">
              <a:rPr lang="de-DE" altLang="de-DE">
                <a:solidFill>
                  <a:srgbClr val="808080"/>
                </a:solidFill>
              </a:rPr>
              <a:pPr/>
              <a:t>‹#›</a:t>
            </a:fld>
            <a:endParaRPr lang="de-DE" altLang="de-DE">
              <a:solidFill>
                <a:srgbClr val="000000"/>
              </a:solidFill>
            </a:endParaRPr>
          </a:p>
        </p:txBody>
      </p:sp>
    </p:spTree>
    <p:extLst>
      <p:ext uri="{BB962C8B-B14F-4D97-AF65-F5344CB8AC3E}">
        <p14:creationId xmlns:p14="http://schemas.microsoft.com/office/powerpoint/2010/main" val="35883187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without Bar">
    <p:bg>
      <p:bgPr>
        <a:solidFill>
          <a:srgbClr val="FBFCFB"/>
        </a:solidFill>
        <a:effectLst/>
      </p:bgPr>
    </p:bg>
    <p:spTree>
      <p:nvGrpSpPr>
        <p:cNvPr id="1" name=""/>
        <p:cNvGrpSpPr/>
        <p:nvPr/>
      </p:nvGrpSpPr>
      <p:grpSpPr>
        <a:xfrm>
          <a:off x="0" y="0"/>
          <a:ext cx="0" cy="0"/>
          <a:chOff x="0" y="0"/>
          <a:chExt cx="0" cy="0"/>
        </a:xfrm>
      </p:grpSpPr>
      <p:sp>
        <p:nvSpPr>
          <p:cNvPr id="6" name="Titel 2"/>
          <p:cNvSpPr>
            <a:spLocks noGrp="1"/>
          </p:cNvSpPr>
          <p:nvPr>
            <p:ph type="title"/>
          </p:nvPr>
        </p:nvSpPr>
        <p:spPr>
          <a:xfrm>
            <a:off x="1714500" y="192844"/>
            <a:ext cx="7033964" cy="450387"/>
          </a:xfrm>
          <a:prstGeom prst="rect">
            <a:avLst/>
          </a:prstGeom>
        </p:spPr>
        <p:txBody>
          <a:bodyPr lIns="0" tIns="0" rIns="0" bIns="0"/>
          <a:lstStyle>
            <a:lvl1pPr algn="l" eaLnBrk="0" latinLnBrk="0">
              <a:defRPr sz="3200">
                <a:solidFill>
                  <a:schemeClr val="accent1"/>
                </a:solidFill>
                <a:latin typeface="Oswald Regular" panose="02000503000000000000" pitchFamily="2" charset="0"/>
              </a:defRPr>
            </a:lvl1pPr>
          </a:lstStyle>
          <a:p>
            <a:r>
              <a:rPr lang="de-DE" dirty="0"/>
              <a:t>Titelmasterformat durch Klicken bearbeiten</a:t>
            </a:r>
            <a:endParaRPr lang="en-US" dirty="0"/>
          </a:p>
        </p:txBody>
      </p:sp>
      <p:sp>
        <p:nvSpPr>
          <p:cNvPr id="7" name="Textplatzhalter 3">
            <a:extLst>
              <a:ext uri="{FF2B5EF4-FFF2-40B4-BE49-F238E27FC236}">
                <a16:creationId xmlns:a16="http://schemas.microsoft.com/office/drawing/2014/main" id="{8FA9D318-AF11-D11E-54E7-AB8919404224}"/>
              </a:ext>
            </a:extLst>
          </p:cNvPr>
          <p:cNvSpPr>
            <a:spLocks noGrp="1"/>
          </p:cNvSpPr>
          <p:nvPr>
            <p:ph type="body" sz="quarter" idx="10"/>
          </p:nvPr>
        </p:nvSpPr>
        <p:spPr>
          <a:xfrm>
            <a:off x="299545" y="897775"/>
            <a:ext cx="8448920" cy="3915295"/>
          </a:xfrm>
          <a:prstGeom prst="rect">
            <a:avLst/>
          </a:prstGeom>
        </p:spPr>
        <p:txBody>
          <a:bodyPr lIns="0" rIns="0"/>
          <a:lstStyle>
            <a:lvl1pPr marL="342892" indent="-342892" eaLnBrk="0" latinLnBrk="0">
              <a:buClr>
                <a:schemeClr val="accent1"/>
              </a:buClr>
              <a:buFont typeface="Wingdings" panose="05000000000000000000" pitchFamily="2" charset="2"/>
              <a:buChar char="v"/>
              <a:defRPr sz="2000" b="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48000" indent="-285743" eaLnBrk="0" latinLnBrk="0">
              <a:buClr>
                <a:schemeClr val="accent1"/>
              </a:buClr>
              <a:buSzPct val="75000"/>
              <a:buFont typeface="Wingdings 2" panose="05020102010507070707" pitchFamily="18" charset="2"/>
              <a:buChar char="®"/>
              <a:defRPr sz="16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792000" eaLnBrk="0" latinLnBrk="0">
              <a:buClr>
                <a:schemeClr val="accent1"/>
              </a:buClr>
              <a:defRPr sz="160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972000" eaLnBrk="0" latinLnBrk="0">
              <a:buClr>
                <a:schemeClr val="accent1"/>
              </a:buClr>
              <a:defRPr sz="16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152000" eaLnBrk="0" latinLnBrk="0">
              <a:buClr>
                <a:schemeClr val="accent1"/>
              </a:buClr>
              <a:defRPr sz="16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pic>
        <p:nvPicPr>
          <p:cNvPr id="5" name="Graphic 4">
            <a:extLst>
              <a:ext uri="{FF2B5EF4-FFF2-40B4-BE49-F238E27FC236}">
                <a16:creationId xmlns:a16="http://schemas.microsoft.com/office/drawing/2014/main" id="{4FA28B76-6324-CF47-079D-0F71E938D07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7640" y="162364"/>
            <a:ext cx="1318260" cy="798179"/>
          </a:xfrm>
          <a:prstGeom prst="rect">
            <a:avLst/>
          </a:prstGeom>
        </p:spPr>
      </p:pic>
      <p:sp>
        <p:nvSpPr>
          <p:cNvPr id="4" name="Slide Number Placeholder 3">
            <a:extLst>
              <a:ext uri="{FF2B5EF4-FFF2-40B4-BE49-F238E27FC236}">
                <a16:creationId xmlns:a16="http://schemas.microsoft.com/office/drawing/2014/main" id="{5E352A7B-FD80-A5E7-D990-A08534C3EC72}"/>
              </a:ext>
            </a:extLst>
          </p:cNvPr>
          <p:cNvSpPr>
            <a:spLocks noGrp="1"/>
          </p:cNvSpPr>
          <p:nvPr>
            <p:ph type="sldNum" sz="quarter" idx="13"/>
          </p:nvPr>
        </p:nvSpPr>
        <p:spPr>
          <a:xfrm>
            <a:off x="8634550" y="4869656"/>
            <a:ext cx="509450" cy="273844"/>
          </a:xfrm>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1667682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Content without Bar">
    <p:bg>
      <p:bgPr>
        <a:solidFill>
          <a:srgbClr val="FFFFFF"/>
        </a:solidFill>
        <a:effectLst/>
      </p:bgPr>
    </p:bg>
    <p:spTree>
      <p:nvGrpSpPr>
        <p:cNvPr id="1" name=""/>
        <p:cNvGrpSpPr/>
        <p:nvPr/>
      </p:nvGrpSpPr>
      <p:grpSpPr>
        <a:xfrm>
          <a:off x="0" y="0"/>
          <a:ext cx="0" cy="0"/>
          <a:chOff x="0" y="0"/>
          <a:chExt cx="0" cy="0"/>
        </a:xfrm>
      </p:grpSpPr>
      <p:sp>
        <p:nvSpPr>
          <p:cNvPr id="6" name="Titel 2"/>
          <p:cNvSpPr>
            <a:spLocks noGrp="1"/>
          </p:cNvSpPr>
          <p:nvPr>
            <p:ph type="title"/>
          </p:nvPr>
        </p:nvSpPr>
        <p:spPr>
          <a:xfrm>
            <a:off x="1714500" y="192844"/>
            <a:ext cx="7033964" cy="450387"/>
          </a:xfrm>
          <a:prstGeom prst="rect">
            <a:avLst/>
          </a:prstGeom>
        </p:spPr>
        <p:txBody>
          <a:bodyPr lIns="0" tIns="0" rIns="0" bIns="0"/>
          <a:lstStyle>
            <a:lvl1pPr algn="l" eaLnBrk="0" latinLnBrk="0">
              <a:defRPr sz="3200">
                <a:solidFill>
                  <a:schemeClr val="accent1"/>
                </a:solidFill>
                <a:latin typeface="Oswald Regular" panose="02000503000000000000" pitchFamily="2" charset="0"/>
              </a:defRPr>
            </a:lvl1pPr>
          </a:lstStyle>
          <a:p>
            <a:r>
              <a:rPr lang="de-DE" dirty="0"/>
              <a:t>Titelmasterformat durch Klicken bearbeiten</a:t>
            </a:r>
            <a:endParaRPr lang="en-US" dirty="0"/>
          </a:p>
        </p:txBody>
      </p:sp>
      <p:sp>
        <p:nvSpPr>
          <p:cNvPr id="10" name="Textplatzhalter 3"/>
          <p:cNvSpPr>
            <a:spLocks noGrp="1"/>
          </p:cNvSpPr>
          <p:nvPr userDrawn="1">
            <p:ph type="body" sz="quarter" idx="10"/>
          </p:nvPr>
        </p:nvSpPr>
        <p:spPr>
          <a:xfrm>
            <a:off x="299545" y="897775"/>
            <a:ext cx="8448920" cy="3915295"/>
          </a:xfrm>
          <a:prstGeom prst="rect">
            <a:avLst/>
          </a:prstGeom>
        </p:spPr>
        <p:txBody>
          <a:bodyPr lIns="0" rIns="0"/>
          <a:lstStyle>
            <a:lvl1pPr marL="342892" indent="-342892" eaLnBrk="0" latinLnBrk="0">
              <a:buClr>
                <a:schemeClr val="accent1"/>
              </a:buClr>
              <a:buFont typeface="Wingdings" panose="05000000000000000000" pitchFamily="2" charset="2"/>
              <a:buChar char="v"/>
              <a:defRPr sz="20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48000" indent="-285743" eaLnBrk="0" latinLnBrk="0">
              <a:buClr>
                <a:schemeClr val="accent1"/>
              </a:buClr>
              <a:buSzPct val="75000"/>
              <a:buFont typeface="Wingdings 2" panose="05020102010507070707" pitchFamily="18" charset="2"/>
              <a:buChar char="®"/>
              <a:defRPr sz="16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792000" eaLnBrk="0" latinLnBrk="0">
              <a:buClr>
                <a:schemeClr val="accent1"/>
              </a:buClr>
              <a:defRPr sz="16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972000" eaLnBrk="0" latinLnBrk="0">
              <a:buClr>
                <a:schemeClr val="accent1"/>
              </a:buClr>
              <a:defRPr sz="16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152000" eaLnBrk="0" latinLnBrk="0">
              <a:buClr>
                <a:schemeClr val="accent1"/>
              </a:buClr>
              <a:defRPr sz="16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pic>
        <p:nvPicPr>
          <p:cNvPr id="5" name="Graphic 4">
            <a:extLst>
              <a:ext uri="{FF2B5EF4-FFF2-40B4-BE49-F238E27FC236}">
                <a16:creationId xmlns:a16="http://schemas.microsoft.com/office/drawing/2014/main" id="{4FA28B76-6324-CF47-079D-0F71E938D07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7640" y="162364"/>
            <a:ext cx="1318260" cy="798179"/>
          </a:xfrm>
          <a:prstGeom prst="rect">
            <a:avLst/>
          </a:prstGeom>
        </p:spPr>
      </p:pic>
      <p:sp>
        <p:nvSpPr>
          <p:cNvPr id="16" name="Slide Number Placeholder 3">
            <a:extLst>
              <a:ext uri="{FF2B5EF4-FFF2-40B4-BE49-F238E27FC236}">
                <a16:creationId xmlns:a16="http://schemas.microsoft.com/office/drawing/2014/main" id="{E1D104FF-5E3B-E7E9-682A-7317D3DD6246}"/>
              </a:ext>
            </a:extLst>
          </p:cNvPr>
          <p:cNvSpPr>
            <a:spLocks noGrp="1"/>
          </p:cNvSpPr>
          <p:nvPr>
            <p:ph type="sldNum" sz="quarter" idx="13"/>
          </p:nvPr>
        </p:nvSpPr>
        <p:spPr>
          <a:xfrm>
            <a:off x="8634550" y="4869656"/>
            <a:ext cx="509450" cy="273844"/>
          </a:xfrm>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6426882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4_Content without Bar">
    <p:bg>
      <p:bgPr>
        <a:solidFill>
          <a:srgbClr val="FFFFFF"/>
        </a:solidFill>
        <a:effectLst/>
      </p:bgPr>
    </p:bg>
    <p:spTree>
      <p:nvGrpSpPr>
        <p:cNvPr id="1" name=""/>
        <p:cNvGrpSpPr/>
        <p:nvPr/>
      </p:nvGrpSpPr>
      <p:grpSpPr>
        <a:xfrm>
          <a:off x="0" y="0"/>
          <a:ext cx="0" cy="0"/>
          <a:chOff x="0" y="0"/>
          <a:chExt cx="0" cy="0"/>
        </a:xfrm>
      </p:grpSpPr>
      <p:sp>
        <p:nvSpPr>
          <p:cNvPr id="6" name="Titel 2"/>
          <p:cNvSpPr>
            <a:spLocks noGrp="1"/>
          </p:cNvSpPr>
          <p:nvPr>
            <p:ph type="title"/>
          </p:nvPr>
        </p:nvSpPr>
        <p:spPr>
          <a:xfrm>
            <a:off x="1714500" y="192844"/>
            <a:ext cx="7033964" cy="450387"/>
          </a:xfrm>
          <a:prstGeom prst="rect">
            <a:avLst/>
          </a:prstGeom>
        </p:spPr>
        <p:txBody>
          <a:bodyPr lIns="0" tIns="0" rIns="0" bIns="0"/>
          <a:lstStyle>
            <a:lvl1pPr algn="l" eaLnBrk="0" latinLnBrk="0">
              <a:defRPr sz="3200">
                <a:solidFill>
                  <a:schemeClr val="accent1"/>
                </a:solidFill>
                <a:latin typeface="Oswald Regular" panose="02000503000000000000" pitchFamily="2" charset="0"/>
              </a:defRPr>
            </a:lvl1pPr>
          </a:lstStyle>
          <a:p>
            <a:r>
              <a:rPr lang="de-DE" dirty="0"/>
              <a:t>Titelmasterformat durch Klicken bearbeiten</a:t>
            </a:r>
            <a:endParaRPr lang="en-US" dirty="0"/>
          </a:p>
        </p:txBody>
      </p:sp>
      <p:pic>
        <p:nvPicPr>
          <p:cNvPr id="5" name="Graphic 4">
            <a:extLst>
              <a:ext uri="{FF2B5EF4-FFF2-40B4-BE49-F238E27FC236}">
                <a16:creationId xmlns:a16="http://schemas.microsoft.com/office/drawing/2014/main" id="{4FA28B76-6324-CF47-079D-0F71E938D07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7640" y="162364"/>
            <a:ext cx="1318260" cy="798179"/>
          </a:xfrm>
          <a:prstGeom prst="rect">
            <a:avLst/>
          </a:prstGeom>
        </p:spPr>
      </p:pic>
      <p:sp>
        <p:nvSpPr>
          <p:cNvPr id="16" name="Slide Number Placeholder 3">
            <a:extLst>
              <a:ext uri="{FF2B5EF4-FFF2-40B4-BE49-F238E27FC236}">
                <a16:creationId xmlns:a16="http://schemas.microsoft.com/office/drawing/2014/main" id="{E1D104FF-5E3B-E7E9-682A-7317D3DD6246}"/>
              </a:ext>
            </a:extLst>
          </p:cNvPr>
          <p:cNvSpPr>
            <a:spLocks noGrp="1"/>
          </p:cNvSpPr>
          <p:nvPr>
            <p:ph type="sldNum" sz="quarter" idx="13"/>
          </p:nvPr>
        </p:nvSpPr>
        <p:spPr>
          <a:xfrm>
            <a:off x="8634550" y="4869656"/>
            <a:ext cx="509450" cy="273844"/>
          </a:xfrm>
        </p:spPr>
        <p:txBody>
          <a:bodyPr/>
          <a:lstStyle/>
          <a:p>
            <a:fld id="{48F63A3B-78C7-47BE-AE5E-E10140E04643}" type="slidenum">
              <a:rPr lang="en-US" smtClean="0"/>
              <a:pPr/>
              <a:t>‹#›</a:t>
            </a:fld>
            <a:endParaRPr lang="en-US" dirty="0"/>
          </a:p>
        </p:txBody>
      </p:sp>
      <p:sp>
        <p:nvSpPr>
          <p:cNvPr id="2" name="Textplatzhalter 3">
            <a:extLst>
              <a:ext uri="{FF2B5EF4-FFF2-40B4-BE49-F238E27FC236}">
                <a16:creationId xmlns:a16="http://schemas.microsoft.com/office/drawing/2014/main" id="{800B453A-0B51-3ECC-3866-428F74F762E0}"/>
              </a:ext>
            </a:extLst>
          </p:cNvPr>
          <p:cNvSpPr>
            <a:spLocks noGrp="1"/>
          </p:cNvSpPr>
          <p:nvPr>
            <p:ph type="body" sz="quarter" idx="15"/>
          </p:nvPr>
        </p:nvSpPr>
        <p:spPr>
          <a:xfrm>
            <a:off x="4648199" y="897775"/>
            <a:ext cx="4100265" cy="3915295"/>
          </a:xfrm>
          <a:prstGeom prst="rect">
            <a:avLst/>
          </a:prstGeom>
        </p:spPr>
        <p:txBody>
          <a:bodyPr lIns="0" rIns="0"/>
          <a:lstStyle>
            <a:lvl1pPr marL="342892" indent="-342892" eaLnBrk="0" latinLnBrk="0">
              <a:buClr>
                <a:schemeClr val="accent1"/>
              </a:buClr>
              <a:buFont typeface="Wingdings" panose="05000000000000000000" pitchFamily="2" charset="2"/>
              <a:buChar char="v"/>
              <a:defRPr sz="2000" b="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48000" indent="-285743" eaLnBrk="0" latinLnBrk="0">
              <a:buClr>
                <a:schemeClr val="accent1"/>
              </a:buClr>
              <a:buSzPct val="75000"/>
              <a:buFont typeface="Wingdings 2" panose="05020102010507070707" pitchFamily="18" charset="2"/>
              <a:buChar char="®"/>
              <a:defRPr sz="16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792000" eaLnBrk="0" latinLnBrk="0">
              <a:buClr>
                <a:schemeClr val="accent1"/>
              </a:buClr>
              <a:defRPr sz="160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972000" eaLnBrk="0" latinLnBrk="0">
              <a:buClr>
                <a:schemeClr val="accent1"/>
              </a:buClr>
              <a:defRPr sz="16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152000" eaLnBrk="0" latinLnBrk="0">
              <a:buClr>
                <a:schemeClr val="accent1"/>
              </a:buClr>
              <a:defRPr sz="16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3" name="Textplatzhalter 3">
            <a:extLst>
              <a:ext uri="{FF2B5EF4-FFF2-40B4-BE49-F238E27FC236}">
                <a16:creationId xmlns:a16="http://schemas.microsoft.com/office/drawing/2014/main" id="{F9ED8E9F-469D-8E95-D794-5170C204788C}"/>
              </a:ext>
            </a:extLst>
          </p:cNvPr>
          <p:cNvSpPr>
            <a:spLocks noGrp="1"/>
          </p:cNvSpPr>
          <p:nvPr>
            <p:ph type="body" sz="quarter" idx="14"/>
          </p:nvPr>
        </p:nvSpPr>
        <p:spPr>
          <a:xfrm>
            <a:off x="299545" y="897775"/>
            <a:ext cx="4196256" cy="3915295"/>
          </a:xfrm>
          <a:prstGeom prst="rect">
            <a:avLst/>
          </a:prstGeom>
        </p:spPr>
        <p:txBody>
          <a:bodyPr lIns="0" rIns="0"/>
          <a:lstStyle>
            <a:lvl1pPr marL="342892" indent="-342892" eaLnBrk="0" latinLnBrk="0">
              <a:buClr>
                <a:schemeClr val="accent1"/>
              </a:buClr>
              <a:buFont typeface="Wingdings" panose="05000000000000000000" pitchFamily="2" charset="2"/>
              <a:buChar char="v"/>
              <a:defRPr sz="2000" b="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48000" indent="-285743" eaLnBrk="0" latinLnBrk="0">
              <a:buClr>
                <a:schemeClr val="accent1"/>
              </a:buClr>
              <a:buSzPct val="75000"/>
              <a:buFont typeface="Wingdings 2" panose="05020102010507070707" pitchFamily="18" charset="2"/>
              <a:buChar char="®"/>
              <a:defRPr sz="16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792000" eaLnBrk="0" latinLnBrk="0">
              <a:buClr>
                <a:schemeClr val="accent1"/>
              </a:buClr>
              <a:defRPr sz="160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972000" eaLnBrk="0" latinLnBrk="0">
              <a:buClr>
                <a:schemeClr val="accent1"/>
              </a:buClr>
              <a:defRPr sz="16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152000" eaLnBrk="0" latinLnBrk="0">
              <a:buClr>
                <a:schemeClr val="accent1"/>
              </a:buClr>
              <a:defRPr sz="16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1239736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_Content without Bar">
    <p:bg>
      <p:bgPr>
        <a:solidFill>
          <a:srgbClr val="FFFFFF"/>
        </a:solidFill>
        <a:effectLst/>
      </p:bgPr>
    </p:bg>
    <p:spTree>
      <p:nvGrpSpPr>
        <p:cNvPr id="1" name=""/>
        <p:cNvGrpSpPr/>
        <p:nvPr/>
      </p:nvGrpSpPr>
      <p:grpSpPr>
        <a:xfrm>
          <a:off x="0" y="0"/>
          <a:ext cx="0" cy="0"/>
          <a:chOff x="0" y="0"/>
          <a:chExt cx="0" cy="0"/>
        </a:xfrm>
      </p:grpSpPr>
      <p:sp>
        <p:nvSpPr>
          <p:cNvPr id="6" name="Titel 2"/>
          <p:cNvSpPr>
            <a:spLocks noGrp="1"/>
          </p:cNvSpPr>
          <p:nvPr>
            <p:ph type="title"/>
          </p:nvPr>
        </p:nvSpPr>
        <p:spPr>
          <a:xfrm>
            <a:off x="299544" y="192844"/>
            <a:ext cx="8448920" cy="450387"/>
          </a:xfrm>
          <a:prstGeom prst="rect">
            <a:avLst/>
          </a:prstGeom>
        </p:spPr>
        <p:txBody>
          <a:bodyPr lIns="0" tIns="0" rIns="0" bIns="0"/>
          <a:lstStyle>
            <a:lvl1pPr algn="l" eaLnBrk="0" latinLnBrk="0">
              <a:defRPr sz="3200">
                <a:solidFill>
                  <a:schemeClr val="accent1"/>
                </a:solidFill>
                <a:latin typeface="Oswald Regular" panose="02000503000000000000" pitchFamily="2" charset="0"/>
              </a:defRPr>
            </a:lvl1pPr>
          </a:lstStyle>
          <a:p>
            <a:r>
              <a:rPr lang="de-DE" dirty="0"/>
              <a:t>Titelmasterformat durch Klicken bearbeiten</a:t>
            </a:r>
            <a:endParaRPr lang="en-US" dirty="0"/>
          </a:p>
        </p:txBody>
      </p:sp>
      <p:sp>
        <p:nvSpPr>
          <p:cNvPr id="3" name="Textplatzhalter 3">
            <a:extLst>
              <a:ext uri="{FF2B5EF4-FFF2-40B4-BE49-F238E27FC236}">
                <a16:creationId xmlns:a16="http://schemas.microsoft.com/office/drawing/2014/main" id="{A587194A-CD61-D687-F64D-493A698ADDC9}"/>
              </a:ext>
            </a:extLst>
          </p:cNvPr>
          <p:cNvSpPr>
            <a:spLocks noGrp="1"/>
          </p:cNvSpPr>
          <p:nvPr>
            <p:ph type="body" sz="quarter" idx="10"/>
          </p:nvPr>
        </p:nvSpPr>
        <p:spPr>
          <a:xfrm>
            <a:off x="299545" y="897775"/>
            <a:ext cx="8448920" cy="3915295"/>
          </a:xfrm>
          <a:prstGeom prst="rect">
            <a:avLst/>
          </a:prstGeom>
        </p:spPr>
        <p:txBody>
          <a:bodyPr lIns="0" rIns="0"/>
          <a:lstStyle>
            <a:lvl1pPr marL="342892" indent="-342892" eaLnBrk="0" latinLnBrk="0">
              <a:buClr>
                <a:schemeClr val="accent1"/>
              </a:buClr>
              <a:buFont typeface="Wingdings" panose="05000000000000000000" pitchFamily="2" charset="2"/>
              <a:buChar char="v"/>
              <a:defRPr sz="20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48000" indent="-285743" eaLnBrk="0" latinLnBrk="0">
              <a:buClr>
                <a:schemeClr val="accent1"/>
              </a:buClr>
              <a:buSzPct val="75000"/>
              <a:buFont typeface="Wingdings 2" panose="05020102010507070707" pitchFamily="18" charset="2"/>
              <a:buChar char="®"/>
              <a:defRPr sz="16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792000" eaLnBrk="0" latinLnBrk="0">
              <a:buClr>
                <a:schemeClr val="accent1"/>
              </a:buClr>
              <a:defRPr sz="16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972000" eaLnBrk="0" latinLnBrk="0">
              <a:buClr>
                <a:schemeClr val="accent1"/>
              </a:buClr>
              <a:defRPr sz="16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152000" eaLnBrk="0" latinLnBrk="0">
              <a:buClr>
                <a:schemeClr val="accent1"/>
              </a:buClr>
              <a:defRPr sz="16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Slide Number Placeholder 3">
            <a:extLst>
              <a:ext uri="{FF2B5EF4-FFF2-40B4-BE49-F238E27FC236}">
                <a16:creationId xmlns:a16="http://schemas.microsoft.com/office/drawing/2014/main" id="{F1F39C54-76BE-EE7D-367C-FE36402CF8A0}"/>
              </a:ext>
            </a:extLst>
          </p:cNvPr>
          <p:cNvSpPr>
            <a:spLocks noGrp="1"/>
          </p:cNvSpPr>
          <p:nvPr>
            <p:ph type="sldNum" sz="quarter" idx="13"/>
          </p:nvPr>
        </p:nvSpPr>
        <p:spPr>
          <a:xfrm>
            <a:off x="8634550" y="4869656"/>
            <a:ext cx="509450" cy="273844"/>
          </a:xfrm>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2174920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3_Content without Bar">
    <p:bg>
      <p:bgPr>
        <a:solidFill>
          <a:srgbClr val="FFFFFF"/>
        </a:solidFill>
        <a:effectLst/>
      </p:bgPr>
    </p:bg>
    <p:spTree>
      <p:nvGrpSpPr>
        <p:cNvPr id="1" name=""/>
        <p:cNvGrpSpPr/>
        <p:nvPr/>
      </p:nvGrpSpPr>
      <p:grpSpPr>
        <a:xfrm>
          <a:off x="0" y="0"/>
          <a:ext cx="0" cy="0"/>
          <a:chOff x="0" y="0"/>
          <a:chExt cx="0" cy="0"/>
        </a:xfrm>
      </p:grpSpPr>
      <p:sp>
        <p:nvSpPr>
          <p:cNvPr id="6" name="Titel 2"/>
          <p:cNvSpPr>
            <a:spLocks noGrp="1"/>
          </p:cNvSpPr>
          <p:nvPr>
            <p:ph type="title"/>
          </p:nvPr>
        </p:nvSpPr>
        <p:spPr>
          <a:xfrm>
            <a:off x="299544" y="192844"/>
            <a:ext cx="8448920" cy="450387"/>
          </a:xfrm>
          <a:prstGeom prst="rect">
            <a:avLst/>
          </a:prstGeom>
        </p:spPr>
        <p:txBody>
          <a:bodyPr lIns="0" tIns="0" rIns="0" bIns="0"/>
          <a:lstStyle>
            <a:lvl1pPr algn="l" eaLnBrk="0" latinLnBrk="0">
              <a:defRPr sz="3200">
                <a:solidFill>
                  <a:schemeClr val="accent1"/>
                </a:solidFill>
                <a:latin typeface="Oswald Regular" panose="02000503000000000000" pitchFamily="2" charset="0"/>
              </a:defRPr>
            </a:lvl1pPr>
          </a:lstStyle>
          <a:p>
            <a:r>
              <a:rPr lang="de-DE" dirty="0"/>
              <a:t>Titelmasterformat durch Klicken bearbeiten</a:t>
            </a:r>
            <a:endParaRPr lang="en-US" dirty="0"/>
          </a:p>
        </p:txBody>
      </p:sp>
      <p:sp>
        <p:nvSpPr>
          <p:cNvPr id="4" name="Slide Number Placeholder 3">
            <a:extLst>
              <a:ext uri="{FF2B5EF4-FFF2-40B4-BE49-F238E27FC236}">
                <a16:creationId xmlns:a16="http://schemas.microsoft.com/office/drawing/2014/main" id="{F1F39C54-76BE-EE7D-367C-FE36402CF8A0}"/>
              </a:ext>
            </a:extLst>
          </p:cNvPr>
          <p:cNvSpPr>
            <a:spLocks noGrp="1"/>
          </p:cNvSpPr>
          <p:nvPr>
            <p:ph type="sldNum" sz="quarter" idx="13"/>
          </p:nvPr>
        </p:nvSpPr>
        <p:spPr>
          <a:xfrm>
            <a:off x="8634550" y="4869656"/>
            <a:ext cx="509450" cy="273844"/>
          </a:xfrm>
        </p:spPr>
        <p:txBody>
          <a:bodyPr/>
          <a:lstStyle/>
          <a:p>
            <a:fld id="{48F63A3B-78C7-47BE-AE5E-E10140E04643}" type="slidenum">
              <a:rPr lang="en-US" smtClean="0"/>
              <a:pPr/>
              <a:t>‹#›</a:t>
            </a:fld>
            <a:endParaRPr lang="en-US" dirty="0"/>
          </a:p>
        </p:txBody>
      </p:sp>
      <p:sp>
        <p:nvSpPr>
          <p:cNvPr id="2" name="Textplatzhalter 3">
            <a:extLst>
              <a:ext uri="{FF2B5EF4-FFF2-40B4-BE49-F238E27FC236}">
                <a16:creationId xmlns:a16="http://schemas.microsoft.com/office/drawing/2014/main" id="{8C5CFF73-E413-8E5F-BF54-D42EEDFCCEC8}"/>
              </a:ext>
            </a:extLst>
          </p:cNvPr>
          <p:cNvSpPr>
            <a:spLocks noGrp="1"/>
          </p:cNvSpPr>
          <p:nvPr>
            <p:ph type="body" sz="quarter" idx="15"/>
          </p:nvPr>
        </p:nvSpPr>
        <p:spPr>
          <a:xfrm>
            <a:off x="4648199" y="897775"/>
            <a:ext cx="4100265" cy="3915295"/>
          </a:xfrm>
          <a:prstGeom prst="rect">
            <a:avLst/>
          </a:prstGeom>
        </p:spPr>
        <p:txBody>
          <a:bodyPr lIns="0" rIns="0"/>
          <a:lstStyle>
            <a:lvl1pPr marL="342892" indent="-342892" eaLnBrk="0" latinLnBrk="0">
              <a:buClr>
                <a:schemeClr val="accent1"/>
              </a:buClr>
              <a:buFont typeface="Wingdings" panose="05000000000000000000" pitchFamily="2" charset="2"/>
              <a:buChar char="v"/>
              <a:defRPr sz="2000" b="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48000" indent="-285743" eaLnBrk="0" latinLnBrk="0">
              <a:buClr>
                <a:schemeClr val="accent1"/>
              </a:buClr>
              <a:buSzPct val="75000"/>
              <a:buFont typeface="Wingdings 2" panose="05020102010507070707" pitchFamily="18" charset="2"/>
              <a:buChar char="®"/>
              <a:defRPr sz="16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792000" eaLnBrk="0" latinLnBrk="0">
              <a:buClr>
                <a:schemeClr val="accent1"/>
              </a:buClr>
              <a:defRPr sz="160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972000" eaLnBrk="0" latinLnBrk="0">
              <a:buClr>
                <a:schemeClr val="accent1"/>
              </a:buClr>
              <a:defRPr sz="16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152000" eaLnBrk="0" latinLnBrk="0">
              <a:buClr>
                <a:schemeClr val="accent1"/>
              </a:buClr>
              <a:defRPr sz="16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Textplatzhalter 3">
            <a:extLst>
              <a:ext uri="{FF2B5EF4-FFF2-40B4-BE49-F238E27FC236}">
                <a16:creationId xmlns:a16="http://schemas.microsoft.com/office/drawing/2014/main" id="{22C41A3A-3042-585B-1C52-7F6A71A6B2E1}"/>
              </a:ext>
            </a:extLst>
          </p:cNvPr>
          <p:cNvSpPr>
            <a:spLocks noGrp="1"/>
          </p:cNvSpPr>
          <p:nvPr>
            <p:ph type="body" sz="quarter" idx="14"/>
          </p:nvPr>
        </p:nvSpPr>
        <p:spPr>
          <a:xfrm>
            <a:off x="299545" y="897775"/>
            <a:ext cx="4196256" cy="3915295"/>
          </a:xfrm>
          <a:prstGeom prst="rect">
            <a:avLst/>
          </a:prstGeom>
        </p:spPr>
        <p:txBody>
          <a:bodyPr lIns="0" rIns="0"/>
          <a:lstStyle>
            <a:lvl1pPr marL="342892" indent="-342892" eaLnBrk="0" latinLnBrk="0">
              <a:buClr>
                <a:schemeClr val="accent1"/>
              </a:buClr>
              <a:buFont typeface="Wingdings" panose="05000000000000000000" pitchFamily="2" charset="2"/>
              <a:buChar char="v"/>
              <a:defRPr sz="2000" b="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48000" indent="-285743" eaLnBrk="0" latinLnBrk="0">
              <a:buClr>
                <a:schemeClr val="accent1"/>
              </a:buClr>
              <a:buSzPct val="75000"/>
              <a:buFont typeface="Wingdings 2" panose="05020102010507070707" pitchFamily="18" charset="2"/>
              <a:buChar char="®"/>
              <a:defRPr sz="16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792000" eaLnBrk="0" latinLnBrk="0">
              <a:buClr>
                <a:schemeClr val="accent1"/>
              </a:buClr>
              <a:defRPr sz="160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972000" eaLnBrk="0" latinLnBrk="0">
              <a:buClr>
                <a:schemeClr val="accent1"/>
              </a:buClr>
              <a:defRPr sz="16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152000" eaLnBrk="0" latinLnBrk="0">
              <a:buClr>
                <a:schemeClr val="accent1"/>
              </a:buClr>
              <a:defRPr sz="16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3689492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5"/>
          <p:cNvSpPr>
            <a:spLocks noGrp="1" noChangeArrowheads="1"/>
          </p:cNvSpPr>
          <p:nvPr>
            <p:ph type="ftr" sz="quarter" idx="10"/>
          </p:nvPr>
        </p:nvSpPr>
        <p:spPr>
          <a:ln/>
        </p:spPr>
        <p:txBody>
          <a:bodyPr/>
          <a:lstStyle>
            <a:lvl1pPr>
              <a:defRPr/>
            </a:lvl1pPr>
          </a:lstStyle>
          <a:p>
            <a:pPr>
              <a:defRPr/>
            </a:pPr>
            <a:endParaRPr lang="de-DE"/>
          </a:p>
        </p:txBody>
      </p:sp>
      <p:sp>
        <p:nvSpPr>
          <p:cNvPr id="4" name="Rectangle 6"/>
          <p:cNvSpPr>
            <a:spLocks noGrp="1" noChangeArrowheads="1"/>
          </p:cNvSpPr>
          <p:nvPr>
            <p:ph type="sldNum" sz="quarter" idx="11"/>
          </p:nvPr>
        </p:nvSpPr>
        <p:spPr>
          <a:ln/>
        </p:spPr>
        <p:txBody>
          <a:bodyPr/>
          <a:lstStyle>
            <a:lvl1pPr>
              <a:defRPr/>
            </a:lvl1pPr>
          </a:lstStyle>
          <a:p>
            <a:fld id="{9BC05238-B3BF-498D-8B46-96DFE24180B0}" type="slidenum">
              <a:rPr lang="de-DE" altLang="de-DE"/>
              <a:pPr/>
              <a:t>‹#›</a:t>
            </a:fld>
            <a:endParaRPr lang="de-DE" altLang="de-DE">
              <a:solidFill>
                <a:schemeClr val="tx1"/>
              </a:solidFill>
            </a:endParaRPr>
          </a:p>
        </p:txBody>
      </p:sp>
    </p:spTree>
    <p:extLst>
      <p:ext uri="{BB962C8B-B14F-4D97-AF65-F5344CB8AC3E}">
        <p14:creationId xmlns:p14="http://schemas.microsoft.com/office/powerpoint/2010/main" val="1461518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de-DE"/>
          </a:p>
        </p:txBody>
      </p:sp>
      <p:sp>
        <p:nvSpPr>
          <p:cNvPr id="3" name="Rectangle 6"/>
          <p:cNvSpPr>
            <a:spLocks noGrp="1" noChangeArrowheads="1"/>
          </p:cNvSpPr>
          <p:nvPr>
            <p:ph type="sldNum" sz="quarter" idx="11"/>
          </p:nvPr>
        </p:nvSpPr>
        <p:spPr>
          <a:ln/>
        </p:spPr>
        <p:txBody>
          <a:bodyPr/>
          <a:lstStyle>
            <a:lvl1pPr>
              <a:defRPr/>
            </a:lvl1pPr>
          </a:lstStyle>
          <a:p>
            <a:fld id="{1B42CEB1-8695-4710-AD70-0F6B9EB4A9E3}" type="slidenum">
              <a:rPr lang="de-DE" altLang="de-DE"/>
              <a:pPr/>
              <a:t>‹#›</a:t>
            </a:fld>
            <a:endParaRPr lang="de-DE" altLang="de-DE">
              <a:solidFill>
                <a:schemeClr val="tx1"/>
              </a:solidFill>
            </a:endParaRPr>
          </a:p>
        </p:txBody>
      </p:sp>
    </p:spTree>
    <p:extLst>
      <p:ext uri="{BB962C8B-B14F-4D97-AF65-F5344CB8AC3E}">
        <p14:creationId xmlns:p14="http://schemas.microsoft.com/office/powerpoint/2010/main" val="2069226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p>
        </p:txBody>
      </p:sp>
      <p:sp>
        <p:nvSpPr>
          <p:cNvPr id="6" name="Rectangle 6"/>
          <p:cNvSpPr>
            <a:spLocks noGrp="1" noChangeArrowheads="1"/>
          </p:cNvSpPr>
          <p:nvPr>
            <p:ph type="sldNum" sz="quarter" idx="11"/>
          </p:nvPr>
        </p:nvSpPr>
        <p:spPr>
          <a:ln/>
        </p:spPr>
        <p:txBody>
          <a:bodyPr/>
          <a:lstStyle>
            <a:lvl1pPr>
              <a:defRPr/>
            </a:lvl1pPr>
          </a:lstStyle>
          <a:p>
            <a:fld id="{C6D40D77-E111-40D0-8F47-B615418AF78A}" type="slidenum">
              <a:rPr lang="de-DE" altLang="de-DE"/>
              <a:pPr/>
              <a:t>‹#›</a:t>
            </a:fld>
            <a:endParaRPr lang="de-DE" altLang="de-DE">
              <a:solidFill>
                <a:schemeClr val="tx1"/>
              </a:solidFill>
            </a:endParaRPr>
          </a:p>
        </p:txBody>
      </p:sp>
    </p:spTree>
    <p:extLst>
      <p:ext uri="{BB962C8B-B14F-4D97-AF65-F5344CB8AC3E}">
        <p14:creationId xmlns:p14="http://schemas.microsoft.com/office/powerpoint/2010/main" val="3744147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0" y="1588"/>
            <a:ext cx="9144000" cy="5143500"/>
          </a:xfrm>
          <a:prstGeom prst="rect">
            <a:avLst/>
          </a:prstGeom>
          <a:solidFill>
            <a:srgbClr val="00589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de-DE" altLang="de-DE">
              <a:solidFill>
                <a:srgbClr val="000000"/>
              </a:solidFill>
            </a:endParaRPr>
          </a:p>
        </p:txBody>
      </p:sp>
      <p:sp>
        <p:nvSpPr>
          <p:cNvPr id="5" name="Line 18"/>
          <p:cNvSpPr>
            <a:spLocks noChangeShapeType="1"/>
          </p:cNvSpPr>
          <p:nvPr/>
        </p:nvSpPr>
        <p:spPr bwMode="auto">
          <a:xfrm>
            <a:off x="-36513" y="4587875"/>
            <a:ext cx="9288463"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de-DE">
              <a:solidFill>
                <a:srgbClr val="000000"/>
              </a:solidFill>
            </a:endParaRPr>
          </a:p>
        </p:txBody>
      </p:sp>
      <p:pic>
        <p:nvPicPr>
          <p:cNvPr id="6" name="Bild 11" descr="GFZ-LogoNeu_eng_neg_1c.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950" y="4659313"/>
            <a:ext cx="58737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Grp="1" noChangeArrowheads="1"/>
          </p:cNvSpPr>
          <p:nvPr>
            <p:ph type="ctrTitle"/>
          </p:nvPr>
        </p:nvSpPr>
        <p:spPr>
          <a:xfrm>
            <a:off x="152400" y="228600"/>
            <a:ext cx="8839200" cy="1543050"/>
          </a:xfrm>
        </p:spPr>
        <p:txBody>
          <a:bodyPr/>
          <a:lstStyle>
            <a:lvl1pPr>
              <a:defRPr>
                <a:solidFill>
                  <a:schemeClr val="bg1"/>
                </a:solidFill>
                <a:latin typeface="+mj-lt"/>
                <a:ea typeface="Arial Unicode MS" pitchFamily="34" charset="-128"/>
                <a:cs typeface="Arial Unicode MS" pitchFamily="34" charset="-128"/>
              </a:defRPr>
            </a:lvl1pPr>
          </a:lstStyle>
          <a:p>
            <a:pPr lvl="0"/>
            <a:r>
              <a:rPr lang="de-DE" noProof="0"/>
              <a:t>Titelmasterformat durch Klicken bearbeiten</a:t>
            </a:r>
            <a:endParaRPr lang="de-DE" noProof="0" dirty="0"/>
          </a:p>
        </p:txBody>
      </p:sp>
      <p:sp>
        <p:nvSpPr>
          <p:cNvPr id="8196" name="Rectangle 4"/>
          <p:cNvSpPr>
            <a:spLocks noGrp="1" noChangeArrowheads="1"/>
          </p:cNvSpPr>
          <p:nvPr>
            <p:ph type="subTitle" idx="1"/>
          </p:nvPr>
        </p:nvSpPr>
        <p:spPr>
          <a:xfrm>
            <a:off x="152400" y="1771650"/>
            <a:ext cx="8839200" cy="800100"/>
          </a:xfrm>
        </p:spPr>
        <p:txBody>
          <a:bodyPr/>
          <a:lstStyle>
            <a:lvl1pPr marL="0" indent="0" algn="ctr">
              <a:buFontTx/>
              <a:buNone/>
              <a:defRPr>
                <a:solidFill>
                  <a:schemeClr val="bg1"/>
                </a:solidFill>
                <a:latin typeface="+mj-lt"/>
                <a:ea typeface="Arial Unicode MS" pitchFamily="34" charset="-128"/>
                <a:cs typeface="Arial Unicode MS" pitchFamily="34" charset="-128"/>
              </a:defRPr>
            </a:lvl1pPr>
          </a:lstStyle>
          <a:p>
            <a:pPr lvl="0"/>
            <a:r>
              <a:rPr lang="de-DE" noProof="0"/>
              <a:t>Formatvorlage des Untertitelmasters durch Klicken bearbeiten</a:t>
            </a:r>
            <a:endParaRPr lang="de-DE" noProof="0" dirty="0"/>
          </a:p>
        </p:txBody>
      </p:sp>
      <p:pic>
        <p:nvPicPr>
          <p:cNvPr id="8" name="Grafik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12360" y="4744832"/>
            <a:ext cx="1331640" cy="285956"/>
          </a:xfrm>
          <a:prstGeom prst="rect">
            <a:avLst/>
          </a:prstGeom>
        </p:spPr>
      </p:pic>
    </p:spTree>
    <p:extLst>
      <p:ext uri="{BB962C8B-B14F-4D97-AF65-F5344CB8AC3E}">
        <p14:creationId xmlns:p14="http://schemas.microsoft.com/office/powerpoint/2010/main" val="1392602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52400" y="156814"/>
            <a:ext cx="8839200" cy="427037"/>
          </a:xfrm>
        </p:spPr>
        <p:txBody>
          <a:bodyPr/>
          <a:lstStyle>
            <a:lvl1pPr>
              <a:defRPr sz="2100">
                <a:latin typeface="+mj-lt"/>
                <a:ea typeface="Arial Unicode MS" pitchFamily="34" charset="-128"/>
                <a:cs typeface="Arial Unicode MS" pitchFamily="34" charset="-128"/>
              </a:defRPr>
            </a:lvl1pPr>
          </a:lstStyle>
          <a:p>
            <a:endParaRPr lang="en-GB" noProof="0" dirty="0"/>
          </a:p>
        </p:txBody>
      </p:sp>
      <p:sp>
        <p:nvSpPr>
          <p:cNvPr id="3" name="Inhaltsplatzhalter 2"/>
          <p:cNvSpPr>
            <a:spLocks noGrp="1"/>
          </p:cNvSpPr>
          <p:nvPr>
            <p:ph idx="1"/>
          </p:nvPr>
        </p:nvSpPr>
        <p:spPr>
          <a:xfrm>
            <a:off x="152400" y="797369"/>
            <a:ext cx="8839200" cy="3488881"/>
          </a:xfrm>
        </p:spPr>
        <p:txBody>
          <a:bodyPr/>
          <a:lstStyle>
            <a:lvl1pPr>
              <a:defRPr>
                <a:latin typeface="+mn-lt"/>
                <a:ea typeface="Arial Unicode MS" pitchFamily="34" charset="-128"/>
                <a:cs typeface="Arial Unicode MS" pitchFamily="34" charset="-128"/>
              </a:defRPr>
            </a:lvl1pPr>
            <a:lvl2pPr>
              <a:defRPr>
                <a:latin typeface="+mn-lt"/>
                <a:ea typeface="Arial Unicode MS" pitchFamily="34" charset="-128"/>
                <a:cs typeface="Arial Unicode MS" pitchFamily="34" charset="-128"/>
              </a:defRPr>
            </a:lvl2pPr>
            <a:lvl3pPr>
              <a:defRPr>
                <a:latin typeface="+mn-lt"/>
                <a:ea typeface="Arial Unicode MS" pitchFamily="34" charset="-128"/>
                <a:cs typeface="Arial Unicode MS" pitchFamily="34" charset="-128"/>
              </a:defRPr>
            </a:lvl3pPr>
            <a:lvl4pPr>
              <a:defRPr>
                <a:latin typeface="+mn-lt"/>
                <a:ea typeface="Arial Unicode MS" pitchFamily="34" charset="-128"/>
                <a:cs typeface="Arial Unicode MS" pitchFamily="34" charset="-128"/>
              </a:defRPr>
            </a:lvl4pPr>
            <a:lvl5pPr>
              <a:defRPr>
                <a:latin typeface="+mn-lt"/>
                <a:ea typeface="Arial Unicode MS" pitchFamily="34" charset="-128"/>
                <a:cs typeface="Arial Unicode MS" pitchFamily="34" charset="-128"/>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Rectangle 5"/>
          <p:cNvSpPr>
            <a:spLocks noGrp="1" noChangeArrowheads="1"/>
          </p:cNvSpPr>
          <p:nvPr>
            <p:ph type="ftr" sz="quarter" idx="10"/>
          </p:nvPr>
        </p:nvSpPr>
        <p:spPr>
          <a:ln/>
        </p:spPr>
        <p:txBody>
          <a:bodyPr/>
          <a:lstStyle>
            <a:lvl1pPr>
              <a:defRPr/>
            </a:lvl1pPr>
          </a:lstStyle>
          <a:p>
            <a:pPr>
              <a:defRPr/>
            </a:pPr>
            <a:endParaRPr lang="de-DE">
              <a:solidFill>
                <a:srgbClr val="000000"/>
              </a:solidFill>
            </a:endParaRPr>
          </a:p>
        </p:txBody>
      </p:sp>
      <p:sp>
        <p:nvSpPr>
          <p:cNvPr id="5" name="Rectangle 6"/>
          <p:cNvSpPr>
            <a:spLocks noGrp="1" noChangeArrowheads="1"/>
          </p:cNvSpPr>
          <p:nvPr>
            <p:ph type="sldNum" sz="quarter" idx="11"/>
          </p:nvPr>
        </p:nvSpPr>
        <p:spPr>
          <a:xfrm>
            <a:off x="3851920" y="4759509"/>
            <a:ext cx="838200" cy="255587"/>
          </a:xfrm>
          <a:ln/>
        </p:spPr>
        <p:txBody>
          <a:bodyPr/>
          <a:lstStyle>
            <a:lvl1pPr>
              <a:defRPr/>
            </a:lvl1pPr>
          </a:lstStyle>
          <a:p>
            <a:fld id="{48105EDC-34E1-4D80-B051-D0CBD59863B8}" type="slidenum">
              <a:rPr lang="de-DE" altLang="de-DE">
                <a:solidFill>
                  <a:srgbClr val="808080"/>
                </a:solidFill>
              </a:rPr>
              <a:pPr/>
              <a:t>‹#›</a:t>
            </a:fld>
            <a:endParaRPr lang="de-DE" altLang="de-DE">
              <a:solidFill>
                <a:srgbClr val="000000"/>
              </a:solidFill>
            </a:endParaRPr>
          </a:p>
        </p:txBody>
      </p:sp>
      <p:pic>
        <p:nvPicPr>
          <p:cNvPr id="7" name="Grafik 10">
            <a:extLst>
              <a:ext uri="{FF2B5EF4-FFF2-40B4-BE49-F238E27FC236}">
                <a16:creationId xmlns:a16="http://schemas.microsoft.com/office/drawing/2014/main" id="{CE26FC16-E4F0-4E4E-AEA3-3C510AEFAB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7858" y="23201"/>
            <a:ext cx="986142" cy="774168"/>
          </a:xfrm>
          <a:prstGeom prst="rect">
            <a:avLst/>
          </a:prstGeom>
        </p:spPr>
      </p:pic>
    </p:spTree>
    <p:extLst>
      <p:ext uri="{BB962C8B-B14F-4D97-AF65-F5344CB8AC3E}">
        <p14:creationId xmlns:p14="http://schemas.microsoft.com/office/powerpoint/2010/main" val="3781543404"/>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2.png"/><Relationship Id="rId4" Type="http://schemas.openxmlformats.org/officeDocument/2006/relationships/slideLayout" Target="../slideLayouts/slideLayout11.xml"/><Relationship Id="rId9"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2.png"/><Relationship Id="rId4" Type="http://schemas.openxmlformats.org/officeDocument/2006/relationships/slideLayout" Target="../slideLayouts/slideLayout18.xml"/><Relationship Id="rId9"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image" Target="../media/image2.png"/><Relationship Id="rId4" Type="http://schemas.openxmlformats.org/officeDocument/2006/relationships/slideLayout" Target="../slideLayouts/slideLayout25.xml"/><Relationship Id="rId9" Type="http://schemas.openxmlformats.org/officeDocument/2006/relationships/image" Target="../media/image1.emf"/></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image" Target="../media/image2.png"/><Relationship Id="rId4" Type="http://schemas.openxmlformats.org/officeDocument/2006/relationships/slideLayout" Target="../slideLayouts/slideLayout32.xml"/><Relationship Id="rId9"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10" Type="http://schemas.openxmlformats.org/officeDocument/2006/relationships/image" Target="../media/image2.png"/><Relationship Id="rId4" Type="http://schemas.openxmlformats.org/officeDocument/2006/relationships/slideLayout" Target="../slideLayouts/slideLayout39.xml"/><Relationship Id="rId9" Type="http://schemas.openxmlformats.org/officeDocument/2006/relationships/image" Target="../media/image1.emf"/></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6.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theme" Target="../theme/theme7.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228600"/>
            <a:ext cx="883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Mastertitelformat bearbeiten</a:t>
            </a:r>
          </a:p>
        </p:txBody>
      </p:sp>
      <p:sp>
        <p:nvSpPr>
          <p:cNvPr id="1027" name="Rectangle 3"/>
          <p:cNvSpPr>
            <a:spLocks noGrp="1" noChangeArrowheads="1"/>
          </p:cNvSpPr>
          <p:nvPr>
            <p:ph type="body" idx="1"/>
          </p:nvPr>
        </p:nvSpPr>
        <p:spPr bwMode="auto">
          <a:xfrm>
            <a:off x="152400" y="1257300"/>
            <a:ext cx="88392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9" name="Rectangle 5"/>
          <p:cNvSpPr>
            <a:spLocks noGrp="1" noChangeArrowheads="1"/>
          </p:cNvSpPr>
          <p:nvPr>
            <p:ph type="ftr" sz="quarter" idx="3"/>
          </p:nvPr>
        </p:nvSpPr>
        <p:spPr bwMode="auto">
          <a:xfrm>
            <a:off x="1371600" y="4887913"/>
            <a:ext cx="5410200" cy="255587"/>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ＭＳ Ｐゴシック" pitchFamily="96" charset="-128"/>
                <a:cs typeface="+mn-cs"/>
              </a:defRPr>
            </a:lvl1pPr>
          </a:lstStyle>
          <a:p>
            <a:pPr>
              <a:defRPr/>
            </a:pPr>
            <a:endParaRPr lang="de-DE"/>
          </a:p>
        </p:txBody>
      </p:sp>
      <p:sp>
        <p:nvSpPr>
          <p:cNvPr id="1030" name="Rectangle 6"/>
          <p:cNvSpPr>
            <a:spLocks noGrp="1" noChangeArrowheads="1"/>
          </p:cNvSpPr>
          <p:nvPr>
            <p:ph type="sldNum" sz="quarter" idx="4"/>
          </p:nvPr>
        </p:nvSpPr>
        <p:spPr bwMode="auto">
          <a:xfrm>
            <a:off x="6934200" y="4887913"/>
            <a:ext cx="838200" cy="255587"/>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200">
                <a:solidFill>
                  <a:schemeClr val="bg2"/>
                </a:solidFill>
                <a:latin typeface="Verdana" panose="020B0604030504040204" pitchFamily="34" charset="0"/>
              </a:defRPr>
            </a:lvl1pPr>
          </a:lstStyle>
          <a:p>
            <a:fld id="{90D4C99E-7E1A-4B9A-BF08-BD24E44EFC6B}" type="slidenum">
              <a:rPr lang="de-DE" altLang="de-DE"/>
              <a:pPr/>
              <a:t>‹#›</a:t>
            </a:fld>
            <a:endParaRPr lang="de-DE" altLang="de-DE">
              <a:solidFill>
                <a:schemeClr val="tx1"/>
              </a:solidFill>
            </a:endParaRPr>
          </a:p>
        </p:txBody>
      </p:sp>
      <p:sp>
        <p:nvSpPr>
          <p:cNvPr id="2" name="Line 12"/>
          <p:cNvSpPr>
            <a:spLocks noChangeShapeType="1"/>
          </p:cNvSpPr>
          <p:nvPr/>
        </p:nvSpPr>
        <p:spPr bwMode="auto">
          <a:xfrm>
            <a:off x="0" y="4564063"/>
            <a:ext cx="9144000" cy="0"/>
          </a:xfrm>
          <a:prstGeom prst="line">
            <a:avLst/>
          </a:prstGeom>
          <a:noFill/>
          <a:ln w="6350">
            <a:solidFill>
              <a:srgbClr val="004D95"/>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pic>
        <p:nvPicPr>
          <p:cNvPr id="1031" name="Bild 10" descr="GFZ-LogoNeu_eng_4c.eps"/>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07950" y="4659313"/>
            <a:ext cx="57626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905743" y="4803998"/>
            <a:ext cx="1135070" cy="158784"/>
          </a:xfrm>
          <a:prstGeom prst="rect">
            <a:avLst/>
          </a:prstGeom>
        </p:spPr>
      </p:pic>
    </p:spTree>
  </p:cSld>
  <p:clrMap bg1="lt1" tx1="dk1" bg2="lt2" tx2="dk2" accent1="accent1" accent2="accent2" accent3="accent3" accent4="accent4" accent5="accent5" accent6="accent6" hlink="hlink" folHlink="folHlink"/>
  <p:sldLayoutIdLst>
    <p:sldLayoutId id="2147483704" r:id="rId1"/>
    <p:sldLayoutId id="2147483698" r:id="rId2"/>
    <p:sldLayoutId id="2147483699" r:id="rId3"/>
    <p:sldLayoutId id="2147483700" r:id="rId4"/>
    <p:sldLayoutId id="2147483701" r:id="rId5"/>
    <p:sldLayoutId id="2147483702" r:id="rId6"/>
    <p:sldLayoutId id="2147483703" r:id="rId7"/>
  </p:sldLayoutIdLst>
  <p:txStyles>
    <p:titleStyle>
      <a:lvl1pPr algn="ctr" rtl="0" eaLnBrk="1" fontAlgn="base" hangingPunct="1">
        <a:spcBef>
          <a:spcPct val="0"/>
        </a:spcBef>
        <a:spcAft>
          <a:spcPct val="0"/>
        </a:spcAft>
        <a:defRPr sz="3200">
          <a:solidFill>
            <a:srgbClr val="00589C"/>
          </a:solidFill>
          <a:latin typeface="+mj-lt"/>
          <a:ea typeface="MS PGothic" panose="020B0600070205080204" pitchFamily="34" charset="-128"/>
          <a:cs typeface="ＭＳ Ｐゴシック"/>
        </a:defRPr>
      </a:lvl1pPr>
      <a:lvl2pPr algn="ctr" rtl="0" eaLnBrk="1" fontAlgn="base" hangingPunct="1">
        <a:spcBef>
          <a:spcPct val="0"/>
        </a:spcBef>
        <a:spcAft>
          <a:spcPct val="0"/>
        </a:spcAft>
        <a:defRPr sz="3200">
          <a:solidFill>
            <a:srgbClr val="00589C"/>
          </a:solidFill>
          <a:latin typeface="Verdana" pitchFamily="96" charset="0"/>
          <a:ea typeface="MS PGothic" panose="020B0600070205080204" pitchFamily="34" charset="-128"/>
          <a:cs typeface="ＭＳ Ｐゴシック"/>
        </a:defRPr>
      </a:lvl2pPr>
      <a:lvl3pPr algn="ctr" rtl="0" eaLnBrk="1" fontAlgn="base" hangingPunct="1">
        <a:spcBef>
          <a:spcPct val="0"/>
        </a:spcBef>
        <a:spcAft>
          <a:spcPct val="0"/>
        </a:spcAft>
        <a:defRPr sz="3200">
          <a:solidFill>
            <a:srgbClr val="00589C"/>
          </a:solidFill>
          <a:latin typeface="Verdana" pitchFamily="96" charset="0"/>
          <a:ea typeface="MS PGothic" panose="020B0600070205080204" pitchFamily="34" charset="-128"/>
          <a:cs typeface="ＭＳ Ｐゴシック"/>
        </a:defRPr>
      </a:lvl3pPr>
      <a:lvl4pPr algn="ctr" rtl="0" eaLnBrk="1" fontAlgn="base" hangingPunct="1">
        <a:spcBef>
          <a:spcPct val="0"/>
        </a:spcBef>
        <a:spcAft>
          <a:spcPct val="0"/>
        </a:spcAft>
        <a:defRPr sz="3200">
          <a:solidFill>
            <a:srgbClr val="00589C"/>
          </a:solidFill>
          <a:latin typeface="Verdana" pitchFamily="96" charset="0"/>
          <a:ea typeface="MS PGothic" panose="020B0600070205080204" pitchFamily="34" charset="-128"/>
          <a:cs typeface="ＭＳ Ｐゴシック"/>
        </a:defRPr>
      </a:lvl4pPr>
      <a:lvl5pPr algn="ctr" rtl="0" eaLnBrk="1" fontAlgn="base" hangingPunct="1">
        <a:spcBef>
          <a:spcPct val="0"/>
        </a:spcBef>
        <a:spcAft>
          <a:spcPct val="0"/>
        </a:spcAft>
        <a:defRPr sz="3200">
          <a:solidFill>
            <a:srgbClr val="00589C"/>
          </a:solidFill>
          <a:latin typeface="Verdana" pitchFamily="96" charset="0"/>
          <a:ea typeface="MS PGothic" panose="020B0600070205080204" pitchFamily="34" charset="-128"/>
          <a:cs typeface="ＭＳ Ｐゴシック"/>
        </a:defRPr>
      </a:lvl5pPr>
      <a:lvl6pPr marL="4572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6pPr>
      <a:lvl7pPr marL="9144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7pPr>
      <a:lvl8pPr marL="13716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8pPr>
      <a:lvl9pPr marL="18288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9pPr>
    </p:titleStyle>
    <p:bodyStyle>
      <a:lvl1pPr marL="342900" indent="-342900" algn="l" rtl="0" eaLnBrk="1" fontAlgn="base" hangingPunct="1">
        <a:spcBef>
          <a:spcPct val="20000"/>
        </a:spcBef>
        <a:spcAft>
          <a:spcPct val="0"/>
        </a:spcAft>
        <a:buChar char="•"/>
        <a:defRPr sz="2000">
          <a:solidFill>
            <a:schemeClr val="tx1"/>
          </a:solidFill>
          <a:latin typeface="+mn-lt"/>
          <a:ea typeface="MS PGothic" panose="020B0600070205080204" pitchFamily="34" charset="-128"/>
          <a:cs typeface="ＭＳ Ｐゴシック"/>
        </a:defRPr>
      </a:lvl1pPr>
      <a:lvl2pPr marL="742950" indent="-285750" algn="l" rtl="0" eaLnBrk="1" fontAlgn="base" hangingPunct="1">
        <a:spcBef>
          <a:spcPct val="20000"/>
        </a:spcBef>
        <a:spcAft>
          <a:spcPct val="0"/>
        </a:spcAft>
        <a:buChar char="–"/>
        <a:defRPr sz="1400">
          <a:solidFill>
            <a:srgbClr val="00589C"/>
          </a:solidFill>
          <a:latin typeface="+mn-lt"/>
          <a:ea typeface="MS PGothic" panose="020B0600070205080204" pitchFamily="34" charset="-128"/>
          <a:cs typeface="ＭＳ Ｐゴシック"/>
        </a:defRPr>
      </a:lvl2pPr>
      <a:lvl3pPr marL="1143000" indent="-228600" algn="l" rtl="0" eaLnBrk="1" fontAlgn="base" hangingPunct="1">
        <a:spcBef>
          <a:spcPct val="20000"/>
        </a:spcBef>
        <a:spcAft>
          <a:spcPct val="0"/>
        </a:spcAft>
        <a:buChar char="•"/>
        <a:defRPr sz="1400">
          <a:solidFill>
            <a:schemeClr val="tx1"/>
          </a:solidFill>
          <a:latin typeface="+mn-lt"/>
          <a:ea typeface="MS PGothic" panose="020B0600070205080204" pitchFamily="34" charset="-128"/>
          <a:cs typeface="ＭＳ Ｐゴシック"/>
        </a:defRPr>
      </a:lvl3pPr>
      <a:lvl4pPr marL="1600200" indent="-228600" algn="l" rtl="0" eaLnBrk="1" fontAlgn="base" hangingPunct="1">
        <a:spcBef>
          <a:spcPct val="20000"/>
        </a:spcBef>
        <a:spcAft>
          <a:spcPct val="0"/>
        </a:spcAft>
        <a:buChar char="–"/>
        <a:defRPr sz="1200">
          <a:solidFill>
            <a:schemeClr val="tx1"/>
          </a:solidFill>
          <a:latin typeface="+mn-lt"/>
          <a:ea typeface="MS PGothic" panose="020B0600070205080204" pitchFamily="34" charset="-128"/>
          <a:cs typeface="ＭＳ Ｐゴシック"/>
        </a:defRPr>
      </a:lvl4pPr>
      <a:lvl5pPr marL="2057400" indent="-228600" algn="l" rtl="0" eaLnBrk="1" fontAlgn="base" hangingPunct="1">
        <a:spcBef>
          <a:spcPct val="20000"/>
        </a:spcBef>
        <a:spcAft>
          <a:spcPct val="0"/>
        </a:spcAft>
        <a:buChar char="»"/>
        <a:defRPr sz="1000">
          <a:solidFill>
            <a:schemeClr val="bg2"/>
          </a:solidFill>
          <a:latin typeface="+mn-lt"/>
          <a:ea typeface="MS PGothic" panose="020B0600070205080204" pitchFamily="34" charset="-128"/>
          <a:cs typeface="ＭＳ Ｐゴシック"/>
        </a:defRPr>
      </a:lvl5pPr>
      <a:lvl6pPr marL="2514600" indent="-228600" algn="l" rtl="0" eaLnBrk="1" fontAlgn="base" hangingPunct="1">
        <a:spcBef>
          <a:spcPct val="20000"/>
        </a:spcBef>
        <a:spcAft>
          <a:spcPct val="0"/>
        </a:spcAft>
        <a:buChar char="»"/>
        <a:defRPr sz="1000">
          <a:solidFill>
            <a:schemeClr val="bg2"/>
          </a:solidFill>
          <a:latin typeface="+mn-lt"/>
          <a:ea typeface="+mn-ea"/>
        </a:defRPr>
      </a:lvl6pPr>
      <a:lvl7pPr marL="2971800" indent="-228600" algn="l" rtl="0" eaLnBrk="1" fontAlgn="base" hangingPunct="1">
        <a:spcBef>
          <a:spcPct val="20000"/>
        </a:spcBef>
        <a:spcAft>
          <a:spcPct val="0"/>
        </a:spcAft>
        <a:buChar char="»"/>
        <a:defRPr sz="1000">
          <a:solidFill>
            <a:schemeClr val="bg2"/>
          </a:solidFill>
          <a:latin typeface="+mn-lt"/>
          <a:ea typeface="+mn-ea"/>
        </a:defRPr>
      </a:lvl7pPr>
      <a:lvl8pPr marL="3429000" indent="-228600" algn="l" rtl="0" eaLnBrk="1" fontAlgn="base" hangingPunct="1">
        <a:spcBef>
          <a:spcPct val="20000"/>
        </a:spcBef>
        <a:spcAft>
          <a:spcPct val="0"/>
        </a:spcAft>
        <a:buChar char="»"/>
        <a:defRPr sz="1000">
          <a:solidFill>
            <a:schemeClr val="bg2"/>
          </a:solidFill>
          <a:latin typeface="+mn-lt"/>
          <a:ea typeface="+mn-ea"/>
        </a:defRPr>
      </a:lvl8pPr>
      <a:lvl9pPr marL="3886200" indent="-228600" algn="l" rtl="0" eaLnBrk="1" fontAlgn="base" hangingPunct="1">
        <a:spcBef>
          <a:spcPct val="20000"/>
        </a:spcBef>
        <a:spcAft>
          <a:spcPct val="0"/>
        </a:spcAft>
        <a:buChar char="»"/>
        <a:defRPr sz="1000">
          <a:solidFill>
            <a:schemeClr val="bg2"/>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228600"/>
            <a:ext cx="883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Mastertitelformat bearbeiten</a:t>
            </a:r>
          </a:p>
        </p:txBody>
      </p:sp>
      <p:sp>
        <p:nvSpPr>
          <p:cNvPr id="1027" name="Rectangle 3"/>
          <p:cNvSpPr>
            <a:spLocks noGrp="1" noChangeArrowheads="1"/>
          </p:cNvSpPr>
          <p:nvPr>
            <p:ph type="body" idx="1"/>
          </p:nvPr>
        </p:nvSpPr>
        <p:spPr bwMode="auto">
          <a:xfrm>
            <a:off x="152400" y="1257300"/>
            <a:ext cx="88392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9" name="Rectangle 5"/>
          <p:cNvSpPr>
            <a:spLocks noGrp="1" noChangeArrowheads="1"/>
          </p:cNvSpPr>
          <p:nvPr>
            <p:ph type="ftr" sz="quarter" idx="3"/>
          </p:nvPr>
        </p:nvSpPr>
        <p:spPr bwMode="auto">
          <a:xfrm>
            <a:off x="1371600" y="4887913"/>
            <a:ext cx="5410200" cy="255587"/>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ＭＳ Ｐゴシック" pitchFamily="96" charset="-128"/>
                <a:cs typeface="+mn-cs"/>
              </a:defRPr>
            </a:lvl1pPr>
          </a:lstStyle>
          <a:p>
            <a:pPr>
              <a:defRPr/>
            </a:pPr>
            <a:endParaRPr lang="de-DE">
              <a:solidFill>
                <a:srgbClr val="000000"/>
              </a:solidFill>
            </a:endParaRPr>
          </a:p>
        </p:txBody>
      </p:sp>
      <p:sp>
        <p:nvSpPr>
          <p:cNvPr id="1030" name="Rectangle 6"/>
          <p:cNvSpPr>
            <a:spLocks noGrp="1" noChangeArrowheads="1"/>
          </p:cNvSpPr>
          <p:nvPr>
            <p:ph type="sldNum" sz="quarter" idx="4"/>
          </p:nvPr>
        </p:nvSpPr>
        <p:spPr bwMode="auto">
          <a:xfrm>
            <a:off x="6934200" y="4887913"/>
            <a:ext cx="838200" cy="255587"/>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200">
                <a:solidFill>
                  <a:schemeClr val="bg2"/>
                </a:solidFill>
                <a:latin typeface="Verdana" panose="020B0604030504040204" pitchFamily="34" charset="0"/>
              </a:defRPr>
            </a:lvl1pPr>
          </a:lstStyle>
          <a:p>
            <a:fld id="{90D4C99E-7E1A-4B9A-BF08-BD24E44EFC6B}" type="slidenum">
              <a:rPr lang="de-DE" altLang="de-DE">
                <a:solidFill>
                  <a:srgbClr val="808080"/>
                </a:solidFill>
              </a:rPr>
              <a:pPr/>
              <a:t>‹#›</a:t>
            </a:fld>
            <a:endParaRPr lang="de-DE" altLang="de-DE">
              <a:solidFill>
                <a:srgbClr val="000000"/>
              </a:solidFill>
            </a:endParaRPr>
          </a:p>
        </p:txBody>
      </p:sp>
      <p:sp>
        <p:nvSpPr>
          <p:cNvPr id="2" name="Line 12"/>
          <p:cNvSpPr>
            <a:spLocks noChangeShapeType="1"/>
          </p:cNvSpPr>
          <p:nvPr/>
        </p:nvSpPr>
        <p:spPr bwMode="auto">
          <a:xfrm>
            <a:off x="0" y="4564063"/>
            <a:ext cx="9144000" cy="0"/>
          </a:xfrm>
          <a:prstGeom prst="line">
            <a:avLst/>
          </a:prstGeom>
          <a:noFill/>
          <a:ln w="6350">
            <a:solidFill>
              <a:srgbClr val="004D95"/>
            </a:solidFill>
            <a:round/>
            <a:headEnd/>
            <a:tailEnd/>
          </a:ln>
          <a:extLst>
            <a:ext uri="{909E8E84-426E-40DD-AFC4-6F175D3DCCD1}">
              <a14:hiddenFill xmlns:a14="http://schemas.microsoft.com/office/drawing/2010/main">
                <a:noFill/>
              </a14:hiddenFill>
            </a:ext>
          </a:extLst>
        </p:spPr>
        <p:txBody>
          <a:bodyPr wrap="none" anchor="ctr"/>
          <a:lstStyle/>
          <a:p>
            <a:endParaRPr lang="de-DE">
              <a:solidFill>
                <a:srgbClr val="000000"/>
              </a:solidFill>
            </a:endParaRPr>
          </a:p>
        </p:txBody>
      </p:sp>
      <p:pic>
        <p:nvPicPr>
          <p:cNvPr id="1031" name="Bild 10" descr="GFZ-LogoNeu_eng_4c.eps"/>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07950" y="4659313"/>
            <a:ext cx="57626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905743" y="4803998"/>
            <a:ext cx="1135070" cy="158784"/>
          </a:xfrm>
          <a:prstGeom prst="rect">
            <a:avLst/>
          </a:prstGeom>
        </p:spPr>
      </p:pic>
    </p:spTree>
    <p:extLst>
      <p:ext uri="{BB962C8B-B14F-4D97-AF65-F5344CB8AC3E}">
        <p14:creationId xmlns:p14="http://schemas.microsoft.com/office/powerpoint/2010/main" val="312594625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Lst>
  <p:txStyles>
    <p:titleStyle>
      <a:lvl1pPr algn="ctr" rtl="0" eaLnBrk="1" fontAlgn="base" hangingPunct="1">
        <a:spcBef>
          <a:spcPct val="0"/>
        </a:spcBef>
        <a:spcAft>
          <a:spcPct val="0"/>
        </a:spcAft>
        <a:defRPr sz="3200">
          <a:solidFill>
            <a:srgbClr val="00589C"/>
          </a:solidFill>
          <a:latin typeface="+mj-lt"/>
          <a:ea typeface="MS PGothic" panose="020B0600070205080204" pitchFamily="34" charset="-128"/>
          <a:cs typeface="ＭＳ Ｐゴシック"/>
        </a:defRPr>
      </a:lvl1pPr>
      <a:lvl2pPr algn="ctr" rtl="0" eaLnBrk="1" fontAlgn="base" hangingPunct="1">
        <a:spcBef>
          <a:spcPct val="0"/>
        </a:spcBef>
        <a:spcAft>
          <a:spcPct val="0"/>
        </a:spcAft>
        <a:defRPr sz="3200">
          <a:solidFill>
            <a:srgbClr val="00589C"/>
          </a:solidFill>
          <a:latin typeface="Verdana" pitchFamily="96" charset="0"/>
          <a:ea typeface="MS PGothic" panose="020B0600070205080204" pitchFamily="34" charset="-128"/>
          <a:cs typeface="ＭＳ Ｐゴシック"/>
        </a:defRPr>
      </a:lvl2pPr>
      <a:lvl3pPr algn="ctr" rtl="0" eaLnBrk="1" fontAlgn="base" hangingPunct="1">
        <a:spcBef>
          <a:spcPct val="0"/>
        </a:spcBef>
        <a:spcAft>
          <a:spcPct val="0"/>
        </a:spcAft>
        <a:defRPr sz="3200">
          <a:solidFill>
            <a:srgbClr val="00589C"/>
          </a:solidFill>
          <a:latin typeface="Verdana" pitchFamily="96" charset="0"/>
          <a:ea typeface="MS PGothic" panose="020B0600070205080204" pitchFamily="34" charset="-128"/>
          <a:cs typeface="ＭＳ Ｐゴシック"/>
        </a:defRPr>
      </a:lvl3pPr>
      <a:lvl4pPr algn="ctr" rtl="0" eaLnBrk="1" fontAlgn="base" hangingPunct="1">
        <a:spcBef>
          <a:spcPct val="0"/>
        </a:spcBef>
        <a:spcAft>
          <a:spcPct val="0"/>
        </a:spcAft>
        <a:defRPr sz="3200">
          <a:solidFill>
            <a:srgbClr val="00589C"/>
          </a:solidFill>
          <a:latin typeface="Verdana" pitchFamily="96" charset="0"/>
          <a:ea typeface="MS PGothic" panose="020B0600070205080204" pitchFamily="34" charset="-128"/>
          <a:cs typeface="ＭＳ Ｐゴシック"/>
        </a:defRPr>
      </a:lvl4pPr>
      <a:lvl5pPr algn="ctr" rtl="0" eaLnBrk="1" fontAlgn="base" hangingPunct="1">
        <a:spcBef>
          <a:spcPct val="0"/>
        </a:spcBef>
        <a:spcAft>
          <a:spcPct val="0"/>
        </a:spcAft>
        <a:defRPr sz="3200">
          <a:solidFill>
            <a:srgbClr val="00589C"/>
          </a:solidFill>
          <a:latin typeface="Verdana" pitchFamily="96" charset="0"/>
          <a:ea typeface="MS PGothic" panose="020B0600070205080204" pitchFamily="34" charset="-128"/>
          <a:cs typeface="ＭＳ Ｐゴシック"/>
        </a:defRPr>
      </a:lvl5pPr>
      <a:lvl6pPr marL="4572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6pPr>
      <a:lvl7pPr marL="9144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7pPr>
      <a:lvl8pPr marL="13716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8pPr>
      <a:lvl9pPr marL="18288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9pPr>
    </p:titleStyle>
    <p:bodyStyle>
      <a:lvl1pPr marL="342900" indent="-342900" algn="l" rtl="0" eaLnBrk="1" fontAlgn="base" hangingPunct="1">
        <a:spcBef>
          <a:spcPct val="20000"/>
        </a:spcBef>
        <a:spcAft>
          <a:spcPct val="0"/>
        </a:spcAft>
        <a:buChar char="•"/>
        <a:defRPr sz="2000">
          <a:solidFill>
            <a:schemeClr val="tx1"/>
          </a:solidFill>
          <a:latin typeface="+mn-lt"/>
          <a:ea typeface="MS PGothic" panose="020B0600070205080204" pitchFamily="34" charset="-128"/>
          <a:cs typeface="ＭＳ Ｐゴシック"/>
        </a:defRPr>
      </a:lvl1pPr>
      <a:lvl2pPr marL="742950" indent="-285750" algn="l" rtl="0" eaLnBrk="1" fontAlgn="base" hangingPunct="1">
        <a:spcBef>
          <a:spcPct val="20000"/>
        </a:spcBef>
        <a:spcAft>
          <a:spcPct val="0"/>
        </a:spcAft>
        <a:buChar char="–"/>
        <a:defRPr sz="1400">
          <a:solidFill>
            <a:srgbClr val="00589C"/>
          </a:solidFill>
          <a:latin typeface="+mn-lt"/>
          <a:ea typeface="MS PGothic" panose="020B0600070205080204" pitchFamily="34" charset="-128"/>
          <a:cs typeface="ＭＳ Ｐゴシック"/>
        </a:defRPr>
      </a:lvl2pPr>
      <a:lvl3pPr marL="1143000" indent="-228600" algn="l" rtl="0" eaLnBrk="1" fontAlgn="base" hangingPunct="1">
        <a:spcBef>
          <a:spcPct val="20000"/>
        </a:spcBef>
        <a:spcAft>
          <a:spcPct val="0"/>
        </a:spcAft>
        <a:buChar char="•"/>
        <a:defRPr sz="1400">
          <a:solidFill>
            <a:schemeClr val="tx1"/>
          </a:solidFill>
          <a:latin typeface="+mn-lt"/>
          <a:ea typeface="MS PGothic" panose="020B0600070205080204" pitchFamily="34" charset="-128"/>
          <a:cs typeface="ＭＳ Ｐゴシック"/>
        </a:defRPr>
      </a:lvl3pPr>
      <a:lvl4pPr marL="1600200" indent="-228600" algn="l" rtl="0" eaLnBrk="1" fontAlgn="base" hangingPunct="1">
        <a:spcBef>
          <a:spcPct val="20000"/>
        </a:spcBef>
        <a:spcAft>
          <a:spcPct val="0"/>
        </a:spcAft>
        <a:buChar char="–"/>
        <a:defRPr sz="1200">
          <a:solidFill>
            <a:schemeClr val="tx1"/>
          </a:solidFill>
          <a:latin typeface="+mn-lt"/>
          <a:ea typeface="MS PGothic" panose="020B0600070205080204" pitchFamily="34" charset="-128"/>
          <a:cs typeface="ＭＳ Ｐゴシック"/>
        </a:defRPr>
      </a:lvl4pPr>
      <a:lvl5pPr marL="2057400" indent="-228600" algn="l" rtl="0" eaLnBrk="1" fontAlgn="base" hangingPunct="1">
        <a:spcBef>
          <a:spcPct val="20000"/>
        </a:spcBef>
        <a:spcAft>
          <a:spcPct val="0"/>
        </a:spcAft>
        <a:buChar char="»"/>
        <a:defRPr sz="1000">
          <a:solidFill>
            <a:schemeClr val="bg2"/>
          </a:solidFill>
          <a:latin typeface="+mn-lt"/>
          <a:ea typeface="MS PGothic" panose="020B0600070205080204" pitchFamily="34" charset="-128"/>
          <a:cs typeface="ＭＳ Ｐゴシック"/>
        </a:defRPr>
      </a:lvl5pPr>
      <a:lvl6pPr marL="2514600" indent="-228600" algn="l" rtl="0" eaLnBrk="1" fontAlgn="base" hangingPunct="1">
        <a:spcBef>
          <a:spcPct val="20000"/>
        </a:spcBef>
        <a:spcAft>
          <a:spcPct val="0"/>
        </a:spcAft>
        <a:buChar char="»"/>
        <a:defRPr sz="1000">
          <a:solidFill>
            <a:schemeClr val="bg2"/>
          </a:solidFill>
          <a:latin typeface="+mn-lt"/>
          <a:ea typeface="+mn-ea"/>
        </a:defRPr>
      </a:lvl6pPr>
      <a:lvl7pPr marL="2971800" indent="-228600" algn="l" rtl="0" eaLnBrk="1" fontAlgn="base" hangingPunct="1">
        <a:spcBef>
          <a:spcPct val="20000"/>
        </a:spcBef>
        <a:spcAft>
          <a:spcPct val="0"/>
        </a:spcAft>
        <a:buChar char="»"/>
        <a:defRPr sz="1000">
          <a:solidFill>
            <a:schemeClr val="bg2"/>
          </a:solidFill>
          <a:latin typeface="+mn-lt"/>
          <a:ea typeface="+mn-ea"/>
        </a:defRPr>
      </a:lvl7pPr>
      <a:lvl8pPr marL="3429000" indent="-228600" algn="l" rtl="0" eaLnBrk="1" fontAlgn="base" hangingPunct="1">
        <a:spcBef>
          <a:spcPct val="20000"/>
        </a:spcBef>
        <a:spcAft>
          <a:spcPct val="0"/>
        </a:spcAft>
        <a:buChar char="»"/>
        <a:defRPr sz="1000">
          <a:solidFill>
            <a:schemeClr val="bg2"/>
          </a:solidFill>
          <a:latin typeface="+mn-lt"/>
          <a:ea typeface="+mn-ea"/>
        </a:defRPr>
      </a:lvl8pPr>
      <a:lvl9pPr marL="3886200" indent="-228600" algn="l" rtl="0" eaLnBrk="1" fontAlgn="base" hangingPunct="1">
        <a:spcBef>
          <a:spcPct val="20000"/>
        </a:spcBef>
        <a:spcAft>
          <a:spcPct val="0"/>
        </a:spcAft>
        <a:buChar char="»"/>
        <a:defRPr sz="1000">
          <a:solidFill>
            <a:schemeClr val="bg2"/>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228600"/>
            <a:ext cx="883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Mastertitelformat bearbeiten</a:t>
            </a:r>
          </a:p>
        </p:txBody>
      </p:sp>
      <p:sp>
        <p:nvSpPr>
          <p:cNvPr id="1027" name="Rectangle 3"/>
          <p:cNvSpPr>
            <a:spLocks noGrp="1" noChangeArrowheads="1"/>
          </p:cNvSpPr>
          <p:nvPr>
            <p:ph type="body" idx="1"/>
          </p:nvPr>
        </p:nvSpPr>
        <p:spPr bwMode="auto">
          <a:xfrm>
            <a:off x="152400" y="1257300"/>
            <a:ext cx="88392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9" name="Rectangle 5"/>
          <p:cNvSpPr>
            <a:spLocks noGrp="1" noChangeArrowheads="1"/>
          </p:cNvSpPr>
          <p:nvPr>
            <p:ph type="ftr" sz="quarter" idx="3"/>
          </p:nvPr>
        </p:nvSpPr>
        <p:spPr bwMode="auto">
          <a:xfrm>
            <a:off x="1371600" y="4887913"/>
            <a:ext cx="5410200" cy="255587"/>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ＭＳ Ｐゴシック" pitchFamily="96" charset="-128"/>
                <a:cs typeface="+mn-cs"/>
              </a:defRPr>
            </a:lvl1pPr>
          </a:lstStyle>
          <a:p>
            <a:pPr>
              <a:defRPr/>
            </a:pPr>
            <a:endParaRPr lang="de-DE">
              <a:solidFill>
                <a:srgbClr val="000000"/>
              </a:solidFill>
            </a:endParaRPr>
          </a:p>
        </p:txBody>
      </p:sp>
      <p:sp>
        <p:nvSpPr>
          <p:cNvPr id="1030" name="Rectangle 6"/>
          <p:cNvSpPr>
            <a:spLocks noGrp="1" noChangeArrowheads="1"/>
          </p:cNvSpPr>
          <p:nvPr>
            <p:ph type="sldNum" sz="quarter" idx="4"/>
          </p:nvPr>
        </p:nvSpPr>
        <p:spPr bwMode="auto">
          <a:xfrm>
            <a:off x="6934200" y="4887913"/>
            <a:ext cx="838200" cy="255587"/>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200">
                <a:solidFill>
                  <a:schemeClr val="bg2"/>
                </a:solidFill>
                <a:latin typeface="Verdana" panose="020B0604030504040204" pitchFamily="34" charset="0"/>
              </a:defRPr>
            </a:lvl1pPr>
          </a:lstStyle>
          <a:p>
            <a:fld id="{90D4C99E-7E1A-4B9A-BF08-BD24E44EFC6B}" type="slidenum">
              <a:rPr lang="de-DE" altLang="de-DE">
                <a:solidFill>
                  <a:srgbClr val="808080"/>
                </a:solidFill>
              </a:rPr>
              <a:pPr/>
              <a:t>‹#›</a:t>
            </a:fld>
            <a:endParaRPr lang="de-DE" altLang="de-DE">
              <a:solidFill>
                <a:srgbClr val="000000"/>
              </a:solidFill>
            </a:endParaRPr>
          </a:p>
        </p:txBody>
      </p:sp>
      <p:sp>
        <p:nvSpPr>
          <p:cNvPr id="2" name="Line 12"/>
          <p:cNvSpPr>
            <a:spLocks noChangeShapeType="1"/>
          </p:cNvSpPr>
          <p:nvPr/>
        </p:nvSpPr>
        <p:spPr bwMode="auto">
          <a:xfrm>
            <a:off x="0" y="4564063"/>
            <a:ext cx="9144000" cy="0"/>
          </a:xfrm>
          <a:prstGeom prst="line">
            <a:avLst/>
          </a:prstGeom>
          <a:noFill/>
          <a:ln w="6350">
            <a:solidFill>
              <a:srgbClr val="004D95"/>
            </a:solidFill>
            <a:round/>
            <a:headEnd/>
            <a:tailEnd/>
          </a:ln>
          <a:extLst>
            <a:ext uri="{909E8E84-426E-40DD-AFC4-6F175D3DCCD1}">
              <a14:hiddenFill xmlns:a14="http://schemas.microsoft.com/office/drawing/2010/main">
                <a:noFill/>
              </a14:hiddenFill>
            </a:ext>
          </a:extLst>
        </p:spPr>
        <p:txBody>
          <a:bodyPr wrap="none" anchor="ctr"/>
          <a:lstStyle/>
          <a:p>
            <a:endParaRPr lang="de-DE">
              <a:solidFill>
                <a:srgbClr val="000000"/>
              </a:solidFill>
            </a:endParaRPr>
          </a:p>
        </p:txBody>
      </p:sp>
      <p:pic>
        <p:nvPicPr>
          <p:cNvPr id="1031" name="Bild 10" descr="GFZ-LogoNeu_eng_4c.eps"/>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07950" y="4659313"/>
            <a:ext cx="57626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905743" y="4803998"/>
            <a:ext cx="1135070" cy="158784"/>
          </a:xfrm>
          <a:prstGeom prst="rect">
            <a:avLst/>
          </a:prstGeom>
        </p:spPr>
      </p:pic>
    </p:spTree>
    <p:extLst>
      <p:ext uri="{BB962C8B-B14F-4D97-AF65-F5344CB8AC3E}">
        <p14:creationId xmlns:p14="http://schemas.microsoft.com/office/powerpoint/2010/main" val="194296557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Lst>
  <p:txStyles>
    <p:titleStyle>
      <a:lvl1pPr algn="ctr" rtl="0" eaLnBrk="1" fontAlgn="base" hangingPunct="1">
        <a:spcBef>
          <a:spcPct val="0"/>
        </a:spcBef>
        <a:spcAft>
          <a:spcPct val="0"/>
        </a:spcAft>
        <a:defRPr sz="3200">
          <a:solidFill>
            <a:srgbClr val="00589C"/>
          </a:solidFill>
          <a:latin typeface="+mj-lt"/>
          <a:ea typeface="MS PGothic" panose="020B0600070205080204" pitchFamily="34" charset="-128"/>
          <a:cs typeface="ＭＳ Ｐゴシック"/>
        </a:defRPr>
      </a:lvl1pPr>
      <a:lvl2pPr algn="ctr" rtl="0" eaLnBrk="1" fontAlgn="base" hangingPunct="1">
        <a:spcBef>
          <a:spcPct val="0"/>
        </a:spcBef>
        <a:spcAft>
          <a:spcPct val="0"/>
        </a:spcAft>
        <a:defRPr sz="3200">
          <a:solidFill>
            <a:srgbClr val="00589C"/>
          </a:solidFill>
          <a:latin typeface="Verdana" pitchFamily="96" charset="0"/>
          <a:ea typeface="MS PGothic" panose="020B0600070205080204" pitchFamily="34" charset="-128"/>
          <a:cs typeface="ＭＳ Ｐゴシック"/>
        </a:defRPr>
      </a:lvl2pPr>
      <a:lvl3pPr algn="ctr" rtl="0" eaLnBrk="1" fontAlgn="base" hangingPunct="1">
        <a:spcBef>
          <a:spcPct val="0"/>
        </a:spcBef>
        <a:spcAft>
          <a:spcPct val="0"/>
        </a:spcAft>
        <a:defRPr sz="3200">
          <a:solidFill>
            <a:srgbClr val="00589C"/>
          </a:solidFill>
          <a:latin typeface="Verdana" pitchFamily="96" charset="0"/>
          <a:ea typeface="MS PGothic" panose="020B0600070205080204" pitchFamily="34" charset="-128"/>
          <a:cs typeface="ＭＳ Ｐゴシック"/>
        </a:defRPr>
      </a:lvl3pPr>
      <a:lvl4pPr algn="ctr" rtl="0" eaLnBrk="1" fontAlgn="base" hangingPunct="1">
        <a:spcBef>
          <a:spcPct val="0"/>
        </a:spcBef>
        <a:spcAft>
          <a:spcPct val="0"/>
        </a:spcAft>
        <a:defRPr sz="3200">
          <a:solidFill>
            <a:srgbClr val="00589C"/>
          </a:solidFill>
          <a:latin typeface="Verdana" pitchFamily="96" charset="0"/>
          <a:ea typeface="MS PGothic" panose="020B0600070205080204" pitchFamily="34" charset="-128"/>
          <a:cs typeface="ＭＳ Ｐゴシック"/>
        </a:defRPr>
      </a:lvl4pPr>
      <a:lvl5pPr algn="ctr" rtl="0" eaLnBrk="1" fontAlgn="base" hangingPunct="1">
        <a:spcBef>
          <a:spcPct val="0"/>
        </a:spcBef>
        <a:spcAft>
          <a:spcPct val="0"/>
        </a:spcAft>
        <a:defRPr sz="3200">
          <a:solidFill>
            <a:srgbClr val="00589C"/>
          </a:solidFill>
          <a:latin typeface="Verdana" pitchFamily="96" charset="0"/>
          <a:ea typeface="MS PGothic" panose="020B0600070205080204" pitchFamily="34" charset="-128"/>
          <a:cs typeface="ＭＳ Ｐゴシック"/>
        </a:defRPr>
      </a:lvl5pPr>
      <a:lvl6pPr marL="4572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6pPr>
      <a:lvl7pPr marL="9144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7pPr>
      <a:lvl8pPr marL="13716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8pPr>
      <a:lvl9pPr marL="18288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9pPr>
    </p:titleStyle>
    <p:bodyStyle>
      <a:lvl1pPr marL="342900" indent="-342900" algn="l" rtl="0" eaLnBrk="1" fontAlgn="base" hangingPunct="1">
        <a:spcBef>
          <a:spcPct val="20000"/>
        </a:spcBef>
        <a:spcAft>
          <a:spcPct val="0"/>
        </a:spcAft>
        <a:buChar char="•"/>
        <a:defRPr sz="2000">
          <a:solidFill>
            <a:schemeClr val="tx1"/>
          </a:solidFill>
          <a:latin typeface="+mn-lt"/>
          <a:ea typeface="MS PGothic" panose="020B0600070205080204" pitchFamily="34" charset="-128"/>
          <a:cs typeface="ＭＳ Ｐゴシック"/>
        </a:defRPr>
      </a:lvl1pPr>
      <a:lvl2pPr marL="742950" indent="-285750" algn="l" rtl="0" eaLnBrk="1" fontAlgn="base" hangingPunct="1">
        <a:spcBef>
          <a:spcPct val="20000"/>
        </a:spcBef>
        <a:spcAft>
          <a:spcPct val="0"/>
        </a:spcAft>
        <a:buChar char="–"/>
        <a:defRPr sz="1400">
          <a:solidFill>
            <a:srgbClr val="00589C"/>
          </a:solidFill>
          <a:latin typeface="+mn-lt"/>
          <a:ea typeface="MS PGothic" panose="020B0600070205080204" pitchFamily="34" charset="-128"/>
          <a:cs typeface="ＭＳ Ｐゴシック"/>
        </a:defRPr>
      </a:lvl2pPr>
      <a:lvl3pPr marL="1143000" indent="-228600" algn="l" rtl="0" eaLnBrk="1" fontAlgn="base" hangingPunct="1">
        <a:spcBef>
          <a:spcPct val="20000"/>
        </a:spcBef>
        <a:spcAft>
          <a:spcPct val="0"/>
        </a:spcAft>
        <a:buChar char="•"/>
        <a:defRPr sz="1400">
          <a:solidFill>
            <a:schemeClr val="tx1"/>
          </a:solidFill>
          <a:latin typeface="+mn-lt"/>
          <a:ea typeface="MS PGothic" panose="020B0600070205080204" pitchFamily="34" charset="-128"/>
          <a:cs typeface="ＭＳ Ｐゴシック"/>
        </a:defRPr>
      </a:lvl3pPr>
      <a:lvl4pPr marL="1600200" indent="-228600" algn="l" rtl="0" eaLnBrk="1" fontAlgn="base" hangingPunct="1">
        <a:spcBef>
          <a:spcPct val="20000"/>
        </a:spcBef>
        <a:spcAft>
          <a:spcPct val="0"/>
        </a:spcAft>
        <a:buChar char="–"/>
        <a:defRPr sz="1200">
          <a:solidFill>
            <a:schemeClr val="tx1"/>
          </a:solidFill>
          <a:latin typeface="+mn-lt"/>
          <a:ea typeface="MS PGothic" panose="020B0600070205080204" pitchFamily="34" charset="-128"/>
          <a:cs typeface="ＭＳ Ｐゴシック"/>
        </a:defRPr>
      </a:lvl4pPr>
      <a:lvl5pPr marL="2057400" indent="-228600" algn="l" rtl="0" eaLnBrk="1" fontAlgn="base" hangingPunct="1">
        <a:spcBef>
          <a:spcPct val="20000"/>
        </a:spcBef>
        <a:spcAft>
          <a:spcPct val="0"/>
        </a:spcAft>
        <a:buChar char="»"/>
        <a:defRPr sz="1000">
          <a:solidFill>
            <a:schemeClr val="bg2"/>
          </a:solidFill>
          <a:latin typeface="+mn-lt"/>
          <a:ea typeface="MS PGothic" panose="020B0600070205080204" pitchFamily="34" charset="-128"/>
          <a:cs typeface="ＭＳ Ｐゴシック"/>
        </a:defRPr>
      </a:lvl5pPr>
      <a:lvl6pPr marL="2514600" indent="-228600" algn="l" rtl="0" eaLnBrk="1" fontAlgn="base" hangingPunct="1">
        <a:spcBef>
          <a:spcPct val="20000"/>
        </a:spcBef>
        <a:spcAft>
          <a:spcPct val="0"/>
        </a:spcAft>
        <a:buChar char="»"/>
        <a:defRPr sz="1000">
          <a:solidFill>
            <a:schemeClr val="bg2"/>
          </a:solidFill>
          <a:latin typeface="+mn-lt"/>
          <a:ea typeface="+mn-ea"/>
        </a:defRPr>
      </a:lvl6pPr>
      <a:lvl7pPr marL="2971800" indent="-228600" algn="l" rtl="0" eaLnBrk="1" fontAlgn="base" hangingPunct="1">
        <a:spcBef>
          <a:spcPct val="20000"/>
        </a:spcBef>
        <a:spcAft>
          <a:spcPct val="0"/>
        </a:spcAft>
        <a:buChar char="»"/>
        <a:defRPr sz="1000">
          <a:solidFill>
            <a:schemeClr val="bg2"/>
          </a:solidFill>
          <a:latin typeface="+mn-lt"/>
          <a:ea typeface="+mn-ea"/>
        </a:defRPr>
      </a:lvl7pPr>
      <a:lvl8pPr marL="3429000" indent="-228600" algn="l" rtl="0" eaLnBrk="1" fontAlgn="base" hangingPunct="1">
        <a:spcBef>
          <a:spcPct val="20000"/>
        </a:spcBef>
        <a:spcAft>
          <a:spcPct val="0"/>
        </a:spcAft>
        <a:buChar char="»"/>
        <a:defRPr sz="1000">
          <a:solidFill>
            <a:schemeClr val="bg2"/>
          </a:solidFill>
          <a:latin typeface="+mn-lt"/>
          <a:ea typeface="+mn-ea"/>
        </a:defRPr>
      </a:lvl8pPr>
      <a:lvl9pPr marL="3886200" indent="-228600" algn="l" rtl="0" eaLnBrk="1" fontAlgn="base" hangingPunct="1">
        <a:spcBef>
          <a:spcPct val="20000"/>
        </a:spcBef>
        <a:spcAft>
          <a:spcPct val="0"/>
        </a:spcAft>
        <a:buChar char="»"/>
        <a:defRPr sz="1000">
          <a:solidFill>
            <a:schemeClr val="bg2"/>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228600"/>
            <a:ext cx="883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Mastertitelformat bearbeiten</a:t>
            </a:r>
          </a:p>
        </p:txBody>
      </p:sp>
      <p:sp>
        <p:nvSpPr>
          <p:cNvPr id="1027" name="Rectangle 3"/>
          <p:cNvSpPr>
            <a:spLocks noGrp="1" noChangeArrowheads="1"/>
          </p:cNvSpPr>
          <p:nvPr>
            <p:ph type="body" idx="1"/>
          </p:nvPr>
        </p:nvSpPr>
        <p:spPr bwMode="auto">
          <a:xfrm>
            <a:off x="152400" y="1257300"/>
            <a:ext cx="88392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9" name="Rectangle 5"/>
          <p:cNvSpPr>
            <a:spLocks noGrp="1" noChangeArrowheads="1"/>
          </p:cNvSpPr>
          <p:nvPr>
            <p:ph type="ftr" sz="quarter" idx="3"/>
          </p:nvPr>
        </p:nvSpPr>
        <p:spPr bwMode="auto">
          <a:xfrm>
            <a:off x="1371600" y="4887913"/>
            <a:ext cx="5410200" cy="255587"/>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ＭＳ Ｐゴシック" pitchFamily="96" charset="-128"/>
                <a:cs typeface="+mn-cs"/>
              </a:defRPr>
            </a:lvl1pPr>
          </a:lstStyle>
          <a:p>
            <a:pPr>
              <a:defRPr/>
            </a:pPr>
            <a:endParaRPr lang="de-DE">
              <a:solidFill>
                <a:srgbClr val="000000"/>
              </a:solidFill>
            </a:endParaRPr>
          </a:p>
        </p:txBody>
      </p:sp>
      <p:sp>
        <p:nvSpPr>
          <p:cNvPr id="1030" name="Rectangle 6"/>
          <p:cNvSpPr>
            <a:spLocks noGrp="1" noChangeArrowheads="1"/>
          </p:cNvSpPr>
          <p:nvPr>
            <p:ph type="sldNum" sz="quarter" idx="4"/>
          </p:nvPr>
        </p:nvSpPr>
        <p:spPr bwMode="auto">
          <a:xfrm>
            <a:off x="6934200" y="4887913"/>
            <a:ext cx="838200" cy="255587"/>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200">
                <a:solidFill>
                  <a:schemeClr val="bg2"/>
                </a:solidFill>
                <a:latin typeface="Verdana" panose="020B0604030504040204" pitchFamily="34" charset="0"/>
              </a:defRPr>
            </a:lvl1pPr>
          </a:lstStyle>
          <a:p>
            <a:fld id="{90D4C99E-7E1A-4B9A-BF08-BD24E44EFC6B}" type="slidenum">
              <a:rPr lang="de-DE" altLang="de-DE">
                <a:solidFill>
                  <a:srgbClr val="808080"/>
                </a:solidFill>
              </a:rPr>
              <a:pPr/>
              <a:t>‹#›</a:t>
            </a:fld>
            <a:endParaRPr lang="de-DE" altLang="de-DE">
              <a:solidFill>
                <a:srgbClr val="000000"/>
              </a:solidFill>
            </a:endParaRPr>
          </a:p>
        </p:txBody>
      </p:sp>
      <p:sp>
        <p:nvSpPr>
          <p:cNvPr id="2" name="Line 12"/>
          <p:cNvSpPr>
            <a:spLocks noChangeShapeType="1"/>
          </p:cNvSpPr>
          <p:nvPr/>
        </p:nvSpPr>
        <p:spPr bwMode="auto">
          <a:xfrm>
            <a:off x="0" y="4564063"/>
            <a:ext cx="9144000" cy="0"/>
          </a:xfrm>
          <a:prstGeom prst="line">
            <a:avLst/>
          </a:prstGeom>
          <a:noFill/>
          <a:ln w="6350">
            <a:solidFill>
              <a:srgbClr val="004D95"/>
            </a:solidFill>
            <a:round/>
            <a:headEnd/>
            <a:tailEnd/>
          </a:ln>
          <a:extLst>
            <a:ext uri="{909E8E84-426E-40DD-AFC4-6F175D3DCCD1}">
              <a14:hiddenFill xmlns:a14="http://schemas.microsoft.com/office/drawing/2010/main">
                <a:noFill/>
              </a14:hiddenFill>
            </a:ext>
          </a:extLst>
        </p:spPr>
        <p:txBody>
          <a:bodyPr wrap="none" anchor="ctr"/>
          <a:lstStyle/>
          <a:p>
            <a:endParaRPr lang="de-DE">
              <a:solidFill>
                <a:srgbClr val="000000"/>
              </a:solidFill>
            </a:endParaRPr>
          </a:p>
        </p:txBody>
      </p:sp>
      <p:pic>
        <p:nvPicPr>
          <p:cNvPr id="1031" name="Bild 10" descr="GFZ-LogoNeu_eng_4c.eps"/>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07950" y="4659313"/>
            <a:ext cx="57626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905743" y="4803998"/>
            <a:ext cx="1135070" cy="158784"/>
          </a:xfrm>
          <a:prstGeom prst="rect">
            <a:avLst/>
          </a:prstGeom>
        </p:spPr>
      </p:pic>
    </p:spTree>
    <p:extLst>
      <p:ext uri="{BB962C8B-B14F-4D97-AF65-F5344CB8AC3E}">
        <p14:creationId xmlns:p14="http://schemas.microsoft.com/office/powerpoint/2010/main" val="2057696945"/>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Lst>
  <p:txStyles>
    <p:titleStyle>
      <a:lvl1pPr algn="ctr" rtl="0" eaLnBrk="1" fontAlgn="base" hangingPunct="1">
        <a:spcBef>
          <a:spcPct val="0"/>
        </a:spcBef>
        <a:spcAft>
          <a:spcPct val="0"/>
        </a:spcAft>
        <a:defRPr sz="3200">
          <a:solidFill>
            <a:srgbClr val="00589C"/>
          </a:solidFill>
          <a:latin typeface="+mj-lt"/>
          <a:ea typeface="MS PGothic" panose="020B0600070205080204" pitchFamily="34" charset="-128"/>
          <a:cs typeface="ＭＳ Ｐゴシック"/>
        </a:defRPr>
      </a:lvl1pPr>
      <a:lvl2pPr algn="ctr" rtl="0" eaLnBrk="1" fontAlgn="base" hangingPunct="1">
        <a:spcBef>
          <a:spcPct val="0"/>
        </a:spcBef>
        <a:spcAft>
          <a:spcPct val="0"/>
        </a:spcAft>
        <a:defRPr sz="3200">
          <a:solidFill>
            <a:srgbClr val="00589C"/>
          </a:solidFill>
          <a:latin typeface="Verdana" pitchFamily="96" charset="0"/>
          <a:ea typeface="MS PGothic" panose="020B0600070205080204" pitchFamily="34" charset="-128"/>
          <a:cs typeface="ＭＳ Ｐゴシック"/>
        </a:defRPr>
      </a:lvl2pPr>
      <a:lvl3pPr algn="ctr" rtl="0" eaLnBrk="1" fontAlgn="base" hangingPunct="1">
        <a:spcBef>
          <a:spcPct val="0"/>
        </a:spcBef>
        <a:spcAft>
          <a:spcPct val="0"/>
        </a:spcAft>
        <a:defRPr sz="3200">
          <a:solidFill>
            <a:srgbClr val="00589C"/>
          </a:solidFill>
          <a:latin typeface="Verdana" pitchFamily="96" charset="0"/>
          <a:ea typeface="MS PGothic" panose="020B0600070205080204" pitchFamily="34" charset="-128"/>
          <a:cs typeface="ＭＳ Ｐゴシック"/>
        </a:defRPr>
      </a:lvl3pPr>
      <a:lvl4pPr algn="ctr" rtl="0" eaLnBrk="1" fontAlgn="base" hangingPunct="1">
        <a:spcBef>
          <a:spcPct val="0"/>
        </a:spcBef>
        <a:spcAft>
          <a:spcPct val="0"/>
        </a:spcAft>
        <a:defRPr sz="3200">
          <a:solidFill>
            <a:srgbClr val="00589C"/>
          </a:solidFill>
          <a:latin typeface="Verdana" pitchFamily="96" charset="0"/>
          <a:ea typeface="MS PGothic" panose="020B0600070205080204" pitchFamily="34" charset="-128"/>
          <a:cs typeface="ＭＳ Ｐゴシック"/>
        </a:defRPr>
      </a:lvl4pPr>
      <a:lvl5pPr algn="ctr" rtl="0" eaLnBrk="1" fontAlgn="base" hangingPunct="1">
        <a:spcBef>
          <a:spcPct val="0"/>
        </a:spcBef>
        <a:spcAft>
          <a:spcPct val="0"/>
        </a:spcAft>
        <a:defRPr sz="3200">
          <a:solidFill>
            <a:srgbClr val="00589C"/>
          </a:solidFill>
          <a:latin typeface="Verdana" pitchFamily="96" charset="0"/>
          <a:ea typeface="MS PGothic" panose="020B0600070205080204" pitchFamily="34" charset="-128"/>
          <a:cs typeface="ＭＳ Ｐゴシック"/>
        </a:defRPr>
      </a:lvl5pPr>
      <a:lvl6pPr marL="4572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6pPr>
      <a:lvl7pPr marL="9144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7pPr>
      <a:lvl8pPr marL="13716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8pPr>
      <a:lvl9pPr marL="18288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9pPr>
    </p:titleStyle>
    <p:bodyStyle>
      <a:lvl1pPr marL="342900" indent="-342900" algn="l" rtl="0" eaLnBrk="1" fontAlgn="base" hangingPunct="1">
        <a:spcBef>
          <a:spcPct val="20000"/>
        </a:spcBef>
        <a:spcAft>
          <a:spcPct val="0"/>
        </a:spcAft>
        <a:buChar char="•"/>
        <a:defRPr sz="2000">
          <a:solidFill>
            <a:schemeClr val="tx1"/>
          </a:solidFill>
          <a:latin typeface="+mn-lt"/>
          <a:ea typeface="MS PGothic" panose="020B0600070205080204" pitchFamily="34" charset="-128"/>
          <a:cs typeface="ＭＳ Ｐゴシック"/>
        </a:defRPr>
      </a:lvl1pPr>
      <a:lvl2pPr marL="742950" indent="-285750" algn="l" rtl="0" eaLnBrk="1" fontAlgn="base" hangingPunct="1">
        <a:spcBef>
          <a:spcPct val="20000"/>
        </a:spcBef>
        <a:spcAft>
          <a:spcPct val="0"/>
        </a:spcAft>
        <a:buChar char="–"/>
        <a:defRPr sz="1400">
          <a:solidFill>
            <a:srgbClr val="00589C"/>
          </a:solidFill>
          <a:latin typeface="+mn-lt"/>
          <a:ea typeface="MS PGothic" panose="020B0600070205080204" pitchFamily="34" charset="-128"/>
          <a:cs typeface="ＭＳ Ｐゴシック"/>
        </a:defRPr>
      </a:lvl2pPr>
      <a:lvl3pPr marL="1143000" indent="-228600" algn="l" rtl="0" eaLnBrk="1" fontAlgn="base" hangingPunct="1">
        <a:spcBef>
          <a:spcPct val="20000"/>
        </a:spcBef>
        <a:spcAft>
          <a:spcPct val="0"/>
        </a:spcAft>
        <a:buChar char="•"/>
        <a:defRPr sz="1400">
          <a:solidFill>
            <a:schemeClr val="tx1"/>
          </a:solidFill>
          <a:latin typeface="+mn-lt"/>
          <a:ea typeface="MS PGothic" panose="020B0600070205080204" pitchFamily="34" charset="-128"/>
          <a:cs typeface="ＭＳ Ｐゴシック"/>
        </a:defRPr>
      </a:lvl3pPr>
      <a:lvl4pPr marL="1600200" indent="-228600" algn="l" rtl="0" eaLnBrk="1" fontAlgn="base" hangingPunct="1">
        <a:spcBef>
          <a:spcPct val="20000"/>
        </a:spcBef>
        <a:spcAft>
          <a:spcPct val="0"/>
        </a:spcAft>
        <a:buChar char="–"/>
        <a:defRPr sz="1200">
          <a:solidFill>
            <a:schemeClr val="tx1"/>
          </a:solidFill>
          <a:latin typeface="+mn-lt"/>
          <a:ea typeface="MS PGothic" panose="020B0600070205080204" pitchFamily="34" charset="-128"/>
          <a:cs typeface="ＭＳ Ｐゴシック"/>
        </a:defRPr>
      </a:lvl4pPr>
      <a:lvl5pPr marL="2057400" indent="-228600" algn="l" rtl="0" eaLnBrk="1" fontAlgn="base" hangingPunct="1">
        <a:spcBef>
          <a:spcPct val="20000"/>
        </a:spcBef>
        <a:spcAft>
          <a:spcPct val="0"/>
        </a:spcAft>
        <a:buChar char="»"/>
        <a:defRPr sz="1000">
          <a:solidFill>
            <a:schemeClr val="bg2"/>
          </a:solidFill>
          <a:latin typeface="+mn-lt"/>
          <a:ea typeface="MS PGothic" panose="020B0600070205080204" pitchFamily="34" charset="-128"/>
          <a:cs typeface="ＭＳ Ｐゴシック"/>
        </a:defRPr>
      </a:lvl5pPr>
      <a:lvl6pPr marL="2514600" indent="-228600" algn="l" rtl="0" eaLnBrk="1" fontAlgn="base" hangingPunct="1">
        <a:spcBef>
          <a:spcPct val="20000"/>
        </a:spcBef>
        <a:spcAft>
          <a:spcPct val="0"/>
        </a:spcAft>
        <a:buChar char="»"/>
        <a:defRPr sz="1000">
          <a:solidFill>
            <a:schemeClr val="bg2"/>
          </a:solidFill>
          <a:latin typeface="+mn-lt"/>
          <a:ea typeface="+mn-ea"/>
        </a:defRPr>
      </a:lvl6pPr>
      <a:lvl7pPr marL="2971800" indent="-228600" algn="l" rtl="0" eaLnBrk="1" fontAlgn="base" hangingPunct="1">
        <a:spcBef>
          <a:spcPct val="20000"/>
        </a:spcBef>
        <a:spcAft>
          <a:spcPct val="0"/>
        </a:spcAft>
        <a:buChar char="»"/>
        <a:defRPr sz="1000">
          <a:solidFill>
            <a:schemeClr val="bg2"/>
          </a:solidFill>
          <a:latin typeface="+mn-lt"/>
          <a:ea typeface="+mn-ea"/>
        </a:defRPr>
      </a:lvl7pPr>
      <a:lvl8pPr marL="3429000" indent="-228600" algn="l" rtl="0" eaLnBrk="1" fontAlgn="base" hangingPunct="1">
        <a:spcBef>
          <a:spcPct val="20000"/>
        </a:spcBef>
        <a:spcAft>
          <a:spcPct val="0"/>
        </a:spcAft>
        <a:buChar char="»"/>
        <a:defRPr sz="1000">
          <a:solidFill>
            <a:schemeClr val="bg2"/>
          </a:solidFill>
          <a:latin typeface="+mn-lt"/>
          <a:ea typeface="+mn-ea"/>
        </a:defRPr>
      </a:lvl8pPr>
      <a:lvl9pPr marL="3886200" indent="-228600" algn="l" rtl="0" eaLnBrk="1" fontAlgn="base" hangingPunct="1">
        <a:spcBef>
          <a:spcPct val="20000"/>
        </a:spcBef>
        <a:spcAft>
          <a:spcPct val="0"/>
        </a:spcAft>
        <a:buChar char="»"/>
        <a:defRPr sz="1000">
          <a:solidFill>
            <a:schemeClr val="bg2"/>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228600"/>
            <a:ext cx="883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Mastertitelformat bearbeiten</a:t>
            </a:r>
          </a:p>
        </p:txBody>
      </p:sp>
      <p:sp>
        <p:nvSpPr>
          <p:cNvPr id="1027" name="Rectangle 3"/>
          <p:cNvSpPr>
            <a:spLocks noGrp="1" noChangeArrowheads="1"/>
          </p:cNvSpPr>
          <p:nvPr>
            <p:ph type="body" idx="1"/>
          </p:nvPr>
        </p:nvSpPr>
        <p:spPr bwMode="auto">
          <a:xfrm>
            <a:off x="152400" y="1257300"/>
            <a:ext cx="88392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9" name="Rectangle 5"/>
          <p:cNvSpPr>
            <a:spLocks noGrp="1" noChangeArrowheads="1"/>
          </p:cNvSpPr>
          <p:nvPr>
            <p:ph type="ftr" sz="quarter" idx="3"/>
          </p:nvPr>
        </p:nvSpPr>
        <p:spPr bwMode="auto">
          <a:xfrm>
            <a:off x="1371600" y="4887914"/>
            <a:ext cx="5410200" cy="255587"/>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ＭＳ Ｐゴシック" pitchFamily="96" charset="-128"/>
                <a:cs typeface="+mn-cs"/>
              </a:defRPr>
            </a:lvl1pPr>
          </a:lstStyle>
          <a:p>
            <a:pPr>
              <a:defRPr/>
            </a:pPr>
            <a:endParaRPr lang="de-DE">
              <a:solidFill>
                <a:srgbClr val="000000"/>
              </a:solidFill>
            </a:endParaRPr>
          </a:p>
        </p:txBody>
      </p:sp>
      <p:sp>
        <p:nvSpPr>
          <p:cNvPr id="1030" name="Rectangle 6"/>
          <p:cNvSpPr>
            <a:spLocks noGrp="1" noChangeArrowheads="1"/>
          </p:cNvSpPr>
          <p:nvPr>
            <p:ph type="sldNum" sz="quarter" idx="4"/>
          </p:nvPr>
        </p:nvSpPr>
        <p:spPr bwMode="auto">
          <a:xfrm>
            <a:off x="6934200" y="4887914"/>
            <a:ext cx="838200" cy="255587"/>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200">
                <a:solidFill>
                  <a:schemeClr val="bg2"/>
                </a:solidFill>
                <a:latin typeface="Verdana" panose="020B0604030504040204" pitchFamily="34" charset="0"/>
              </a:defRPr>
            </a:lvl1pPr>
          </a:lstStyle>
          <a:p>
            <a:fld id="{90D4C99E-7E1A-4B9A-BF08-BD24E44EFC6B}" type="slidenum">
              <a:rPr lang="de-DE" altLang="de-DE">
                <a:solidFill>
                  <a:srgbClr val="808080"/>
                </a:solidFill>
                <a:ea typeface="ＭＳ Ｐゴシック"/>
              </a:rPr>
              <a:pPr/>
              <a:t>‹#›</a:t>
            </a:fld>
            <a:endParaRPr lang="de-DE" altLang="de-DE">
              <a:solidFill>
                <a:srgbClr val="000000"/>
              </a:solidFill>
              <a:ea typeface="ＭＳ Ｐゴシック"/>
            </a:endParaRPr>
          </a:p>
        </p:txBody>
      </p:sp>
      <p:sp>
        <p:nvSpPr>
          <p:cNvPr id="2" name="Line 12"/>
          <p:cNvSpPr>
            <a:spLocks noChangeShapeType="1"/>
          </p:cNvSpPr>
          <p:nvPr/>
        </p:nvSpPr>
        <p:spPr bwMode="auto">
          <a:xfrm>
            <a:off x="0" y="4564063"/>
            <a:ext cx="9144000" cy="0"/>
          </a:xfrm>
          <a:prstGeom prst="line">
            <a:avLst/>
          </a:prstGeom>
          <a:noFill/>
          <a:ln w="6350">
            <a:solidFill>
              <a:srgbClr val="004D95"/>
            </a:solidFill>
            <a:round/>
            <a:headEnd/>
            <a:tailEnd/>
          </a:ln>
          <a:extLst>
            <a:ext uri="{909E8E84-426E-40DD-AFC4-6F175D3DCCD1}">
              <a14:hiddenFill xmlns:a14="http://schemas.microsoft.com/office/drawing/2010/main">
                <a:noFill/>
              </a14:hiddenFill>
            </a:ext>
          </a:extLst>
        </p:spPr>
        <p:txBody>
          <a:bodyPr wrap="none" anchor="ctr"/>
          <a:lstStyle/>
          <a:p>
            <a:endParaRPr lang="de-DE" sz="2400">
              <a:solidFill>
                <a:srgbClr val="000000"/>
              </a:solidFill>
              <a:ea typeface="ＭＳ Ｐゴシック"/>
            </a:endParaRPr>
          </a:p>
        </p:txBody>
      </p:sp>
      <p:pic>
        <p:nvPicPr>
          <p:cNvPr id="1031" name="Bild 10" descr="GFZ-LogoNeu_eng_4c.eps"/>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07951" y="4659314"/>
            <a:ext cx="57626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905744" y="4803998"/>
            <a:ext cx="1135070" cy="158784"/>
          </a:xfrm>
          <a:prstGeom prst="rect">
            <a:avLst/>
          </a:prstGeom>
        </p:spPr>
      </p:pic>
    </p:spTree>
    <p:extLst>
      <p:ext uri="{BB962C8B-B14F-4D97-AF65-F5344CB8AC3E}">
        <p14:creationId xmlns:p14="http://schemas.microsoft.com/office/powerpoint/2010/main" val="138406288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Lst>
  <p:txStyles>
    <p:titleStyle>
      <a:lvl1pPr algn="ctr" rtl="0" eaLnBrk="1" fontAlgn="base" hangingPunct="1">
        <a:spcBef>
          <a:spcPct val="0"/>
        </a:spcBef>
        <a:spcAft>
          <a:spcPct val="0"/>
        </a:spcAft>
        <a:defRPr sz="3200">
          <a:solidFill>
            <a:srgbClr val="00589C"/>
          </a:solidFill>
          <a:latin typeface="+mj-lt"/>
          <a:ea typeface="MS PGothic" panose="020B0600070205080204" pitchFamily="34" charset="-128"/>
          <a:cs typeface="ＭＳ Ｐゴシック"/>
        </a:defRPr>
      </a:lvl1pPr>
      <a:lvl2pPr algn="ctr" rtl="0" eaLnBrk="1" fontAlgn="base" hangingPunct="1">
        <a:spcBef>
          <a:spcPct val="0"/>
        </a:spcBef>
        <a:spcAft>
          <a:spcPct val="0"/>
        </a:spcAft>
        <a:defRPr sz="3200">
          <a:solidFill>
            <a:srgbClr val="00589C"/>
          </a:solidFill>
          <a:latin typeface="Verdana" pitchFamily="96" charset="0"/>
          <a:ea typeface="MS PGothic" panose="020B0600070205080204" pitchFamily="34" charset="-128"/>
          <a:cs typeface="ＭＳ Ｐゴシック"/>
        </a:defRPr>
      </a:lvl2pPr>
      <a:lvl3pPr algn="ctr" rtl="0" eaLnBrk="1" fontAlgn="base" hangingPunct="1">
        <a:spcBef>
          <a:spcPct val="0"/>
        </a:spcBef>
        <a:spcAft>
          <a:spcPct val="0"/>
        </a:spcAft>
        <a:defRPr sz="3200">
          <a:solidFill>
            <a:srgbClr val="00589C"/>
          </a:solidFill>
          <a:latin typeface="Verdana" pitchFamily="96" charset="0"/>
          <a:ea typeface="MS PGothic" panose="020B0600070205080204" pitchFamily="34" charset="-128"/>
          <a:cs typeface="ＭＳ Ｐゴシック"/>
        </a:defRPr>
      </a:lvl3pPr>
      <a:lvl4pPr algn="ctr" rtl="0" eaLnBrk="1" fontAlgn="base" hangingPunct="1">
        <a:spcBef>
          <a:spcPct val="0"/>
        </a:spcBef>
        <a:spcAft>
          <a:spcPct val="0"/>
        </a:spcAft>
        <a:defRPr sz="3200">
          <a:solidFill>
            <a:srgbClr val="00589C"/>
          </a:solidFill>
          <a:latin typeface="Verdana" pitchFamily="96" charset="0"/>
          <a:ea typeface="MS PGothic" panose="020B0600070205080204" pitchFamily="34" charset="-128"/>
          <a:cs typeface="ＭＳ Ｐゴシック"/>
        </a:defRPr>
      </a:lvl4pPr>
      <a:lvl5pPr algn="ctr" rtl="0" eaLnBrk="1" fontAlgn="base" hangingPunct="1">
        <a:spcBef>
          <a:spcPct val="0"/>
        </a:spcBef>
        <a:spcAft>
          <a:spcPct val="0"/>
        </a:spcAft>
        <a:defRPr sz="3200">
          <a:solidFill>
            <a:srgbClr val="00589C"/>
          </a:solidFill>
          <a:latin typeface="Verdana" pitchFamily="96" charset="0"/>
          <a:ea typeface="MS PGothic" panose="020B0600070205080204" pitchFamily="34" charset="-128"/>
          <a:cs typeface="ＭＳ Ｐゴシック"/>
        </a:defRPr>
      </a:lvl5pPr>
      <a:lvl6pPr marL="457189"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6pPr>
      <a:lvl7pPr marL="914378"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7pPr>
      <a:lvl8pPr marL="1371566"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8pPr>
      <a:lvl9pPr marL="1828754"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9pPr>
    </p:titleStyle>
    <p:bodyStyle>
      <a:lvl1pPr marL="342892" indent="-342892" algn="l" rtl="0" eaLnBrk="1" fontAlgn="base" hangingPunct="1">
        <a:spcBef>
          <a:spcPct val="20000"/>
        </a:spcBef>
        <a:spcAft>
          <a:spcPct val="0"/>
        </a:spcAft>
        <a:buChar char="•"/>
        <a:defRPr sz="2000">
          <a:solidFill>
            <a:schemeClr val="tx1"/>
          </a:solidFill>
          <a:latin typeface="+mn-lt"/>
          <a:ea typeface="MS PGothic" panose="020B0600070205080204" pitchFamily="34" charset="-128"/>
          <a:cs typeface="ＭＳ Ｐゴシック"/>
        </a:defRPr>
      </a:lvl1pPr>
      <a:lvl2pPr marL="742931" indent="-285743" algn="l" rtl="0" eaLnBrk="1" fontAlgn="base" hangingPunct="1">
        <a:spcBef>
          <a:spcPct val="20000"/>
        </a:spcBef>
        <a:spcAft>
          <a:spcPct val="0"/>
        </a:spcAft>
        <a:buChar char="–"/>
        <a:defRPr sz="1400">
          <a:solidFill>
            <a:srgbClr val="00589C"/>
          </a:solidFill>
          <a:latin typeface="+mn-lt"/>
          <a:ea typeface="MS PGothic" panose="020B0600070205080204" pitchFamily="34" charset="-128"/>
          <a:cs typeface="ＭＳ Ｐゴシック"/>
        </a:defRPr>
      </a:lvl2pPr>
      <a:lvl3pPr marL="1142972" indent="-228594" algn="l" rtl="0" eaLnBrk="1" fontAlgn="base" hangingPunct="1">
        <a:spcBef>
          <a:spcPct val="20000"/>
        </a:spcBef>
        <a:spcAft>
          <a:spcPct val="0"/>
        </a:spcAft>
        <a:buChar char="•"/>
        <a:defRPr sz="1400">
          <a:solidFill>
            <a:schemeClr val="tx1"/>
          </a:solidFill>
          <a:latin typeface="+mn-lt"/>
          <a:ea typeface="MS PGothic" panose="020B0600070205080204" pitchFamily="34" charset="-128"/>
          <a:cs typeface="ＭＳ Ｐゴシック"/>
        </a:defRPr>
      </a:lvl3pPr>
      <a:lvl4pPr marL="1600160" indent="-228594" algn="l" rtl="0" eaLnBrk="1" fontAlgn="base" hangingPunct="1">
        <a:spcBef>
          <a:spcPct val="20000"/>
        </a:spcBef>
        <a:spcAft>
          <a:spcPct val="0"/>
        </a:spcAft>
        <a:buChar char="–"/>
        <a:defRPr sz="1200">
          <a:solidFill>
            <a:schemeClr val="tx1"/>
          </a:solidFill>
          <a:latin typeface="+mn-lt"/>
          <a:ea typeface="MS PGothic" panose="020B0600070205080204" pitchFamily="34" charset="-128"/>
          <a:cs typeface="ＭＳ Ｐゴシック"/>
        </a:defRPr>
      </a:lvl4pPr>
      <a:lvl5pPr marL="2057348" indent="-228594" algn="l" rtl="0" eaLnBrk="1" fontAlgn="base" hangingPunct="1">
        <a:spcBef>
          <a:spcPct val="20000"/>
        </a:spcBef>
        <a:spcAft>
          <a:spcPct val="0"/>
        </a:spcAft>
        <a:buChar char="»"/>
        <a:defRPr sz="1000">
          <a:solidFill>
            <a:schemeClr val="bg2"/>
          </a:solidFill>
          <a:latin typeface="+mn-lt"/>
          <a:ea typeface="MS PGothic" panose="020B0600070205080204" pitchFamily="34" charset="-128"/>
          <a:cs typeface="ＭＳ Ｐゴシック"/>
        </a:defRPr>
      </a:lvl5pPr>
      <a:lvl6pPr marL="2514537" indent="-228594" algn="l" rtl="0" eaLnBrk="1" fontAlgn="base" hangingPunct="1">
        <a:spcBef>
          <a:spcPct val="20000"/>
        </a:spcBef>
        <a:spcAft>
          <a:spcPct val="0"/>
        </a:spcAft>
        <a:buChar char="»"/>
        <a:defRPr sz="1000">
          <a:solidFill>
            <a:schemeClr val="bg2"/>
          </a:solidFill>
          <a:latin typeface="+mn-lt"/>
          <a:ea typeface="+mn-ea"/>
        </a:defRPr>
      </a:lvl6pPr>
      <a:lvl7pPr marL="2971726" indent="-228594" algn="l" rtl="0" eaLnBrk="1" fontAlgn="base" hangingPunct="1">
        <a:spcBef>
          <a:spcPct val="20000"/>
        </a:spcBef>
        <a:spcAft>
          <a:spcPct val="0"/>
        </a:spcAft>
        <a:buChar char="»"/>
        <a:defRPr sz="1000">
          <a:solidFill>
            <a:schemeClr val="bg2"/>
          </a:solidFill>
          <a:latin typeface="+mn-lt"/>
          <a:ea typeface="+mn-ea"/>
        </a:defRPr>
      </a:lvl7pPr>
      <a:lvl8pPr marL="3428915" indent="-228594" algn="l" rtl="0" eaLnBrk="1" fontAlgn="base" hangingPunct="1">
        <a:spcBef>
          <a:spcPct val="20000"/>
        </a:spcBef>
        <a:spcAft>
          <a:spcPct val="0"/>
        </a:spcAft>
        <a:buChar char="»"/>
        <a:defRPr sz="1000">
          <a:solidFill>
            <a:schemeClr val="bg2"/>
          </a:solidFill>
          <a:latin typeface="+mn-lt"/>
          <a:ea typeface="+mn-ea"/>
        </a:defRPr>
      </a:lvl8pPr>
      <a:lvl9pPr marL="3886103" indent="-228594" algn="l" rtl="0" eaLnBrk="1" fontAlgn="base" hangingPunct="1">
        <a:spcBef>
          <a:spcPct val="20000"/>
        </a:spcBef>
        <a:spcAft>
          <a:spcPct val="0"/>
        </a:spcAft>
        <a:buChar char="»"/>
        <a:defRPr sz="1000">
          <a:solidFill>
            <a:schemeClr val="bg2"/>
          </a:solidFill>
          <a:latin typeface="+mn-lt"/>
          <a:ea typeface="+mn-ea"/>
        </a:defRPr>
      </a:lvl9pPr>
    </p:bodyStyle>
    <p:otherStyle>
      <a:defPPr>
        <a:defRPr lang="de-DE"/>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228600"/>
            <a:ext cx="883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Mastertitelformat bearbeiten</a:t>
            </a:r>
          </a:p>
        </p:txBody>
      </p:sp>
      <p:sp>
        <p:nvSpPr>
          <p:cNvPr id="1027" name="Rectangle 3"/>
          <p:cNvSpPr>
            <a:spLocks noGrp="1" noChangeArrowheads="1"/>
          </p:cNvSpPr>
          <p:nvPr>
            <p:ph type="body" idx="1"/>
          </p:nvPr>
        </p:nvSpPr>
        <p:spPr bwMode="auto">
          <a:xfrm>
            <a:off x="152400" y="1257300"/>
            <a:ext cx="88392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9" name="Rectangle 5"/>
          <p:cNvSpPr>
            <a:spLocks noGrp="1" noChangeArrowheads="1"/>
          </p:cNvSpPr>
          <p:nvPr>
            <p:ph type="ftr" sz="quarter" idx="3"/>
          </p:nvPr>
        </p:nvSpPr>
        <p:spPr bwMode="auto">
          <a:xfrm>
            <a:off x="1371600" y="4887914"/>
            <a:ext cx="5410200" cy="255587"/>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ＭＳ Ｐゴシック" pitchFamily="96" charset="-128"/>
                <a:cs typeface="+mn-cs"/>
              </a:defRPr>
            </a:lvl1pPr>
          </a:lstStyle>
          <a:p>
            <a:pPr>
              <a:defRPr/>
            </a:pPr>
            <a:endParaRPr lang="de-DE">
              <a:solidFill>
                <a:srgbClr val="000000"/>
              </a:solidFill>
            </a:endParaRPr>
          </a:p>
        </p:txBody>
      </p:sp>
      <p:sp>
        <p:nvSpPr>
          <p:cNvPr id="1030" name="Rectangle 6"/>
          <p:cNvSpPr>
            <a:spLocks noGrp="1" noChangeArrowheads="1"/>
          </p:cNvSpPr>
          <p:nvPr>
            <p:ph type="sldNum" sz="quarter" idx="4"/>
          </p:nvPr>
        </p:nvSpPr>
        <p:spPr bwMode="auto">
          <a:xfrm>
            <a:off x="6934200" y="4887914"/>
            <a:ext cx="838200" cy="255587"/>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200">
                <a:solidFill>
                  <a:schemeClr val="bg2"/>
                </a:solidFill>
                <a:latin typeface="Verdana" panose="020B0604030504040204" pitchFamily="34" charset="0"/>
              </a:defRPr>
            </a:lvl1pPr>
          </a:lstStyle>
          <a:p>
            <a:fld id="{90D4C99E-7E1A-4B9A-BF08-BD24E44EFC6B}" type="slidenum">
              <a:rPr lang="de-DE" altLang="de-DE">
                <a:solidFill>
                  <a:srgbClr val="808080"/>
                </a:solidFill>
              </a:rPr>
              <a:pPr/>
              <a:t>‹#›</a:t>
            </a:fld>
            <a:endParaRPr lang="de-DE" altLang="de-DE">
              <a:solidFill>
                <a:srgbClr val="000000"/>
              </a:solidFill>
            </a:endParaRPr>
          </a:p>
        </p:txBody>
      </p:sp>
      <p:sp>
        <p:nvSpPr>
          <p:cNvPr id="2" name="Line 12"/>
          <p:cNvSpPr>
            <a:spLocks noChangeShapeType="1"/>
          </p:cNvSpPr>
          <p:nvPr/>
        </p:nvSpPr>
        <p:spPr bwMode="auto">
          <a:xfrm>
            <a:off x="0" y="4564063"/>
            <a:ext cx="9144000" cy="0"/>
          </a:xfrm>
          <a:prstGeom prst="line">
            <a:avLst/>
          </a:prstGeom>
          <a:noFill/>
          <a:ln w="6350">
            <a:solidFill>
              <a:srgbClr val="004D95"/>
            </a:solidFill>
            <a:round/>
            <a:headEnd/>
            <a:tailEnd/>
          </a:ln>
          <a:extLst>
            <a:ext uri="{909E8E84-426E-40DD-AFC4-6F175D3DCCD1}">
              <a14:hiddenFill xmlns:a14="http://schemas.microsoft.com/office/drawing/2010/main">
                <a:noFill/>
              </a14:hiddenFill>
            </a:ext>
          </a:extLst>
        </p:spPr>
        <p:txBody>
          <a:bodyPr wrap="none" anchor="ctr"/>
          <a:lstStyle/>
          <a:p>
            <a:endParaRPr lang="de-DE" sz="1800">
              <a:solidFill>
                <a:srgbClr val="000000"/>
              </a:solidFill>
            </a:endParaRPr>
          </a:p>
        </p:txBody>
      </p:sp>
      <p:pic>
        <p:nvPicPr>
          <p:cNvPr id="1031" name="Bild 10" descr="GFZ-LogoNeu_eng_4c.eps"/>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07951" y="4659314"/>
            <a:ext cx="57626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905744" y="4803998"/>
            <a:ext cx="1135070" cy="158784"/>
          </a:xfrm>
          <a:prstGeom prst="rect">
            <a:avLst/>
          </a:prstGeom>
        </p:spPr>
      </p:pic>
    </p:spTree>
    <p:extLst>
      <p:ext uri="{BB962C8B-B14F-4D97-AF65-F5344CB8AC3E}">
        <p14:creationId xmlns:p14="http://schemas.microsoft.com/office/powerpoint/2010/main" val="1512160251"/>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Lst>
  <p:txStyles>
    <p:titleStyle>
      <a:lvl1pPr algn="ctr" rtl="0" eaLnBrk="1" fontAlgn="base" hangingPunct="1">
        <a:spcBef>
          <a:spcPct val="0"/>
        </a:spcBef>
        <a:spcAft>
          <a:spcPct val="0"/>
        </a:spcAft>
        <a:defRPr sz="3200">
          <a:solidFill>
            <a:srgbClr val="00589C"/>
          </a:solidFill>
          <a:latin typeface="+mj-lt"/>
          <a:ea typeface="MS PGothic" panose="020B0600070205080204" pitchFamily="34" charset="-128"/>
          <a:cs typeface="ＭＳ Ｐゴシック"/>
        </a:defRPr>
      </a:lvl1pPr>
      <a:lvl2pPr algn="ctr" rtl="0" eaLnBrk="1" fontAlgn="base" hangingPunct="1">
        <a:spcBef>
          <a:spcPct val="0"/>
        </a:spcBef>
        <a:spcAft>
          <a:spcPct val="0"/>
        </a:spcAft>
        <a:defRPr sz="3200">
          <a:solidFill>
            <a:srgbClr val="00589C"/>
          </a:solidFill>
          <a:latin typeface="Verdana" pitchFamily="96" charset="0"/>
          <a:ea typeface="MS PGothic" panose="020B0600070205080204" pitchFamily="34" charset="-128"/>
          <a:cs typeface="ＭＳ Ｐゴシック"/>
        </a:defRPr>
      </a:lvl2pPr>
      <a:lvl3pPr algn="ctr" rtl="0" eaLnBrk="1" fontAlgn="base" hangingPunct="1">
        <a:spcBef>
          <a:spcPct val="0"/>
        </a:spcBef>
        <a:spcAft>
          <a:spcPct val="0"/>
        </a:spcAft>
        <a:defRPr sz="3200">
          <a:solidFill>
            <a:srgbClr val="00589C"/>
          </a:solidFill>
          <a:latin typeface="Verdana" pitchFamily="96" charset="0"/>
          <a:ea typeface="MS PGothic" panose="020B0600070205080204" pitchFamily="34" charset="-128"/>
          <a:cs typeface="ＭＳ Ｐゴシック"/>
        </a:defRPr>
      </a:lvl3pPr>
      <a:lvl4pPr algn="ctr" rtl="0" eaLnBrk="1" fontAlgn="base" hangingPunct="1">
        <a:spcBef>
          <a:spcPct val="0"/>
        </a:spcBef>
        <a:spcAft>
          <a:spcPct val="0"/>
        </a:spcAft>
        <a:defRPr sz="3200">
          <a:solidFill>
            <a:srgbClr val="00589C"/>
          </a:solidFill>
          <a:latin typeface="Verdana" pitchFamily="96" charset="0"/>
          <a:ea typeface="MS PGothic" panose="020B0600070205080204" pitchFamily="34" charset="-128"/>
          <a:cs typeface="ＭＳ Ｐゴシック"/>
        </a:defRPr>
      </a:lvl4pPr>
      <a:lvl5pPr algn="ctr" rtl="0" eaLnBrk="1" fontAlgn="base" hangingPunct="1">
        <a:spcBef>
          <a:spcPct val="0"/>
        </a:spcBef>
        <a:spcAft>
          <a:spcPct val="0"/>
        </a:spcAft>
        <a:defRPr sz="3200">
          <a:solidFill>
            <a:srgbClr val="00589C"/>
          </a:solidFill>
          <a:latin typeface="Verdana" pitchFamily="96" charset="0"/>
          <a:ea typeface="MS PGothic" panose="020B0600070205080204" pitchFamily="34" charset="-128"/>
          <a:cs typeface="ＭＳ Ｐゴシック"/>
        </a:defRPr>
      </a:lvl5pPr>
      <a:lvl6pPr marL="457189"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6pPr>
      <a:lvl7pPr marL="914378"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7pPr>
      <a:lvl8pPr marL="1371566"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8pPr>
      <a:lvl9pPr marL="1828754"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9pPr>
    </p:titleStyle>
    <p:bodyStyle>
      <a:lvl1pPr marL="342892" indent="-342892" algn="l" rtl="0" eaLnBrk="1" fontAlgn="base" hangingPunct="1">
        <a:spcBef>
          <a:spcPct val="20000"/>
        </a:spcBef>
        <a:spcAft>
          <a:spcPct val="0"/>
        </a:spcAft>
        <a:buChar char="•"/>
        <a:defRPr sz="2000">
          <a:solidFill>
            <a:schemeClr val="tx1"/>
          </a:solidFill>
          <a:latin typeface="+mn-lt"/>
          <a:ea typeface="MS PGothic" panose="020B0600070205080204" pitchFamily="34" charset="-128"/>
          <a:cs typeface="ＭＳ Ｐゴシック"/>
        </a:defRPr>
      </a:lvl1pPr>
      <a:lvl2pPr marL="742931" indent="-285743" algn="l" rtl="0" eaLnBrk="1" fontAlgn="base" hangingPunct="1">
        <a:spcBef>
          <a:spcPct val="20000"/>
        </a:spcBef>
        <a:spcAft>
          <a:spcPct val="0"/>
        </a:spcAft>
        <a:buChar char="–"/>
        <a:defRPr sz="1400">
          <a:solidFill>
            <a:srgbClr val="00589C"/>
          </a:solidFill>
          <a:latin typeface="+mn-lt"/>
          <a:ea typeface="MS PGothic" panose="020B0600070205080204" pitchFamily="34" charset="-128"/>
          <a:cs typeface="ＭＳ Ｐゴシック"/>
        </a:defRPr>
      </a:lvl2pPr>
      <a:lvl3pPr marL="1142972" indent="-228594" algn="l" rtl="0" eaLnBrk="1" fontAlgn="base" hangingPunct="1">
        <a:spcBef>
          <a:spcPct val="20000"/>
        </a:spcBef>
        <a:spcAft>
          <a:spcPct val="0"/>
        </a:spcAft>
        <a:buChar char="•"/>
        <a:defRPr sz="1400">
          <a:solidFill>
            <a:schemeClr val="tx1"/>
          </a:solidFill>
          <a:latin typeface="+mn-lt"/>
          <a:ea typeface="MS PGothic" panose="020B0600070205080204" pitchFamily="34" charset="-128"/>
          <a:cs typeface="ＭＳ Ｐゴシック"/>
        </a:defRPr>
      </a:lvl3pPr>
      <a:lvl4pPr marL="1600160" indent="-228594" algn="l" rtl="0" eaLnBrk="1" fontAlgn="base" hangingPunct="1">
        <a:spcBef>
          <a:spcPct val="20000"/>
        </a:spcBef>
        <a:spcAft>
          <a:spcPct val="0"/>
        </a:spcAft>
        <a:buChar char="–"/>
        <a:defRPr sz="1200">
          <a:solidFill>
            <a:schemeClr val="tx1"/>
          </a:solidFill>
          <a:latin typeface="+mn-lt"/>
          <a:ea typeface="MS PGothic" panose="020B0600070205080204" pitchFamily="34" charset="-128"/>
          <a:cs typeface="ＭＳ Ｐゴシック"/>
        </a:defRPr>
      </a:lvl4pPr>
      <a:lvl5pPr marL="2057348" indent="-228594" algn="l" rtl="0" eaLnBrk="1" fontAlgn="base" hangingPunct="1">
        <a:spcBef>
          <a:spcPct val="20000"/>
        </a:spcBef>
        <a:spcAft>
          <a:spcPct val="0"/>
        </a:spcAft>
        <a:buChar char="»"/>
        <a:defRPr sz="1000">
          <a:solidFill>
            <a:schemeClr val="bg2"/>
          </a:solidFill>
          <a:latin typeface="+mn-lt"/>
          <a:ea typeface="MS PGothic" panose="020B0600070205080204" pitchFamily="34" charset="-128"/>
          <a:cs typeface="ＭＳ Ｐゴシック"/>
        </a:defRPr>
      </a:lvl5pPr>
      <a:lvl6pPr marL="2514537" indent="-228594" algn="l" rtl="0" eaLnBrk="1" fontAlgn="base" hangingPunct="1">
        <a:spcBef>
          <a:spcPct val="20000"/>
        </a:spcBef>
        <a:spcAft>
          <a:spcPct val="0"/>
        </a:spcAft>
        <a:buChar char="»"/>
        <a:defRPr sz="1000">
          <a:solidFill>
            <a:schemeClr val="bg2"/>
          </a:solidFill>
          <a:latin typeface="+mn-lt"/>
          <a:ea typeface="+mn-ea"/>
        </a:defRPr>
      </a:lvl6pPr>
      <a:lvl7pPr marL="2971726" indent="-228594" algn="l" rtl="0" eaLnBrk="1" fontAlgn="base" hangingPunct="1">
        <a:spcBef>
          <a:spcPct val="20000"/>
        </a:spcBef>
        <a:spcAft>
          <a:spcPct val="0"/>
        </a:spcAft>
        <a:buChar char="»"/>
        <a:defRPr sz="1000">
          <a:solidFill>
            <a:schemeClr val="bg2"/>
          </a:solidFill>
          <a:latin typeface="+mn-lt"/>
          <a:ea typeface="+mn-ea"/>
        </a:defRPr>
      </a:lvl7pPr>
      <a:lvl8pPr marL="3428915" indent="-228594" algn="l" rtl="0" eaLnBrk="1" fontAlgn="base" hangingPunct="1">
        <a:spcBef>
          <a:spcPct val="20000"/>
        </a:spcBef>
        <a:spcAft>
          <a:spcPct val="0"/>
        </a:spcAft>
        <a:buChar char="»"/>
        <a:defRPr sz="1000">
          <a:solidFill>
            <a:schemeClr val="bg2"/>
          </a:solidFill>
          <a:latin typeface="+mn-lt"/>
          <a:ea typeface="+mn-ea"/>
        </a:defRPr>
      </a:lvl8pPr>
      <a:lvl9pPr marL="3886103" indent="-228594" algn="l" rtl="0" eaLnBrk="1" fontAlgn="base" hangingPunct="1">
        <a:spcBef>
          <a:spcPct val="20000"/>
        </a:spcBef>
        <a:spcAft>
          <a:spcPct val="0"/>
        </a:spcAft>
        <a:buChar char="»"/>
        <a:defRPr sz="1000">
          <a:solidFill>
            <a:schemeClr val="bg2"/>
          </a:solidFill>
          <a:latin typeface="+mn-lt"/>
          <a:ea typeface="+mn-ea"/>
        </a:defRPr>
      </a:lvl9pPr>
    </p:bodyStyle>
    <p:otherStyle>
      <a:defPPr>
        <a:defRPr lang="de-DE"/>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pic>
        <p:nvPicPr>
          <p:cNvPr id="7" name="Grafik 1"/>
          <p:cNvPicPr preferRelativeResize="0">
            <a:picLocks/>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5143500"/>
          </a:xfrm>
          <a:prstGeom prst="round2DiagRect">
            <a:avLst>
              <a:gd name="adj1" fmla="val 17592"/>
              <a:gd name="adj2" fmla="val 0"/>
            </a:avLst>
          </a:prstGeom>
        </p:spPr>
      </p:pic>
      <p:sp>
        <p:nvSpPr>
          <p:cNvPr id="8" name="Eine Ecke des Rechtecks abrunden 10"/>
          <p:cNvSpPr/>
          <p:nvPr userDrawn="1"/>
        </p:nvSpPr>
        <p:spPr>
          <a:xfrm flipV="1">
            <a:off x="0" y="0"/>
            <a:ext cx="8928001" cy="4927620"/>
          </a:xfrm>
          <a:prstGeom prst="round1Rect">
            <a:avLst>
              <a:gd name="adj" fmla="val 17044"/>
            </a:avLst>
          </a:prstGeom>
          <a:gradFill>
            <a:gsLst>
              <a:gs pos="0">
                <a:srgbClr val="FFFFFF"/>
              </a:gs>
              <a:gs pos="100000">
                <a:schemeClr val="bg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latinLnBrk="0"/>
            <a:endParaRPr lang="en-US" sz="1013" dirty="0"/>
          </a:p>
        </p:txBody>
      </p:sp>
    </p:spTree>
    <p:extLst>
      <p:ext uri="{BB962C8B-B14F-4D97-AF65-F5344CB8AC3E}">
        <p14:creationId xmlns:p14="http://schemas.microsoft.com/office/powerpoint/2010/main" val="81857062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e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0.xml"/><Relationship Id="rId5" Type="http://schemas.openxmlformats.org/officeDocument/2006/relationships/image" Target="../media/image37.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7.png"/><Relationship Id="rId1" Type="http://schemas.openxmlformats.org/officeDocument/2006/relationships/slideLayout" Target="../slideLayouts/slideLayout30.xml"/><Relationship Id="rId5" Type="http://schemas.openxmlformats.org/officeDocument/2006/relationships/image" Target="../media/image4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5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8.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54.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10.png"/><Relationship Id="rId4" Type="http://schemas.openxmlformats.org/officeDocument/2006/relationships/hyperlink" Target="http://doi.org/10.5281/zenodo.497725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6.png"/><Relationship Id="rId11" Type="http://schemas.openxmlformats.org/officeDocument/2006/relationships/image" Target="../media/image17.png"/><Relationship Id="rId5" Type="http://schemas.openxmlformats.org/officeDocument/2006/relationships/image" Target="../media/image25.png"/><Relationship Id="rId10" Type="http://schemas.openxmlformats.org/officeDocument/2006/relationships/image" Target="../media/image16.png"/><Relationship Id="rId4" Type="http://schemas.openxmlformats.org/officeDocument/2006/relationships/image" Target="../media/image24.png"/><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0.png"/><Relationship Id="rId2" Type="http://schemas.openxmlformats.org/officeDocument/2006/relationships/image" Target="../media/image16.png"/><Relationship Id="rId1" Type="http://schemas.openxmlformats.org/officeDocument/2006/relationships/slideLayout" Target="../slideLayouts/slideLayout9.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png"/><Relationship Id="rId7" Type="http://schemas.openxmlformats.org/officeDocument/2006/relationships/image" Target="../media/image33.png"/><Relationship Id="rId12"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image" Target="../media/image32.png"/><Relationship Id="rId11" Type="http://schemas.openxmlformats.org/officeDocument/2006/relationships/image" Target="../media/image17.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8.svg"/><Relationship Id="rId9" Type="http://schemas.openxmlformats.org/officeDocument/2006/relationships/hyperlink" Target="https://doi.org/10.1016/j.softx.2023.101507"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36.png"/><Relationship Id="rId4" Type="http://schemas.openxmlformats.org/officeDocument/2006/relationships/image" Target="../media/image8.sv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6.png"/><Relationship Id="rId7"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hyperlink" Target="https://doi.org/10.1016/j.jag.2024.103983" TargetMode="External"/><Relationship Id="rId11" Type="http://schemas.openxmlformats.org/officeDocument/2006/relationships/image" Target="../media/image42.png"/><Relationship Id="rId5" Type="http://schemas.openxmlformats.org/officeDocument/2006/relationships/image" Target="../media/image18.png"/><Relationship Id="rId10" Type="http://schemas.openxmlformats.org/officeDocument/2006/relationships/image" Target="../media/image41.png"/><Relationship Id="rId4" Type="http://schemas.openxmlformats.org/officeDocument/2006/relationships/image" Target="../media/image17.png"/><Relationship Id="rId9"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3.png"/><Relationship Id="rId7" Type="http://schemas.openxmlformats.org/officeDocument/2006/relationships/image" Target="../media/image16.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hyperlink" Target="https://eo-college.org/courses/beyond-the-visible-imaging-spectroscopy-for-soil-applications/" TargetMode="External"/><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46.jpeg"/><Relationship Id="rId5" Type="http://schemas.openxmlformats.org/officeDocument/2006/relationships/image" Target="../media/image18.png"/><Relationship Id="rId10" Type="http://schemas.openxmlformats.org/officeDocument/2006/relationships/image" Target="../media/image48.png"/><Relationship Id="rId4" Type="http://schemas.openxmlformats.org/officeDocument/2006/relationships/image" Target="../media/image17.png"/><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4367448" y="744902"/>
            <a:ext cx="4628562" cy="805902"/>
          </a:xfrm>
        </p:spPr>
        <p:txBody>
          <a:bodyPr/>
          <a:lstStyle/>
          <a:p>
            <a:pPr>
              <a:defRPr/>
            </a:pPr>
            <a:r>
              <a:rPr lang="en-US" dirty="0"/>
              <a:t>EnMAP hyperspectral mission: Developments and demonstration for spaceborne imaging spectroscopy open science</a:t>
            </a:r>
            <a:endParaRPr lang="de-DE" dirty="0"/>
          </a:p>
        </p:txBody>
      </p:sp>
      <p:sp>
        <p:nvSpPr>
          <p:cNvPr id="8" name="AutoShape 2" descr="Dynamik Arktischer Seesysteme - AWI"/>
          <p:cNvSpPr>
            <a:spLocks noChangeAspect="1" noChangeArrowheads="1"/>
          </p:cNvSpPr>
          <p:nvPr/>
        </p:nvSpPr>
        <p:spPr bwMode="auto">
          <a:xfrm>
            <a:off x="251520" y="-714375"/>
            <a:ext cx="3200400" cy="1428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 name="TextBox 3"/>
          <p:cNvSpPr txBox="1"/>
          <p:nvPr/>
        </p:nvSpPr>
        <p:spPr>
          <a:xfrm>
            <a:off x="2195736" y="4719399"/>
            <a:ext cx="4840599" cy="246221"/>
          </a:xfrm>
          <a:prstGeom prst="rect">
            <a:avLst/>
          </a:prstGeom>
          <a:noFill/>
        </p:spPr>
        <p:txBody>
          <a:bodyPr wrap="square" rtlCol="0">
            <a:spAutoFit/>
          </a:bodyPr>
          <a:lstStyle/>
          <a:p>
            <a:pPr algn="ctr"/>
            <a:r>
              <a:rPr lang="de-DE" sz="1000" dirty="0">
                <a:solidFill>
                  <a:schemeClr val="bg1"/>
                </a:solidFill>
              </a:rPr>
              <a:t>3d Workshop Int. Coop. </a:t>
            </a:r>
            <a:r>
              <a:rPr lang="de-DE" sz="1000" dirty="0" err="1">
                <a:solidFill>
                  <a:schemeClr val="bg1"/>
                </a:solidFill>
              </a:rPr>
              <a:t>Spaceborne</a:t>
            </a:r>
            <a:r>
              <a:rPr lang="de-DE" sz="1000" dirty="0">
                <a:solidFill>
                  <a:schemeClr val="bg1"/>
                </a:solidFill>
              </a:rPr>
              <a:t> IS, ESA-ESTEC Noordwijk, 13-15.11.2024</a:t>
            </a:r>
          </a:p>
        </p:txBody>
      </p:sp>
      <p:pic>
        <p:nvPicPr>
          <p:cNvPr id="17" name="Grafik 10">
            <a:extLst>
              <a:ext uri="{FF2B5EF4-FFF2-40B4-BE49-F238E27FC236}">
                <a16:creationId xmlns:a16="http://schemas.microsoft.com/office/drawing/2014/main" id="{CE26FC16-E4F0-4E4E-AEA3-3C510AEFAB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3760" y="30009"/>
            <a:ext cx="1032250" cy="810365"/>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195" t="7761" r="2047" b="6874"/>
          <a:stretch/>
        </p:blipFill>
        <p:spPr>
          <a:xfrm>
            <a:off x="781050" y="4690110"/>
            <a:ext cx="1036320" cy="304800"/>
          </a:xfrm>
          <a:prstGeom prst="rect">
            <a:avLst/>
          </a:prstGeom>
        </p:spPr>
      </p:pic>
      <p:pic>
        <p:nvPicPr>
          <p:cNvPr id="18" name="Picture 17" descr="N:\07_Presse\ECST_Broschüre\Broschüren_2018\final figures\01_Cover_front\enmap_earth_background.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4" t="-1872" r="17737" b="129"/>
          <a:stretch/>
        </p:blipFill>
        <p:spPr bwMode="auto">
          <a:xfrm>
            <a:off x="110885" y="435191"/>
            <a:ext cx="4045527" cy="3335702"/>
          </a:xfrm>
          <a:prstGeom prst="rect">
            <a:avLst/>
          </a:prstGeom>
          <a:noFill/>
          <a:extLst>
            <a:ext uri="{909E8E84-426E-40DD-AFC4-6F175D3DCCD1}">
              <a14:hiddenFill xmlns:a14="http://schemas.microsoft.com/office/drawing/2010/main">
                <a:solidFill>
                  <a:srgbClr val="FFFFFF"/>
                </a:solidFill>
              </a14:hiddenFill>
            </a:ext>
          </a:extLst>
        </p:spPr>
      </p:pic>
      <p:pic>
        <p:nvPicPr>
          <p:cNvPr id="19" name="Grafik 10" descr="C:\ProgramData\DLR\CD-Vorlagen\Stammdaten\dlrlogo\tif\DLR-Logo_Weiss_DE.tif"/>
          <p:cNvPicPr/>
          <p:nvPr/>
        </p:nvPicPr>
        <p:blipFill rotWithShape="1">
          <a:blip r:embed="rId6" cstate="print">
            <a:extLst>
              <a:ext uri="{28A0092B-C50C-407E-A947-70E740481C1C}">
                <a14:useLocalDpi xmlns:a14="http://schemas.microsoft.com/office/drawing/2010/main" val="0"/>
              </a:ext>
            </a:extLst>
          </a:blip>
          <a:srcRect r="69279"/>
          <a:stretch/>
        </p:blipFill>
        <p:spPr bwMode="auto">
          <a:xfrm>
            <a:off x="3682198" y="3837313"/>
            <a:ext cx="830919" cy="517148"/>
          </a:xfrm>
          <a:prstGeom prst="rect">
            <a:avLst/>
          </a:prstGeom>
          <a:noFill/>
          <a:ln>
            <a:noFill/>
          </a:ln>
        </p:spPr>
      </p:pic>
      <p:grpSp>
        <p:nvGrpSpPr>
          <p:cNvPr id="21" name="Gruppieren 3">
            <a:extLst>
              <a:ext uri="{FF2B5EF4-FFF2-40B4-BE49-F238E27FC236}">
                <a16:creationId xmlns:a16="http://schemas.microsoft.com/office/drawing/2014/main" id="{9A62C739-ED94-4FF2-9E48-8C208A02C611}"/>
              </a:ext>
            </a:extLst>
          </p:cNvPr>
          <p:cNvGrpSpPr/>
          <p:nvPr/>
        </p:nvGrpSpPr>
        <p:grpSpPr>
          <a:xfrm>
            <a:off x="158440" y="3852783"/>
            <a:ext cx="1070092" cy="643856"/>
            <a:chOff x="1273051" y="5590034"/>
            <a:chExt cx="1988437" cy="1230469"/>
          </a:xfrm>
        </p:grpSpPr>
        <p:pic>
          <p:nvPicPr>
            <p:cNvPr id="22" name="Grafik 9">
              <a:extLst>
                <a:ext uri="{FF2B5EF4-FFF2-40B4-BE49-F238E27FC236}">
                  <a16:creationId xmlns:a16="http://schemas.microsoft.com/office/drawing/2014/main" id="{2E388F2B-2C3A-4DC8-950D-E709A99B3D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1273051" y="5590034"/>
              <a:ext cx="1988437" cy="1230469"/>
            </a:xfrm>
            <a:prstGeom prst="rect">
              <a:avLst/>
            </a:prstGeom>
          </p:spPr>
        </p:pic>
        <p:pic>
          <p:nvPicPr>
            <p:cNvPr id="23" name="Grafik 2">
              <a:extLst>
                <a:ext uri="{FF2B5EF4-FFF2-40B4-BE49-F238E27FC236}">
                  <a16:creationId xmlns:a16="http://schemas.microsoft.com/office/drawing/2014/main" id="{FFEEA32C-919F-46C4-90AA-A1CC156A05E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61083" y="5782816"/>
              <a:ext cx="1490059" cy="727704"/>
            </a:xfrm>
            <a:prstGeom prst="rect">
              <a:avLst/>
            </a:prstGeom>
          </p:spPr>
        </p:pic>
      </p:grpSp>
      <p:sp>
        <p:nvSpPr>
          <p:cNvPr id="24" name="Textfeld 2"/>
          <p:cNvSpPr txBox="1"/>
          <p:nvPr/>
        </p:nvSpPr>
        <p:spPr>
          <a:xfrm>
            <a:off x="4268067" y="2267731"/>
            <a:ext cx="4721135" cy="2069797"/>
          </a:xfrm>
          <a:prstGeom prst="rect">
            <a:avLst/>
          </a:prstGeom>
          <a:noFill/>
        </p:spPr>
        <p:txBody>
          <a:bodyPr wrap="square" rtlCol="0">
            <a:spAutoFit/>
          </a:bodyPr>
          <a:lstStyle/>
          <a:p>
            <a:pPr algn="ctr"/>
            <a:r>
              <a:rPr lang="en-US" sz="1200" i="1" dirty="0">
                <a:solidFill>
                  <a:schemeClr val="bg1"/>
                </a:solidFill>
              </a:rPr>
              <a:t> S Chabrillat</a:t>
            </a:r>
            <a:r>
              <a:rPr lang="en-US" sz="1200" i="1" baseline="30000" dirty="0">
                <a:solidFill>
                  <a:schemeClr val="bg1"/>
                </a:solidFill>
              </a:rPr>
              <a:t>1,2</a:t>
            </a:r>
            <a:r>
              <a:rPr lang="en-US" sz="1200" i="1" dirty="0">
                <a:solidFill>
                  <a:schemeClr val="bg1"/>
                </a:solidFill>
              </a:rPr>
              <a:t>, M Brell</a:t>
            </a:r>
            <a:r>
              <a:rPr lang="en-US" sz="1200" i="1" baseline="30000" dirty="0">
                <a:solidFill>
                  <a:schemeClr val="bg1"/>
                </a:solidFill>
              </a:rPr>
              <a:t>1</a:t>
            </a:r>
            <a:r>
              <a:rPr lang="en-US" sz="1200" i="1" dirty="0">
                <a:solidFill>
                  <a:schemeClr val="bg1"/>
                </a:solidFill>
              </a:rPr>
              <a:t>, K Segl</a:t>
            </a:r>
            <a:r>
              <a:rPr lang="en-US" sz="1200" i="1" baseline="30000" dirty="0">
                <a:solidFill>
                  <a:schemeClr val="bg1"/>
                </a:solidFill>
              </a:rPr>
              <a:t>1</a:t>
            </a:r>
            <a:r>
              <a:rPr lang="en-US" sz="1200" i="1" dirty="0">
                <a:solidFill>
                  <a:schemeClr val="bg1"/>
                </a:solidFill>
              </a:rPr>
              <a:t>, A Okujeni</a:t>
            </a:r>
            <a:r>
              <a:rPr lang="en-US" sz="1200" i="1" baseline="30000" dirty="0">
                <a:solidFill>
                  <a:schemeClr val="bg1"/>
                </a:solidFill>
              </a:rPr>
              <a:t>1</a:t>
            </a:r>
            <a:r>
              <a:rPr lang="en-US" sz="1200" i="1" dirty="0">
                <a:solidFill>
                  <a:schemeClr val="bg1"/>
                </a:solidFill>
              </a:rPr>
              <a:t>, R Milewski</a:t>
            </a:r>
            <a:r>
              <a:rPr lang="en-US" sz="1200" i="1" baseline="30000" dirty="0">
                <a:solidFill>
                  <a:schemeClr val="bg1"/>
                </a:solidFill>
              </a:rPr>
              <a:t>1</a:t>
            </a:r>
            <a:r>
              <a:rPr lang="en-US" sz="1200" i="1" dirty="0">
                <a:solidFill>
                  <a:schemeClr val="bg1"/>
                </a:solidFill>
              </a:rPr>
              <a:t>, D Scheffler</a:t>
            </a:r>
            <a:r>
              <a:rPr lang="en-US" sz="1200" i="1" baseline="30000" dirty="0">
                <a:solidFill>
                  <a:schemeClr val="bg1"/>
                </a:solidFill>
              </a:rPr>
              <a:t>1</a:t>
            </a:r>
            <a:r>
              <a:rPr lang="en-US" sz="1200" i="1" dirty="0">
                <a:solidFill>
                  <a:schemeClr val="bg1"/>
                </a:solidFill>
              </a:rPr>
              <a:t>, S Asadzadeh</a:t>
            </a:r>
            <a:r>
              <a:rPr lang="en-US" sz="1200" i="1" baseline="30000" dirty="0">
                <a:solidFill>
                  <a:schemeClr val="bg1"/>
                </a:solidFill>
              </a:rPr>
              <a:t>1</a:t>
            </a:r>
            <a:r>
              <a:rPr lang="en-US" sz="1200" i="1" dirty="0">
                <a:solidFill>
                  <a:schemeClr val="bg1"/>
                </a:solidFill>
              </a:rPr>
              <a:t>, K Ward</a:t>
            </a:r>
            <a:r>
              <a:rPr lang="en-US" sz="1200" i="1" baseline="30000" dirty="0">
                <a:solidFill>
                  <a:schemeClr val="bg1"/>
                </a:solidFill>
              </a:rPr>
              <a:t>1</a:t>
            </a:r>
            <a:r>
              <a:rPr lang="en-US" sz="1200" i="1" dirty="0">
                <a:solidFill>
                  <a:schemeClr val="bg1"/>
                </a:solidFill>
              </a:rPr>
              <a:t>, A Khokanovsky</a:t>
            </a:r>
            <a:r>
              <a:rPr lang="en-US" sz="1200" i="1" baseline="30000" dirty="0">
                <a:solidFill>
                  <a:schemeClr val="bg1"/>
                </a:solidFill>
              </a:rPr>
              <a:t>1</a:t>
            </a:r>
            <a:r>
              <a:rPr lang="en-US" sz="1200" i="1" dirty="0">
                <a:solidFill>
                  <a:schemeClr val="bg1"/>
                </a:solidFill>
              </a:rPr>
              <a:t>, A Brosinsky</a:t>
            </a:r>
            <a:r>
              <a:rPr lang="en-US" sz="1200" i="1" baseline="30000" dirty="0">
                <a:solidFill>
                  <a:schemeClr val="bg1"/>
                </a:solidFill>
              </a:rPr>
              <a:t>1</a:t>
            </a:r>
            <a:r>
              <a:rPr lang="en-US" sz="1200" i="1" dirty="0">
                <a:solidFill>
                  <a:schemeClr val="bg1"/>
                </a:solidFill>
              </a:rPr>
              <a:t>, K Koch</a:t>
            </a:r>
            <a:r>
              <a:rPr lang="en-US" sz="1200" i="1" baseline="30000" dirty="0">
                <a:solidFill>
                  <a:schemeClr val="bg1"/>
                </a:solidFill>
              </a:rPr>
              <a:t>1</a:t>
            </a:r>
            <a:r>
              <a:rPr lang="en-US" sz="1200" i="1" dirty="0">
                <a:solidFill>
                  <a:schemeClr val="bg1"/>
                </a:solidFill>
              </a:rPr>
              <a:t>, D Angelopoulo</a:t>
            </a:r>
            <a:r>
              <a:rPr lang="en-US" sz="1200" i="1" baseline="30000" dirty="0">
                <a:solidFill>
                  <a:schemeClr val="bg1"/>
                </a:solidFill>
              </a:rPr>
              <a:t>1</a:t>
            </a:r>
            <a:r>
              <a:rPr lang="en-US" sz="1200" i="1" dirty="0">
                <a:solidFill>
                  <a:schemeClr val="bg1"/>
                </a:solidFill>
              </a:rPr>
              <a:t>, B  Jakimow</a:t>
            </a:r>
            <a:r>
              <a:rPr lang="en-US" sz="1200" i="1" baseline="30000" dirty="0">
                <a:solidFill>
                  <a:schemeClr val="bg1"/>
                </a:solidFill>
              </a:rPr>
              <a:t>3</a:t>
            </a:r>
            <a:r>
              <a:rPr lang="en-US" sz="1200" i="1" dirty="0">
                <a:solidFill>
                  <a:schemeClr val="bg1"/>
                </a:solidFill>
              </a:rPr>
              <a:t>, A Janz</a:t>
            </a:r>
            <a:r>
              <a:rPr lang="en-US" sz="1200" i="1" baseline="30000" dirty="0">
                <a:solidFill>
                  <a:schemeClr val="bg1"/>
                </a:solidFill>
              </a:rPr>
              <a:t>3</a:t>
            </a:r>
            <a:r>
              <a:rPr lang="en-US" sz="1200" i="1" dirty="0">
                <a:solidFill>
                  <a:schemeClr val="bg1"/>
                </a:solidFill>
              </a:rPr>
              <a:t>, A Bracher</a:t>
            </a:r>
            <a:r>
              <a:rPr lang="en-US" sz="1200" i="1" baseline="30000" dirty="0">
                <a:solidFill>
                  <a:schemeClr val="bg1"/>
                </a:solidFill>
              </a:rPr>
              <a:t>4</a:t>
            </a:r>
            <a:r>
              <a:rPr lang="en-US" sz="1200" i="1" dirty="0">
                <a:solidFill>
                  <a:schemeClr val="bg1"/>
                </a:solidFill>
              </a:rPr>
              <a:t>, T Hank</a:t>
            </a:r>
            <a:r>
              <a:rPr lang="en-US" sz="1200" i="1" baseline="30000" dirty="0">
                <a:solidFill>
                  <a:schemeClr val="bg1"/>
                </a:solidFill>
              </a:rPr>
              <a:t>5</a:t>
            </a:r>
            <a:r>
              <a:rPr lang="en-US" sz="1200" i="1" dirty="0">
                <a:solidFill>
                  <a:schemeClr val="bg1"/>
                </a:solidFill>
              </a:rPr>
              <a:t>, V Krieger</a:t>
            </a:r>
            <a:r>
              <a:rPr lang="en-US" sz="1200" i="1" baseline="30000" dirty="0">
                <a:solidFill>
                  <a:schemeClr val="bg1"/>
                </a:solidFill>
              </a:rPr>
              <a:t>6</a:t>
            </a:r>
            <a:r>
              <a:rPr lang="en-US" sz="1200" i="1" dirty="0">
                <a:solidFill>
                  <a:schemeClr val="bg1"/>
                </a:solidFill>
              </a:rPr>
              <a:t>, M Bock</a:t>
            </a:r>
            <a:r>
              <a:rPr lang="en-US" sz="1200" i="1" baseline="30000" dirty="0">
                <a:solidFill>
                  <a:schemeClr val="bg1"/>
                </a:solidFill>
              </a:rPr>
              <a:t>6</a:t>
            </a:r>
            <a:r>
              <a:rPr lang="en-US" sz="1200" i="1" dirty="0">
                <a:solidFill>
                  <a:schemeClr val="bg1"/>
                </a:solidFill>
              </a:rPr>
              <a:t>, L La Porta</a:t>
            </a:r>
            <a:r>
              <a:rPr lang="en-US" sz="1200" i="1" baseline="30000" dirty="0">
                <a:solidFill>
                  <a:schemeClr val="bg1"/>
                </a:solidFill>
              </a:rPr>
              <a:t>6</a:t>
            </a:r>
          </a:p>
          <a:p>
            <a:pPr algn="ctr"/>
            <a:endParaRPr lang="en-US" sz="1200" b="1" i="1" baseline="30000" dirty="0">
              <a:solidFill>
                <a:schemeClr val="bg1"/>
              </a:solidFill>
            </a:endParaRPr>
          </a:p>
          <a:p>
            <a:pPr algn="ctr"/>
            <a:endParaRPr lang="en-US" sz="1200" b="1" i="1" baseline="30000" dirty="0">
              <a:solidFill>
                <a:schemeClr val="bg1"/>
              </a:solidFill>
            </a:endParaRPr>
          </a:p>
          <a:p>
            <a:pPr algn="ctr"/>
            <a:r>
              <a:rPr lang="en-US" sz="1200" i="1" dirty="0">
                <a:solidFill>
                  <a:schemeClr val="bg1"/>
                </a:solidFill>
              </a:rPr>
              <a:t> </a:t>
            </a:r>
            <a:r>
              <a:rPr lang="en-US" sz="1200" dirty="0">
                <a:solidFill>
                  <a:schemeClr val="bg1"/>
                </a:solidFill>
              </a:rPr>
              <a:t>1</a:t>
            </a:r>
            <a:r>
              <a:rPr lang="en-US" sz="1200" i="1" dirty="0">
                <a:solidFill>
                  <a:schemeClr val="bg1"/>
                </a:solidFill>
              </a:rPr>
              <a:t>. </a:t>
            </a:r>
            <a:r>
              <a:rPr lang="en-US" sz="1000" dirty="0">
                <a:solidFill>
                  <a:schemeClr val="bg1"/>
                </a:solidFill>
              </a:rPr>
              <a:t>GFZ </a:t>
            </a:r>
            <a:r>
              <a:rPr lang="en-US" sz="1050" dirty="0">
                <a:solidFill>
                  <a:schemeClr val="bg1"/>
                </a:solidFill>
              </a:rPr>
              <a:t>German Research Center for Geosciences, Potsdam</a:t>
            </a:r>
          </a:p>
          <a:p>
            <a:pPr algn="ctr"/>
            <a:r>
              <a:rPr lang="en-US" sz="1050" dirty="0">
                <a:solidFill>
                  <a:schemeClr val="bg1"/>
                </a:solidFill>
              </a:rPr>
              <a:t>2. LUH Leibniz University Hannover, soil science, Hannover</a:t>
            </a:r>
          </a:p>
          <a:p>
            <a:pPr algn="ctr"/>
            <a:r>
              <a:rPr lang="en-US" sz="1050" dirty="0">
                <a:solidFill>
                  <a:schemeClr val="bg1"/>
                </a:solidFill>
              </a:rPr>
              <a:t>3. HUB Humboldt University Berlin</a:t>
            </a:r>
          </a:p>
          <a:p>
            <a:pPr algn="ctr"/>
            <a:r>
              <a:rPr lang="en-US" sz="1050" dirty="0">
                <a:solidFill>
                  <a:schemeClr val="bg1"/>
                </a:solidFill>
              </a:rPr>
              <a:t>4. AWI Alfred-Wegener-Institute, Bremerhaven</a:t>
            </a:r>
          </a:p>
          <a:p>
            <a:pPr algn="ctr"/>
            <a:r>
              <a:rPr lang="en-US" sz="1050" dirty="0">
                <a:solidFill>
                  <a:schemeClr val="bg1"/>
                </a:solidFill>
              </a:rPr>
              <a:t>5. LMU Ludwig Maximilian University, </a:t>
            </a:r>
            <a:r>
              <a:rPr lang="en-US" sz="1050" dirty="0" err="1">
                <a:solidFill>
                  <a:schemeClr val="bg1"/>
                </a:solidFill>
              </a:rPr>
              <a:t>Munchen</a:t>
            </a:r>
            <a:endParaRPr lang="en-US" sz="1050" dirty="0">
              <a:solidFill>
                <a:schemeClr val="bg1"/>
              </a:solidFill>
            </a:endParaRPr>
          </a:p>
          <a:p>
            <a:pPr algn="ctr"/>
            <a:r>
              <a:rPr lang="en-US" sz="1050" dirty="0">
                <a:solidFill>
                  <a:schemeClr val="bg1"/>
                </a:solidFill>
              </a:rPr>
              <a:t>6. DLR German Space Agency, Bonn, Germany</a:t>
            </a:r>
          </a:p>
        </p:txBody>
      </p:sp>
      <p:pic>
        <p:nvPicPr>
          <p:cNvPr id="14" name="Picture 13">
            <a:extLst>
              <a:ext uri="{FF2B5EF4-FFF2-40B4-BE49-F238E27FC236}">
                <a16:creationId xmlns:a16="http://schemas.microsoft.com/office/drawing/2014/main" id="{10783211-1F0A-4572-85AE-89C7D01EBB40}"/>
              </a:ext>
            </a:extLst>
          </p:cNvPr>
          <p:cNvPicPr>
            <a:picLocks noChangeAspect="1"/>
          </p:cNvPicPr>
          <p:nvPr/>
        </p:nvPicPr>
        <p:blipFill>
          <a:blip r:embed="rId10"/>
          <a:stretch>
            <a:fillRect/>
          </a:stretch>
        </p:blipFill>
        <p:spPr>
          <a:xfrm>
            <a:off x="1350301" y="3852783"/>
            <a:ext cx="504695" cy="457747"/>
          </a:xfrm>
          <a:prstGeom prst="rect">
            <a:avLst/>
          </a:prstGeom>
        </p:spPr>
      </p:pic>
      <p:pic>
        <p:nvPicPr>
          <p:cNvPr id="15" name="Picture 16">
            <a:extLst>
              <a:ext uri="{FF2B5EF4-FFF2-40B4-BE49-F238E27FC236}">
                <a16:creationId xmlns:a16="http://schemas.microsoft.com/office/drawing/2014/main" id="{CBFA2598-5370-4087-A350-5820DA17807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81438" y="3878543"/>
            <a:ext cx="956547" cy="455894"/>
          </a:xfrm>
          <a:prstGeom prst="rect">
            <a:avLst/>
          </a:prstGeom>
        </p:spPr>
      </p:pic>
      <p:pic>
        <p:nvPicPr>
          <p:cNvPr id="16" name="Bild 14">
            <a:extLst>
              <a:ext uri="{FF2B5EF4-FFF2-40B4-BE49-F238E27FC236}">
                <a16:creationId xmlns:a16="http://schemas.microsoft.com/office/drawing/2014/main" id="{98A5F472-5BE7-4F14-835B-7B296F8C1B74}"/>
              </a:ext>
            </a:extLst>
          </p:cNvPr>
          <p:cNvPicPr/>
          <p:nvPr/>
        </p:nvPicPr>
        <p:blipFill>
          <a:blip r:embed="rId12"/>
          <a:stretch/>
        </p:blipFill>
        <p:spPr>
          <a:xfrm>
            <a:off x="2938936" y="3961274"/>
            <a:ext cx="642311" cy="269227"/>
          </a:xfrm>
          <a:prstGeom prst="rect">
            <a:avLst/>
          </a:prstGeom>
          <a:solidFill>
            <a:schemeClr val="bg1"/>
          </a:solidFill>
          <a:ln>
            <a:noFill/>
          </a:ln>
        </p:spPr>
      </p:pic>
    </p:spTree>
    <p:extLst>
      <p:ext uri="{BB962C8B-B14F-4D97-AF65-F5344CB8AC3E}">
        <p14:creationId xmlns:p14="http://schemas.microsoft.com/office/powerpoint/2010/main" val="209518970"/>
      </p:ext>
    </p:extLst>
  </p:cSld>
  <p:clrMapOvr>
    <a:masterClrMapping/>
  </p:clrMapOvr>
  <mc:AlternateContent xmlns:mc="http://schemas.openxmlformats.org/markup-compatibility/2006" xmlns:p14="http://schemas.microsoft.com/office/powerpoint/2010/main">
    <mc:Choice Requires="p14">
      <p:transition spd="slow" p14:dur="2000" advTm="21481"/>
    </mc:Choice>
    <mc:Fallback xmlns="">
      <p:transition spd="slow" advTm="21481"/>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226159"/>
            <a:ext cx="2619400" cy="427037"/>
          </a:xfrm>
        </p:spPr>
        <p:txBody>
          <a:bodyPr/>
          <a:lstStyle/>
          <a:p>
            <a:pPr algn="l"/>
            <a:r>
              <a:rPr lang="en-US" dirty="0"/>
              <a:t>Seed questions</a:t>
            </a:r>
            <a:endParaRPr lang="de-DE" dirty="0"/>
          </a:p>
        </p:txBody>
      </p:sp>
      <p:sp>
        <p:nvSpPr>
          <p:cNvPr id="3" name="Content Placeholder 2"/>
          <p:cNvSpPr>
            <a:spLocks noGrp="1"/>
          </p:cNvSpPr>
          <p:nvPr>
            <p:ph idx="1"/>
          </p:nvPr>
        </p:nvSpPr>
        <p:spPr>
          <a:xfrm>
            <a:off x="152400" y="771551"/>
            <a:ext cx="6291808" cy="1152128"/>
          </a:xfrm>
        </p:spPr>
        <p:txBody>
          <a:bodyPr/>
          <a:lstStyle/>
          <a:p>
            <a:r>
              <a:rPr lang="en-US" sz="1400" dirty="0"/>
              <a:t>How close are different projects on implementing FAIR data? What aspect is the most difficult? What projects are implementing standardization?</a:t>
            </a:r>
          </a:p>
          <a:p>
            <a:r>
              <a:rPr lang="en-US" sz="1400" dirty="0"/>
              <a:t>What are challenges to open science in </a:t>
            </a:r>
            <a:r>
              <a:rPr lang="en-US" sz="1400" dirty="0" err="1"/>
              <a:t>cal</a:t>
            </a:r>
            <a:r>
              <a:rPr lang="en-US" sz="1400" dirty="0"/>
              <a:t>/</a:t>
            </a:r>
            <a:r>
              <a:rPr lang="en-US" sz="1400" dirty="0" err="1"/>
              <a:t>val</a:t>
            </a:r>
            <a:r>
              <a:rPr lang="en-US" sz="1400" dirty="0"/>
              <a:t>, algorithm development, and science and applications use spaces? What are potential improvements?</a:t>
            </a:r>
          </a:p>
          <a:p>
            <a:pPr marL="457200" lvl="1" indent="0">
              <a:buNone/>
            </a:pPr>
            <a:endParaRPr lang="en-US" sz="1000" dirty="0"/>
          </a:p>
          <a:p>
            <a:pPr lvl="1"/>
            <a:endParaRPr lang="en-US" sz="1000" dirty="0"/>
          </a:p>
          <a:p>
            <a:pPr lvl="1"/>
            <a:endParaRPr lang="de-DE" sz="500" dirty="0"/>
          </a:p>
        </p:txBody>
      </p:sp>
      <p:sp>
        <p:nvSpPr>
          <p:cNvPr id="18" name="Titel 5"/>
          <p:cNvSpPr txBox="1">
            <a:spLocks/>
          </p:cNvSpPr>
          <p:nvPr/>
        </p:nvSpPr>
        <p:spPr bwMode="auto">
          <a:xfrm>
            <a:off x="1619672" y="2598447"/>
            <a:ext cx="6336424" cy="515586"/>
          </a:xfrm>
          <a:prstGeom prst="rect">
            <a:avLst/>
          </a:prstGeom>
          <a:noFill/>
          <a:ln w="9525">
            <a:noFill/>
            <a:miter lim="800000"/>
            <a:headEnd/>
            <a:tailEnd/>
          </a:ln>
        </p:spPr>
        <p:txBody>
          <a:bodyPr anchor="ctr"/>
          <a:lstStyle>
            <a:lvl1pPr algn="l" rtl="0" eaLnBrk="0" fontAlgn="base" hangingPunct="0">
              <a:spcBef>
                <a:spcPct val="0"/>
              </a:spcBef>
              <a:spcAft>
                <a:spcPct val="0"/>
              </a:spcAft>
              <a:defRPr lang="de-DE" sz="2400" dirty="0">
                <a:solidFill>
                  <a:schemeClr val="bg1"/>
                </a:solidFill>
                <a:effectLst>
                  <a:outerShdw blurRad="50800" dist="38100" dir="2700000" algn="tl" rotWithShape="0">
                    <a:prstClr val="black">
                      <a:alpha val="40000"/>
                    </a:prstClr>
                  </a:outerShdw>
                </a:effectLst>
                <a:latin typeface="+mj-lt"/>
                <a:ea typeface="MS PGothic" panose="020B0600070205080204" pitchFamily="34" charset="-128"/>
                <a:cs typeface="ＭＳ Ｐゴシック"/>
              </a:defRPr>
            </a:lvl1pPr>
            <a:lvl2pPr algn="l" rtl="0" eaLnBrk="0" fontAlgn="base" hangingPunct="0">
              <a:spcBef>
                <a:spcPct val="0"/>
              </a:spcBef>
              <a:spcAft>
                <a:spcPct val="0"/>
              </a:spcAft>
              <a:defRPr sz="2400">
                <a:solidFill>
                  <a:schemeClr val="bg1"/>
                </a:solidFill>
                <a:latin typeface="Verdana" pitchFamily="34" charset="0"/>
                <a:ea typeface="MS PGothic" panose="020B0600070205080204" pitchFamily="34" charset="-128"/>
                <a:cs typeface="ＭＳ Ｐゴシック"/>
              </a:defRPr>
            </a:lvl2pPr>
            <a:lvl3pPr algn="l" rtl="0" eaLnBrk="0" fontAlgn="base" hangingPunct="0">
              <a:spcBef>
                <a:spcPct val="0"/>
              </a:spcBef>
              <a:spcAft>
                <a:spcPct val="0"/>
              </a:spcAft>
              <a:defRPr sz="2400">
                <a:solidFill>
                  <a:schemeClr val="bg1"/>
                </a:solidFill>
                <a:latin typeface="Verdana" pitchFamily="34" charset="0"/>
                <a:ea typeface="MS PGothic" panose="020B0600070205080204" pitchFamily="34" charset="-128"/>
                <a:cs typeface="ＭＳ Ｐゴシック"/>
              </a:defRPr>
            </a:lvl3pPr>
            <a:lvl4pPr algn="l" rtl="0" eaLnBrk="0" fontAlgn="base" hangingPunct="0">
              <a:spcBef>
                <a:spcPct val="0"/>
              </a:spcBef>
              <a:spcAft>
                <a:spcPct val="0"/>
              </a:spcAft>
              <a:defRPr sz="2400">
                <a:solidFill>
                  <a:schemeClr val="bg1"/>
                </a:solidFill>
                <a:latin typeface="Verdana" pitchFamily="34" charset="0"/>
                <a:ea typeface="MS PGothic" panose="020B0600070205080204" pitchFamily="34" charset="-128"/>
                <a:cs typeface="ＭＳ Ｐゴシック"/>
              </a:defRPr>
            </a:lvl4pPr>
            <a:lvl5pPr algn="l" rtl="0" eaLnBrk="0" fontAlgn="base" hangingPunct="0">
              <a:spcBef>
                <a:spcPct val="0"/>
              </a:spcBef>
              <a:spcAft>
                <a:spcPct val="0"/>
              </a:spcAft>
              <a:defRPr sz="2400">
                <a:solidFill>
                  <a:schemeClr val="bg1"/>
                </a:solidFill>
                <a:latin typeface="Verdana" pitchFamily="34" charset="0"/>
                <a:ea typeface="MS PGothic" panose="020B0600070205080204" pitchFamily="34" charset="-128"/>
                <a:cs typeface="ＭＳ Ｐゴシック"/>
              </a:defRPr>
            </a:lvl5pPr>
            <a:lvl6pPr marL="457200" algn="ctr" rtl="0" eaLnBrk="1" fontAlgn="base" hangingPunct="1">
              <a:spcBef>
                <a:spcPct val="0"/>
              </a:spcBef>
              <a:spcAft>
                <a:spcPct val="0"/>
              </a:spcAft>
              <a:defRPr sz="3200">
                <a:solidFill>
                  <a:srgbClr val="004D95"/>
                </a:solidFill>
                <a:latin typeface="Verdana" pitchFamily="1" charset="0"/>
                <a:ea typeface="ＭＳ Ｐゴシック" pitchFamily="1" charset="-128"/>
              </a:defRPr>
            </a:lvl6pPr>
            <a:lvl7pPr marL="914400" algn="ctr" rtl="0" eaLnBrk="1" fontAlgn="base" hangingPunct="1">
              <a:spcBef>
                <a:spcPct val="0"/>
              </a:spcBef>
              <a:spcAft>
                <a:spcPct val="0"/>
              </a:spcAft>
              <a:defRPr sz="3200">
                <a:solidFill>
                  <a:srgbClr val="004D95"/>
                </a:solidFill>
                <a:latin typeface="Verdana" pitchFamily="1" charset="0"/>
                <a:ea typeface="ＭＳ Ｐゴシック" pitchFamily="1" charset="-128"/>
              </a:defRPr>
            </a:lvl7pPr>
            <a:lvl8pPr marL="1371600" algn="ctr" rtl="0" eaLnBrk="1" fontAlgn="base" hangingPunct="1">
              <a:spcBef>
                <a:spcPct val="0"/>
              </a:spcBef>
              <a:spcAft>
                <a:spcPct val="0"/>
              </a:spcAft>
              <a:defRPr sz="3200">
                <a:solidFill>
                  <a:srgbClr val="004D95"/>
                </a:solidFill>
                <a:latin typeface="Verdana" pitchFamily="1" charset="0"/>
                <a:ea typeface="ＭＳ Ｐゴシック" pitchFamily="1" charset="-128"/>
              </a:defRPr>
            </a:lvl8pPr>
            <a:lvl9pPr marL="1828800" algn="ctr" rtl="0" eaLnBrk="1" fontAlgn="base" hangingPunct="1">
              <a:spcBef>
                <a:spcPct val="0"/>
              </a:spcBef>
              <a:spcAft>
                <a:spcPct val="0"/>
              </a:spcAft>
              <a:defRPr sz="3200">
                <a:solidFill>
                  <a:srgbClr val="004D95"/>
                </a:solidFill>
                <a:latin typeface="Verdana" pitchFamily="1" charset="0"/>
                <a:ea typeface="ＭＳ Ｐゴシック" pitchFamily="1" charset="-128"/>
              </a:defRPr>
            </a:lvl9pPr>
          </a:lstStyle>
          <a:p>
            <a:pPr>
              <a:defRPr/>
            </a:pPr>
            <a:r>
              <a:rPr lang="en-US" b="1" kern="0" dirty="0">
                <a:solidFill>
                  <a:srgbClr val="C00000"/>
                </a:solidFill>
                <a:ea typeface="ＭＳ Ｐゴシック"/>
              </a:rPr>
              <a:t>Thank you for your attention!</a:t>
            </a:r>
          </a:p>
        </p:txBody>
      </p:sp>
      <p:pic>
        <p:nvPicPr>
          <p:cNvPr id="12" name="Picture 11">
            <a:extLst>
              <a:ext uri="{FF2B5EF4-FFF2-40B4-BE49-F238E27FC236}">
                <a16:creationId xmlns:a16="http://schemas.microsoft.com/office/drawing/2014/main" id="{38A17652-BA83-441E-B134-A61A0C146720}"/>
              </a:ext>
            </a:extLst>
          </p:cNvPr>
          <p:cNvPicPr>
            <a:picLocks noChangeAspect="1"/>
          </p:cNvPicPr>
          <p:nvPr/>
        </p:nvPicPr>
        <p:blipFill>
          <a:blip r:embed="rId3"/>
          <a:stretch>
            <a:fillRect/>
          </a:stretch>
        </p:blipFill>
        <p:spPr>
          <a:xfrm>
            <a:off x="679109" y="4608968"/>
            <a:ext cx="504695" cy="457747"/>
          </a:xfrm>
          <a:prstGeom prst="rect">
            <a:avLst/>
          </a:prstGeom>
        </p:spPr>
      </p:pic>
      <p:pic>
        <p:nvPicPr>
          <p:cNvPr id="13" name="Picture 16">
            <a:extLst>
              <a:ext uri="{FF2B5EF4-FFF2-40B4-BE49-F238E27FC236}">
                <a16:creationId xmlns:a16="http://schemas.microsoft.com/office/drawing/2014/main" id="{C94F1ADC-4A92-40AC-8D1B-3583E4C46E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0246" y="4634728"/>
            <a:ext cx="956547" cy="455894"/>
          </a:xfrm>
          <a:prstGeom prst="rect">
            <a:avLst/>
          </a:prstGeom>
        </p:spPr>
      </p:pic>
      <p:pic>
        <p:nvPicPr>
          <p:cNvPr id="14" name="Bild 14">
            <a:extLst>
              <a:ext uri="{FF2B5EF4-FFF2-40B4-BE49-F238E27FC236}">
                <a16:creationId xmlns:a16="http://schemas.microsoft.com/office/drawing/2014/main" id="{419149CF-28A5-4FCE-9359-1C206FACB24F}"/>
              </a:ext>
            </a:extLst>
          </p:cNvPr>
          <p:cNvPicPr/>
          <p:nvPr/>
        </p:nvPicPr>
        <p:blipFill>
          <a:blip r:embed="rId5"/>
          <a:stretch/>
        </p:blipFill>
        <p:spPr>
          <a:xfrm>
            <a:off x="2267744" y="4717459"/>
            <a:ext cx="642311" cy="269227"/>
          </a:xfrm>
          <a:prstGeom prst="rect">
            <a:avLst/>
          </a:prstGeom>
          <a:solidFill>
            <a:schemeClr val="bg1"/>
          </a:solidFill>
          <a:ln>
            <a:noFill/>
          </a:ln>
        </p:spPr>
      </p:pic>
    </p:spTree>
    <p:extLst>
      <p:ext uri="{BB962C8B-B14F-4D97-AF65-F5344CB8AC3E}">
        <p14:creationId xmlns:p14="http://schemas.microsoft.com/office/powerpoint/2010/main" val="3320129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C8205-A689-4920-A7A9-795F5CB1846E}"/>
              </a:ext>
            </a:extLst>
          </p:cNvPr>
          <p:cNvSpPr>
            <a:spLocks noGrp="1"/>
          </p:cNvSpPr>
          <p:nvPr>
            <p:ph type="title"/>
          </p:nvPr>
        </p:nvSpPr>
        <p:spPr/>
        <p:txBody>
          <a:bodyPr/>
          <a:lstStyle/>
          <a:p>
            <a:r>
              <a:rPr lang="en-US" dirty="0"/>
              <a:t>Benchmark datasets</a:t>
            </a:r>
            <a:endParaRPr lang="en-DE" dirty="0"/>
          </a:p>
        </p:txBody>
      </p:sp>
      <p:sp>
        <p:nvSpPr>
          <p:cNvPr id="3" name="Content Placeholder 2">
            <a:extLst>
              <a:ext uri="{FF2B5EF4-FFF2-40B4-BE49-F238E27FC236}">
                <a16:creationId xmlns:a16="http://schemas.microsoft.com/office/drawing/2014/main" id="{F8B952F8-9131-4E9D-AECB-81E210866BF4}"/>
              </a:ext>
            </a:extLst>
          </p:cNvPr>
          <p:cNvSpPr>
            <a:spLocks noGrp="1"/>
          </p:cNvSpPr>
          <p:nvPr>
            <p:ph idx="1"/>
          </p:nvPr>
        </p:nvSpPr>
        <p:spPr/>
        <p:txBody>
          <a:bodyPr/>
          <a:lstStyle/>
          <a:p>
            <a:r>
              <a:rPr lang="en-US" sz="1400" dirty="0"/>
              <a:t>support the establishment of synergies and collaboration with concordant missions, and support the development of open test bench datasets and algorithms as key long-term objectives, which can serve as precursor for future missions like CHIME and SBG</a:t>
            </a:r>
          </a:p>
          <a:p>
            <a:r>
              <a:rPr lang="en-US" sz="1400" dirty="0"/>
              <a:t>Provision of EnMAP imagery linked with biogeochemical in-situ data sets for software development and validation (2026)</a:t>
            </a:r>
          </a:p>
          <a:p>
            <a:pPr lvl="1"/>
            <a:r>
              <a:rPr lang="en-US" sz="1100" dirty="0"/>
              <a:t>Soil</a:t>
            </a:r>
          </a:p>
          <a:p>
            <a:pPr lvl="1"/>
            <a:r>
              <a:rPr lang="en-US" sz="1100" dirty="0"/>
              <a:t>Mineralogy</a:t>
            </a:r>
          </a:p>
          <a:p>
            <a:pPr lvl="1"/>
            <a:r>
              <a:rPr lang="en-US" sz="1100" dirty="0"/>
              <a:t>Snow</a:t>
            </a:r>
          </a:p>
          <a:p>
            <a:pPr lvl="1"/>
            <a:r>
              <a:rPr lang="en-US" sz="1100" dirty="0"/>
              <a:t>Agriculture</a:t>
            </a:r>
          </a:p>
          <a:p>
            <a:pPr lvl="1"/>
            <a:r>
              <a:rPr lang="en-US" sz="1100" dirty="0"/>
              <a:t>Water quality</a:t>
            </a:r>
          </a:p>
          <a:p>
            <a:r>
              <a:rPr lang="en-US" sz="1400" dirty="0"/>
              <a:t>Following established standards &amp; protocols (field/lab acquisition and processing)</a:t>
            </a:r>
          </a:p>
          <a:p>
            <a:endParaRPr lang="en-US" sz="1400" dirty="0"/>
          </a:p>
          <a:p>
            <a:r>
              <a:rPr lang="en-US" sz="1400" dirty="0"/>
              <a:t>Preparation for next missions: </a:t>
            </a:r>
          </a:p>
          <a:p>
            <a:pPr marL="0" indent="0">
              <a:buNone/>
            </a:pPr>
            <a:endParaRPr lang="en-DE" dirty="0"/>
          </a:p>
        </p:txBody>
      </p:sp>
      <p:sp>
        <p:nvSpPr>
          <p:cNvPr id="4" name="Slide Number Placeholder 3">
            <a:extLst>
              <a:ext uri="{FF2B5EF4-FFF2-40B4-BE49-F238E27FC236}">
                <a16:creationId xmlns:a16="http://schemas.microsoft.com/office/drawing/2014/main" id="{77110CC0-9CB0-4FD7-BE19-792F23BD06EF}"/>
              </a:ext>
            </a:extLst>
          </p:cNvPr>
          <p:cNvSpPr>
            <a:spLocks noGrp="1"/>
          </p:cNvSpPr>
          <p:nvPr>
            <p:ph type="sldNum" sz="quarter" idx="11"/>
          </p:nvPr>
        </p:nvSpPr>
        <p:spPr/>
        <p:txBody>
          <a:bodyPr/>
          <a:lstStyle/>
          <a:p>
            <a:fld id="{48105EDC-34E1-4D80-B051-D0CBD59863B8}" type="slidenum">
              <a:rPr lang="de-DE" altLang="de-DE" smtClean="0"/>
              <a:pPr/>
              <a:t>11</a:t>
            </a:fld>
            <a:endParaRPr lang="de-DE" altLang="de-DE">
              <a:solidFill>
                <a:schemeClr val="tx1"/>
              </a:solidFill>
            </a:endParaRPr>
          </a:p>
        </p:txBody>
      </p:sp>
    </p:spTree>
    <p:extLst>
      <p:ext uri="{BB962C8B-B14F-4D97-AF65-F5344CB8AC3E}">
        <p14:creationId xmlns:p14="http://schemas.microsoft.com/office/powerpoint/2010/main" val="2582467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48105EDC-34E1-4D80-B051-D0CBD59863B8}" type="slidenum">
              <a:rPr lang="de-DE" altLang="de-DE" smtClean="0">
                <a:solidFill>
                  <a:srgbClr val="808080"/>
                </a:solidFill>
              </a:rPr>
              <a:pPr/>
              <a:t>12</a:t>
            </a:fld>
            <a:endParaRPr lang="de-DE" altLang="de-DE">
              <a:solidFill>
                <a:srgbClr val="000000"/>
              </a:solidFill>
            </a:endParaRPr>
          </a:p>
        </p:txBody>
      </p:sp>
      <p:pic>
        <p:nvPicPr>
          <p:cNvPr id="8" name="Picture 7"/>
          <p:cNvPicPr>
            <a:picLocks noChangeAspect="1"/>
          </p:cNvPicPr>
          <p:nvPr/>
        </p:nvPicPr>
        <p:blipFill rotWithShape="1">
          <a:blip r:embed="rId2"/>
          <a:srcRect b="23235"/>
          <a:stretch/>
        </p:blipFill>
        <p:spPr>
          <a:xfrm>
            <a:off x="4618868" y="850420"/>
            <a:ext cx="4260385" cy="2329604"/>
          </a:xfrm>
          <a:prstGeom prst="rect">
            <a:avLst/>
          </a:prstGeom>
        </p:spPr>
      </p:pic>
      <p:grpSp>
        <p:nvGrpSpPr>
          <p:cNvPr id="2" name="Group 1"/>
          <p:cNvGrpSpPr/>
          <p:nvPr/>
        </p:nvGrpSpPr>
        <p:grpSpPr>
          <a:xfrm>
            <a:off x="107505" y="1518786"/>
            <a:ext cx="4104456" cy="2997179"/>
            <a:chOff x="107504" y="1347614"/>
            <a:chExt cx="4482777" cy="3168352"/>
          </a:xfrm>
        </p:grpSpPr>
        <p:pic>
          <p:nvPicPr>
            <p:cNvPr id="7" name="Picture 6"/>
            <p:cNvPicPr>
              <a:picLocks noChangeAspect="1"/>
            </p:cNvPicPr>
            <p:nvPr/>
          </p:nvPicPr>
          <p:blipFill>
            <a:blip r:embed="rId3"/>
            <a:stretch>
              <a:fillRect/>
            </a:stretch>
          </p:blipFill>
          <p:spPr>
            <a:xfrm>
              <a:off x="179512" y="1347614"/>
              <a:ext cx="4410769" cy="3112344"/>
            </a:xfrm>
            <a:prstGeom prst="rect">
              <a:avLst/>
            </a:prstGeom>
          </p:spPr>
        </p:pic>
        <p:sp>
          <p:nvSpPr>
            <p:cNvPr id="9" name="Rectangle 8"/>
            <p:cNvSpPr/>
            <p:nvPr/>
          </p:nvSpPr>
          <p:spPr bwMode="auto">
            <a:xfrm>
              <a:off x="107504" y="3147814"/>
              <a:ext cx="1296144" cy="1368152"/>
            </a:xfrm>
            <a:prstGeom prst="rect">
              <a:avLst/>
            </a:prstGeom>
            <a:no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de-DE">
                <a:solidFill>
                  <a:srgbClr val="000000"/>
                </a:solidFill>
                <a:latin typeface="Arial" charset="0"/>
                <a:ea typeface="ＭＳ Ｐゴシック"/>
              </a:endParaRPr>
            </a:p>
          </p:txBody>
        </p:sp>
      </p:grpSp>
      <p:pic>
        <p:nvPicPr>
          <p:cNvPr id="5" name="Picture 4"/>
          <p:cNvPicPr>
            <a:picLocks noChangeAspect="1"/>
          </p:cNvPicPr>
          <p:nvPr/>
        </p:nvPicPr>
        <p:blipFill>
          <a:blip r:embed="rId4"/>
          <a:stretch>
            <a:fillRect/>
          </a:stretch>
        </p:blipFill>
        <p:spPr>
          <a:xfrm>
            <a:off x="3275856" y="2322958"/>
            <a:ext cx="4950619" cy="2428875"/>
          </a:xfrm>
          <a:prstGeom prst="rect">
            <a:avLst/>
          </a:prstGeom>
          <a:ln>
            <a:solidFill>
              <a:schemeClr val="bg2"/>
            </a:solidFill>
          </a:ln>
        </p:spPr>
      </p:pic>
      <p:sp>
        <p:nvSpPr>
          <p:cNvPr id="10" name="Title 4"/>
          <p:cNvSpPr>
            <a:spLocks noGrp="1"/>
          </p:cNvSpPr>
          <p:nvPr>
            <p:ph type="title"/>
          </p:nvPr>
        </p:nvSpPr>
        <p:spPr>
          <a:xfrm>
            <a:off x="713073" y="55906"/>
            <a:ext cx="7754416" cy="619057"/>
          </a:xfrm>
        </p:spPr>
        <p:txBody>
          <a:bodyPr/>
          <a:lstStyle/>
          <a:p>
            <a:r>
              <a:rPr lang="en-US" dirty="0"/>
              <a:t>Community support:</a:t>
            </a:r>
            <a:br>
              <a:rPr lang="en-US" dirty="0"/>
            </a:br>
            <a:r>
              <a:rPr lang="en-US" dirty="0"/>
              <a:t>Online education tool HYPERedu</a:t>
            </a:r>
            <a:endParaRPr lang="de-DE" dirty="0"/>
          </a:p>
        </p:txBody>
      </p:sp>
      <p:sp>
        <p:nvSpPr>
          <p:cNvPr id="11" name="Content Placeholder 2"/>
          <p:cNvSpPr>
            <a:spLocks noGrp="1"/>
          </p:cNvSpPr>
          <p:nvPr>
            <p:ph idx="1"/>
          </p:nvPr>
        </p:nvSpPr>
        <p:spPr>
          <a:xfrm>
            <a:off x="192778" y="850420"/>
            <a:ext cx="4163198" cy="497194"/>
          </a:xfrm>
        </p:spPr>
        <p:txBody>
          <a:bodyPr/>
          <a:lstStyle/>
          <a:p>
            <a:r>
              <a:rPr lang="en-US" sz="1200" dirty="0"/>
              <a:t>New Mini-MOOC Data access and image preprocessing techniques (released July 2023)</a:t>
            </a:r>
          </a:p>
        </p:txBody>
      </p:sp>
      <p:pic>
        <p:nvPicPr>
          <p:cNvPr id="14" name="Picture 13"/>
          <p:cNvPicPr>
            <a:picLocks noChangeAspect="1"/>
          </p:cNvPicPr>
          <p:nvPr/>
        </p:nvPicPr>
        <p:blipFill>
          <a:blip r:embed="rId5"/>
          <a:stretch>
            <a:fillRect/>
          </a:stretch>
        </p:blipFill>
        <p:spPr>
          <a:xfrm>
            <a:off x="145560" y="58433"/>
            <a:ext cx="1596380" cy="620814"/>
          </a:xfrm>
          <a:prstGeom prst="rect">
            <a:avLst/>
          </a:prstGeom>
        </p:spPr>
      </p:pic>
    </p:spTree>
    <p:extLst>
      <p:ext uri="{BB962C8B-B14F-4D97-AF65-F5344CB8AC3E}">
        <p14:creationId xmlns:p14="http://schemas.microsoft.com/office/powerpoint/2010/main" val="2836336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4"/>
          <p:cNvSpPr>
            <a:spLocks noGrp="1"/>
          </p:cNvSpPr>
          <p:nvPr>
            <p:ph type="title"/>
          </p:nvPr>
        </p:nvSpPr>
        <p:spPr>
          <a:xfrm>
            <a:off x="758822" y="77856"/>
            <a:ext cx="7754416" cy="619057"/>
          </a:xfrm>
        </p:spPr>
        <p:txBody>
          <a:bodyPr/>
          <a:lstStyle/>
          <a:p>
            <a:r>
              <a:rPr lang="en-US" dirty="0"/>
              <a:t>Community support:</a:t>
            </a:r>
            <a:br>
              <a:rPr lang="en-US" dirty="0"/>
            </a:br>
            <a:r>
              <a:rPr lang="en-US" dirty="0"/>
              <a:t>Online education tool HYPERedu</a:t>
            </a:r>
            <a:endParaRPr lang="de-DE" dirty="0"/>
          </a:p>
        </p:txBody>
      </p:sp>
      <p:sp>
        <p:nvSpPr>
          <p:cNvPr id="11" name="Content Placeholder 2"/>
          <p:cNvSpPr>
            <a:spLocks noGrp="1"/>
          </p:cNvSpPr>
          <p:nvPr>
            <p:ph idx="1"/>
          </p:nvPr>
        </p:nvSpPr>
        <p:spPr>
          <a:xfrm>
            <a:off x="192778" y="850420"/>
            <a:ext cx="4163198" cy="497194"/>
          </a:xfrm>
        </p:spPr>
        <p:txBody>
          <a:bodyPr/>
          <a:lstStyle/>
          <a:p>
            <a:r>
              <a:rPr lang="en-US" sz="1200" dirty="0"/>
              <a:t>New Mini-MOOC Soil</a:t>
            </a:r>
          </a:p>
        </p:txBody>
      </p:sp>
      <p:pic>
        <p:nvPicPr>
          <p:cNvPr id="3" name="Picture 2"/>
          <p:cNvPicPr>
            <a:picLocks noChangeAspect="1"/>
          </p:cNvPicPr>
          <p:nvPr/>
        </p:nvPicPr>
        <p:blipFill>
          <a:blip r:embed="rId2"/>
          <a:stretch>
            <a:fillRect/>
          </a:stretch>
        </p:blipFill>
        <p:spPr>
          <a:xfrm>
            <a:off x="145560" y="58433"/>
            <a:ext cx="1596380" cy="620814"/>
          </a:xfrm>
          <a:prstGeom prst="rect">
            <a:avLst/>
          </a:prstGeom>
        </p:spPr>
      </p:pic>
      <p:pic>
        <p:nvPicPr>
          <p:cNvPr id="25" name="Picture 24"/>
          <p:cNvPicPr>
            <a:picLocks noChangeAspect="1"/>
          </p:cNvPicPr>
          <p:nvPr/>
        </p:nvPicPr>
        <p:blipFill>
          <a:blip r:embed="rId3"/>
          <a:stretch>
            <a:fillRect/>
          </a:stretch>
        </p:blipFill>
        <p:spPr>
          <a:xfrm>
            <a:off x="251520" y="3206562"/>
            <a:ext cx="2832116" cy="1288557"/>
          </a:xfrm>
          <a:prstGeom prst="rect">
            <a:avLst/>
          </a:prstGeom>
        </p:spPr>
      </p:pic>
      <p:pic>
        <p:nvPicPr>
          <p:cNvPr id="26" name="Picture 25"/>
          <p:cNvPicPr>
            <a:picLocks noChangeAspect="1"/>
          </p:cNvPicPr>
          <p:nvPr/>
        </p:nvPicPr>
        <p:blipFill rotWithShape="1">
          <a:blip r:embed="rId4"/>
          <a:srcRect t="3107" r="34692"/>
          <a:stretch/>
        </p:blipFill>
        <p:spPr>
          <a:xfrm>
            <a:off x="5256112" y="1695603"/>
            <a:ext cx="3812141" cy="2864641"/>
          </a:xfrm>
          <a:prstGeom prst="rect">
            <a:avLst/>
          </a:prstGeom>
        </p:spPr>
      </p:pic>
      <p:sp>
        <p:nvSpPr>
          <p:cNvPr id="28" name="Rectangle 27"/>
          <p:cNvSpPr/>
          <p:nvPr/>
        </p:nvSpPr>
        <p:spPr>
          <a:xfrm>
            <a:off x="755576" y="4572295"/>
            <a:ext cx="9883734" cy="215444"/>
          </a:xfrm>
          <a:prstGeom prst="rect">
            <a:avLst/>
          </a:prstGeom>
        </p:spPr>
        <p:txBody>
          <a:bodyPr wrap="square">
            <a:spAutoFit/>
          </a:bodyPr>
          <a:lstStyle/>
          <a:p>
            <a:pPr fontAlgn="auto">
              <a:spcBef>
                <a:spcPts val="0"/>
              </a:spcBef>
              <a:spcAft>
                <a:spcPts val="0"/>
              </a:spcAft>
            </a:pPr>
            <a:r>
              <a:rPr lang="de-DE" sz="800" dirty="0">
                <a:solidFill>
                  <a:srgbClr val="000000"/>
                </a:solidFill>
                <a:latin typeface="Verdana"/>
                <a:ea typeface="ＭＳ Ｐゴシック"/>
              </a:rPr>
              <a:t>https://eo-college.org/courses/beyond-the-visible-imaging-spectroscopy-for-soil-applications/ </a:t>
            </a:r>
            <a:r>
              <a:rPr lang="de-DE" sz="800" dirty="0">
                <a:solidFill>
                  <a:srgbClr val="000000"/>
                </a:solidFill>
                <a:latin typeface="Verdana"/>
                <a:ea typeface="ＭＳ Ｐゴシック"/>
                <a:sym typeface="Wingdings" panose="05000000000000000000" pitchFamily="2" charset="2"/>
              </a:rPr>
              <a:t> Course </a:t>
            </a:r>
            <a:r>
              <a:rPr lang="de-DE" sz="800" dirty="0" err="1">
                <a:solidFill>
                  <a:srgbClr val="000000"/>
                </a:solidFill>
                <a:latin typeface="Verdana"/>
                <a:ea typeface="ＭＳ Ｐゴシック"/>
                <a:sym typeface="Wingdings" panose="05000000000000000000" pitchFamily="2" charset="2"/>
              </a:rPr>
              <a:t>trailer</a:t>
            </a:r>
            <a:r>
              <a:rPr lang="de-DE" sz="800" dirty="0">
                <a:solidFill>
                  <a:srgbClr val="000000"/>
                </a:solidFill>
                <a:latin typeface="Verdana"/>
                <a:ea typeface="ＭＳ Ｐゴシック"/>
                <a:sym typeface="Wingdings" panose="05000000000000000000" pitchFamily="2" charset="2"/>
              </a:rPr>
              <a:t> online, </a:t>
            </a:r>
            <a:r>
              <a:rPr lang="de-DE" sz="800" dirty="0" err="1">
                <a:solidFill>
                  <a:srgbClr val="000000"/>
                </a:solidFill>
                <a:latin typeface="Verdana"/>
                <a:ea typeface="ＭＳ Ｐゴシック"/>
                <a:sym typeface="Wingdings" panose="05000000000000000000" pitchFamily="2" charset="2"/>
              </a:rPr>
              <a:t>full</a:t>
            </a:r>
            <a:r>
              <a:rPr lang="de-DE" sz="800" dirty="0">
                <a:solidFill>
                  <a:srgbClr val="000000"/>
                </a:solidFill>
                <a:latin typeface="Verdana"/>
                <a:ea typeface="ＭＳ Ｐゴシック"/>
                <a:sym typeface="Wingdings" panose="05000000000000000000" pitchFamily="2" charset="2"/>
              </a:rPr>
              <a:t> </a:t>
            </a:r>
            <a:r>
              <a:rPr lang="de-DE" sz="800" dirty="0" err="1">
                <a:solidFill>
                  <a:srgbClr val="000000"/>
                </a:solidFill>
                <a:latin typeface="Verdana"/>
                <a:ea typeface="ＭＳ Ｐゴシック"/>
                <a:sym typeface="Wingdings" panose="05000000000000000000" pitchFamily="2" charset="2"/>
              </a:rPr>
              <a:t>course</a:t>
            </a:r>
            <a:r>
              <a:rPr lang="de-DE" sz="800" dirty="0">
                <a:solidFill>
                  <a:srgbClr val="000000"/>
                </a:solidFill>
                <a:latin typeface="Verdana"/>
                <a:ea typeface="ＭＳ Ｐゴシック"/>
                <a:sym typeface="Wingdings" panose="05000000000000000000" pitchFamily="2" charset="2"/>
              </a:rPr>
              <a:t> </a:t>
            </a:r>
            <a:r>
              <a:rPr lang="de-DE" sz="800" dirty="0" err="1">
                <a:solidFill>
                  <a:srgbClr val="000000"/>
                </a:solidFill>
                <a:latin typeface="Verdana"/>
                <a:ea typeface="ＭＳ Ｐゴシック"/>
                <a:sym typeface="Wingdings" panose="05000000000000000000" pitchFamily="2" charset="2"/>
              </a:rPr>
              <a:t>release</a:t>
            </a:r>
            <a:r>
              <a:rPr lang="de-DE" sz="800" dirty="0">
                <a:solidFill>
                  <a:srgbClr val="000000"/>
                </a:solidFill>
                <a:latin typeface="Verdana"/>
                <a:ea typeface="ＭＳ Ｐゴシック"/>
                <a:sym typeface="Wingdings" panose="05000000000000000000" pitchFamily="2" charset="2"/>
              </a:rPr>
              <a:t> Mai 2024</a:t>
            </a:r>
            <a:endParaRPr lang="de-DE" sz="800" dirty="0">
              <a:solidFill>
                <a:srgbClr val="000000"/>
              </a:solidFill>
              <a:latin typeface="Verdana"/>
              <a:ea typeface="ＭＳ Ｐゴシック"/>
            </a:endParaRPr>
          </a:p>
        </p:txBody>
      </p:sp>
      <p:pic>
        <p:nvPicPr>
          <p:cNvPr id="29" name="Picture 28"/>
          <p:cNvPicPr>
            <a:picLocks noChangeAspect="1"/>
          </p:cNvPicPr>
          <p:nvPr/>
        </p:nvPicPr>
        <p:blipFill>
          <a:blip r:embed="rId5"/>
          <a:stretch>
            <a:fillRect/>
          </a:stretch>
        </p:blipFill>
        <p:spPr>
          <a:xfrm>
            <a:off x="178338" y="1167516"/>
            <a:ext cx="4054365" cy="1977537"/>
          </a:xfrm>
          <a:prstGeom prst="rect">
            <a:avLst/>
          </a:prstGeom>
        </p:spPr>
      </p:pic>
      <p:sp>
        <p:nvSpPr>
          <p:cNvPr id="30" name="TextBox 29"/>
          <p:cNvSpPr txBox="1"/>
          <p:nvPr/>
        </p:nvSpPr>
        <p:spPr>
          <a:xfrm>
            <a:off x="4523083" y="999768"/>
            <a:ext cx="2348720" cy="707886"/>
          </a:xfrm>
          <a:prstGeom prst="rect">
            <a:avLst/>
          </a:prstGeom>
          <a:noFill/>
        </p:spPr>
        <p:txBody>
          <a:bodyPr wrap="none" rtlCol="0">
            <a:spAutoFit/>
          </a:bodyPr>
          <a:lstStyle/>
          <a:p>
            <a:pPr marL="285750" indent="-285750" fontAlgn="auto">
              <a:spcBef>
                <a:spcPts val="0"/>
              </a:spcBef>
              <a:spcAft>
                <a:spcPts val="0"/>
              </a:spcAft>
              <a:buFont typeface="Wingdings" panose="05000000000000000000" pitchFamily="2" charset="2"/>
              <a:buChar char="v"/>
            </a:pPr>
            <a:r>
              <a:rPr lang="en-US" sz="1000" dirty="0">
                <a:solidFill>
                  <a:prstClr val="black">
                    <a:lumMod val="50000"/>
                    <a:lumOff val="50000"/>
                  </a:prstClr>
                </a:solidFill>
                <a:latin typeface="Calibri" panose="020F0502020204030204"/>
                <a:ea typeface="+mn-ea"/>
              </a:rPr>
              <a:t>Texts, (interactive) graphics, quizzes</a:t>
            </a:r>
          </a:p>
          <a:p>
            <a:pPr marL="285750" indent="-285750" fontAlgn="auto">
              <a:spcBef>
                <a:spcPts val="0"/>
              </a:spcBef>
              <a:spcAft>
                <a:spcPts val="0"/>
              </a:spcAft>
              <a:buFont typeface="Wingdings" panose="05000000000000000000" pitchFamily="2" charset="2"/>
              <a:buChar char="v"/>
            </a:pPr>
            <a:r>
              <a:rPr lang="en-US" sz="1000" b="1" dirty="0">
                <a:solidFill>
                  <a:prstClr val="black">
                    <a:lumMod val="50000"/>
                    <a:lumOff val="50000"/>
                  </a:prstClr>
                </a:solidFill>
                <a:latin typeface="Calibri" panose="020F0502020204030204"/>
                <a:ea typeface="+mn-ea"/>
              </a:rPr>
              <a:t>Field video and screencasts</a:t>
            </a:r>
          </a:p>
          <a:p>
            <a:pPr marL="285750" indent="-285750" fontAlgn="auto">
              <a:spcBef>
                <a:spcPts val="0"/>
              </a:spcBef>
              <a:spcAft>
                <a:spcPts val="0"/>
              </a:spcAft>
              <a:buFont typeface="Wingdings" panose="05000000000000000000" pitchFamily="2" charset="2"/>
              <a:buChar char="v"/>
            </a:pPr>
            <a:r>
              <a:rPr lang="en-US" sz="1000" dirty="0">
                <a:solidFill>
                  <a:prstClr val="black">
                    <a:lumMod val="50000"/>
                    <a:lumOff val="50000"/>
                  </a:prstClr>
                </a:solidFill>
                <a:latin typeface="Calibri" panose="020F0502020204030204"/>
                <a:ea typeface="+mn-ea"/>
              </a:rPr>
              <a:t>Reference to other MOOCs</a:t>
            </a:r>
          </a:p>
          <a:p>
            <a:pPr marL="285750" indent="-285750" fontAlgn="auto">
              <a:spcBef>
                <a:spcPts val="0"/>
              </a:spcBef>
              <a:spcAft>
                <a:spcPts val="0"/>
              </a:spcAft>
              <a:buFont typeface="Wingdings" panose="05000000000000000000" pitchFamily="2" charset="2"/>
              <a:buChar char="v"/>
            </a:pPr>
            <a:r>
              <a:rPr lang="en-US" sz="1000" b="1" dirty="0">
                <a:solidFill>
                  <a:prstClr val="black">
                    <a:lumMod val="50000"/>
                    <a:lumOff val="50000"/>
                  </a:prstClr>
                </a:solidFill>
                <a:latin typeface="Calibri" panose="020F0502020204030204"/>
                <a:ea typeface="+mn-ea"/>
              </a:rPr>
              <a:t>2 hands-on tutorials</a:t>
            </a:r>
          </a:p>
        </p:txBody>
      </p:sp>
      <p:pic>
        <p:nvPicPr>
          <p:cNvPr id="27" name="Picture 26"/>
          <p:cNvPicPr>
            <a:picLocks noChangeAspect="1"/>
          </p:cNvPicPr>
          <p:nvPr/>
        </p:nvPicPr>
        <p:blipFill rotWithShape="1">
          <a:blip r:embed="rId4"/>
          <a:srcRect l="66516" t="33045"/>
          <a:stretch/>
        </p:blipFill>
        <p:spPr>
          <a:xfrm>
            <a:off x="3302463" y="2427734"/>
            <a:ext cx="1860479" cy="1884287"/>
          </a:xfrm>
          <a:prstGeom prst="rect">
            <a:avLst/>
          </a:prstGeom>
          <a:ln w="3175">
            <a:solidFill>
              <a:schemeClr val="bg2">
                <a:lumMod val="75000"/>
              </a:schemeClr>
            </a:solidFill>
          </a:ln>
        </p:spPr>
      </p:pic>
      <p:sp>
        <p:nvSpPr>
          <p:cNvPr id="31" name="TextBox 30"/>
          <p:cNvSpPr txBox="1"/>
          <p:nvPr/>
        </p:nvSpPr>
        <p:spPr>
          <a:xfrm>
            <a:off x="6852169" y="1146684"/>
            <a:ext cx="2073003" cy="553998"/>
          </a:xfrm>
          <a:prstGeom prst="rect">
            <a:avLst/>
          </a:prstGeom>
          <a:noFill/>
        </p:spPr>
        <p:txBody>
          <a:bodyPr wrap="none" rtlCol="0">
            <a:spAutoFit/>
          </a:bodyPr>
          <a:lstStyle/>
          <a:p>
            <a:pPr marL="285750" indent="-285750" fontAlgn="auto">
              <a:spcBef>
                <a:spcPts val="0"/>
              </a:spcBef>
              <a:spcAft>
                <a:spcPts val="0"/>
              </a:spcAft>
              <a:buFont typeface="Wingdings" panose="05000000000000000000" pitchFamily="2" charset="2"/>
              <a:buChar char="v"/>
            </a:pPr>
            <a:r>
              <a:rPr lang="en-US" sz="1000" dirty="0">
                <a:solidFill>
                  <a:prstClr val="black">
                    <a:lumMod val="50000"/>
                    <a:lumOff val="50000"/>
                  </a:prstClr>
                </a:solidFill>
                <a:latin typeface="Calibri" panose="020F0502020204030204"/>
                <a:ea typeface="+mn-ea"/>
              </a:rPr>
              <a:t>Final assignment (certificate)</a:t>
            </a:r>
          </a:p>
          <a:p>
            <a:pPr marL="285750" indent="-285750" fontAlgn="auto">
              <a:spcBef>
                <a:spcPts val="0"/>
              </a:spcBef>
              <a:spcAft>
                <a:spcPts val="0"/>
              </a:spcAft>
              <a:buFont typeface="Wingdings" panose="05000000000000000000" pitchFamily="2" charset="2"/>
              <a:buChar char="v"/>
            </a:pPr>
            <a:r>
              <a:rPr lang="en-US" sz="1000" dirty="0">
                <a:solidFill>
                  <a:prstClr val="black">
                    <a:lumMod val="50000"/>
                    <a:lumOff val="50000"/>
                  </a:prstClr>
                </a:solidFill>
                <a:latin typeface="Calibri" panose="020F0502020204030204"/>
                <a:ea typeface="+mn-ea"/>
              </a:rPr>
              <a:t>Lots of resources</a:t>
            </a:r>
          </a:p>
          <a:p>
            <a:pPr marL="285750" indent="-285750" fontAlgn="auto">
              <a:spcBef>
                <a:spcPts val="0"/>
              </a:spcBef>
              <a:spcAft>
                <a:spcPts val="0"/>
              </a:spcAft>
              <a:buFont typeface="Wingdings" panose="05000000000000000000" pitchFamily="2" charset="2"/>
              <a:buChar char="v"/>
            </a:pPr>
            <a:r>
              <a:rPr lang="en-US" sz="1000" dirty="0">
                <a:solidFill>
                  <a:prstClr val="black">
                    <a:lumMod val="50000"/>
                    <a:lumOff val="50000"/>
                  </a:prstClr>
                </a:solidFill>
                <a:latin typeface="Calibri" panose="020F0502020204030204"/>
                <a:ea typeface="+mn-ea"/>
              </a:rPr>
              <a:t>Offline course document (PDF)</a:t>
            </a:r>
            <a:endParaRPr lang="de-DE" sz="1000" dirty="0">
              <a:solidFill>
                <a:prstClr val="black">
                  <a:lumMod val="50000"/>
                  <a:lumOff val="50000"/>
                </a:prstClr>
              </a:solidFill>
              <a:latin typeface="Calibri" panose="020F0502020204030204"/>
              <a:ea typeface="+mn-ea"/>
            </a:endParaRPr>
          </a:p>
        </p:txBody>
      </p:sp>
    </p:spTree>
    <p:extLst>
      <p:ext uri="{BB962C8B-B14F-4D97-AF65-F5344CB8AC3E}">
        <p14:creationId xmlns:p14="http://schemas.microsoft.com/office/powerpoint/2010/main" val="3245657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5DFBE-4DF5-4EE2-B331-A7582BEE5D0E}"/>
              </a:ext>
            </a:extLst>
          </p:cNvPr>
          <p:cNvSpPr>
            <a:spLocks noGrp="1"/>
          </p:cNvSpPr>
          <p:nvPr>
            <p:ph type="title"/>
          </p:nvPr>
        </p:nvSpPr>
        <p:spPr/>
        <p:txBody>
          <a:bodyPr/>
          <a:lstStyle/>
          <a:p>
            <a:r>
              <a:rPr lang="en-US" dirty="0"/>
              <a:t>Graphical User Interface</a:t>
            </a:r>
            <a:endParaRPr lang="en-DE" dirty="0"/>
          </a:p>
        </p:txBody>
      </p:sp>
      <p:sp>
        <p:nvSpPr>
          <p:cNvPr id="4" name="Slide Number Placeholder 3">
            <a:extLst>
              <a:ext uri="{FF2B5EF4-FFF2-40B4-BE49-F238E27FC236}">
                <a16:creationId xmlns:a16="http://schemas.microsoft.com/office/drawing/2014/main" id="{9D6E59F7-3537-406B-865A-2FC1A08BA00D}"/>
              </a:ext>
            </a:extLst>
          </p:cNvPr>
          <p:cNvSpPr>
            <a:spLocks noGrp="1"/>
          </p:cNvSpPr>
          <p:nvPr>
            <p:ph type="sldNum" sz="quarter" idx="11"/>
          </p:nvPr>
        </p:nvSpPr>
        <p:spPr/>
        <p:txBody>
          <a:bodyPr/>
          <a:lstStyle/>
          <a:p>
            <a:fld id="{48105EDC-34E1-4D80-B051-D0CBD59863B8}" type="slidenum">
              <a:rPr lang="de-DE" altLang="de-DE" smtClean="0">
                <a:solidFill>
                  <a:srgbClr val="808080"/>
                </a:solidFill>
              </a:rPr>
              <a:pPr/>
              <a:t>14</a:t>
            </a:fld>
            <a:endParaRPr lang="de-DE" altLang="de-DE">
              <a:solidFill>
                <a:srgbClr val="000000"/>
              </a:solidFill>
            </a:endParaRPr>
          </a:p>
        </p:txBody>
      </p:sp>
      <p:pic>
        <p:nvPicPr>
          <p:cNvPr id="5" name="Graphic 12">
            <a:extLst>
              <a:ext uri="{FF2B5EF4-FFF2-40B4-BE49-F238E27FC236}">
                <a16:creationId xmlns:a16="http://schemas.microsoft.com/office/drawing/2014/main" id="{62AB86CE-80EA-4B94-AE2D-AEFD13A008A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5646" y="22428"/>
            <a:ext cx="1378778" cy="834821"/>
          </a:xfrm>
          <a:prstGeom prst="rect">
            <a:avLst/>
          </a:prstGeom>
        </p:spPr>
      </p:pic>
      <p:sp>
        <p:nvSpPr>
          <p:cNvPr id="14" name="Slide Number Placeholder 2">
            <a:extLst>
              <a:ext uri="{FF2B5EF4-FFF2-40B4-BE49-F238E27FC236}">
                <a16:creationId xmlns:a16="http://schemas.microsoft.com/office/drawing/2014/main" id="{BB318997-6155-4A98-9128-20C252F73AD2}"/>
              </a:ext>
            </a:extLst>
          </p:cNvPr>
          <p:cNvSpPr txBox="1">
            <a:spLocks/>
          </p:cNvSpPr>
          <p:nvPr/>
        </p:nvSpPr>
        <p:spPr>
          <a:xfrm>
            <a:off x="8634550" y="4869656"/>
            <a:ext cx="509450" cy="273844"/>
          </a:xfrm>
          <a:prstGeom prst="rect">
            <a:avLst/>
          </a:prstGeom>
        </p:spPr>
        <p:txBody>
          <a:bodyPr vert="horz" lIns="91440" tIns="45720" rIns="91440" bIns="45720" rtlCol="0" anchor="ctr"/>
          <a:lstStyle>
            <a:defPPr>
              <a:defRPr lang="de-DE"/>
            </a:defPPr>
            <a:lvl1pPr algn="r" rtl="0" fontAlgn="base">
              <a:spcBef>
                <a:spcPct val="0"/>
              </a:spcBef>
              <a:spcAft>
                <a:spcPct val="0"/>
              </a:spcAft>
              <a:defRPr sz="900" kern="1200">
                <a:solidFill>
                  <a:schemeClr val="tx1">
                    <a:tint val="75000"/>
                  </a:schemeClr>
                </a:solidFill>
                <a:latin typeface="Arial" panose="020B0604020202020204" pitchFamily="34"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defTabSz="685800" fontAlgn="auto">
              <a:spcBef>
                <a:spcPts val="0"/>
              </a:spcBef>
              <a:spcAft>
                <a:spcPts val="0"/>
              </a:spcAft>
            </a:pPr>
            <a:fld id="{48F63A3B-78C7-47BE-AE5E-E10140E04643}" type="slidenum">
              <a:rPr lang="en-US" smtClean="0">
                <a:solidFill>
                  <a:srgbClr val="5F5F5F">
                    <a:tint val="75000"/>
                  </a:srgbClr>
                </a:solidFill>
                <a:latin typeface="Calibri" panose="020F0502020204030204"/>
              </a:rPr>
              <a:pPr defTabSz="685800" fontAlgn="auto">
                <a:spcBef>
                  <a:spcPts val="0"/>
                </a:spcBef>
                <a:spcAft>
                  <a:spcPts val="0"/>
                </a:spcAft>
              </a:pPr>
              <a:t>14</a:t>
            </a:fld>
            <a:endParaRPr lang="en-US" dirty="0">
              <a:solidFill>
                <a:srgbClr val="5F5F5F">
                  <a:tint val="75000"/>
                </a:srgbClr>
              </a:solidFill>
              <a:latin typeface="Calibri" panose="020F0502020204030204"/>
            </a:endParaRPr>
          </a:p>
        </p:txBody>
      </p:sp>
      <p:sp>
        <p:nvSpPr>
          <p:cNvPr id="16" name="Slide Number Placeholder 2">
            <a:extLst>
              <a:ext uri="{FF2B5EF4-FFF2-40B4-BE49-F238E27FC236}">
                <a16:creationId xmlns:a16="http://schemas.microsoft.com/office/drawing/2014/main" id="{0B4B3D54-3FDC-415F-82D3-FD8F4BBEA7F7}"/>
              </a:ext>
            </a:extLst>
          </p:cNvPr>
          <p:cNvSpPr txBox="1">
            <a:spLocks/>
          </p:cNvSpPr>
          <p:nvPr/>
        </p:nvSpPr>
        <p:spPr>
          <a:xfrm>
            <a:off x="8634550" y="4869656"/>
            <a:ext cx="509450" cy="273844"/>
          </a:xfrm>
          <a:prstGeom prst="rect">
            <a:avLst/>
          </a:prstGeom>
        </p:spPr>
        <p:txBody>
          <a:bodyPr vert="horz" lIns="91440" tIns="45720" rIns="91440" bIns="45720" rtlCol="0" anchor="ctr"/>
          <a:lstStyle>
            <a:defPPr>
              <a:defRPr lang="de-DE"/>
            </a:defPPr>
            <a:lvl1pPr algn="r" rtl="0" fontAlgn="base">
              <a:spcBef>
                <a:spcPct val="0"/>
              </a:spcBef>
              <a:spcAft>
                <a:spcPct val="0"/>
              </a:spcAft>
              <a:defRPr sz="900" kern="1200">
                <a:solidFill>
                  <a:schemeClr val="tx1">
                    <a:tint val="75000"/>
                  </a:schemeClr>
                </a:solidFill>
                <a:latin typeface="Arial" panose="020B0604020202020204" pitchFamily="34"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defTabSz="685800" fontAlgn="auto">
              <a:spcBef>
                <a:spcPts val="0"/>
              </a:spcBef>
              <a:spcAft>
                <a:spcPts val="0"/>
              </a:spcAft>
            </a:pPr>
            <a:fld id="{48F63A3B-78C7-47BE-AE5E-E10140E04643}" type="slidenum">
              <a:rPr lang="en-US" smtClean="0">
                <a:solidFill>
                  <a:srgbClr val="5F5F5F">
                    <a:tint val="75000"/>
                  </a:srgbClr>
                </a:solidFill>
                <a:latin typeface="Calibri" panose="020F0502020204030204"/>
              </a:rPr>
              <a:pPr defTabSz="685800" fontAlgn="auto">
                <a:spcBef>
                  <a:spcPts val="0"/>
                </a:spcBef>
                <a:spcAft>
                  <a:spcPts val="0"/>
                </a:spcAft>
              </a:pPr>
              <a:t>14</a:t>
            </a:fld>
            <a:endParaRPr lang="en-US" dirty="0">
              <a:solidFill>
                <a:srgbClr val="5F5F5F">
                  <a:tint val="75000"/>
                </a:srgbClr>
              </a:solidFill>
              <a:latin typeface="Calibri" panose="020F0502020204030204"/>
            </a:endParaRPr>
          </a:p>
        </p:txBody>
      </p:sp>
      <p:pic>
        <p:nvPicPr>
          <p:cNvPr id="17" name="spectral_linking">
            <a:hlinkClick r:id="" action="ppaction://media"/>
            <a:extLst>
              <a:ext uri="{FF2B5EF4-FFF2-40B4-BE49-F238E27FC236}">
                <a16:creationId xmlns:a16="http://schemas.microsoft.com/office/drawing/2014/main" id="{BCBE5AE9-1E10-466A-BDB6-0555193A730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5818" y="963748"/>
            <a:ext cx="8812363" cy="4179752"/>
          </a:xfrm>
          <a:prstGeom prst="rect">
            <a:avLst/>
          </a:prstGeom>
        </p:spPr>
      </p:pic>
    </p:spTree>
    <p:extLst>
      <p:ext uri="{BB962C8B-B14F-4D97-AF65-F5344CB8AC3E}">
        <p14:creationId xmlns:p14="http://schemas.microsoft.com/office/powerpoint/2010/main" val="237167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6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4EA269-EF85-7FA6-D2A3-2985C1E5EE99}"/>
              </a:ext>
            </a:extLst>
          </p:cNvPr>
          <p:cNvSpPr>
            <a:spLocks noGrp="1"/>
          </p:cNvSpPr>
          <p:nvPr>
            <p:ph type="title"/>
          </p:nvPr>
        </p:nvSpPr>
        <p:spPr/>
        <p:txBody>
          <a:bodyPr/>
          <a:lstStyle/>
          <a:p>
            <a:r>
              <a:rPr lang="de-DE" dirty="0" err="1"/>
              <a:t>Graphical</a:t>
            </a:r>
            <a:r>
              <a:rPr lang="de-DE" dirty="0"/>
              <a:t> User Interface</a:t>
            </a:r>
            <a:endParaRPr lang="en-GB" dirty="0"/>
          </a:p>
        </p:txBody>
      </p:sp>
      <p:sp>
        <p:nvSpPr>
          <p:cNvPr id="4" name="Textplatzhalter 3">
            <a:extLst>
              <a:ext uri="{FF2B5EF4-FFF2-40B4-BE49-F238E27FC236}">
                <a16:creationId xmlns:a16="http://schemas.microsoft.com/office/drawing/2014/main" id="{739CAAE2-DE82-C325-3C77-AAB723673A84}"/>
              </a:ext>
            </a:extLst>
          </p:cNvPr>
          <p:cNvSpPr>
            <a:spLocks noGrp="1"/>
          </p:cNvSpPr>
          <p:nvPr>
            <p:ph type="body" sz="quarter" idx="10"/>
          </p:nvPr>
        </p:nvSpPr>
        <p:spPr/>
        <p:txBody>
          <a:bodyPr/>
          <a:lstStyle/>
          <a:p>
            <a:endParaRPr lang="en-GB" dirty="0"/>
          </a:p>
        </p:txBody>
      </p:sp>
      <p:sp>
        <p:nvSpPr>
          <p:cNvPr id="3" name="Slide Number Placeholder 2">
            <a:extLst>
              <a:ext uri="{FF2B5EF4-FFF2-40B4-BE49-F238E27FC236}">
                <a16:creationId xmlns:a16="http://schemas.microsoft.com/office/drawing/2014/main" id="{EA5B2DAB-9938-35B6-B376-08120197DFA0}"/>
              </a:ext>
            </a:extLst>
          </p:cNvPr>
          <p:cNvSpPr>
            <a:spLocks noGrp="1"/>
          </p:cNvSpPr>
          <p:nvPr>
            <p:ph type="sldNum" sz="quarter" idx="13"/>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smtClean="0">
                <a:ln>
                  <a:noFill/>
                </a:ln>
                <a:solidFill>
                  <a:srgbClr val="5F5F5F">
                    <a:tint val="75000"/>
                  </a:srgb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dirty="0">
              <a:ln>
                <a:noFill/>
              </a:ln>
              <a:solidFill>
                <a:srgbClr val="5F5F5F">
                  <a:tint val="75000"/>
                </a:srgbClr>
              </a:solidFill>
              <a:effectLst/>
              <a:uLnTx/>
              <a:uFillTx/>
              <a:latin typeface="Calibri" panose="020F0502020204030204"/>
              <a:ea typeface="+mn-ea"/>
              <a:cs typeface="+mn-cs"/>
            </a:endParaRPr>
          </a:p>
        </p:txBody>
      </p:sp>
      <p:pic>
        <p:nvPicPr>
          <p:cNvPr id="15" name="spectral_linking">
            <a:hlinkClick r:id="" action="ppaction://media"/>
            <a:extLst>
              <a:ext uri="{FF2B5EF4-FFF2-40B4-BE49-F238E27FC236}">
                <a16:creationId xmlns:a16="http://schemas.microsoft.com/office/drawing/2014/main" id="{32A57272-5C12-BE9C-2789-B7DB9526EF9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5818" y="963748"/>
            <a:ext cx="8812363" cy="4179752"/>
          </a:xfrm>
          <a:prstGeom prst="rect">
            <a:avLst/>
          </a:prstGeom>
        </p:spPr>
      </p:pic>
      <p:pic>
        <p:nvPicPr>
          <p:cNvPr id="5" name="Graphic 12">
            <a:extLst>
              <a:ext uri="{FF2B5EF4-FFF2-40B4-BE49-F238E27FC236}">
                <a16:creationId xmlns:a16="http://schemas.microsoft.com/office/drawing/2014/main" id="{39132FC5-41C2-738A-B413-FBC042B6F5D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13494" y="229592"/>
            <a:ext cx="2207122" cy="1336366"/>
          </a:xfrm>
          <a:prstGeom prst="rect">
            <a:avLst/>
          </a:prstGeom>
        </p:spPr>
      </p:pic>
    </p:spTree>
    <p:extLst>
      <p:ext uri="{BB962C8B-B14F-4D97-AF65-F5344CB8AC3E}">
        <p14:creationId xmlns:p14="http://schemas.microsoft.com/office/powerpoint/2010/main" val="131414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6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48105EDC-34E1-4D80-B051-D0CBD59863B8}" type="slidenum">
              <a:rPr lang="de-DE" altLang="de-DE" smtClean="0"/>
              <a:pPr/>
              <a:t>16</a:t>
            </a:fld>
            <a:endParaRPr lang="de-DE" altLang="de-DE">
              <a:solidFill>
                <a:schemeClr val="tx1"/>
              </a:solidFill>
            </a:endParaRPr>
          </a:p>
        </p:txBody>
      </p:sp>
      <p:pic>
        <p:nvPicPr>
          <p:cNvPr id="6" name="Bild 14"/>
          <p:cNvPicPr/>
          <p:nvPr/>
        </p:nvPicPr>
        <p:blipFill>
          <a:blip r:embed="rId3"/>
          <a:stretch/>
        </p:blipFill>
        <p:spPr>
          <a:xfrm>
            <a:off x="6994376" y="4677422"/>
            <a:ext cx="719082" cy="337674"/>
          </a:xfrm>
          <a:prstGeom prst="rect">
            <a:avLst/>
          </a:prstGeom>
          <a:solidFill>
            <a:schemeClr val="bg1"/>
          </a:solidFill>
          <a:ln>
            <a:noFill/>
          </a:ln>
        </p:spPr>
      </p:pic>
      <p:sp>
        <p:nvSpPr>
          <p:cNvPr id="8" name="Rechteck 108">
            <a:extLst>
              <a:ext uri="{FF2B5EF4-FFF2-40B4-BE49-F238E27FC236}">
                <a16:creationId xmlns:a16="http://schemas.microsoft.com/office/drawing/2014/main" id="{F050B77A-8DFE-4C3D-80D4-5D9E00DE0D62}"/>
              </a:ext>
            </a:extLst>
          </p:cNvPr>
          <p:cNvSpPr/>
          <p:nvPr/>
        </p:nvSpPr>
        <p:spPr>
          <a:xfrm>
            <a:off x="417631" y="4186540"/>
            <a:ext cx="4230196" cy="400110"/>
          </a:xfrm>
          <a:prstGeom prst="rect">
            <a:avLst/>
          </a:prstGeom>
        </p:spPr>
        <p:txBody>
          <a:bodyPr wrap="square">
            <a:spAutoFit/>
          </a:bodyPr>
          <a:lstStyle>
            <a:defPPr>
              <a:defRPr lang="de-DE"/>
            </a:defPPr>
            <a:lvl1pPr algn="l"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marL="163513" lvl="1" defTabSz="685800">
              <a:buClr>
                <a:srgbClr val="000000"/>
              </a:buClr>
              <a:buFont typeface="Arial"/>
              <a:buNone/>
              <a:defRPr/>
            </a:pPr>
            <a:r>
              <a:rPr lang="de-DE" sz="1000" dirty="0">
                <a:solidFill>
                  <a:srgbClr val="000000"/>
                </a:solidFill>
                <a:latin typeface="Calibri"/>
                <a:cs typeface="Arial"/>
                <a:sym typeface="Arial"/>
              </a:rPr>
              <a:t>Scheffler D., Bohn N., </a:t>
            </a:r>
            <a:r>
              <a:rPr lang="de-DE" sz="1000" dirty="0" err="1">
                <a:solidFill>
                  <a:srgbClr val="000000"/>
                </a:solidFill>
                <a:latin typeface="Calibri"/>
                <a:cs typeface="Arial"/>
                <a:sym typeface="Arial"/>
              </a:rPr>
              <a:t>Guillaso</a:t>
            </a:r>
            <a:r>
              <a:rPr lang="de-DE" sz="1000" dirty="0">
                <a:solidFill>
                  <a:srgbClr val="000000"/>
                </a:solidFill>
                <a:latin typeface="Calibri"/>
                <a:cs typeface="Arial"/>
                <a:sym typeface="Arial"/>
              </a:rPr>
              <a:t> S., </a:t>
            </a:r>
            <a:r>
              <a:rPr lang="de-DE" sz="1000" dirty="0" err="1">
                <a:solidFill>
                  <a:srgbClr val="000000"/>
                </a:solidFill>
                <a:latin typeface="Calibri"/>
                <a:cs typeface="Arial"/>
                <a:sym typeface="Arial"/>
              </a:rPr>
              <a:t>Segl</a:t>
            </a:r>
            <a:r>
              <a:rPr lang="de-DE" sz="1000" dirty="0">
                <a:solidFill>
                  <a:srgbClr val="000000"/>
                </a:solidFill>
                <a:latin typeface="Calibri"/>
                <a:cs typeface="Arial"/>
                <a:sym typeface="Arial"/>
              </a:rPr>
              <a:t> K. (2021). </a:t>
            </a:r>
            <a:r>
              <a:rPr lang="de-DE" sz="1000" dirty="0" err="1">
                <a:solidFill>
                  <a:srgbClr val="000000"/>
                </a:solidFill>
                <a:latin typeface="Calibri"/>
                <a:cs typeface="Arial"/>
                <a:sym typeface="Arial"/>
              </a:rPr>
              <a:t>EnPT</a:t>
            </a:r>
            <a:r>
              <a:rPr lang="de-DE" sz="1000" dirty="0">
                <a:solidFill>
                  <a:srgbClr val="000000"/>
                </a:solidFill>
                <a:latin typeface="Calibri"/>
                <a:cs typeface="Arial"/>
                <a:sym typeface="Arial"/>
              </a:rPr>
              <a:t> - EnMAP Processing Tool (Version v0.18.2). </a:t>
            </a:r>
            <a:r>
              <a:rPr lang="de-DE" sz="1000" dirty="0" err="1">
                <a:solidFill>
                  <a:srgbClr val="000000"/>
                </a:solidFill>
                <a:latin typeface="Calibri"/>
                <a:cs typeface="Arial"/>
                <a:sym typeface="Arial"/>
              </a:rPr>
              <a:t>Zenodo</a:t>
            </a:r>
            <a:r>
              <a:rPr lang="de-DE" sz="1000" dirty="0">
                <a:solidFill>
                  <a:srgbClr val="000000"/>
                </a:solidFill>
                <a:latin typeface="Calibri"/>
                <a:cs typeface="Arial"/>
                <a:sym typeface="Arial"/>
              </a:rPr>
              <a:t>. </a:t>
            </a:r>
            <a:r>
              <a:rPr lang="de-DE" sz="1000" dirty="0">
                <a:solidFill>
                  <a:srgbClr val="000000"/>
                </a:solidFill>
                <a:latin typeface="Calibri"/>
                <a:cs typeface="Arial"/>
                <a:sym typeface="Arial"/>
                <a:hlinkClick r:id="rId4"/>
              </a:rPr>
              <a:t>http://doi.org/10.5281/zenodo.4977250</a:t>
            </a:r>
            <a:r>
              <a:rPr lang="de-DE" sz="1000" dirty="0">
                <a:solidFill>
                  <a:srgbClr val="000000"/>
                </a:solidFill>
                <a:latin typeface="Calibri"/>
                <a:cs typeface="Arial"/>
                <a:sym typeface="Arial"/>
              </a:rPr>
              <a:t> </a:t>
            </a:r>
            <a:endParaRPr lang="en-GB" sz="1000" b="1" dirty="0">
              <a:solidFill>
                <a:srgbClr val="000000"/>
              </a:solidFill>
              <a:latin typeface="Calibri"/>
              <a:cs typeface="Arial"/>
              <a:sym typeface="Arial"/>
            </a:endParaRPr>
          </a:p>
        </p:txBody>
      </p:sp>
      <p:sp>
        <p:nvSpPr>
          <p:cNvPr id="9" name="Rechteck 108">
            <a:extLst>
              <a:ext uri="{FF2B5EF4-FFF2-40B4-BE49-F238E27FC236}">
                <a16:creationId xmlns:a16="http://schemas.microsoft.com/office/drawing/2014/main" id="{F050B77A-8DFE-4C3D-80D4-5D9E00DE0D62}"/>
              </a:ext>
            </a:extLst>
          </p:cNvPr>
          <p:cNvSpPr/>
          <p:nvPr/>
        </p:nvSpPr>
        <p:spPr>
          <a:xfrm>
            <a:off x="4554125" y="4185878"/>
            <a:ext cx="4750050" cy="400110"/>
          </a:xfrm>
          <a:prstGeom prst="rect">
            <a:avLst/>
          </a:prstGeom>
        </p:spPr>
        <p:txBody>
          <a:bodyPr wrap="square">
            <a:spAutoFit/>
          </a:bodyPr>
          <a:lstStyle>
            <a:defPPr>
              <a:defRPr lang="de-DE"/>
            </a:defPPr>
            <a:lvl1pPr algn="l"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marL="163513" lvl="1" defTabSz="685800">
              <a:buClr>
                <a:srgbClr val="000000"/>
              </a:buClr>
              <a:buFont typeface="Arial"/>
              <a:buNone/>
              <a:defRPr/>
            </a:pPr>
            <a:r>
              <a:rPr lang="de-DE" sz="1000" dirty="0">
                <a:solidFill>
                  <a:srgbClr val="000000"/>
                </a:solidFill>
                <a:latin typeface="Calibri"/>
                <a:cs typeface="Arial"/>
                <a:sym typeface="Arial"/>
              </a:rPr>
              <a:t>Bohn, N., Scheffler, D., </a:t>
            </a:r>
            <a:r>
              <a:rPr lang="de-DE" sz="1000" dirty="0" err="1">
                <a:solidFill>
                  <a:srgbClr val="000000"/>
                </a:solidFill>
                <a:latin typeface="Calibri"/>
                <a:cs typeface="Arial"/>
                <a:sym typeface="Arial"/>
              </a:rPr>
              <a:t>Brell</a:t>
            </a:r>
            <a:r>
              <a:rPr lang="de-DE" sz="1000" dirty="0">
                <a:solidFill>
                  <a:srgbClr val="000000"/>
                </a:solidFill>
                <a:latin typeface="Calibri"/>
                <a:cs typeface="Arial"/>
                <a:sym typeface="Arial"/>
              </a:rPr>
              <a:t>, M., </a:t>
            </a:r>
            <a:r>
              <a:rPr lang="de-DE" sz="1000" dirty="0" err="1">
                <a:solidFill>
                  <a:srgbClr val="000000"/>
                </a:solidFill>
                <a:latin typeface="Calibri"/>
                <a:cs typeface="Arial"/>
                <a:sym typeface="Arial"/>
              </a:rPr>
              <a:t>Segl</a:t>
            </a:r>
            <a:r>
              <a:rPr lang="de-DE" sz="1000" dirty="0">
                <a:solidFill>
                  <a:srgbClr val="000000"/>
                </a:solidFill>
                <a:latin typeface="Calibri"/>
                <a:cs typeface="Arial"/>
                <a:sym typeface="Arial"/>
              </a:rPr>
              <a:t>, K.(2022). SICOR - Sensor Independent </a:t>
            </a:r>
            <a:r>
              <a:rPr lang="de-DE" sz="1000" dirty="0" err="1">
                <a:solidFill>
                  <a:srgbClr val="000000"/>
                </a:solidFill>
                <a:latin typeface="Calibri"/>
                <a:cs typeface="Arial"/>
                <a:sym typeface="Arial"/>
              </a:rPr>
              <a:t>Atmospheric</a:t>
            </a:r>
            <a:r>
              <a:rPr lang="de-DE" sz="1000" dirty="0">
                <a:solidFill>
                  <a:srgbClr val="000000"/>
                </a:solidFill>
                <a:latin typeface="Calibri"/>
                <a:cs typeface="Arial"/>
                <a:sym typeface="Arial"/>
              </a:rPr>
              <a:t> </a:t>
            </a:r>
            <a:r>
              <a:rPr lang="de-DE" sz="1000" dirty="0" err="1">
                <a:solidFill>
                  <a:srgbClr val="000000"/>
                </a:solidFill>
                <a:latin typeface="Calibri"/>
                <a:cs typeface="Arial"/>
                <a:sym typeface="Arial"/>
              </a:rPr>
              <a:t>Correction</a:t>
            </a:r>
            <a:r>
              <a:rPr lang="de-DE" sz="1000" dirty="0">
                <a:solidFill>
                  <a:srgbClr val="000000"/>
                </a:solidFill>
                <a:latin typeface="Calibri"/>
                <a:cs typeface="Arial"/>
                <a:sym typeface="Arial"/>
              </a:rPr>
              <a:t>, </a:t>
            </a:r>
            <a:r>
              <a:rPr lang="de-DE" sz="1000" dirty="0" err="1">
                <a:solidFill>
                  <a:srgbClr val="000000"/>
                </a:solidFill>
                <a:latin typeface="Calibri"/>
                <a:cs typeface="Arial"/>
                <a:sym typeface="Arial"/>
              </a:rPr>
              <a:t>Zenodo</a:t>
            </a:r>
            <a:r>
              <a:rPr lang="de-DE" sz="1000" dirty="0">
                <a:solidFill>
                  <a:srgbClr val="000000"/>
                </a:solidFill>
                <a:latin typeface="Calibri"/>
                <a:cs typeface="Arial"/>
                <a:sym typeface="Arial"/>
              </a:rPr>
              <a:t>. </a:t>
            </a:r>
            <a:r>
              <a:rPr lang="de-DE" sz="1000" u="sng" dirty="0">
                <a:solidFill>
                  <a:srgbClr val="003249">
                    <a:lumMod val="50000"/>
                    <a:lumOff val="50000"/>
                  </a:srgbClr>
                </a:solidFill>
                <a:latin typeface="Calibri"/>
                <a:cs typeface="Arial"/>
                <a:sym typeface="Arial"/>
              </a:rPr>
              <a:t>http://doi.org/10.5281/zenodo.5973187  </a:t>
            </a:r>
            <a:endParaRPr lang="en-GB" sz="1000" b="1" u="sng" dirty="0">
              <a:solidFill>
                <a:srgbClr val="003249">
                  <a:lumMod val="50000"/>
                  <a:lumOff val="50000"/>
                </a:srgbClr>
              </a:solidFill>
              <a:latin typeface="Calibri"/>
              <a:cs typeface="Arial"/>
              <a:sym typeface="Arial"/>
            </a:endParaRPr>
          </a:p>
        </p:txBody>
      </p:sp>
      <p:sp>
        <p:nvSpPr>
          <p:cNvPr id="10" name="Title 1"/>
          <p:cNvSpPr>
            <a:spLocks noGrp="1"/>
          </p:cNvSpPr>
          <p:nvPr>
            <p:ph type="title"/>
          </p:nvPr>
        </p:nvSpPr>
        <p:spPr>
          <a:xfrm>
            <a:off x="-148580" y="120126"/>
            <a:ext cx="8839200" cy="427037"/>
          </a:xfrm>
        </p:spPr>
        <p:txBody>
          <a:bodyPr/>
          <a:lstStyle/>
          <a:p>
            <a:r>
              <a:rPr lang="en-US" dirty="0"/>
              <a:t>Software toolboxes: EnMAP Preprocessing Tool (</a:t>
            </a:r>
            <a:r>
              <a:rPr lang="en-US" dirty="0" err="1"/>
              <a:t>EnPT</a:t>
            </a:r>
            <a:r>
              <a:rPr lang="en-US" dirty="0"/>
              <a:t>)</a:t>
            </a:r>
            <a:br>
              <a:rPr lang="en-US" dirty="0"/>
            </a:br>
            <a:r>
              <a:rPr lang="en-US" dirty="0"/>
              <a:t>Alternative “do-it-yourself” </a:t>
            </a:r>
            <a:endParaRPr lang="de-DE" dirty="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7295" y="4662403"/>
            <a:ext cx="1082231" cy="357053"/>
          </a:xfrm>
          <a:prstGeom prst="rect">
            <a:avLst/>
          </a:prstGeom>
        </p:spPr>
      </p:pic>
      <p:pic>
        <p:nvPicPr>
          <p:cNvPr id="2" name="Picture 1"/>
          <p:cNvPicPr>
            <a:picLocks noChangeAspect="1"/>
          </p:cNvPicPr>
          <p:nvPr/>
        </p:nvPicPr>
        <p:blipFill>
          <a:blip r:embed="rId6"/>
          <a:stretch>
            <a:fillRect/>
          </a:stretch>
        </p:blipFill>
        <p:spPr>
          <a:xfrm>
            <a:off x="417631" y="771713"/>
            <a:ext cx="8272989" cy="3389670"/>
          </a:xfrm>
          <a:prstGeom prst="rect">
            <a:avLst/>
          </a:prstGeom>
        </p:spPr>
      </p:pic>
    </p:spTree>
    <p:extLst>
      <p:ext uri="{BB962C8B-B14F-4D97-AF65-F5344CB8AC3E}">
        <p14:creationId xmlns:p14="http://schemas.microsoft.com/office/powerpoint/2010/main" val="32536320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48105EDC-34E1-4D80-B051-D0CBD59863B8}" type="slidenum">
              <a:rPr lang="de-DE" altLang="de-DE" smtClean="0">
                <a:solidFill>
                  <a:srgbClr val="808080"/>
                </a:solidFill>
              </a:rPr>
              <a:pPr/>
              <a:t>17</a:t>
            </a:fld>
            <a:endParaRPr lang="de-DE" altLang="de-DE">
              <a:solidFill>
                <a:srgbClr val="000000"/>
              </a:solidFill>
            </a:endParaRPr>
          </a:p>
        </p:txBody>
      </p:sp>
      <p:sp>
        <p:nvSpPr>
          <p:cNvPr id="5" name="Title 1"/>
          <p:cNvSpPr>
            <a:spLocks noGrp="1"/>
          </p:cNvSpPr>
          <p:nvPr>
            <p:ph type="title"/>
          </p:nvPr>
        </p:nvSpPr>
        <p:spPr>
          <a:xfrm>
            <a:off x="125964" y="46417"/>
            <a:ext cx="8839200" cy="437101"/>
          </a:xfrm>
        </p:spPr>
        <p:txBody>
          <a:bodyPr/>
          <a:lstStyle/>
          <a:p>
            <a:r>
              <a:rPr lang="en-US" sz="2100" dirty="0"/>
              <a:t>Soil carbon and soil health</a:t>
            </a:r>
            <a:endParaRPr lang="de-DE" sz="2100" dirty="0"/>
          </a:p>
        </p:txBody>
      </p:sp>
      <p:pic>
        <p:nvPicPr>
          <p:cNvPr id="6" name="Grafik 5"/>
          <p:cNvPicPr/>
          <p:nvPr/>
        </p:nvPicPr>
        <p:blipFill rotWithShape="1">
          <a:blip r:embed="rId2"/>
          <a:srcRect l="5411"/>
          <a:stretch/>
        </p:blipFill>
        <p:spPr>
          <a:xfrm>
            <a:off x="6516216" y="699542"/>
            <a:ext cx="2517970" cy="2214701"/>
          </a:xfrm>
          <a:prstGeom prst="rect">
            <a:avLst/>
          </a:prstGeom>
        </p:spPr>
      </p:pic>
      <p:sp>
        <p:nvSpPr>
          <p:cNvPr id="7" name="TextBox 6"/>
          <p:cNvSpPr txBox="1"/>
          <p:nvPr/>
        </p:nvSpPr>
        <p:spPr>
          <a:xfrm>
            <a:off x="6530875" y="707852"/>
            <a:ext cx="2643188" cy="523220"/>
          </a:xfrm>
          <a:prstGeom prst="rect">
            <a:avLst/>
          </a:prstGeom>
          <a:noFill/>
        </p:spPr>
        <p:txBody>
          <a:bodyPr wrap="square" rtlCol="0">
            <a:spAutoFit/>
          </a:bodyPr>
          <a:lstStyle/>
          <a:p>
            <a:pPr fontAlgn="auto">
              <a:spcBef>
                <a:spcPts val="0"/>
              </a:spcBef>
              <a:spcAft>
                <a:spcPts val="0"/>
              </a:spcAft>
            </a:pPr>
            <a:r>
              <a:rPr lang="en-US" sz="1400" dirty="0" err="1">
                <a:solidFill>
                  <a:srgbClr val="FFFFFF"/>
                </a:solidFill>
                <a:latin typeface="Arial" panose="020B0604020202020204"/>
                <a:ea typeface="ＭＳ Ｐゴシック"/>
              </a:rPr>
              <a:t>Demmin</a:t>
            </a:r>
            <a:r>
              <a:rPr lang="en-US" sz="1400" dirty="0">
                <a:solidFill>
                  <a:srgbClr val="FFFFFF"/>
                </a:solidFill>
                <a:latin typeface="Arial" panose="020B0604020202020204"/>
                <a:ea typeface="ＭＳ Ｐゴシック"/>
              </a:rPr>
              <a:t> image recorded by EnMAP on 02.06.2023</a:t>
            </a:r>
            <a:endParaRPr lang="de-DE" sz="1400" dirty="0">
              <a:solidFill>
                <a:srgbClr val="FFFFFF"/>
              </a:solidFill>
              <a:latin typeface="Arial" panose="020B0604020202020204"/>
              <a:ea typeface="ＭＳ Ｐゴシック"/>
            </a:endParaRPr>
          </a:p>
        </p:txBody>
      </p:sp>
      <p:pic>
        <p:nvPicPr>
          <p:cNvPr id="8" name="Grafik 4"/>
          <p:cNvPicPr/>
          <p:nvPr/>
        </p:nvPicPr>
        <p:blipFill rotWithShape="1">
          <a:blip r:embed="rId3"/>
          <a:srcRect l="5206"/>
          <a:stretch/>
        </p:blipFill>
        <p:spPr>
          <a:xfrm>
            <a:off x="4644008" y="1461929"/>
            <a:ext cx="2621744" cy="2514260"/>
          </a:xfrm>
          <a:prstGeom prst="rect">
            <a:avLst/>
          </a:prstGeom>
        </p:spPr>
      </p:pic>
      <p:pic>
        <p:nvPicPr>
          <p:cNvPr id="9" name="Grafik 8"/>
          <p:cNvPicPr/>
          <p:nvPr/>
        </p:nvPicPr>
        <p:blipFill rotWithShape="1">
          <a:blip r:embed="rId4"/>
          <a:srcRect l="51236"/>
          <a:stretch/>
        </p:blipFill>
        <p:spPr>
          <a:xfrm>
            <a:off x="7561220" y="3507854"/>
            <a:ext cx="1403944" cy="1012357"/>
          </a:xfrm>
          <a:prstGeom prst="rect">
            <a:avLst/>
          </a:prstGeom>
        </p:spPr>
      </p:pic>
      <p:pic>
        <p:nvPicPr>
          <p:cNvPr id="10" name="Grafik 5"/>
          <p:cNvPicPr/>
          <p:nvPr/>
        </p:nvPicPr>
        <p:blipFill>
          <a:blip r:embed="rId5"/>
          <a:stretch>
            <a:fillRect/>
          </a:stretch>
        </p:blipFill>
        <p:spPr>
          <a:xfrm>
            <a:off x="6662315" y="3511196"/>
            <a:ext cx="856615" cy="1009015"/>
          </a:xfrm>
          <a:prstGeom prst="rect">
            <a:avLst/>
          </a:prstGeom>
        </p:spPr>
      </p:pic>
      <p:sp>
        <p:nvSpPr>
          <p:cNvPr id="11" name="TextBox 10"/>
          <p:cNvSpPr txBox="1"/>
          <p:nvPr/>
        </p:nvSpPr>
        <p:spPr>
          <a:xfrm>
            <a:off x="4637157" y="1455083"/>
            <a:ext cx="1816523" cy="307777"/>
          </a:xfrm>
          <a:prstGeom prst="rect">
            <a:avLst/>
          </a:prstGeom>
          <a:noFill/>
        </p:spPr>
        <p:txBody>
          <a:bodyPr wrap="none" rtlCol="0">
            <a:spAutoFit/>
          </a:bodyPr>
          <a:lstStyle/>
          <a:p>
            <a:pPr fontAlgn="auto">
              <a:spcBef>
                <a:spcPts val="0"/>
              </a:spcBef>
              <a:spcAft>
                <a:spcPts val="0"/>
              </a:spcAft>
            </a:pPr>
            <a:r>
              <a:rPr lang="de-DE" sz="1400" dirty="0">
                <a:solidFill>
                  <a:srgbClr val="FFFFFF"/>
                </a:solidFill>
                <a:latin typeface="Arial" panose="020B0604020202020204"/>
                <a:ea typeface="ＭＳ Ｐゴシック"/>
              </a:rPr>
              <a:t>SOC </a:t>
            </a:r>
            <a:r>
              <a:rPr lang="de-DE" sz="1400" dirty="0" err="1">
                <a:solidFill>
                  <a:srgbClr val="FFFFFF"/>
                </a:solidFill>
                <a:latin typeface="Arial" panose="020B0604020202020204"/>
                <a:ea typeface="ＭＳ Ｐゴシック"/>
              </a:rPr>
              <a:t>mapping</a:t>
            </a:r>
            <a:r>
              <a:rPr lang="de-DE" sz="1400" dirty="0">
                <a:solidFill>
                  <a:srgbClr val="FFFFFF"/>
                </a:solidFill>
                <a:latin typeface="Arial" panose="020B0604020202020204"/>
                <a:ea typeface="ＭＳ Ｐゴシック"/>
              </a:rPr>
              <a:t> (g/kg)</a:t>
            </a:r>
          </a:p>
        </p:txBody>
      </p:sp>
      <p:sp>
        <p:nvSpPr>
          <p:cNvPr id="12" name="Content Placeholder 2"/>
          <p:cNvSpPr txBox="1">
            <a:spLocks/>
          </p:cNvSpPr>
          <p:nvPr/>
        </p:nvSpPr>
        <p:spPr>
          <a:xfrm>
            <a:off x="65408" y="805041"/>
            <a:ext cx="4516064" cy="3488881"/>
          </a:xfrm>
          <a:prstGeom prst="rect">
            <a:avLst/>
          </a:prstGeom>
        </p:spPr>
        <p:txBody>
          <a:bodyPr/>
          <a:lstStyle>
            <a:lvl1pPr marL="342900" indent="-342900" algn="l" rtl="0" eaLnBrk="1" fontAlgn="base" hangingPunct="1">
              <a:spcBef>
                <a:spcPct val="20000"/>
              </a:spcBef>
              <a:spcAft>
                <a:spcPct val="0"/>
              </a:spcAft>
              <a:buChar char="•"/>
              <a:defRPr sz="2000">
                <a:solidFill>
                  <a:schemeClr val="tx1"/>
                </a:solidFill>
                <a:latin typeface="+mn-lt"/>
                <a:ea typeface="MS PGothic" panose="020B0600070205080204" pitchFamily="34" charset="-128"/>
                <a:cs typeface="ＭＳ Ｐゴシック"/>
              </a:defRPr>
            </a:lvl1pPr>
            <a:lvl2pPr marL="742950" indent="-285750" algn="l" rtl="0" eaLnBrk="1" fontAlgn="base" hangingPunct="1">
              <a:spcBef>
                <a:spcPct val="20000"/>
              </a:spcBef>
              <a:spcAft>
                <a:spcPct val="0"/>
              </a:spcAft>
              <a:buChar char="–"/>
              <a:defRPr sz="1400">
                <a:solidFill>
                  <a:srgbClr val="00589C"/>
                </a:solidFill>
                <a:latin typeface="+mn-lt"/>
                <a:ea typeface="MS PGothic" panose="020B0600070205080204" pitchFamily="34" charset="-128"/>
                <a:cs typeface="ＭＳ Ｐゴシック"/>
              </a:defRPr>
            </a:lvl2pPr>
            <a:lvl3pPr marL="1143000" indent="-228600" algn="l" rtl="0" eaLnBrk="1" fontAlgn="base" hangingPunct="1">
              <a:spcBef>
                <a:spcPct val="20000"/>
              </a:spcBef>
              <a:spcAft>
                <a:spcPct val="0"/>
              </a:spcAft>
              <a:buChar char="•"/>
              <a:defRPr sz="1400">
                <a:solidFill>
                  <a:schemeClr val="tx1"/>
                </a:solidFill>
                <a:latin typeface="+mn-lt"/>
                <a:ea typeface="MS PGothic" panose="020B0600070205080204" pitchFamily="34" charset="-128"/>
                <a:cs typeface="ＭＳ Ｐゴシック"/>
              </a:defRPr>
            </a:lvl3pPr>
            <a:lvl4pPr marL="1600200" indent="-228600" algn="l" rtl="0" eaLnBrk="1" fontAlgn="base" hangingPunct="1">
              <a:spcBef>
                <a:spcPct val="20000"/>
              </a:spcBef>
              <a:spcAft>
                <a:spcPct val="0"/>
              </a:spcAft>
              <a:buChar char="–"/>
              <a:defRPr sz="1200">
                <a:solidFill>
                  <a:schemeClr val="tx1"/>
                </a:solidFill>
                <a:latin typeface="+mn-lt"/>
                <a:ea typeface="MS PGothic" panose="020B0600070205080204" pitchFamily="34" charset="-128"/>
                <a:cs typeface="ＭＳ Ｐゴシック"/>
              </a:defRPr>
            </a:lvl4pPr>
            <a:lvl5pPr marL="2057400" indent="-228600" algn="l" rtl="0" eaLnBrk="1" fontAlgn="base" hangingPunct="1">
              <a:spcBef>
                <a:spcPct val="20000"/>
              </a:spcBef>
              <a:spcAft>
                <a:spcPct val="0"/>
              </a:spcAft>
              <a:buChar char="»"/>
              <a:defRPr sz="1000">
                <a:solidFill>
                  <a:schemeClr val="bg2"/>
                </a:solidFill>
                <a:latin typeface="+mn-lt"/>
                <a:ea typeface="MS PGothic" panose="020B0600070205080204" pitchFamily="34" charset="-128"/>
                <a:cs typeface="ＭＳ Ｐゴシック"/>
              </a:defRPr>
            </a:lvl5pPr>
            <a:lvl6pPr marL="2514600" indent="-228600" algn="l" rtl="0" eaLnBrk="1" fontAlgn="base" hangingPunct="1">
              <a:spcBef>
                <a:spcPct val="20000"/>
              </a:spcBef>
              <a:spcAft>
                <a:spcPct val="0"/>
              </a:spcAft>
              <a:buChar char="»"/>
              <a:defRPr sz="1000">
                <a:solidFill>
                  <a:schemeClr val="bg2"/>
                </a:solidFill>
                <a:latin typeface="+mn-lt"/>
                <a:ea typeface="+mn-ea"/>
              </a:defRPr>
            </a:lvl6pPr>
            <a:lvl7pPr marL="2971800" indent="-228600" algn="l" rtl="0" eaLnBrk="1" fontAlgn="base" hangingPunct="1">
              <a:spcBef>
                <a:spcPct val="20000"/>
              </a:spcBef>
              <a:spcAft>
                <a:spcPct val="0"/>
              </a:spcAft>
              <a:buChar char="»"/>
              <a:defRPr sz="1000">
                <a:solidFill>
                  <a:schemeClr val="bg2"/>
                </a:solidFill>
                <a:latin typeface="+mn-lt"/>
                <a:ea typeface="+mn-ea"/>
              </a:defRPr>
            </a:lvl7pPr>
            <a:lvl8pPr marL="3429000" indent="-228600" algn="l" rtl="0" eaLnBrk="1" fontAlgn="base" hangingPunct="1">
              <a:spcBef>
                <a:spcPct val="20000"/>
              </a:spcBef>
              <a:spcAft>
                <a:spcPct val="0"/>
              </a:spcAft>
              <a:buChar char="»"/>
              <a:defRPr sz="1000">
                <a:solidFill>
                  <a:schemeClr val="bg2"/>
                </a:solidFill>
                <a:latin typeface="+mn-lt"/>
                <a:ea typeface="+mn-ea"/>
              </a:defRPr>
            </a:lvl8pPr>
            <a:lvl9pPr marL="3886200" indent="-228600" algn="l" rtl="0" eaLnBrk="1" fontAlgn="base" hangingPunct="1">
              <a:spcBef>
                <a:spcPct val="20000"/>
              </a:spcBef>
              <a:spcAft>
                <a:spcPct val="0"/>
              </a:spcAft>
              <a:buChar char="»"/>
              <a:defRPr sz="1000">
                <a:solidFill>
                  <a:schemeClr val="bg2"/>
                </a:solidFill>
                <a:latin typeface="+mn-lt"/>
                <a:ea typeface="+mn-ea"/>
              </a:defRPr>
            </a:lvl9pPr>
          </a:lstStyle>
          <a:p>
            <a:r>
              <a:rPr lang="de-DE" sz="1200" kern="0" dirty="0">
                <a:solidFill>
                  <a:srgbClr val="000000"/>
                </a:solidFill>
              </a:rPr>
              <a:t>Soil </a:t>
            </a:r>
            <a:r>
              <a:rPr lang="de-DE" sz="1200" kern="0" dirty="0" err="1">
                <a:solidFill>
                  <a:srgbClr val="000000"/>
                </a:solidFill>
              </a:rPr>
              <a:t>degradation</a:t>
            </a:r>
            <a:r>
              <a:rPr lang="de-DE" sz="1200" kern="0" dirty="0">
                <a:solidFill>
                  <a:srgbClr val="000000"/>
                </a:solidFill>
              </a:rPr>
              <a:t> </a:t>
            </a:r>
            <a:r>
              <a:rPr lang="de-DE" sz="1200" kern="0" dirty="0" err="1">
                <a:solidFill>
                  <a:srgbClr val="000000"/>
                </a:solidFill>
              </a:rPr>
              <a:t>is</a:t>
            </a:r>
            <a:r>
              <a:rPr lang="de-DE" sz="1200" kern="0" dirty="0">
                <a:solidFill>
                  <a:srgbClr val="000000"/>
                </a:solidFill>
              </a:rPr>
              <a:t> a </a:t>
            </a:r>
            <a:r>
              <a:rPr lang="de-DE" sz="1200" kern="0" dirty="0" err="1">
                <a:solidFill>
                  <a:srgbClr val="000000"/>
                </a:solidFill>
              </a:rPr>
              <a:t>serious</a:t>
            </a:r>
            <a:r>
              <a:rPr lang="de-DE" sz="1200" kern="0" dirty="0">
                <a:solidFill>
                  <a:srgbClr val="000000"/>
                </a:solidFill>
              </a:rPr>
              <a:t> </a:t>
            </a:r>
            <a:r>
              <a:rPr lang="de-DE" sz="1200" kern="0" dirty="0" err="1">
                <a:solidFill>
                  <a:srgbClr val="000000"/>
                </a:solidFill>
              </a:rPr>
              <a:t>concern</a:t>
            </a:r>
            <a:r>
              <a:rPr lang="de-DE" sz="1200" kern="0" dirty="0">
                <a:solidFill>
                  <a:srgbClr val="000000"/>
                </a:solidFill>
              </a:rPr>
              <a:t> in Europe </a:t>
            </a:r>
            <a:r>
              <a:rPr lang="de-DE" sz="1200" kern="0" dirty="0" err="1">
                <a:solidFill>
                  <a:srgbClr val="000000"/>
                </a:solidFill>
              </a:rPr>
              <a:t>and</a:t>
            </a:r>
            <a:r>
              <a:rPr lang="de-DE" sz="1200" kern="0" dirty="0">
                <a:solidFill>
                  <a:srgbClr val="000000"/>
                </a:solidFill>
              </a:rPr>
              <a:t> </a:t>
            </a:r>
            <a:r>
              <a:rPr lang="de-DE" sz="1200" kern="0" dirty="0" err="1">
                <a:solidFill>
                  <a:srgbClr val="000000"/>
                </a:solidFill>
              </a:rPr>
              <a:t>worldwide</a:t>
            </a:r>
            <a:r>
              <a:rPr lang="de-DE" sz="1200" kern="0" dirty="0">
                <a:solidFill>
                  <a:srgbClr val="000000"/>
                </a:solidFill>
              </a:rPr>
              <a:t> </a:t>
            </a:r>
          </a:p>
          <a:p>
            <a:pPr lvl="1"/>
            <a:r>
              <a:rPr lang="de-DE" sz="1000" kern="0" dirty="0" err="1"/>
              <a:t>Implications</a:t>
            </a:r>
            <a:r>
              <a:rPr lang="de-DE" sz="1000" kern="0" dirty="0"/>
              <a:t> for </a:t>
            </a:r>
            <a:r>
              <a:rPr lang="de-DE" sz="1000" kern="0" dirty="0" err="1"/>
              <a:t>food</a:t>
            </a:r>
            <a:r>
              <a:rPr lang="de-DE" sz="1000" kern="0" dirty="0"/>
              <a:t> </a:t>
            </a:r>
            <a:r>
              <a:rPr lang="de-DE" sz="1000" kern="0" dirty="0" err="1"/>
              <a:t>security</a:t>
            </a:r>
            <a:r>
              <a:rPr lang="de-DE" sz="1000" kern="0" dirty="0"/>
              <a:t> </a:t>
            </a:r>
            <a:r>
              <a:rPr lang="de-DE" sz="1000" kern="0" dirty="0" err="1"/>
              <a:t>and</a:t>
            </a:r>
            <a:r>
              <a:rPr lang="de-DE" sz="1000" kern="0" dirty="0"/>
              <a:t> </a:t>
            </a:r>
            <a:r>
              <a:rPr lang="de-DE" sz="1000" kern="0" dirty="0" err="1"/>
              <a:t>climate</a:t>
            </a:r>
            <a:r>
              <a:rPr lang="de-DE" sz="1000" kern="0" dirty="0"/>
              <a:t> </a:t>
            </a:r>
            <a:r>
              <a:rPr lang="de-DE" sz="1000" kern="0" dirty="0" err="1"/>
              <a:t>change</a:t>
            </a:r>
            <a:endParaRPr lang="de-DE" sz="1000" kern="0" dirty="0"/>
          </a:p>
          <a:p>
            <a:pPr lvl="1"/>
            <a:r>
              <a:rPr lang="de-DE" sz="1000" kern="0" dirty="0"/>
              <a:t>Soil Carbon </a:t>
            </a:r>
            <a:r>
              <a:rPr lang="de-DE" sz="1000" kern="0" dirty="0" err="1"/>
              <a:t>is</a:t>
            </a:r>
            <a:r>
              <a:rPr lang="de-DE" sz="1000" kern="0" dirty="0"/>
              <a:t> </a:t>
            </a:r>
            <a:r>
              <a:rPr lang="de-DE" sz="1000" kern="0" dirty="0" err="1"/>
              <a:t>one</a:t>
            </a:r>
            <a:r>
              <a:rPr lang="de-DE" sz="1000" kern="0" dirty="0"/>
              <a:t> </a:t>
            </a:r>
            <a:r>
              <a:rPr lang="de-DE" sz="1000" kern="0" dirty="0" err="1"/>
              <a:t>of</a:t>
            </a:r>
            <a:r>
              <a:rPr lang="de-DE" sz="1000" kern="0" dirty="0"/>
              <a:t> GEOSS Essential </a:t>
            </a:r>
            <a:r>
              <a:rPr lang="de-DE" sz="1000" kern="0" dirty="0" err="1"/>
              <a:t>Climate</a:t>
            </a:r>
            <a:r>
              <a:rPr lang="de-DE" sz="1000" kern="0" dirty="0"/>
              <a:t> Variables (ECVs)</a:t>
            </a:r>
            <a:endParaRPr lang="de-DE" sz="1200" kern="0" dirty="0"/>
          </a:p>
          <a:p>
            <a:r>
              <a:rPr lang="de-DE" sz="1200" kern="0" dirty="0">
                <a:solidFill>
                  <a:srgbClr val="000000"/>
                </a:solidFill>
              </a:rPr>
              <a:t>Soil </a:t>
            </a:r>
            <a:r>
              <a:rPr lang="de-DE" sz="1200" kern="0" dirty="0" err="1">
                <a:solidFill>
                  <a:srgbClr val="000000"/>
                </a:solidFill>
              </a:rPr>
              <a:t>is</a:t>
            </a:r>
            <a:r>
              <a:rPr lang="de-DE" sz="1200" kern="0" dirty="0">
                <a:solidFill>
                  <a:srgbClr val="000000"/>
                </a:solidFill>
              </a:rPr>
              <a:t> </a:t>
            </a:r>
            <a:r>
              <a:rPr lang="de-DE" sz="1200" kern="0" dirty="0" err="1">
                <a:solidFill>
                  <a:srgbClr val="000000"/>
                </a:solidFill>
              </a:rPr>
              <a:t>largest</a:t>
            </a:r>
            <a:r>
              <a:rPr lang="de-DE" sz="1200" kern="0" dirty="0">
                <a:solidFill>
                  <a:srgbClr val="000000"/>
                </a:solidFill>
              </a:rPr>
              <a:t> </a:t>
            </a:r>
            <a:r>
              <a:rPr lang="de-DE" sz="1200" kern="0" dirty="0" err="1">
                <a:solidFill>
                  <a:srgbClr val="000000"/>
                </a:solidFill>
              </a:rPr>
              <a:t>terrestrial</a:t>
            </a:r>
            <a:r>
              <a:rPr lang="de-DE" sz="1200" kern="0" dirty="0">
                <a:solidFill>
                  <a:srgbClr val="000000"/>
                </a:solidFill>
              </a:rPr>
              <a:t> </a:t>
            </a:r>
            <a:r>
              <a:rPr lang="de-DE" sz="1200" kern="0" dirty="0" err="1">
                <a:solidFill>
                  <a:srgbClr val="000000"/>
                </a:solidFill>
              </a:rPr>
              <a:t>carbon</a:t>
            </a:r>
            <a:r>
              <a:rPr lang="de-DE" sz="1200" kern="0" dirty="0">
                <a:solidFill>
                  <a:srgbClr val="000000"/>
                </a:solidFill>
              </a:rPr>
              <a:t> </a:t>
            </a:r>
            <a:r>
              <a:rPr lang="de-DE" sz="1200" kern="0" dirty="0" err="1">
                <a:solidFill>
                  <a:srgbClr val="000000"/>
                </a:solidFill>
              </a:rPr>
              <a:t>storage</a:t>
            </a:r>
            <a:endParaRPr lang="de-DE" sz="1200" kern="0" dirty="0">
              <a:solidFill>
                <a:srgbClr val="000000"/>
              </a:solidFill>
            </a:endParaRPr>
          </a:p>
          <a:p>
            <a:endParaRPr lang="de-DE" sz="1200" kern="0" dirty="0">
              <a:solidFill>
                <a:srgbClr val="000000"/>
              </a:solidFill>
            </a:endParaRPr>
          </a:p>
          <a:p>
            <a:r>
              <a:rPr lang="de-DE" sz="1200" kern="0" dirty="0">
                <a:solidFill>
                  <a:srgbClr val="000000"/>
                </a:solidFill>
              </a:rPr>
              <a:t>SDGs: SOC </a:t>
            </a:r>
            <a:r>
              <a:rPr lang="de-DE" sz="1200" kern="0" dirty="0" err="1">
                <a:solidFill>
                  <a:srgbClr val="000000"/>
                </a:solidFill>
              </a:rPr>
              <a:t>as</a:t>
            </a:r>
            <a:r>
              <a:rPr lang="de-DE" sz="1200" kern="0" dirty="0">
                <a:solidFill>
                  <a:srgbClr val="000000"/>
                </a:solidFill>
              </a:rPr>
              <a:t> </a:t>
            </a:r>
            <a:r>
              <a:rPr lang="de-DE" sz="1200" kern="0" dirty="0" err="1">
                <a:solidFill>
                  <a:srgbClr val="000000"/>
                </a:solidFill>
              </a:rPr>
              <a:t>most</a:t>
            </a:r>
            <a:r>
              <a:rPr lang="de-DE" sz="1200" kern="0" dirty="0">
                <a:solidFill>
                  <a:srgbClr val="000000"/>
                </a:solidFill>
              </a:rPr>
              <a:t> relevant </a:t>
            </a:r>
            <a:r>
              <a:rPr lang="de-DE" sz="1200" kern="0" dirty="0" err="1">
                <a:solidFill>
                  <a:srgbClr val="000000"/>
                </a:solidFill>
              </a:rPr>
              <a:t>soil</a:t>
            </a:r>
            <a:r>
              <a:rPr lang="de-DE" sz="1200" kern="0" dirty="0">
                <a:solidFill>
                  <a:srgbClr val="000000"/>
                </a:solidFill>
              </a:rPr>
              <a:t> </a:t>
            </a:r>
            <a:r>
              <a:rPr lang="de-DE" sz="1200" kern="0" dirty="0" err="1">
                <a:solidFill>
                  <a:srgbClr val="000000"/>
                </a:solidFill>
              </a:rPr>
              <a:t>property</a:t>
            </a:r>
            <a:r>
              <a:rPr lang="de-DE" sz="1200" kern="0" dirty="0">
                <a:solidFill>
                  <a:srgbClr val="000000"/>
                </a:solidFill>
              </a:rPr>
              <a:t> </a:t>
            </a:r>
            <a:r>
              <a:rPr lang="de-DE" sz="1200" kern="0" dirty="0" err="1">
                <a:solidFill>
                  <a:srgbClr val="000000"/>
                </a:solidFill>
              </a:rPr>
              <a:t>regarding</a:t>
            </a:r>
            <a:r>
              <a:rPr lang="de-DE" sz="1200" kern="0" dirty="0">
                <a:solidFill>
                  <a:srgbClr val="000000"/>
                </a:solidFill>
              </a:rPr>
              <a:t> </a:t>
            </a:r>
            <a:r>
              <a:rPr lang="de-DE" sz="1200" kern="0" dirty="0" err="1">
                <a:solidFill>
                  <a:srgbClr val="000000"/>
                </a:solidFill>
              </a:rPr>
              <a:t>climate</a:t>
            </a:r>
            <a:r>
              <a:rPr lang="de-DE" sz="1200" kern="0" dirty="0">
                <a:solidFill>
                  <a:srgbClr val="000000"/>
                </a:solidFill>
              </a:rPr>
              <a:t> </a:t>
            </a:r>
            <a:r>
              <a:rPr lang="de-DE" sz="1200" kern="0" dirty="0" err="1">
                <a:solidFill>
                  <a:srgbClr val="000000"/>
                </a:solidFill>
              </a:rPr>
              <a:t>regulations</a:t>
            </a:r>
            <a:r>
              <a:rPr lang="de-DE" sz="1200" kern="0" dirty="0">
                <a:solidFill>
                  <a:srgbClr val="000000"/>
                </a:solidFill>
              </a:rPr>
              <a:t> </a:t>
            </a:r>
            <a:r>
              <a:rPr lang="de-DE" sz="1200" kern="0" dirty="0">
                <a:solidFill>
                  <a:srgbClr val="000000"/>
                </a:solidFill>
                <a:sym typeface="Wingdings" panose="05000000000000000000" pitchFamily="2" charset="2"/>
              </a:rPr>
              <a:t></a:t>
            </a:r>
            <a:r>
              <a:rPr lang="de-DE" sz="1200" kern="0" dirty="0">
                <a:solidFill>
                  <a:srgbClr val="000000"/>
                </a:solidFill>
              </a:rPr>
              <a:t> </a:t>
            </a:r>
            <a:r>
              <a:rPr lang="de-DE" sz="1200" kern="0" dirty="0" err="1">
                <a:solidFill>
                  <a:srgbClr val="000000"/>
                </a:solidFill>
              </a:rPr>
              <a:t>monitoring</a:t>
            </a:r>
            <a:r>
              <a:rPr lang="de-DE" sz="1200" kern="0" dirty="0">
                <a:solidFill>
                  <a:srgbClr val="000000"/>
                </a:solidFill>
              </a:rPr>
              <a:t> </a:t>
            </a:r>
            <a:r>
              <a:rPr lang="de-DE" sz="1200" kern="0" dirty="0" err="1">
                <a:solidFill>
                  <a:srgbClr val="000000"/>
                </a:solidFill>
              </a:rPr>
              <a:t>status</a:t>
            </a:r>
            <a:r>
              <a:rPr lang="de-DE" sz="1200" kern="0" dirty="0">
                <a:solidFill>
                  <a:srgbClr val="000000"/>
                </a:solidFill>
              </a:rPr>
              <a:t> </a:t>
            </a:r>
            <a:r>
              <a:rPr lang="de-DE" sz="1200" kern="0" dirty="0" err="1">
                <a:solidFill>
                  <a:srgbClr val="000000"/>
                </a:solidFill>
              </a:rPr>
              <a:t>should</a:t>
            </a:r>
            <a:r>
              <a:rPr lang="de-DE" sz="1200" kern="0" dirty="0">
                <a:solidFill>
                  <a:srgbClr val="000000"/>
                </a:solidFill>
              </a:rPr>
              <a:t> </a:t>
            </a:r>
            <a:r>
              <a:rPr lang="de-DE" sz="1200" kern="0" dirty="0" err="1">
                <a:solidFill>
                  <a:srgbClr val="000000"/>
                </a:solidFill>
              </a:rPr>
              <a:t>be</a:t>
            </a:r>
            <a:r>
              <a:rPr lang="de-DE" sz="1200" kern="0" dirty="0">
                <a:solidFill>
                  <a:srgbClr val="000000"/>
                </a:solidFill>
              </a:rPr>
              <a:t> </a:t>
            </a:r>
            <a:r>
              <a:rPr lang="de-DE" sz="1200" kern="0" dirty="0" err="1">
                <a:solidFill>
                  <a:srgbClr val="000000"/>
                </a:solidFill>
              </a:rPr>
              <a:t>improved</a:t>
            </a:r>
            <a:endParaRPr lang="de-DE" sz="1200" kern="0" dirty="0">
              <a:solidFill>
                <a:srgbClr val="000000"/>
              </a:solidFill>
            </a:endParaRPr>
          </a:p>
          <a:p>
            <a:endParaRPr lang="de-DE" sz="1200" kern="0" dirty="0">
              <a:solidFill>
                <a:srgbClr val="000000"/>
              </a:solidFill>
            </a:endParaRPr>
          </a:p>
          <a:p>
            <a:r>
              <a:rPr lang="de-DE" sz="1200" kern="0" dirty="0" err="1">
                <a:solidFill>
                  <a:srgbClr val="000000"/>
                </a:solidFill>
              </a:rPr>
              <a:t>EnMAP</a:t>
            </a:r>
            <a:r>
              <a:rPr lang="de-DE" sz="1200" kern="0" dirty="0">
                <a:solidFill>
                  <a:srgbClr val="000000"/>
                </a:solidFill>
              </a:rPr>
              <a:t> </a:t>
            </a:r>
            <a:r>
              <a:rPr lang="de-DE" sz="1200" kern="0" dirty="0" err="1">
                <a:solidFill>
                  <a:srgbClr val="000000"/>
                </a:solidFill>
              </a:rPr>
              <a:t>allows</a:t>
            </a:r>
            <a:r>
              <a:rPr lang="de-DE" sz="1200" kern="0" dirty="0">
                <a:solidFill>
                  <a:srgbClr val="000000"/>
                </a:solidFill>
              </a:rPr>
              <a:t> </a:t>
            </a:r>
            <a:r>
              <a:rPr lang="de-DE" sz="1200" kern="0" dirty="0" err="1">
                <a:solidFill>
                  <a:srgbClr val="000000"/>
                </a:solidFill>
              </a:rPr>
              <a:t>to</a:t>
            </a:r>
            <a:r>
              <a:rPr lang="de-DE" sz="1200" kern="0" dirty="0">
                <a:solidFill>
                  <a:srgbClr val="000000"/>
                </a:solidFill>
              </a:rPr>
              <a:t> </a:t>
            </a:r>
            <a:r>
              <a:rPr lang="de-DE" sz="1200" kern="0" dirty="0" err="1">
                <a:solidFill>
                  <a:srgbClr val="000000"/>
                </a:solidFill>
              </a:rPr>
              <a:t>quantify</a:t>
            </a:r>
            <a:r>
              <a:rPr lang="de-DE" sz="1200" kern="0" dirty="0">
                <a:solidFill>
                  <a:srgbClr val="000000"/>
                </a:solidFill>
              </a:rPr>
              <a:t> top-</a:t>
            </a:r>
            <a:r>
              <a:rPr lang="de-DE" sz="1200" kern="0" dirty="0" err="1">
                <a:solidFill>
                  <a:srgbClr val="000000"/>
                </a:solidFill>
              </a:rPr>
              <a:t>soils</a:t>
            </a:r>
            <a:r>
              <a:rPr lang="de-DE" sz="1200" kern="0" dirty="0">
                <a:solidFill>
                  <a:srgbClr val="000000"/>
                </a:solidFill>
              </a:rPr>
              <a:t> </a:t>
            </a:r>
            <a:r>
              <a:rPr lang="de-DE" sz="1200" kern="0" dirty="0" err="1">
                <a:solidFill>
                  <a:srgbClr val="000000"/>
                </a:solidFill>
              </a:rPr>
              <a:t>carbon</a:t>
            </a:r>
            <a:r>
              <a:rPr lang="de-DE" sz="1200" kern="0" dirty="0">
                <a:solidFill>
                  <a:srgbClr val="000000"/>
                </a:solidFill>
              </a:rPr>
              <a:t> </a:t>
            </a:r>
            <a:r>
              <a:rPr lang="de-DE" sz="1200" kern="0" dirty="0" err="1">
                <a:solidFill>
                  <a:srgbClr val="000000"/>
                </a:solidFill>
              </a:rPr>
              <a:t>content</a:t>
            </a:r>
            <a:endParaRPr lang="de-DE" sz="1200" kern="0" dirty="0">
              <a:solidFill>
                <a:srgbClr val="000000"/>
              </a:solidFill>
            </a:endParaRPr>
          </a:p>
          <a:p>
            <a:endParaRPr lang="de-DE" sz="1200" kern="0" dirty="0">
              <a:solidFill>
                <a:srgbClr val="000000"/>
              </a:solidFill>
            </a:endParaRPr>
          </a:p>
          <a:p>
            <a:r>
              <a:rPr lang="de-DE" sz="1200" kern="0" dirty="0" err="1">
                <a:solidFill>
                  <a:srgbClr val="000000"/>
                </a:solidFill>
              </a:rPr>
              <a:t>EnMAP</a:t>
            </a:r>
            <a:r>
              <a:rPr lang="de-DE" sz="1200" kern="0" dirty="0">
                <a:solidFill>
                  <a:srgbClr val="000000"/>
                </a:solidFill>
              </a:rPr>
              <a:t> high SNR in </a:t>
            </a:r>
            <a:r>
              <a:rPr lang="de-DE" sz="1200" kern="0" dirty="0" err="1">
                <a:solidFill>
                  <a:srgbClr val="000000"/>
                </a:solidFill>
              </a:rPr>
              <a:t>the</a:t>
            </a:r>
            <a:r>
              <a:rPr lang="de-DE" sz="1200" kern="0" dirty="0">
                <a:solidFill>
                  <a:srgbClr val="000000"/>
                </a:solidFill>
              </a:rPr>
              <a:t> SWIR (&gt;2000 </a:t>
            </a:r>
            <a:r>
              <a:rPr lang="de-DE" sz="1200" kern="0" dirty="0" err="1">
                <a:solidFill>
                  <a:srgbClr val="000000"/>
                </a:solidFill>
              </a:rPr>
              <a:t>nm</a:t>
            </a:r>
            <a:r>
              <a:rPr lang="de-DE" sz="1200" kern="0" dirty="0">
                <a:solidFill>
                  <a:srgbClr val="000000"/>
                </a:solidFill>
              </a:rPr>
              <a:t>) </a:t>
            </a:r>
            <a:r>
              <a:rPr lang="de-DE" sz="1200" kern="0" dirty="0" err="1">
                <a:solidFill>
                  <a:srgbClr val="000000"/>
                </a:solidFill>
              </a:rPr>
              <a:t>is</a:t>
            </a:r>
            <a:r>
              <a:rPr lang="de-DE" sz="1200" kern="0" dirty="0">
                <a:solidFill>
                  <a:srgbClr val="000000"/>
                </a:solidFill>
              </a:rPr>
              <a:t> </a:t>
            </a:r>
            <a:r>
              <a:rPr lang="de-DE" sz="1200" kern="0" dirty="0" err="1">
                <a:solidFill>
                  <a:srgbClr val="000000"/>
                </a:solidFill>
              </a:rPr>
              <a:t>critical</a:t>
            </a:r>
            <a:endParaRPr lang="de-DE" sz="1200" kern="0" dirty="0">
              <a:solidFill>
                <a:srgbClr val="000000"/>
              </a:solidFill>
            </a:endParaRPr>
          </a:p>
          <a:p>
            <a:pPr lvl="1"/>
            <a:r>
              <a:rPr lang="de-DE" sz="1200" kern="0" dirty="0" err="1">
                <a:solidFill>
                  <a:srgbClr val="0061B2"/>
                </a:solidFill>
              </a:rPr>
              <a:t>to</a:t>
            </a:r>
            <a:r>
              <a:rPr lang="de-DE" sz="1200" kern="0" dirty="0">
                <a:solidFill>
                  <a:srgbClr val="0061B2"/>
                </a:solidFill>
              </a:rPr>
              <a:t> </a:t>
            </a:r>
            <a:r>
              <a:rPr lang="de-DE" sz="1200" kern="0" dirty="0" err="1">
                <a:solidFill>
                  <a:srgbClr val="0061B2"/>
                </a:solidFill>
              </a:rPr>
              <a:t>discriminate</a:t>
            </a:r>
            <a:r>
              <a:rPr lang="de-DE" sz="1200" kern="0" dirty="0">
                <a:solidFill>
                  <a:srgbClr val="0061B2"/>
                </a:solidFill>
              </a:rPr>
              <a:t> </a:t>
            </a:r>
            <a:r>
              <a:rPr lang="de-DE" sz="1200" kern="0" dirty="0" err="1">
                <a:solidFill>
                  <a:srgbClr val="0061B2"/>
                </a:solidFill>
              </a:rPr>
              <a:t>and</a:t>
            </a:r>
            <a:r>
              <a:rPr lang="de-DE" sz="1200" kern="0" dirty="0">
                <a:solidFill>
                  <a:srgbClr val="0061B2"/>
                </a:solidFill>
              </a:rPr>
              <a:t> </a:t>
            </a:r>
            <a:r>
              <a:rPr lang="de-DE" sz="1200" kern="0" dirty="0" err="1">
                <a:solidFill>
                  <a:srgbClr val="0061B2"/>
                </a:solidFill>
              </a:rPr>
              <a:t>quantify</a:t>
            </a:r>
            <a:r>
              <a:rPr lang="de-DE" sz="1200" kern="0" dirty="0">
                <a:solidFill>
                  <a:srgbClr val="0061B2"/>
                </a:solidFill>
              </a:rPr>
              <a:t> NPV </a:t>
            </a:r>
            <a:r>
              <a:rPr lang="de-DE" sz="1200" kern="0" dirty="0" err="1">
                <a:solidFill>
                  <a:srgbClr val="0061B2"/>
                </a:solidFill>
              </a:rPr>
              <a:t>from</a:t>
            </a:r>
            <a:r>
              <a:rPr lang="de-DE" sz="1200" kern="0" dirty="0">
                <a:solidFill>
                  <a:srgbClr val="0061B2"/>
                </a:solidFill>
              </a:rPr>
              <a:t> </a:t>
            </a:r>
            <a:r>
              <a:rPr lang="de-DE" sz="1200" kern="0" dirty="0" err="1">
                <a:solidFill>
                  <a:srgbClr val="0061B2"/>
                </a:solidFill>
              </a:rPr>
              <a:t>soil</a:t>
            </a:r>
            <a:endParaRPr lang="de-DE" sz="1200" kern="0" dirty="0">
              <a:solidFill>
                <a:srgbClr val="0061B2"/>
              </a:solidFill>
            </a:endParaRPr>
          </a:p>
          <a:p>
            <a:pPr lvl="1"/>
            <a:r>
              <a:rPr lang="de-DE" sz="1200" kern="0" dirty="0" err="1">
                <a:solidFill>
                  <a:srgbClr val="0061B2"/>
                </a:solidFill>
              </a:rPr>
              <a:t>to</a:t>
            </a:r>
            <a:r>
              <a:rPr lang="de-DE" sz="1200" kern="0" dirty="0">
                <a:solidFill>
                  <a:srgbClr val="0061B2"/>
                </a:solidFill>
              </a:rPr>
              <a:t> </a:t>
            </a:r>
            <a:r>
              <a:rPr lang="de-DE" sz="1200" kern="0" dirty="0" err="1">
                <a:solidFill>
                  <a:srgbClr val="0061B2"/>
                </a:solidFill>
              </a:rPr>
              <a:t>quantify</a:t>
            </a:r>
            <a:r>
              <a:rPr lang="de-DE" sz="1200" kern="0" dirty="0">
                <a:solidFill>
                  <a:srgbClr val="0061B2"/>
                </a:solidFill>
              </a:rPr>
              <a:t> </a:t>
            </a:r>
            <a:r>
              <a:rPr lang="de-DE" sz="1200" kern="0" dirty="0" err="1">
                <a:solidFill>
                  <a:srgbClr val="0061B2"/>
                </a:solidFill>
              </a:rPr>
              <a:t>other</a:t>
            </a:r>
            <a:r>
              <a:rPr lang="de-DE" sz="1200" kern="0" dirty="0">
                <a:solidFill>
                  <a:srgbClr val="0061B2"/>
                </a:solidFill>
              </a:rPr>
              <a:t> </a:t>
            </a:r>
            <a:r>
              <a:rPr lang="de-DE" sz="1200" kern="0" dirty="0" err="1">
                <a:solidFill>
                  <a:srgbClr val="0061B2"/>
                </a:solidFill>
              </a:rPr>
              <a:t>soil</a:t>
            </a:r>
            <a:r>
              <a:rPr lang="de-DE" sz="1200" kern="0" dirty="0">
                <a:solidFill>
                  <a:srgbClr val="0061B2"/>
                </a:solidFill>
              </a:rPr>
              <a:t> </a:t>
            </a:r>
            <a:r>
              <a:rPr lang="de-DE" sz="1200" kern="0" dirty="0" err="1">
                <a:solidFill>
                  <a:srgbClr val="0061B2"/>
                </a:solidFill>
              </a:rPr>
              <a:t>quantities</a:t>
            </a:r>
            <a:r>
              <a:rPr lang="de-DE" sz="1200" kern="0" dirty="0">
                <a:solidFill>
                  <a:srgbClr val="0061B2"/>
                </a:solidFill>
              </a:rPr>
              <a:t> (</a:t>
            </a:r>
            <a:r>
              <a:rPr lang="de-DE" sz="1200" kern="0" dirty="0" err="1">
                <a:solidFill>
                  <a:srgbClr val="0061B2"/>
                </a:solidFill>
              </a:rPr>
              <a:t>clay</a:t>
            </a:r>
            <a:r>
              <a:rPr lang="de-DE" sz="1200" kern="0" dirty="0">
                <a:solidFill>
                  <a:srgbClr val="0061B2"/>
                </a:solidFill>
              </a:rPr>
              <a:t> </a:t>
            </a:r>
            <a:r>
              <a:rPr lang="de-DE" sz="1200" kern="0" dirty="0" err="1">
                <a:solidFill>
                  <a:srgbClr val="0061B2"/>
                </a:solidFill>
              </a:rPr>
              <a:t>or</a:t>
            </a:r>
            <a:r>
              <a:rPr lang="de-DE" sz="1200" kern="0" dirty="0">
                <a:solidFill>
                  <a:srgbClr val="0061B2"/>
                </a:solidFill>
              </a:rPr>
              <a:t> </a:t>
            </a:r>
            <a:r>
              <a:rPr lang="de-DE" sz="1200" kern="0" dirty="0" err="1">
                <a:solidFill>
                  <a:srgbClr val="0061B2"/>
                </a:solidFill>
              </a:rPr>
              <a:t>carbonates</a:t>
            </a:r>
            <a:r>
              <a:rPr lang="de-DE" sz="1200" kern="0" dirty="0">
                <a:solidFill>
                  <a:srgbClr val="0061B2"/>
                </a:solidFill>
              </a:rPr>
              <a:t> </a:t>
            </a:r>
            <a:r>
              <a:rPr lang="de-DE" sz="1200" kern="0" dirty="0" err="1">
                <a:solidFill>
                  <a:srgbClr val="0061B2"/>
                </a:solidFill>
              </a:rPr>
              <a:t>abundance</a:t>
            </a:r>
            <a:r>
              <a:rPr lang="de-DE" sz="1200" kern="0" dirty="0">
                <a:solidFill>
                  <a:srgbClr val="0061B2"/>
                </a:solidFill>
              </a:rPr>
              <a:t>), </a:t>
            </a:r>
            <a:r>
              <a:rPr lang="de-DE" sz="1200" kern="0" dirty="0" err="1">
                <a:solidFill>
                  <a:srgbClr val="0061B2"/>
                </a:solidFill>
              </a:rPr>
              <a:t>important</a:t>
            </a:r>
            <a:r>
              <a:rPr lang="de-DE" sz="1200" kern="0" dirty="0">
                <a:solidFill>
                  <a:srgbClr val="0061B2"/>
                </a:solidFill>
              </a:rPr>
              <a:t> for </a:t>
            </a:r>
            <a:r>
              <a:rPr lang="de-DE" sz="1200" kern="0" dirty="0" err="1">
                <a:solidFill>
                  <a:srgbClr val="0061B2"/>
                </a:solidFill>
              </a:rPr>
              <a:t>soil</a:t>
            </a:r>
            <a:r>
              <a:rPr lang="de-DE" sz="1200" kern="0" dirty="0">
                <a:solidFill>
                  <a:srgbClr val="0061B2"/>
                </a:solidFill>
              </a:rPr>
              <a:t> </a:t>
            </a:r>
            <a:r>
              <a:rPr lang="de-DE" sz="1200" kern="0" dirty="0" err="1">
                <a:solidFill>
                  <a:srgbClr val="0061B2"/>
                </a:solidFill>
              </a:rPr>
              <a:t>fertility</a:t>
            </a:r>
            <a:r>
              <a:rPr lang="de-DE" sz="1200" kern="0" dirty="0">
                <a:solidFill>
                  <a:srgbClr val="0061B2"/>
                </a:solidFill>
              </a:rPr>
              <a:t> </a:t>
            </a:r>
            <a:r>
              <a:rPr lang="de-DE" sz="1200" kern="0" dirty="0" err="1">
                <a:solidFill>
                  <a:srgbClr val="0061B2"/>
                </a:solidFill>
              </a:rPr>
              <a:t>and</a:t>
            </a:r>
            <a:r>
              <a:rPr lang="de-DE" sz="1200" kern="0" dirty="0">
                <a:solidFill>
                  <a:srgbClr val="0061B2"/>
                </a:solidFill>
              </a:rPr>
              <a:t> </a:t>
            </a:r>
            <a:r>
              <a:rPr lang="de-DE" sz="1200" kern="0" dirty="0" err="1">
                <a:solidFill>
                  <a:srgbClr val="0061B2"/>
                </a:solidFill>
              </a:rPr>
              <a:t>soil</a:t>
            </a:r>
            <a:r>
              <a:rPr lang="de-DE" sz="1200" kern="0" dirty="0">
                <a:solidFill>
                  <a:srgbClr val="0061B2"/>
                </a:solidFill>
              </a:rPr>
              <a:t> </a:t>
            </a:r>
            <a:r>
              <a:rPr lang="de-DE" sz="1200" kern="0" dirty="0" err="1">
                <a:solidFill>
                  <a:srgbClr val="0061B2"/>
                </a:solidFill>
              </a:rPr>
              <a:t>health</a:t>
            </a:r>
            <a:r>
              <a:rPr lang="de-DE" sz="1200" kern="0" dirty="0">
                <a:solidFill>
                  <a:srgbClr val="0061B2"/>
                </a:solidFill>
              </a:rPr>
              <a:t> </a:t>
            </a:r>
            <a:r>
              <a:rPr lang="de-DE" sz="1200" kern="0" dirty="0" err="1">
                <a:solidFill>
                  <a:srgbClr val="0061B2"/>
                </a:solidFill>
              </a:rPr>
              <a:t>characterisation</a:t>
            </a:r>
            <a:endParaRPr lang="de-DE" sz="1200" kern="0" dirty="0">
              <a:solidFill>
                <a:srgbClr val="0061B2"/>
              </a:solidFill>
            </a:endParaRPr>
          </a:p>
          <a:p>
            <a:endParaRPr lang="de-DE" sz="1200" kern="0" dirty="0">
              <a:solidFill>
                <a:srgbClr val="000000"/>
              </a:solidFill>
            </a:endParaRPr>
          </a:p>
        </p:txBody>
      </p:sp>
      <p:sp>
        <p:nvSpPr>
          <p:cNvPr id="13" name="TextBox 12"/>
          <p:cNvSpPr txBox="1"/>
          <p:nvPr/>
        </p:nvSpPr>
        <p:spPr>
          <a:xfrm>
            <a:off x="6671428" y="4524521"/>
            <a:ext cx="2250040" cy="276999"/>
          </a:xfrm>
          <a:prstGeom prst="rect">
            <a:avLst/>
          </a:prstGeom>
          <a:noFill/>
        </p:spPr>
        <p:txBody>
          <a:bodyPr wrap="none" rtlCol="0">
            <a:spAutoFit/>
          </a:bodyPr>
          <a:lstStyle/>
          <a:p>
            <a:r>
              <a:rPr lang="en-US" sz="1200" dirty="0">
                <a:solidFill>
                  <a:srgbClr val="000000"/>
                </a:solidFill>
              </a:rPr>
              <a:t>Slide courtesy K. Ward@ GFZ</a:t>
            </a:r>
            <a:endParaRPr lang="de-DE" sz="1200" dirty="0">
              <a:solidFill>
                <a:srgbClr val="000000"/>
              </a:solidFill>
            </a:endParaRP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295" y="4662403"/>
            <a:ext cx="1082231" cy="357053"/>
          </a:xfrm>
          <a:prstGeom prst="rect">
            <a:avLst/>
          </a:prstGeom>
        </p:spPr>
      </p:pic>
    </p:spTree>
    <p:extLst>
      <p:ext uri="{BB962C8B-B14F-4D97-AF65-F5344CB8AC3E}">
        <p14:creationId xmlns:p14="http://schemas.microsoft.com/office/powerpoint/2010/main" val="1162890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48105EDC-34E1-4D80-B051-D0CBD59863B8}" type="slidenum">
              <a:rPr lang="de-DE" altLang="de-DE" smtClean="0">
                <a:solidFill>
                  <a:srgbClr val="808080"/>
                </a:solidFill>
              </a:rPr>
              <a:pPr/>
              <a:t>18</a:t>
            </a:fld>
            <a:endParaRPr lang="de-DE" altLang="de-DE">
              <a:solidFill>
                <a:srgbClr val="000000"/>
              </a:solidFill>
            </a:endParaRPr>
          </a:p>
        </p:txBody>
      </p:sp>
      <p:sp>
        <p:nvSpPr>
          <p:cNvPr id="5" name="Title 1"/>
          <p:cNvSpPr>
            <a:spLocks noGrp="1"/>
          </p:cNvSpPr>
          <p:nvPr>
            <p:ph type="title"/>
          </p:nvPr>
        </p:nvSpPr>
        <p:spPr>
          <a:xfrm>
            <a:off x="125964" y="46417"/>
            <a:ext cx="8839200" cy="437101"/>
          </a:xfrm>
        </p:spPr>
        <p:txBody>
          <a:bodyPr/>
          <a:lstStyle/>
          <a:p>
            <a:r>
              <a:rPr lang="en-US" sz="2100" dirty="0"/>
              <a:t>Soil carbon</a:t>
            </a:r>
            <a:endParaRPr lang="de-DE" sz="2100" dirty="0"/>
          </a:p>
        </p:txBody>
      </p:sp>
      <p:pic>
        <p:nvPicPr>
          <p:cNvPr id="6" name="Grafik 5"/>
          <p:cNvPicPr/>
          <p:nvPr/>
        </p:nvPicPr>
        <p:blipFill>
          <a:blip r:embed="rId2"/>
          <a:stretch>
            <a:fillRect/>
          </a:stretch>
        </p:blipFill>
        <p:spPr>
          <a:xfrm>
            <a:off x="6372200" y="699542"/>
            <a:ext cx="2661986" cy="2214701"/>
          </a:xfrm>
          <a:prstGeom prst="rect">
            <a:avLst/>
          </a:prstGeom>
        </p:spPr>
      </p:pic>
      <p:sp>
        <p:nvSpPr>
          <p:cNvPr id="7" name="TextBox 6"/>
          <p:cNvSpPr txBox="1"/>
          <p:nvPr/>
        </p:nvSpPr>
        <p:spPr>
          <a:xfrm>
            <a:off x="6391615" y="704363"/>
            <a:ext cx="2643188" cy="523220"/>
          </a:xfrm>
          <a:prstGeom prst="rect">
            <a:avLst/>
          </a:prstGeom>
          <a:noFill/>
        </p:spPr>
        <p:txBody>
          <a:bodyPr wrap="square" rtlCol="0">
            <a:spAutoFit/>
          </a:bodyPr>
          <a:lstStyle/>
          <a:p>
            <a:pPr fontAlgn="auto">
              <a:spcBef>
                <a:spcPts val="0"/>
              </a:spcBef>
              <a:spcAft>
                <a:spcPts val="0"/>
              </a:spcAft>
            </a:pPr>
            <a:r>
              <a:rPr lang="en-US" sz="1400" dirty="0" err="1">
                <a:solidFill>
                  <a:srgbClr val="FFFFFF"/>
                </a:solidFill>
                <a:latin typeface="Arial" panose="020B0604020202020204"/>
                <a:ea typeface="ＭＳ Ｐゴシック"/>
              </a:rPr>
              <a:t>Demmin</a:t>
            </a:r>
            <a:r>
              <a:rPr lang="en-US" sz="1400" dirty="0">
                <a:solidFill>
                  <a:srgbClr val="FFFFFF"/>
                </a:solidFill>
                <a:latin typeface="Arial" panose="020B0604020202020204"/>
                <a:ea typeface="ＭＳ Ｐゴシック"/>
              </a:rPr>
              <a:t> image recorded by EnMAP on 02.06.2023</a:t>
            </a:r>
            <a:endParaRPr lang="de-DE" sz="1400" dirty="0">
              <a:solidFill>
                <a:srgbClr val="FFFFFF"/>
              </a:solidFill>
              <a:latin typeface="Arial" panose="020B0604020202020204"/>
              <a:ea typeface="ＭＳ Ｐゴシック"/>
            </a:endParaRPr>
          </a:p>
        </p:txBody>
      </p:sp>
      <p:pic>
        <p:nvPicPr>
          <p:cNvPr id="8" name="Grafik 4"/>
          <p:cNvPicPr/>
          <p:nvPr/>
        </p:nvPicPr>
        <p:blipFill>
          <a:blip r:embed="rId3"/>
          <a:stretch>
            <a:fillRect/>
          </a:stretch>
        </p:blipFill>
        <p:spPr>
          <a:xfrm>
            <a:off x="4572000" y="1779662"/>
            <a:ext cx="2765760" cy="2514260"/>
          </a:xfrm>
          <a:prstGeom prst="rect">
            <a:avLst/>
          </a:prstGeom>
        </p:spPr>
      </p:pic>
      <p:pic>
        <p:nvPicPr>
          <p:cNvPr id="9" name="Grafik 8"/>
          <p:cNvPicPr/>
          <p:nvPr/>
        </p:nvPicPr>
        <p:blipFill rotWithShape="1">
          <a:blip r:embed="rId4"/>
          <a:srcRect l="51236"/>
          <a:stretch/>
        </p:blipFill>
        <p:spPr>
          <a:xfrm>
            <a:off x="7561220" y="3507854"/>
            <a:ext cx="1403944" cy="1012357"/>
          </a:xfrm>
          <a:prstGeom prst="rect">
            <a:avLst/>
          </a:prstGeom>
        </p:spPr>
      </p:pic>
      <p:pic>
        <p:nvPicPr>
          <p:cNvPr id="10" name="Grafik 5"/>
          <p:cNvPicPr/>
          <p:nvPr/>
        </p:nvPicPr>
        <p:blipFill>
          <a:blip r:embed="rId5"/>
          <a:stretch>
            <a:fillRect/>
          </a:stretch>
        </p:blipFill>
        <p:spPr>
          <a:xfrm>
            <a:off x="6662315" y="3511196"/>
            <a:ext cx="856615" cy="1009015"/>
          </a:xfrm>
          <a:prstGeom prst="rect">
            <a:avLst/>
          </a:prstGeom>
        </p:spPr>
      </p:pic>
      <p:sp>
        <p:nvSpPr>
          <p:cNvPr id="11" name="TextBox 10"/>
          <p:cNvSpPr txBox="1"/>
          <p:nvPr/>
        </p:nvSpPr>
        <p:spPr>
          <a:xfrm>
            <a:off x="4582089" y="1763534"/>
            <a:ext cx="1816523" cy="307777"/>
          </a:xfrm>
          <a:prstGeom prst="rect">
            <a:avLst/>
          </a:prstGeom>
          <a:noFill/>
        </p:spPr>
        <p:txBody>
          <a:bodyPr wrap="none" rtlCol="0">
            <a:spAutoFit/>
          </a:bodyPr>
          <a:lstStyle/>
          <a:p>
            <a:pPr fontAlgn="auto">
              <a:spcBef>
                <a:spcPts val="0"/>
              </a:spcBef>
              <a:spcAft>
                <a:spcPts val="0"/>
              </a:spcAft>
            </a:pPr>
            <a:r>
              <a:rPr lang="de-DE" sz="1400" dirty="0">
                <a:solidFill>
                  <a:srgbClr val="FFFFFF"/>
                </a:solidFill>
                <a:latin typeface="Arial" panose="020B0604020202020204"/>
                <a:ea typeface="ＭＳ Ｐゴシック"/>
              </a:rPr>
              <a:t>SOC </a:t>
            </a:r>
            <a:r>
              <a:rPr lang="de-DE" sz="1400" dirty="0" err="1">
                <a:solidFill>
                  <a:srgbClr val="FFFFFF"/>
                </a:solidFill>
                <a:latin typeface="Arial" panose="020B0604020202020204"/>
                <a:ea typeface="ＭＳ Ｐゴシック"/>
              </a:rPr>
              <a:t>mapping</a:t>
            </a:r>
            <a:r>
              <a:rPr lang="de-DE" sz="1400" dirty="0">
                <a:solidFill>
                  <a:srgbClr val="FFFFFF"/>
                </a:solidFill>
                <a:latin typeface="Arial" panose="020B0604020202020204"/>
                <a:ea typeface="ＭＳ Ｐゴシック"/>
              </a:rPr>
              <a:t> (g/kg)</a:t>
            </a:r>
          </a:p>
        </p:txBody>
      </p:sp>
      <p:sp>
        <p:nvSpPr>
          <p:cNvPr id="12" name="Content Placeholder 2"/>
          <p:cNvSpPr txBox="1">
            <a:spLocks/>
          </p:cNvSpPr>
          <p:nvPr/>
        </p:nvSpPr>
        <p:spPr>
          <a:xfrm>
            <a:off x="55937" y="805041"/>
            <a:ext cx="4414422" cy="3488881"/>
          </a:xfrm>
          <a:prstGeom prst="rect">
            <a:avLst/>
          </a:prstGeom>
        </p:spPr>
        <p:txBody>
          <a:bodyPr/>
          <a:lstStyle>
            <a:lvl1pPr marL="342900" indent="-342900" algn="l" rtl="0" eaLnBrk="1" fontAlgn="base" hangingPunct="1">
              <a:spcBef>
                <a:spcPct val="20000"/>
              </a:spcBef>
              <a:spcAft>
                <a:spcPct val="0"/>
              </a:spcAft>
              <a:buChar char="•"/>
              <a:defRPr sz="2000">
                <a:solidFill>
                  <a:schemeClr val="tx1"/>
                </a:solidFill>
                <a:latin typeface="+mn-lt"/>
                <a:ea typeface="MS PGothic" panose="020B0600070205080204" pitchFamily="34" charset="-128"/>
                <a:cs typeface="ＭＳ Ｐゴシック"/>
              </a:defRPr>
            </a:lvl1pPr>
            <a:lvl2pPr marL="742950" indent="-285750" algn="l" rtl="0" eaLnBrk="1" fontAlgn="base" hangingPunct="1">
              <a:spcBef>
                <a:spcPct val="20000"/>
              </a:spcBef>
              <a:spcAft>
                <a:spcPct val="0"/>
              </a:spcAft>
              <a:buChar char="–"/>
              <a:defRPr sz="1400">
                <a:solidFill>
                  <a:srgbClr val="00589C"/>
                </a:solidFill>
                <a:latin typeface="+mn-lt"/>
                <a:ea typeface="MS PGothic" panose="020B0600070205080204" pitchFamily="34" charset="-128"/>
                <a:cs typeface="ＭＳ Ｐゴシック"/>
              </a:defRPr>
            </a:lvl2pPr>
            <a:lvl3pPr marL="1143000" indent="-228600" algn="l" rtl="0" eaLnBrk="1" fontAlgn="base" hangingPunct="1">
              <a:spcBef>
                <a:spcPct val="20000"/>
              </a:spcBef>
              <a:spcAft>
                <a:spcPct val="0"/>
              </a:spcAft>
              <a:buChar char="•"/>
              <a:defRPr sz="1400">
                <a:solidFill>
                  <a:schemeClr val="tx1"/>
                </a:solidFill>
                <a:latin typeface="+mn-lt"/>
                <a:ea typeface="MS PGothic" panose="020B0600070205080204" pitchFamily="34" charset="-128"/>
                <a:cs typeface="ＭＳ Ｐゴシック"/>
              </a:defRPr>
            </a:lvl3pPr>
            <a:lvl4pPr marL="1600200" indent="-228600" algn="l" rtl="0" eaLnBrk="1" fontAlgn="base" hangingPunct="1">
              <a:spcBef>
                <a:spcPct val="20000"/>
              </a:spcBef>
              <a:spcAft>
                <a:spcPct val="0"/>
              </a:spcAft>
              <a:buChar char="–"/>
              <a:defRPr sz="1200">
                <a:solidFill>
                  <a:schemeClr val="tx1"/>
                </a:solidFill>
                <a:latin typeface="+mn-lt"/>
                <a:ea typeface="MS PGothic" panose="020B0600070205080204" pitchFamily="34" charset="-128"/>
                <a:cs typeface="ＭＳ Ｐゴシック"/>
              </a:defRPr>
            </a:lvl4pPr>
            <a:lvl5pPr marL="2057400" indent="-228600" algn="l" rtl="0" eaLnBrk="1" fontAlgn="base" hangingPunct="1">
              <a:spcBef>
                <a:spcPct val="20000"/>
              </a:spcBef>
              <a:spcAft>
                <a:spcPct val="0"/>
              </a:spcAft>
              <a:buChar char="»"/>
              <a:defRPr sz="1000">
                <a:solidFill>
                  <a:schemeClr val="bg2"/>
                </a:solidFill>
                <a:latin typeface="+mn-lt"/>
                <a:ea typeface="MS PGothic" panose="020B0600070205080204" pitchFamily="34" charset="-128"/>
                <a:cs typeface="ＭＳ Ｐゴシック"/>
              </a:defRPr>
            </a:lvl5pPr>
            <a:lvl6pPr marL="2514600" indent="-228600" algn="l" rtl="0" eaLnBrk="1" fontAlgn="base" hangingPunct="1">
              <a:spcBef>
                <a:spcPct val="20000"/>
              </a:spcBef>
              <a:spcAft>
                <a:spcPct val="0"/>
              </a:spcAft>
              <a:buChar char="»"/>
              <a:defRPr sz="1000">
                <a:solidFill>
                  <a:schemeClr val="bg2"/>
                </a:solidFill>
                <a:latin typeface="+mn-lt"/>
                <a:ea typeface="+mn-ea"/>
              </a:defRPr>
            </a:lvl6pPr>
            <a:lvl7pPr marL="2971800" indent="-228600" algn="l" rtl="0" eaLnBrk="1" fontAlgn="base" hangingPunct="1">
              <a:spcBef>
                <a:spcPct val="20000"/>
              </a:spcBef>
              <a:spcAft>
                <a:spcPct val="0"/>
              </a:spcAft>
              <a:buChar char="»"/>
              <a:defRPr sz="1000">
                <a:solidFill>
                  <a:schemeClr val="bg2"/>
                </a:solidFill>
                <a:latin typeface="+mn-lt"/>
                <a:ea typeface="+mn-ea"/>
              </a:defRPr>
            </a:lvl7pPr>
            <a:lvl8pPr marL="3429000" indent="-228600" algn="l" rtl="0" eaLnBrk="1" fontAlgn="base" hangingPunct="1">
              <a:spcBef>
                <a:spcPct val="20000"/>
              </a:spcBef>
              <a:spcAft>
                <a:spcPct val="0"/>
              </a:spcAft>
              <a:buChar char="»"/>
              <a:defRPr sz="1000">
                <a:solidFill>
                  <a:schemeClr val="bg2"/>
                </a:solidFill>
                <a:latin typeface="+mn-lt"/>
                <a:ea typeface="+mn-ea"/>
              </a:defRPr>
            </a:lvl8pPr>
            <a:lvl9pPr marL="3886200" indent="-228600" algn="l" rtl="0" eaLnBrk="1" fontAlgn="base" hangingPunct="1">
              <a:spcBef>
                <a:spcPct val="20000"/>
              </a:spcBef>
              <a:spcAft>
                <a:spcPct val="0"/>
              </a:spcAft>
              <a:buChar char="»"/>
              <a:defRPr sz="1000">
                <a:solidFill>
                  <a:schemeClr val="bg2"/>
                </a:solidFill>
                <a:latin typeface="+mn-lt"/>
                <a:ea typeface="+mn-ea"/>
              </a:defRPr>
            </a:lvl9pPr>
          </a:lstStyle>
          <a:p>
            <a:r>
              <a:rPr lang="de-DE" sz="1400" kern="0" dirty="0" err="1">
                <a:solidFill>
                  <a:srgbClr val="000000"/>
                </a:solidFill>
              </a:rPr>
              <a:t>Soil</a:t>
            </a:r>
            <a:r>
              <a:rPr lang="de-DE" sz="1400" kern="0" dirty="0">
                <a:solidFill>
                  <a:srgbClr val="000000"/>
                </a:solidFill>
              </a:rPr>
              <a:t> </a:t>
            </a:r>
            <a:r>
              <a:rPr lang="de-DE" sz="1400" kern="0" dirty="0" err="1">
                <a:solidFill>
                  <a:srgbClr val="000000"/>
                </a:solidFill>
              </a:rPr>
              <a:t>degradation</a:t>
            </a:r>
            <a:r>
              <a:rPr lang="de-DE" sz="1400" kern="0" dirty="0">
                <a:solidFill>
                  <a:srgbClr val="000000"/>
                </a:solidFill>
              </a:rPr>
              <a:t> </a:t>
            </a:r>
            <a:r>
              <a:rPr lang="de-DE" sz="1400" kern="0" dirty="0" err="1">
                <a:solidFill>
                  <a:srgbClr val="000000"/>
                </a:solidFill>
              </a:rPr>
              <a:t>is</a:t>
            </a:r>
            <a:r>
              <a:rPr lang="de-DE" sz="1400" kern="0" dirty="0">
                <a:solidFill>
                  <a:srgbClr val="000000"/>
                </a:solidFill>
              </a:rPr>
              <a:t> a </a:t>
            </a:r>
            <a:r>
              <a:rPr lang="de-DE" sz="1400" kern="0" dirty="0" err="1">
                <a:solidFill>
                  <a:srgbClr val="000000"/>
                </a:solidFill>
              </a:rPr>
              <a:t>serious</a:t>
            </a:r>
            <a:r>
              <a:rPr lang="de-DE" sz="1400" kern="0" dirty="0">
                <a:solidFill>
                  <a:srgbClr val="000000"/>
                </a:solidFill>
              </a:rPr>
              <a:t> </a:t>
            </a:r>
            <a:r>
              <a:rPr lang="de-DE" sz="1400" kern="0" dirty="0" err="1">
                <a:solidFill>
                  <a:srgbClr val="000000"/>
                </a:solidFill>
              </a:rPr>
              <a:t>concern</a:t>
            </a:r>
            <a:r>
              <a:rPr lang="de-DE" sz="1400" kern="0" dirty="0">
                <a:solidFill>
                  <a:srgbClr val="000000"/>
                </a:solidFill>
              </a:rPr>
              <a:t> in Europe </a:t>
            </a:r>
            <a:r>
              <a:rPr lang="de-DE" sz="1400" kern="0" dirty="0" err="1">
                <a:solidFill>
                  <a:srgbClr val="000000"/>
                </a:solidFill>
              </a:rPr>
              <a:t>and</a:t>
            </a:r>
            <a:r>
              <a:rPr lang="de-DE" sz="1400" kern="0" dirty="0">
                <a:solidFill>
                  <a:srgbClr val="000000"/>
                </a:solidFill>
              </a:rPr>
              <a:t> </a:t>
            </a:r>
            <a:r>
              <a:rPr lang="de-DE" sz="1400" kern="0" dirty="0" err="1">
                <a:solidFill>
                  <a:srgbClr val="000000"/>
                </a:solidFill>
              </a:rPr>
              <a:t>worldwide</a:t>
            </a:r>
            <a:r>
              <a:rPr lang="de-DE" sz="1400" kern="0" dirty="0">
                <a:solidFill>
                  <a:srgbClr val="000000"/>
                </a:solidFill>
              </a:rPr>
              <a:t> </a:t>
            </a:r>
          </a:p>
          <a:p>
            <a:pPr lvl="1"/>
            <a:r>
              <a:rPr lang="de-DE" sz="1100" kern="0" dirty="0" err="1"/>
              <a:t>Implications</a:t>
            </a:r>
            <a:r>
              <a:rPr lang="de-DE" sz="1100" kern="0" dirty="0"/>
              <a:t> for </a:t>
            </a:r>
            <a:r>
              <a:rPr lang="de-DE" sz="1100" kern="0" dirty="0" err="1"/>
              <a:t>food</a:t>
            </a:r>
            <a:r>
              <a:rPr lang="de-DE" sz="1100" kern="0" dirty="0"/>
              <a:t> </a:t>
            </a:r>
            <a:r>
              <a:rPr lang="de-DE" sz="1100" kern="0" dirty="0" err="1"/>
              <a:t>security</a:t>
            </a:r>
            <a:r>
              <a:rPr lang="de-DE" sz="1100" kern="0" dirty="0"/>
              <a:t> </a:t>
            </a:r>
            <a:r>
              <a:rPr lang="de-DE" sz="1100" kern="0" dirty="0" err="1"/>
              <a:t>and</a:t>
            </a:r>
            <a:r>
              <a:rPr lang="de-DE" sz="1100" kern="0" dirty="0"/>
              <a:t> </a:t>
            </a:r>
            <a:r>
              <a:rPr lang="de-DE" sz="1100" kern="0" dirty="0" err="1"/>
              <a:t>climate</a:t>
            </a:r>
            <a:r>
              <a:rPr lang="de-DE" sz="1100" kern="0" dirty="0"/>
              <a:t> </a:t>
            </a:r>
            <a:r>
              <a:rPr lang="de-DE" sz="1100" kern="0" dirty="0" err="1"/>
              <a:t>change</a:t>
            </a:r>
            <a:endParaRPr lang="de-DE" sz="1100" kern="0" dirty="0"/>
          </a:p>
          <a:p>
            <a:pPr lvl="1"/>
            <a:r>
              <a:rPr lang="de-DE" sz="1100" kern="0" dirty="0"/>
              <a:t>e.g. </a:t>
            </a:r>
            <a:r>
              <a:rPr lang="de-DE" sz="1100" kern="0" dirty="0" err="1"/>
              <a:t>reduction</a:t>
            </a:r>
            <a:r>
              <a:rPr lang="de-DE" sz="1100" kern="0" dirty="0"/>
              <a:t> </a:t>
            </a:r>
            <a:r>
              <a:rPr lang="de-DE" sz="1100" kern="0" dirty="0" err="1"/>
              <a:t>of</a:t>
            </a:r>
            <a:r>
              <a:rPr lang="de-DE" sz="1100" kern="0" dirty="0"/>
              <a:t> </a:t>
            </a:r>
            <a:r>
              <a:rPr lang="de-DE" sz="1100" kern="0" dirty="0" err="1"/>
              <a:t>soil</a:t>
            </a:r>
            <a:r>
              <a:rPr lang="de-DE" sz="1100" kern="0" dirty="0"/>
              <a:t> </a:t>
            </a:r>
            <a:r>
              <a:rPr lang="de-DE" sz="1100" kern="0" dirty="0" err="1"/>
              <a:t>organic</a:t>
            </a:r>
            <a:r>
              <a:rPr lang="de-DE" sz="1100" kern="0" dirty="0"/>
              <a:t> </a:t>
            </a:r>
            <a:r>
              <a:rPr lang="de-DE" sz="1100" kern="0" dirty="0" err="1"/>
              <a:t>carbon</a:t>
            </a:r>
            <a:r>
              <a:rPr lang="de-DE" sz="1100" kern="0" dirty="0"/>
              <a:t> (SOC) </a:t>
            </a:r>
            <a:r>
              <a:rPr lang="de-DE" sz="1100" kern="0" dirty="0" err="1"/>
              <a:t>content</a:t>
            </a:r>
            <a:endParaRPr lang="de-DE" sz="1100" kern="0" dirty="0"/>
          </a:p>
          <a:p>
            <a:pPr lvl="1"/>
            <a:r>
              <a:rPr lang="de-DE" sz="1100" kern="0" dirty="0" err="1"/>
              <a:t>Soil</a:t>
            </a:r>
            <a:r>
              <a:rPr lang="de-DE" sz="1100" kern="0" dirty="0"/>
              <a:t> Carbon </a:t>
            </a:r>
            <a:r>
              <a:rPr lang="de-DE" sz="1100" kern="0" dirty="0" err="1"/>
              <a:t>is</a:t>
            </a:r>
            <a:r>
              <a:rPr lang="de-DE" sz="1100" kern="0" dirty="0"/>
              <a:t> </a:t>
            </a:r>
            <a:r>
              <a:rPr lang="de-DE" sz="1100" kern="0" dirty="0" err="1"/>
              <a:t>one</a:t>
            </a:r>
            <a:r>
              <a:rPr lang="de-DE" sz="1100" kern="0" dirty="0"/>
              <a:t> </a:t>
            </a:r>
            <a:r>
              <a:rPr lang="de-DE" sz="1100" kern="0" dirty="0" err="1"/>
              <a:t>of</a:t>
            </a:r>
            <a:r>
              <a:rPr lang="de-DE" sz="1100" kern="0" dirty="0"/>
              <a:t> GEOSS Essential </a:t>
            </a:r>
            <a:r>
              <a:rPr lang="de-DE" sz="1100" kern="0" dirty="0" err="1"/>
              <a:t>Climate</a:t>
            </a:r>
            <a:r>
              <a:rPr lang="de-DE" sz="1100" kern="0" dirty="0"/>
              <a:t> Variables (ECVs)</a:t>
            </a:r>
          </a:p>
          <a:p>
            <a:pPr lvl="1"/>
            <a:r>
              <a:rPr lang="de-DE" sz="1100" kern="0" dirty="0"/>
              <a:t>SOC </a:t>
            </a:r>
            <a:r>
              <a:rPr lang="de-DE" sz="1100" kern="0" dirty="0" err="1"/>
              <a:t>important</a:t>
            </a:r>
            <a:r>
              <a:rPr lang="de-DE" sz="1100" kern="0" dirty="0"/>
              <a:t> for e.g. </a:t>
            </a:r>
            <a:r>
              <a:rPr lang="de-DE" sz="1100" kern="0" dirty="0" err="1"/>
              <a:t>soil</a:t>
            </a:r>
            <a:r>
              <a:rPr lang="de-DE" sz="1100" kern="0" dirty="0"/>
              <a:t> </a:t>
            </a:r>
            <a:r>
              <a:rPr lang="de-DE" sz="1100" kern="0" dirty="0" err="1"/>
              <a:t>fertility</a:t>
            </a:r>
            <a:r>
              <a:rPr lang="de-DE" sz="1100" kern="0" dirty="0"/>
              <a:t> </a:t>
            </a:r>
            <a:r>
              <a:rPr lang="de-DE" sz="1100" kern="0" dirty="0" err="1"/>
              <a:t>and</a:t>
            </a:r>
            <a:r>
              <a:rPr lang="de-DE" sz="1100" kern="0" dirty="0"/>
              <a:t> </a:t>
            </a:r>
            <a:r>
              <a:rPr lang="de-DE" sz="1100" kern="0" dirty="0" err="1"/>
              <a:t>water</a:t>
            </a:r>
            <a:r>
              <a:rPr lang="de-DE" sz="1100" kern="0" dirty="0"/>
              <a:t> </a:t>
            </a:r>
            <a:r>
              <a:rPr lang="de-DE" sz="1100" kern="0" dirty="0" err="1"/>
              <a:t>retention</a:t>
            </a:r>
            <a:r>
              <a:rPr lang="de-DE" sz="1100" kern="0" dirty="0"/>
              <a:t> </a:t>
            </a:r>
          </a:p>
          <a:p>
            <a:pPr lvl="1"/>
            <a:endParaRPr lang="de-DE" sz="500" kern="0" dirty="0"/>
          </a:p>
          <a:p>
            <a:r>
              <a:rPr lang="de-DE" sz="1400" kern="0" dirty="0" err="1">
                <a:solidFill>
                  <a:srgbClr val="000000"/>
                </a:solidFill>
              </a:rPr>
              <a:t>Soil</a:t>
            </a:r>
            <a:r>
              <a:rPr lang="de-DE" sz="1400" kern="0" dirty="0">
                <a:solidFill>
                  <a:srgbClr val="000000"/>
                </a:solidFill>
              </a:rPr>
              <a:t> </a:t>
            </a:r>
            <a:r>
              <a:rPr lang="de-DE" sz="1400" kern="0" dirty="0" err="1">
                <a:solidFill>
                  <a:srgbClr val="000000"/>
                </a:solidFill>
              </a:rPr>
              <a:t>is</a:t>
            </a:r>
            <a:r>
              <a:rPr lang="de-DE" sz="1400" kern="0" dirty="0">
                <a:solidFill>
                  <a:srgbClr val="000000"/>
                </a:solidFill>
              </a:rPr>
              <a:t> </a:t>
            </a:r>
            <a:r>
              <a:rPr lang="de-DE" sz="1400" kern="0" dirty="0" err="1">
                <a:solidFill>
                  <a:srgbClr val="000000"/>
                </a:solidFill>
              </a:rPr>
              <a:t>largest</a:t>
            </a:r>
            <a:r>
              <a:rPr lang="de-DE" sz="1400" kern="0" dirty="0">
                <a:solidFill>
                  <a:srgbClr val="000000"/>
                </a:solidFill>
              </a:rPr>
              <a:t> </a:t>
            </a:r>
            <a:r>
              <a:rPr lang="de-DE" sz="1400" kern="0" dirty="0" err="1">
                <a:solidFill>
                  <a:srgbClr val="000000"/>
                </a:solidFill>
              </a:rPr>
              <a:t>terrestrial</a:t>
            </a:r>
            <a:r>
              <a:rPr lang="de-DE" sz="1400" kern="0" dirty="0">
                <a:solidFill>
                  <a:srgbClr val="000000"/>
                </a:solidFill>
              </a:rPr>
              <a:t> </a:t>
            </a:r>
            <a:r>
              <a:rPr lang="de-DE" sz="1400" kern="0" dirty="0" err="1">
                <a:solidFill>
                  <a:srgbClr val="000000"/>
                </a:solidFill>
              </a:rPr>
              <a:t>carbon</a:t>
            </a:r>
            <a:r>
              <a:rPr lang="de-DE" sz="1400" kern="0" dirty="0">
                <a:solidFill>
                  <a:srgbClr val="000000"/>
                </a:solidFill>
              </a:rPr>
              <a:t> </a:t>
            </a:r>
            <a:r>
              <a:rPr lang="de-DE" sz="1400" kern="0" dirty="0" err="1">
                <a:solidFill>
                  <a:srgbClr val="000000"/>
                </a:solidFill>
              </a:rPr>
              <a:t>storage</a:t>
            </a:r>
            <a:endParaRPr lang="de-DE" sz="1400" kern="0" dirty="0">
              <a:solidFill>
                <a:srgbClr val="000000"/>
              </a:solidFill>
            </a:endParaRPr>
          </a:p>
          <a:p>
            <a:endParaRPr lang="de-DE" sz="500" kern="0" dirty="0">
              <a:solidFill>
                <a:srgbClr val="000000"/>
              </a:solidFill>
            </a:endParaRPr>
          </a:p>
          <a:p>
            <a:r>
              <a:rPr lang="de-DE" sz="1400" kern="0" dirty="0">
                <a:solidFill>
                  <a:srgbClr val="000000"/>
                </a:solidFill>
              </a:rPr>
              <a:t>SDGs: SOC </a:t>
            </a:r>
            <a:r>
              <a:rPr lang="de-DE" sz="1400" kern="0" dirty="0" err="1">
                <a:solidFill>
                  <a:srgbClr val="000000"/>
                </a:solidFill>
              </a:rPr>
              <a:t>as</a:t>
            </a:r>
            <a:r>
              <a:rPr lang="de-DE" sz="1400" kern="0" dirty="0">
                <a:solidFill>
                  <a:srgbClr val="000000"/>
                </a:solidFill>
              </a:rPr>
              <a:t> </a:t>
            </a:r>
            <a:r>
              <a:rPr lang="de-DE" sz="1400" kern="0" dirty="0" err="1">
                <a:solidFill>
                  <a:srgbClr val="000000"/>
                </a:solidFill>
              </a:rPr>
              <a:t>most</a:t>
            </a:r>
            <a:r>
              <a:rPr lang="de-DE" sz="1400" kern="0" dirty="0">
                <a:solidFill>
                  <a:srgbClr val="000000"/>
                </a:solidFill>
              </a:rPr>
              <a:t> relevant </a:t>
            </a:r>
            <a:r>
              <a:rPr lang="de-DE" sz="1400" kern="0" dirty="0" err="1">
                <a:solidFill>
                  <a:srgbClr val="000000"/>
                </a:solidFill>
              </a:rPr>
              <a:t>soil</a:t>
            </a:r>
            <a:r>
              <a:rPr lang="de-DE" sz="1400" kern="0" dirty="0">
                <a:solidFill>
                  <a:srgbClr val="000000"/>
                </a:solidFill>
              </a:rPr>
              <a:t> </a:t>
            </a:r>
            <a:r>
              <a:rPr lang="de-DE" sz="1400" kern="0" dirty="0" err="1">
                <a:solidFill>
                  <a:srgbClr val="000000"/>
                </a:solidFill>
              </a:rPr>
              <a:t>property</a:t>
            </a:r>
            <a:r>
              <a:rPr lang="de-DE" sz="1400" kern="0" dirty="0">
                <a:solidFill>
                  <a:srgbClr val="000000"/>
                </a:solidFill>
              </a:rPr>
              <a:t> </a:t>
            </a:r>
            <a:r>
              <a:rPr lang="de-DE" sz="1400" kern="0" dirty="0" err="1">
                <a:solidFill>
                  <a:srgbClr val="000000"/>
                </a:solidFill>
              </a:rPr>
              <a:t>regarding</a:t>
            </a:r>
            <a:r>
              <a:rPr lang="de-DE" sz="1400" kern="0" dirty="0">
                <a:solidFill>
                  <a:srgbClr val="000000"/>
                </a:solidFill>
              </a:rPr>
              <a:t> </a:t>
            </a:r>
            <a:r>
              <a:rPr lang="de-DE" sz="1400" kern="0" dirty="0" err="1">
                <a:solidFill>
                  <a:srgbClr val="000000"/>
                </a:solidFill>
              </a:rPr>
              <a:t>climate</a:t>
            </a:r>
            <a:r>
              <a:rPr lang="de-DE" sz="1400" kern="0" dirty="0">
                <a:solidFill>
                  <a:srgbClr val="000000"/>
                </a:solidFill>
              </a:rPr>
              <a:t> </a:t>
            </a:r>
            <a:r>
              <a:rPr lang="de-DE" sz="1400" kern="0" dirty="0" err="1">
                <a:solidFill>
                  <a:srgbClr val="000000"/>
                </a:solidFill>
              </a:rPr>
              <a:t>regulations</a:t>
            </a:r>
            <a:r>
              <a:rPr lang="de-DE" sz="1400" kern="0" dirty="0">
                <a:solidFill>
                  <a:srgbClr val="000000"/>
                </a:solidFill>
              </a:rPr>
              <a:t> </a:t>
            </a:r>
            <a:r>
              <a:rPr lang="de-DE" sz="1400" kern="0" dirty="0">
                <a:solidFill>
                  <a:srgbClr val="000000"/>
                </a:solidFill>
                <a:sym typeface="Wingdings" panose="05000000000000000000" pitchFamily="2" charset="2"/>
              </a:rPr>
              <a:t></a:t>
            </a:r>
            <a:r>
              <a:rPr lang="de-DE" sz="1400" kern="0" dirty="0">
                <a:solidFill>
                  <a:srgbClr val="000000"/>
                </a:solidFill>
              </a:rPr>
              <a:t> </a:t>
            </a:r>
            <a:r>
              <a:rPr lang="de-DE" sz="1400" kern="0" dirty="0" err="1">
                <a:solidFill>
                  <a:srgbClr val="000000"/>
                </a:solidFill>
              </a:rPr>
              <a:t>monitoring</a:t>
            </a:r>
            <a:r>
              <a:rPr lang="de-DE" sz="1400" kern="0" dirty="0">
                <a:solidFill>
                  <a:srgbClr val="000000"/>
                </a:solidFill>
              </a:rPr>
              <a:t> </a:t>
            </a:r>
            <a:r>
              <a:rPr lang="de-DE" sz="1400" kern="0" dirty="0" err="1">
                <a:solidFill>
                  <a:srgbClr val="000000"/>
                </a:solidFill>
              </a:rPr>
              <a:t>status</a:t>
            </a:r>
            <a:r>
              <a:rPr lang="de-DE" sz="1400" kern="0" dirty="0">
                <a:solidFill>
                  <a:srgbClr val="000000"/>
                </a:solidFill>
              </a:rPr>
              <a:t> </a:t>
            </a:r>
            <a:r>
              <a:rPr lang="de-DE" sz="1400" kern="0" dirty="0" err="1">
                <a:solidFill>
                  <a:srgbClr val="000000"/>
                </a:solidFill>
              </a:rPr>
              <a:t>should</a:t>
            </a:r>
            <a:r>
              <a:rPr lang="de-DE" sz="1400" kern="0" dirty="0">
                <a:solidFill>
                  <a:srgbClr val="000000"/>
                </a:solidFill>
              </a:rPr>
              <a:t> </a:t>
            </a:r>
            <a:r>
              <a:rPr lang="de-DE" sz="1400" kern="0" dirty="0" err="1">
                <a:solidFill>
                  <a:srgbClr val="000000"/>
                </a:solidFill>
              </a:rPr>
              <a:t>be</a:t>
            </a:r>
            <a:r>
              <a:rPr lang="de-DE" sz="1400" kern="0" dirty="0">
                <a:solidFill>
                  <a:srgbClr val="000000"/>
                </a:solidFill>
              </a:rPr>
              <a:t> </a:t>
            </a:r>
            <a:r>
              <a:rPr lang="de-DE" sz="1400" kern="0" dirty="0" err="1">
                <a:solidFill>
                  <a:srgbClr val="000000"/>
                </a:solidFill>
              </a:rPr>
              <a:t>improved</a:t>
            </a:r>
            <a:endParaRPr lang="de-DE" sz="1400" kern="0" dirty="0">
              <a:solidFill>
                <a:srgbClr val="000000"/>
              </a:solidFill>
            </a:endParaRPr>
          </a:p>
          <a:p>
            <a:endParaRPr lang="de-DE" sz="500" kern="0" dirty="0">
              <a:solidFill>
                <a:srgbClr val="000000"/>
              </a:solidFill>
            </a:endParaRPr>
          </a:p>
          <a:p>
            <a:r>
              <a:rPr lang="de-DE" sz="1400" kern="0" dirty="0" err="1">
                <a:solidFill>
                  <a:srgbClr val="000000"/>
                </a:solidFill>
              </a:rPr>
              <a:t>EnMAP</a:t>
            </a:r>
            <a:r>
              <a:rPr lang="de-DE" sz="1400" kern="0" dirty="0">
                <a:solidFill>
                  <a:srgbClr val="000000"/>
                </a:solidFill>
              </a:rPr>
              <a:t> </a:t>
            </a:r>
            <a:r>
              <a:rPr lang="de-DE" sz="1400" kern="0" dirty="0" err="1">
                <a:solidFill>
                  <a:srgbClr val="000000"/>
                </a:solidFill>
              </a:rPr>
              <a:t>allows</a:t>
            </a:r>
            <a:r>
              <a:rPr lang="de-DE" sz="1400" kern="0" dirty="0">
                <a:solidFill>
                  <a:srgbClr val="000000"/>
                </a:solidFill>
              </a:rPr>
              <a:t> </a:t>
            </a:r>
            <a:r>
              <a:rPr lang="de-DE" sz="1400" kern="0" dirty="0" err="1">
                <a:solidFill>
                  <a:srgbClr val="000000"/>
                </a:solidFill>
              </a:rPr>
              <a:t>to</a:t>
            </a:r>
            <a:r>
              <a:rPr lang="de-DE" sz="1400" kern="0" dirty="0">
                <a:solidFill>
                  <a:srgbClr val="000000"/>
                </a:solidFill>
              </a:rPr>
              <a:t> </a:t>
            </a:r>
            <a:r>
              <a:rPr lang="de-DE" sz="1400" kern="0" dirty="0" err="1">
                <a:solidFill>
                  <a:srgbClr val="000000"/>
                </a:solidFill>
              </a:rPr>
              <a:t>quantify</a:t>
            </a:r>
            <a:r>
              <a:rPr lang="de-DE" sz="1400" kern="0" dirty="0">
                <a:solidFill>
                  <a:srgbClr val="000000"/>
                </a:solidFill>
              </a:rPr>
              <a:t> top-</a:t>
            </a:r>
            <a:r>
              <a:rPr lang="de-DE" sz="1400" kern="0" dirty="0" err="1">
                <a:solidFill>
                  <a:srgbClr val="000000"/>
                </a:solidFill>
              </a:rPr>
              <a:t>soils</a:t>
            </a:r>
            <a:r>
              <a:rPr lang="de-DE" sz="1400" kern="0" dirty="0">
                <a:solidFill>
                  <a:srgbClr val="000000"/>
                </a:solidFill>
              </a:rPr>
              <a:t> </a:t>
            </a:r>
            <a:r>
              <a:rPr lang="de-DE" sz="1400" kern="0" dirty="0" err="1">
                <a:solidFill>
                  <a:srgbClr val="000000"/>
                </a:solidFill>
              </a:rPr>
              <a:t>carbon</a:t>
            </a:r>
            <a:r>
              <a:rPr lang="de-DE" sz="1400" kern="0" dirty="0">
                <a:solidFill>
                  <a:srgbClr val="000000"/>
                </a:solidFill>
              </a:rPr>
              <a:t> </a:t>
            </a:r>
            <a:r>
              <a:rPr lang="de-DE" sz="1400" kern="0" dirty="0" err="1">
                <a:solidFill>
                  <a:srgbClr val="000000"/>
                </a:solidFill>
              </a:rPr>
              <a:t>content</a:t>
            </a:r>
            <a:endParaRPr lang="de-DE" sz="1400" kern="0" dirty="0">
              <a:solidFill>
                <a:srgbClr val="000000"/>
              </a:solidFill>
            </a:endParaRPr>
          </a:p>
          <a:p>
            <a:endParaRPr lang="de-DE" kern="0" dirty="0">
              <a:solidFill>
                <a:srgbClr val="000000"/>
              </a:solidFill>
            </a:endParaRPr>
          </a:p>
        </p:txBody>
      </p:sp>
      <p:sp>
        <p:nvSpPr>
          <p:cNvPr id="13" name="TextBox 12"/>
          <p:cNvSpPr txBox="1"/>
          <p:nvPr/>
        </p:nvSpPr>
        <p:spPr>
          <a:xfrm>
            <a:off x="6671428" y="4524521"/>
            <a:ext cx="2250040" cy="276999"/>
          </a:xfrm>
          <a:prstGeom prst="rect">
            <a:avLst/>
          </a:prstGeom>
          <a:noFill/>
        </p:spPr>
        <p:txBody>
          <a:bodyPr wrap="none" rtlCol="0">
            <a:spAutoFit/>
          </a:bodyPr>
          <a:lstStyle/>
          <a:p>
            <a:r>
              <a:rPr lang="en-US" sz="1200" dirty="0">
                <a:solidFill>
                  <a:srgbClr val="000000"/>
                </a:solidFill>
              </a:rPr>
              <a:t>Slide courtesy K. Ward@ GFZ</a:t>
            </a:r>
            <a:endParaRPr lang="de-DE" sz="1200" dirty="0">
              <a:solidFill>
                <a:srgbClr val="000000"/>
              </a:solidFill>
            </a:endParaRP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295" y="4662403"/>
            <a:ext cx="1082231" cy="357053"/>
          </a:xfrm>
          <a:prstGeom prst="rect">
            <a:avLst/>
          </a:prstGeom>
        </p:spPr>
      </p:pic>
    </p:spTree>
    <p:extLst>
      <p:ext uri="{BB962C8B-B14F-4D97-AF65-F5344CB8AC3E}">
        <p14:creationId xmlns:p14="http://schemas.microsoft.com/office/powerpoint/2010/main" val="1098577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48730" y="132835"/>
            <a:ext cx="7227912" cy="427037"/>
          </a:xfrm>
        </p:spPr>
        <p:txBody>
          <a:bodyPr/>
          <a:lstStyle/>
          <a:p>
            <a:r>
              <a:rPr lang="en-US" dirty="0"/>
              <a:t>EnMAP scientific preparatory activities: Science and education program</a:t>
            </a:r>
            <a:endParaRPr lang="de-DE" dirty="0"/>
          </a:p>
        </p:txBody>
      </p:sp>
      <p:sp>
        <p:nvSpPr>
          <p:cNvPr id="4" name="Slide Number Placeholder 3"/>
          <p:cNvSpPr>
            <a:spLocks noGrp="1"/>
          </p:cNvSpPr>
          <p:nvPr>
            <p:ph type="sldNum" sz="quarter" idx="11"/>
          </p:nvPr>
        </p:nvSpPr>
        <p:spPr/>
        <p:txBody>
          <a:bodyPr/>
          <a:lstStyle/>
          <a:p>
            <a:fld id="{48105EDC-34E1-4D80-B051-D0CBD59863B8}" type="slidenum">
              <a:rPr lang="de-DE" altLang="de-DE" smtClean="0"/>
              <a:pPr/>
              <a:t>19</a:t>
            </a:fld>
            <a:endParaRPr lang="de-DE" altLang="de-DE">
              <a:solidFill>
                <a:schemeClr val="tx1"/>
              </a:solidFill>
            </a:endParaRPr>
          </a:p>
        </p:txBody>
      </p:sp>
      <p:pic>
        <p:nvPicPr>
          <p:cNvPr id="49" name="Picture 48"/>
          <p:cNvPicPr>
            <a:picLocks noChangeAspect="1"/>
          </p:cNvPicPr>
          <p:nvPr/>
        </p:nvPicPr>
        <p:blipFill>
          <a:blip r:embed="rId2"/>
          <a:stretch>
            <a:fillRect/>
          </a:stretch>
        </p:blipFill>
        <p:spPr>
          <a:xfrm>
            <a:off x="467544" y="843558"/>
            <a:ext cx="8349673" cy="3775616"/>
          </a:xfrm>
          <a:prstGeom prst="rect">
            <a:avLst/>
          </a:prstGeom>
        </p:spPr>
      </p:pic>
      <p:sp>
        <p:nvSpPr>
          <p:cNvPr id="3" name="Rectangle 2"/>
          <p:cNvSpPr/>
          <p:nvPr/>
        </p:nvSpPr>
        <p:spPr bwMode="auto">
          <a:xfrm>
            <a:off x="6210133" y="4227935"/>
            <a:ext cx="2843808" cy="288032"/>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sp>
        <p:nvSpPr>
          <p:cNvPr id="6" name="Rectangle 5"/>
          <p:cNvSpPr/>
          <p:nvPr/>
        </p:nvSpPr>
        <p:spPr bwMode="auto">
          <a:xfrm>
            <a:off x="230820" y="4155925"/>
            <a:ext cx="668772" cy="360041"/>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295" y="4662403"/>
            <a:ext cx="1082231" cy="357053"/>
          </a:xfrm>
          <a:prstGeom prst="rect">
            <a:avLst/>
          </a:prstGeom>
        </p:spPr>
      </p:pic>
    </p:spTree>
    <p:extLst>
      <p:ext uri="{BB962C8B-B14F-4D97-AF65-F5344CB8AC3E}">
        <p14:creationId xmlns:p14="http://schemas.microsoft.com/office/powerpoint/2010/main" val="2057186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420F32-4513-4339-AF66-4C1892996A87}"/>
              </a:ext>
            </a:extLst>
          </p:cNvPr>
          <p:cNvPicPr>
            <a:picLocks noChangeAspect="1"/>
          </p:cNvPicPr>
          <p:nvPr/>
        </p:nvPicPr>
        <p:blipFill>
          <a:blip r:embed="rId3"/>
          <a:stretch>
            <a:fillRect/>
          </a:stretch>
        </p:blipFill>
        <p:spPr>
          <a:xfrm>
            <a:off x="41104" y="875284"/>
            <a:ext cx="3960440" cy="1867990"/>
          </a:xfrm>
          <a:prstGeom prst="rect">
            <a:avLst/>
          </a:prstGeom>
        </p:spPr>
      </p:pic>
      <p:sp>
        <p:nvSpPr>
          <p:cNvPr id="2" name="Title 1"/>
          <p:cNvSpPr>
            <a:spLocks noGrp="1"/>
          </p:cNvSpPr>
          <p:nvPr>
            <p:ph type="title"/>
          </p:nvPr>
        </p:nvSpPr>
        <p:spPr>
          <a:xfrm>
            <a:off x="1314533" y="186226"/>
            <a:ext cx="6120680" cy="427037"/>
          </a:xfrm>
        </p:spPr>
        <p:txBody>
          <a:bodyPr/>
          <a:lstStyle/>
          <a:p>
            <a:r>
              <a:rPr lang="de-DE" dirty="0"/>
              <a:t>EnMAP – Environmental Mapping </a:t>
            </a:r>
            <a:r>
              <a:rPr lang="de-DE" dirty="0" err="1"/>
              <a:t>and</a:t>
            </a:r>
            <a:r>
              <a:rPr lang="de-DE" dirty="0"/>
              <a:t> Analysis </a:t>
            </a:r>
            <a:r>
              <a:rPr lang="de-DE" dirty="0" err="1"/>
              <a:t>Program</a:t>
            </a:r>
            <a:r>
              <a:rPr lang="de-DE" dirty="0"/>
              <a:t> (DLR/ GFZ/ OHB)</a:t>
            </a:r>
          </a:p>
        </p:txBody>
      </p:sp>
      <p:sp>
        <p:nvSpPr>
          <p:cNvPr id="18" name="Content Placeholder 9"/>
          <p:cNvSpPr txBox="1">
            <a:spLocks/>
          </p:cNvSpPr>
          <p:nvPr/>
        </p:nvSpPr>
        <p:spPr bwMode="auto">
          <a:xfrm>
            <a:off x="4139952" y="1063214"/>
            <a:ext cx="4612830" cy="622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har char="•"/>
              <a:defRPr sz="2667">
                <a:solidFill>
                  <a:schemeClr val="tx1"/>
                </a:solidFill>
                <a:latin typeface="+mn-lt"/>
                <a:ea typeface="Arial Unicode MS" pitchFamily="34" charset="-128"/>
                <a:cs typeface="Arial Unicode MS" pitchFamily="34" charset="-128"/>
              </a:defRPr>
            </a:lvl1pPr>
            <a:lvl2pPr marL="990575" indent="-380990" algn="l" rtl="0" eaLnBrk="1" fontAlgn="base" hangingPunct="1">
              <a:spcBef>
                <a:spcPct val="20000"/>
              </a:spcBef>
              <a:spcAft>
                <a:spcPct val="0"/>
              </a:spcAft>
              <a:buChar char="–"/>
              <a:defRPr sz="1867">
                <a:solidFill>
                  <a:srgbClr val="00589C"/>
                </a:solidFill>
                <a:latin typeface="+mn-lt"/>
                <a:ea typeface="Arial Unicode MS" pitchFamily="34" charset="-128"/>
                <a:cs typeface="Arial Unicode MS" pitchFamily="34" charset="-128"/>
              </a:defRPr>
            </a:lvl2pPr>
            <a:lvl3pPr marL="1523962" indent="-304792" algn="l" rtl="0" eaLnBrk="1" fontAlgn="base" hangingPunct="1">
              <a:spcBef>
                <a:spcPct val="20000"/>
              </a:spcBef>
              <a:spcAft>
                <a:spcPct val="0"/>
              </a:spcAft>
              <a:buChar char="•"/>
              <a:defRPr sz="1867">
                <a:solidFill>
                  <a:schemeClr val="tx1"/>
                </a:solidFill>
                <a:latin typeface="+mn-lt"/>
                <a:ea typeface="Arial Unicode MS" pitchFamily="34" charset="-128"/>
                <a:cs typeface="Arial Unicode MS" pitchFamily="34" charset="-128"/>
              </a:defRPr>
            </a:lvl3pPr>
            <a:lvl4pPr marL="2133547" indent="-304792" algn="l" rtl="0" eaLnBrk="1" fontAlgn="base" hangingPunct="1">
              <a:spcBef>
                <a:spcPct val="20000"/>
              </a:spcBef>
              <a:spcAft>
                <a:spcPct val="0"/>
              </a:spcAft>
              <a:buChar char="–"/>
              <a:defRPr sz="1600">
                <a:solidFill>
                  <a:schemeClr val="tx1"/>
                </a:solidFill>
                <a:latin typeface="+mn-lt"/>
                <a:ea typeface="Arial Unicode MS" pitchFamily="34" charset="-128"/>
                <a:cs typeface="Arial Unicode MS" pitchFamily="34" charset="-128"/>
              </a:defRPr>
            </a:lvl4pPr>
            <a:lvl5pPr marL="2743131" indent="-304792" algn="l" rtl="0" eaLnBrk="1" fontAlgn="base" hangingPunct="1">
              <a:spcBef>
                <a:spcPct val="20000"/>
              </a:spcBef>
              <a:spcAft>
                <a:spcPct val="0"/>
              </a:spcAft>
              <a:buChar char="»"/>
              <a:defRPr sz="1333">
                <a:solidFill>
                  <a:schemeClr val="bg2"/>
                </a:solidFill>
                <a:latin typeface="+mn-lt"/>
                <a:ea typeface="Arial Unicode MS" pitchFamily="34" charset="-128"/>
                <a:cs typeface="Arial Unicode MS" pitchFamily="34" charset="-128"/>
              </a:defRPr>
            </a:lvl5pPr>
            <a:lvl6pPr marL="3352716" indent="-304792" algn="l" rtl="0" eaLnBrk="1" fontAlgn="base" hangingPunct="1">
              <a:spcBef>
                <a:spcPct val="20000"/>
              </a:spcBef>
              <a:spcAft>
                <a:spcPct val="0"/>
              </a:spcAft>
              <a:buChar char="»"/>
              <a:defRPr sz="1333">
                <a:solidFill>
                  <a:schemeClr val="bg2"/>
                </a:solidFill>
                <a:latin typeface="+mn-lt"/>
                <a:ea typeface="+mn-ea"/>
              </a:defRPr>
            </a:lvl6pPr>
            <a:lvl7pPr marL="3962301" indent="-304792" algn="l" rtl="0" eaLnBrk="1" fontAlgn="base" hangingPunct="1">
              <a:spcBef>
                <a:spcPct val="20000"/>
              </a:spcBef>
              <a:spcAft>
                <a:spcPct val="0"/>
              </a:spcAft>
              <a:buChar char="»"/>
              <a:defRPr sz="1333">
                <a:solidFill>
                  <a:schemeClr val="bg2"/>
                </a:solidFill>
                <a:latin typeface="+mn-lt"/>
                <a:ea typeface="+mn-ea"/>
              </a:defRPr>
            </a:lvl7pPr>
            <a:lvl8pPr marL="4571886" indent="-304792" algn="l" rtl="0" eaLnBrk="1" fontAlgn="base" hangingPunct="1">
              <a:spcBef>
                <a:spcPct val="20000"/>
              </a:spcBef>
              <a:spcAft>
                <a:spcPct val="0"/>
              </a:spcAft>
              <a:buChar char="»"/>
              <a:defRPr sz="1333">
                <a:solidFill>
                  <a:schemeClr val="bg2"/>
                </a:solidFill>
                <a:latin typeface="+mn-lt"/>
                <a:ea typeface="+mn-ea"/>
              </a:defRPr>
            </a:lvl8pPr>
            <a:lvl9pPr marL="5181470" indent="-304792" algn="l" rtl="0" eaLnBrk="1" fontAlgn="base" hangingPunct="1">
              <a:spcBef>
                <a:spcPct val="20000"/>
              </a:spcBef>
              <a:spcAft>
                <a:spcPct val="0"/>
              </a:spcAft>
              <a:buChar char="»"/>
              <a:defRPr sz="1333">
                <a:solidFill>
                  <a:schemeClr val="bg2"/>
                </a:solidFill>
                <a:latin typeface="+mn-lt"/>
                <a:ea typeface="+mn-ea"/>
              </a:defRPr>
            </a:lvl9pPr>
          </a:lstStyle>
          <a:p>
            <a:pPr marL="457189" marR="0" lvl="0" indent="-457189" algn="l" defTabSz="914400" rtl="0" eaLnBrk="1" fontAlgn="base" latinLnBrk="0" hangingPunct="1">
              <a:lnSpc>
                <a:spcPct val="100000"/>
              </a:lnSpc>
              <a:spcBef>
                <a:spcPct val="20000"/>
              </a:spcBef>
              <a:spcAft>
                <a:spcPct val="0"/>
              </a:spcAft>
              <a:buClrTx/>
              <a:buSzTx/>
              <a:buFontTx/>
              <a:buChar char="•"/>
              <a:tabLst/>
              <a:defRPr/>
            </a:pPr>
            <a:r>
              <a:rPr kumimoji="0" lang="en-US" sz="1400" b="0" i="0" u="none" strike="noStrike" kern="0" cap="none" spc="0" normalizeH="0" baseline="0" noProof="0" dirty="0">
                <a:ln>
                  <a:noFill/>
                </a:ln>
                <a:solidFill>
                  <a:srgbClr val="000000"/>
                </a:solidFill>
                <a:effectLst/>
                <a:uLnTx/>
                <a:uFillTx/>
                <a:latin typeface="Verdana"/>
                <a:ea typeface="Arial Unicode MS" pitchFamily="34" charset="-128"/>
              </a:rPr>
              <a:t>Data acquisition since 1. April 2022</a:t>
            </a:r>
          </a:p>
          <a:p>
            <a:pPr marL="457189" marR="0" lvl="0" indent="-457189" algn="l" defTabSz="914400" rtl="0" eaLnBrk="1" fontAlgn="base" latinLnBrk="0" hangingPunct="1">
              <a:lnSpc>
                <a:spcPct val="100000"/>
              </a:lnSpc>
              <a:spcBef>
                <a:spcPct val="20000"/>
              </a:spcBef>
              <a:spcAft>
                <a:spcPts val="600"/>
              </a:spcAft>
              <a:buClrTx/>
              <a:buSzTx/>
              <a:buFontTx/>
              <a:buChar char="•"/>
              <a:tabLst/>
              <a:defRPr/>
            </a:pPr>
            <a:r>
              <a:rPr kumimoji="0" lang="en-US" sz="1400" b="0" i="0" u="none" strike="noStrike" kern="0" cap="none" spc="0" normalizeH="0" baseline="0" noProof="0" dirty="0">
                <a:ln>
                  <a:noFill/>
                </a:ln>
                <a:solidFill>
                  <a:srgbClr val="000000"/>
                </a:solidFill>
                <a:effectLst/>
                <a:uLnTx/>
                <a:uFillTx/>
                <a:latin typeface="Verdana"/>
                <a:ea typeface="Arial Unicode MS" pitchFamily="34" charset="-128"/>
              </a:rPr>
              <a:t>Target mission based on user requests, completed with background and foreground mission </a:t>
            </a:r>
          </a:p>
        </p:txBody>
      </p:sp>
      <p:sp>
        <p:nvSpPr>
          <p:cNvPr id="10" name="TextBox 9"/>
          <p:cNvSpPr txBox="1"/>
          <p:nvPr/>
        </p:nvSpPr>
        <p:spPr>
          <a:xfrm>
            <a:off x="3547627" y="4707410"/>
            <a:ext cx="1654492"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www.enmap.org</a:t>
            </a: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pic>
        <p:nvPicPr>
          <p:cNvPr id="19" name="Grafik 8">
            <a:extLst>
              <a:ext uri="{FF2B5EF4-FFF2-40B4-BE49-F238E27FC236}">
                <a16:creationId xmlns:a16="http://schemas.microsoft.com/office/drawing/2014/main" id="{B0B65C82-54AD-42F3-A4B0-D8BBEFD38A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1058" y="2438163"/>
            <a:ext cx="260862" cy="215444"/>
          </a:xfrm>
          <a:prstGeom prst="rect">
            <a:avLst/>
          </a:prstGeom>
        </p:spPr>
      </p:pic>
      <p:pic>
        <p:nvPicPr>
          <p:cNvPr id="13" name="Picture 12"/>
          <p:cNvPicPr>
            <a:picLocks noChangeAspect="1"/>
          </p:cNvPicPr>
          <p:nvPr/>
        </p:nvPicPr>
        <p:blipFill rotWithShape="1">
          <a:blip r:embed="rId5"/>
          <a:srcRect t="1806"/>
          <a:stretch/>
        </p:blipFill>
        <p:spPr>
          <a:xfrm>
            <a:off x="7447787" y="2455217"/>
            <a:ext cx="1553344" cy="1854696"/>
          </a:xfrm>
          <a:prstGeom prst="rect">
            <a:avLst/>
          </a:prstGeom>
        </p:spPr>
      </p:pic>
      <p:sp>
        <p:nvSpPr>
          <p:cNvPr id="15" name="TextBox 14"/>
          <p:cNvSpPr txBox="1"/>
          <p:nvPr/>
        </p:nvSpPr>
        <p:spPr>
          <a:xfrm>
            <a:off x="7234053" y="2036863"/>
            <a:ext cx="1980812"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EnMAP </a:t>
            </a:r>
            <a:r>
              <a:rPr kumimoji="0" lang="de-DE" sz="11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science</a:t>
            </a:r>
            <a:r>
              <a:rPr kumimoji="0" lang="de-DE" sz="11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plan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Core </a:t>
            </a:r>
            <a:r>
              <a:rPr kumimoji="0" lang="de-DE" sz="11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themes</a:t>
            </a:r>
            <a:endParaRPr kumimoji="0" lang="de-DE" sz="11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pic>
        <p:nvPicPr>
          <p:cNvPr id="4" name="Picture 3">
            <a:extLst>
              <a:ext uri="{FF2B5EF4-FFF2-40B4-BE49-F238E27FC236}">
                <a16:creationId xmlns:a16="http://schemas.microsoft.com/office/drawing/2014/main" id="{1ED0C278-EC53-44D9-9D02-A244D97B13D8}"/>
              </a:ext>
            </a:extLst>
          </p:cNvPr>
          <p:cNvPicPr>
            <a:picLocks noChangeAspect="1"/>
          </p:cNvPicPr>
          <p:nvPr/>
        </p:nvPicPr>
        <p:blipFill>
          <a:blip r:embed="rId6"/>
          <a:stretch>
            <a:fillRect/>
          </a:stretch>
        </p:blipFill>
        <p:spPr>
          <a:xfrm>
            <a:off x="41104" y="2676895"/>
            <a:ext cx="3960440" cy="1899914"/>
          </a:xfrm>
          <a:prstGeom prst="rect">
            <a:avLst/>
          </a:prstGeom>
        </p:spPr>
      </p:pic>
      <p:sp>
        <p:nvSpPr>
          <p:cNvPr id="5" name="TextBox 4">
            <a:extLst>
              <a:ext uri="{FF2B5EF4-FFF2-40B4-BE49-F238E27FC236}">
                <a16:creationId xmlns:a16="http://schemas.microsoft.com/office/drawing/2014/main" id="{81627308-2906-4D78-9949-DC1B17691B83}"/>
              </a:ext>
            </a:extLst>
          </p:cNvPr>
          <p:cNvSpPr txBox="1"/>
          <p:nvPr/>
        </p:nvSpPr>
        <p:spPr>
          <a:xfrm>
            <a:off x="4126017" y="2091289"/>
            <a:ext cx="3127347" cy="2486835"/>
          </a:xfrm>
          <a:prstGeom prst="rect">
            <a:avLst/>
          </a:prstGeom>
          <a:noFill/>
        </p:spPr>
        <p:txBody>
          <a:bodyPr wrap="square" rtlCol="0">
            <a:spAutoFit/>
          </a:bodyPr>
          <a:lstStyle/>
          <a:p>
            <a:pPr marL="457189" marR="0" lvl="0" indent="-457189" algn="l" defTabSz="914400" rtl="0" eaLnBrk="1" fontAlgn="base" latinLnBrk="0" hangingPunct="1">
              <a:lnSpc>
                <a:spcPct val="100000"/>
              </a:lnSpc>
              <a:spcBef>
                <a:spcPct val="20000"/>
              </a:spcBef>
              <a:spcAft>
                <a:spcPts val="600"/>
              </a:spcAft>
              <a:buClrTx/>
              <a:buSzTx/>
              <a:buFontTx/>
              <a:buChar char="•"/>
              <a:tabLst/>
              <a:defRPr/>
            </a:pPr>
            <a:r>
              <a:rPr kumimoji="0" lang="en-US" sz="1400" b="0" i="0" u="none" strike="noStrike" kern="0" cap="none" spc="0" normalizeH="0" baseline="0" noProof="0" dirty="0">
                <a:ln>
                  <a:noFill/>
                </a:ln>
                <a:solidFill>
                  <a:srgbClr val="000000"/>
                </a:solidFill>
                <a:effectLst/>
                <a:uLnTx/>
                <a:uFillTx/>
                <a:latin typeface="Verdana"/>
                <a:ea typeface="Arial Unicode MS" pitchFamily="34" charset="-128"/>
                <a:cs typeface="+mn-cs"/>
              </a:rPr>
              <a:t>Well-calibrated data with high data quality, performances well beyond mission requirements</a:t>
            </a:r>
          </a:p>
          <a:p>
            <a:pPr marL="457189" marR="0" lvl="0" indent="-457189" algn="l" defTabSz="914400" rtl="0" eaLnBrk="1" fontAlgn="base" latinLnBrk="0" hangingPunct="1">
              <a:lnSpc>
                <a:spcPct val="100000"/>
              </a:lnSpc>
              <a:spcBef>
                <a:spcPct val="20000"/>
              </a:spcBef>
              <a:spcAft>
                <a:spcPts val="600"/>
              </a:spcAft>
              <a:buClrTx/>
              <a:buSzTx/>
              <a:buFontTx/>
              <a:buChar char="•"/>
              <a:tabLst/>
              <a:defRPr/>
            </a:pPr>
            <a:r>
              <a:rPr kumimoji="0" lang="en-US" sz="1400" b="0" i="0" u="none" strike="noStrike" kern="0" cap="none" spc="0" normalizeH="0" baseline="0" noProof="0" dirty="0">
                <a:ln>
                  <a:noFill/>
                </a:ln>
                <a:solidFill>
                  <a:srgbClr val="000000"/>
                </a:solidFill>
                <a:effectLst/>
                <a:uLnTx/>
                <a:uFillTx/>
                <a:latin typeface="Verdana"/>
                <a:ea typeface="Arial Unicode MS" pitchFamily="34" charset="-128"/>
                <a:cs typeface="+mn-cs"/>
              </a:rPr>
              <a:t>Strong demand for EnMAP data. In areas of high demand, user requests exceed mission capacities</a:t>
            </a:r>
          </a:p>
          <a:p>
            <a:pPr marL="457189" marR="0" lvl="0" indent="-457189" algn="l" defTabSz="914400" rtl="0" eaLnBrk="1" fontAlgn="base" latinLnBrk="0" hangingPunct="1">
              <a:lnSpc>
                <a:spcPct val="100000"/>
              </a:lnSpc>
              <a:spcBef>
                <a:spcPct val="20000"/>
              </a:spcBef>
              <a:spcAft>
                <a:spcPts val="600"/>
              </a:spcAft>
              <a:buClrTx/>
              <a:buSzTx/>
              <a:buFontTx/>
              <a:buChar char="•"/>
              <a:tabLst/>
              <a:defRPr/>
            </a:pPr>
            <a:r>
              <a:rPr kumimoji="0" lang="en-US" sz="1400" b="0" i="0" u="none" strike="noStrike" kern="0" cap="none" spc="0" normalizeH="0" baseline="0" noProof="0" dirty="0">
                <a:ln>
                  <a:noFill/>
                </a:ln>
                <a:solidFill>
                  <a:srgbClr val="000000"/>
                </a:solidFill>
                <a:effectLst/>
                <a:uLnTx/>
                <a:uFillTx/>
                <a:latin typeface="Verdana"/>
                <a:ea typeface="Arial Unicode MS" pitchFamily="34" charset="-128"/>
                <a:cs typeface="+mn-cs"/>
              </a:rPr>
              <a:t>Large user community and extensive science program</a:t>
            </a:r>
          </a:p>
        </p:txBody>
      </p:sp>
      <p:sp>
        <p:nvSpPr>
          <p:cNvPr id="6" name="TextBox 5">
            <a:extLst>
              <a:ext uri="{FF2B5EF4-FFF2-40B4-BE49-F238E27FC236}">
                <a16:creationId xmlns:a16="http://schemas.microsoft.com/office/drawing/2014/main" id="{A2B40BC5-BC2C-40CB-B4F7-12B72EC96CF9}"/>
              </a:ext>
            </a:extLst>
          </p:cNvPr>
          <p:cNvSpPr txBox="1"/>
          <p:nvPr/>
        </p:nvSpPr>
        <p:spPr>
          <a:xfrm>
            <a:off x="7756225" y="4248505"/>
            <a:ext cx="915635" cy="184666"/>
          </a:xfrm>
          <a:prstGeom prst="rect">
            <a:avLst/>
          </a:prstGeom>
          <a:noFill/>
        </p:spPr>
        <p:txBody>
          <a:bodyPr wrap="none" rtlCol="0">
            <a:spAutoFit/>
          </a:bodyPr>
          <a:lstStyle/>
          <a:p>
            <a:r>
              <a:rPr lang="en-US" sz="600" dirty="0" err="1"/>
              <a:t>Chabrillat</a:t>
            </a:r>
            <a:r>
              <a:rPr lang="en-US" sz="600" dirty="0"/>
              <a:t> et al., 2022</a:t>
            </a:r>
            <a:endParaRPr lang="en-DE" sz="600" dirty="0"/>
          </a:p>
        </p:txBody>
      </p:sp>
      <p:sp>
        <p:nvSpPr>
          <p:cNvPr id="7" name="TextBox 6">
            <a:extLst>
              <a:ext uri="{FF2B5EF4-FFF2-40B4-BE49-F238E27FC236}">
                <a16:creationId xmlns:a16="http://schemas.microsoft.com/office/drawing/2014/main" id="{097098B4-E5C1-43CF-A8C6-CA06C85A2108}"/>
              </a:ext>
            </a:extLst>
          </p:cNvPr>
          <p:cNvSpPr txBox="1"/>
          <p:nvPr/>
        </p:nvSpPr>
        <p:spPr>
          <a:xfrm>
            <a:off x="3124851" y="2484575"/>
            <a:ext cx="596638" cy="184666"/>
          </a:xfrm>
          <a:prstGeom prst="rect">
            <a:avLst/>
          </a:prstGeom>
          <a:noFill/>
        </p:spPr>
        <p:txBody>
          <a:bodyPr wrap="none" rtlCol="0">
            <a:spAutoFit/>
          </a:bodyPr>
          <a:lstStyle/>
          <a:p>
            <a:r>
              <a:rPr lang="en-US" sz="600" dirty="0"/>
              <a:t>E. Carmona</a:t>
            </a:r>
            <a:endParaRPr lang="en-DE" sz="600" dirty="0"/>
          </a:p>
        </p:txBody>
      </p:sp>
      <p:pic>
        <p:nvPicPr>
          <p:cNvPr id="20" name="Picture 19">
            <a:extLst>
              <a:ext uri="{FF2B5EF4-FFF2-40B4-BE49-F238E27FC236}">
                <a16:creationId xmlns:a16="http://schemas.microsoft.com/office/drawing/2014/main" id="{36ACBFA9-DE0F-4FA7-B715-95EE6F4C58F6}"/>
              </a:ext>
            </a:extLst>
          </p:cNvPr>
          <p:cNvPicPr>
            <a:picLocks noChangeAspect="1"/>
          </p:cNvPicPr>
          <p:nvPr/>
        </p:nvPicPr>
        <p:blipFill>
          <a:blip r:embed="rId7"/>
          <a:stretch>
            <a:fillRect/>
          </a:stretch>
        </p:blipFill>
        <p:spPr>
          <a:xfrm>
            <a:off x="679109" y="4608968"/>
            <a:ext cx="504695" cy="457747"/>
          </a:xfrm>
          <a:prstGeom prst="rect">
            <a:avLst/>
          </a:prstGeom>
        </p:spPr>
      </p:pic>
      <p:pic>
        <p:nvPicPr>
          <p:cNvPr id="23" name="Picture 16">
            <a:extLst>
              <a:ext uri="{FF2B5EF4-FFF2-40B4-BE49-F238E27FC236}">
                <a16:creationId xmlns:a16="http://schemas.microsoft.com/office/drawing/2014/main" id="{CF77190B-9693-486D-8AE5-4BC76AB251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0246" y="4634728"/>
            <a:ext cx="956547" cy="455894"/>
          </a:xfrm>
          <a:prstGeom prst="rect">
            <a:avLst/>
          </a:prstGeom>
        </p:spPr>
      </p:pic>
      <p:pic>
        <p:nvPicPr>
          <p:cNvPr id="24" name="Bild 14">
            <a:extLst>
              <a:ext uri="{FF2B5EF4-FFF2-40B4-BE49-F238E27FC236}">
                <a16:creationId xmlns:a16="http://schemas.microsoft.com/office/drawing/2014/main" id="{A77B91E5-D42E-4985-B1AC-BD9A781D7F25}"/>
              </a:ext>
            </a:extLst>
          </p:cNvPr>
          <p:cNvPicPr/>
          <p:nvPr/>
        </p:nvPicPr>
        <p:blipFill>
          <a:blip r:embed="rId9"/>
          <a:stretch/>
        </p:blipFill>
        <p:spPr>
          <a:xfrm>
            <a:off x="2267744" y="4717459"/>
            <a:ext cx="642311" cy="269227"/>
          </a:xfrm>
          <a:prstGeom prst="rect">
            <a:avLst/>
          </a:prstGeom>
          <a:solidFill>
            <a:schemeClr val="bg1"/>
          </a:solidFill>
          <a:ln>
            <a:noFill/>
          </a:ln>
        </p:spPr>
      </p:pic>
    </p:spTree>
    <p:extLst>
      <p:ext uri="{BB962C8B-B14F-4D97-AF65-F5344CB8AC3E}">
        <p14:creationId xmlns:p14="http://schemas.microsoft.com/office/powerpoint/2010/main" val="3830807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1E078ABA-9DA2-DE9F-11FC-29443797A8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259" y="1355156"/>
            <a:ext cx="2099341" cy="2136258"/>
          </a:xfrm>
          <a:prstGeom prst="rect">
            <a:avLst/>
          </a:prstGeom>
        </p:spPr>
      </p:pic>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105EDC-34E1-4D80-B051-D0CBD59863B8}" type="slidenum">
              <a:rPr kumimoji="0" lang="de-DE" altLang="de-DE" sz="1200" b="0" i="0" u="none" strike="noStrike" kern="1200" cap="none" spc="0" normalizeH="0" baseline="0" noProof="0" smtClean="0">
                <a:ln>
                  <a:noFill/>
                </a:ln>
                <a:solidFill>
                  <a:srgbClr val="808080"/>
                </a:solidFill>
                <a:effectLst/>
                <a:uLnTx/>
                <a:uFillTx/>
                <a:latin typeface="Verdana" panose="020B060403050404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de-DE" altLang="de-DE" sz="1200" b="0" i="0" u="none" strike="noStrike" kern="1200" cap="none" spc="0" normalizeH="0" baseline="0" noProof="0" dirty="0">
              <a:ln>
                <a:noFill/>
              </a:ln>
              <a:solidFill>
                <a:srgbClr val="000000"/>
              </a:solidFill>
              <a:effectLst/>
              <a:uLnTx/>
              <a:uFillTx/>
              <a:latin typeface="Verdana" panose="020B0604030504040204" pitchFamily="34" charset="0"/>
              <a:ea typeface="MS PGothic" panose="020B0600070205080204" pitchFamily="34" charset="-128"/>
              <a:cs typeface="+mn-cs"/>
            </a:endParaRPr>
          </a:p>
        </p:txBody>
      </p:sp>
      <p:sp>
        <p:nvSpPr>
          <p:cNvPr id="5" name="Title 1"/>
          <p:cNvSpPr>
            <a:spLocks noGrp="1"/>
          </p:cNvSpPr>
          <p:nvPr>
            <p:ph type="title"/>
          </p:nvPr>
        </p:nvSpPr>
        <p:spPr>
          <a:xfrm>
            <a:off x="853812" y="264329"/>
            <a:ext cx="7060502" cy="437101"/>
          </a:xfrm>
        </p:spPr>
        <p:txBody>
          <a:bodyPr/>
          <a:lstStyle/>
          <a:p>
            <a:r>
              <a:rPr lang="en-US" sz="1800" dirty="0"/>
              <a:t>EnMAP application results: </a:t>
            </a:r>
            <a:br>
              <a:rPr lang="en-US" sz="1800" dirty="0"/>
            </a:br>
            <a:r>
              <a:rPr lang="en-US" sz="1800" dirty="0"/>
              <a:t>Provision of new geo-bio-atm products</a:t>
            </a:r>
            <a:br>
              <a:rPr lang="en-US" sz="1800" dirty="0"/>
            </a:br>
            <a:r>
              <a:rPr lang="en-US" sz="1800" dirty="0"/>
              <a:t>Contribution to EU policies and Copernicus services </a:t>
            </a:r>
          </a:p>
        </p:txBody>
      </p:sp>
      <p:sp>
        <p:nvSpPr>
          <p:cNvPr id="2" name="TextBox 1"/>
          <p:cNvSpPr txBox="1"/>
          <p:nvPr/>
        </p:nvSpPr>
        <p:spPr>
          <a:xfrm>
            <a:off x="462991" y="1019814"/>
            <a:ext cx="1208985"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6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Soil</a:t>
            </a: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a:t>
            </a:r>
            <a:r>
              <a:rPr kumimoji="0" lang="de-DE" sz="16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carbon</a:t>
            </a: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 name="TextBox 15"/>
          <p:cNvSpPr txBox="1"/>
          <p:nvPr/>
        </p:nvSpPr>
        <p:spPr>
          <a:xfrm>
            <a:off x="2468082" y="1277023"/>
            <a:ext cx="1826141"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High </a:t>
            </a:r>
            <a:r>
              <a:rPr kumimoji="0" lang="de-DE" sz="16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resolution</a:t>
            </a: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6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methane</a:t>
            </a: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a:t>
            </a:r>
            <a:r>
              <a:rPr kumimoji="0" lang="de-DE" sz="16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mapping</a:t>
            </a: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7" name="TextBox 16"/>
          <p:cNvSpPr txBox="1"/>
          <p:nvPr/>
        </p:nvSpPr>
        <p:spPr>
          <a:xfrm>
            <a:off x="62336" y="3424790"/>
            <a:ext cx="2129109"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err="1">
                <a:ln>
                  <a:noFill/>
                </a:ln>
                <a:solidFill>
                  <a:srgbClr val="000000"/>
                </a:solidFill>
                <a:effectLst/>
                <a:uLnTx/>
                <a:uFillTx/>
                <a:latin typeface="Arial" panose="020B0604020202020204"/>
                <a:ea typeface="MS PGothic" panose="020B0600070205080204" pitchFamily="34" charset="-128"/>
                <a:cs typeface="+mn-cs"/>
              </a:rPr>
              <a:t>Soil</a:t>
            </a:r>
            <a:r>
              <a:rPr kumimoji="0" lang="de-DE" sz="1200"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rPr>
              <a:t> </a:t>
            </a:r>
            <a:r>
              <a:rPr kumimoji="0" lang="de-DE" sz="1200" b="0" i="0" u="none" strike="noStrike" kern="1200" cap="none" spc="0" normalizeH="0" baseline="0" noProof="0" dirty="0" err="1">
                <a:ln>
                  <a:noFill/>
                </a:ln>
                <a:solidFill>
                  <a:srgbClr val="000000"/>
                </a:solidFill>
                <a:effectLst/>
                <a:uLnTx/>
                <a:uFillTx/>
                <a:latin typeface="Arial" panose="020B0604020202020204"/>
                <a:ea typeface="MS PGothic" panose="020B0600070205080204" pitchFamily="34" charset="-128"/>
                <a:cs typeface="+mn-cs"/>
              </a:rPr>
              <a:t>Organic</a:t>
            </a:r>
            <a:r>
              <a:rPr kumimoji="0" lang="de-DE" sz="1200"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rPr>
              <a:t> Matter </a:t>
            </a:r>
            <a:r>
              <a:rPr kumimoji="0" lang="de-DE" sz="1200" b="0" i="0" u="none" strike="noStrike" kern="1200" cap="none" spc="0" normalizeH="0" baseline="0" noProof="0" dirty="0" err="1">
                <a:ln>
                  <a:noFill/>
                </a:ln>
                <a:solidFill>
                  <a:srgbClr val="000000"/>
                </a:solidFill>
                <a:effectLst/>
                <a:uLnTx/>
                <a:uFillTx/>
                <a:latin typeface="Arial" panose="020B0604020202020204"/>
                <a:ea typeface="MS PGothic" panose="020B0600070205080204" pitchFamily="34" charset="-128"/>
                <a:cs typeface="+mn-cs"/>
              </a:rPr>
              <a:t>mapping</a:t>
            </a:r>
            <a:endParaRPr kumimoji="0" lang="de-DE" sz="1200" b="0"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endParaRPr>
          </a:p>
        </p:txBody>
      </p:sp>
      <p:sp>
        <p:nvSpPr>
          <p:cNvPr id="3" name="TextBox 2"/>
          <p:cNvSpPr txBox="1"/>
          <p:nvPr/>
        </p:nvSpPr>
        <p:spPr>
          <a:xfrm>
            <a:off x="210580" y="3823136"/>
            <a:ext cx="1866674" cy="61555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Agricultural</a:t>
            </a:r>
            <a:r>
              <a:rPr kumimoji="0" lang="de-DE"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a:t>
            </a:r>
            <a:r>
              <a:rPr kumimoji="0" lang="de-DE" sz="12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test</a:t>
            </a:r>
            <a:r>
              <a:rPr kumimoji="0" lang="de-DE"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a:t>
            </a:r>
            <a:r>
              <a:rPr kumimoji="0" lang="de-DE" sz="12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site</a:t>
            </a:r>
            <a:r>
              <a:rPr kumimoji="0" lang="de-DE"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northern </a:t>
            </a:r>
            <a:r>
              <a:rPr kumimoji="0" lang="de-DE" sz="12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Greece</a:t>
            </a:r>
            <a:endParaRPr kumimoji="0" lang="de-DE"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000" b="0" i="1"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Chabrillat</a:t>
            </a:r>
            <a:r>
              <a:rPr kumimoji="0" lang="de-DE" sz="10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et al., 2024</a:t>
            </a:r>
          </a:p>
        </p:txBody>
      </p:sp>
      <p:pic>
        <p:nvPicPr>
          <p:cNvPr id="18" name="Picture 17"/>
          <p:cNvPicPr>
            <a:picLocks noChangeAspect="1"/>
          </p:cNvPicPr>
          <p:nvPr/>
        </p:nvPicPr>
        <p:blipFill>
          <a:blip r:embed="rId4"/>
          <a:stretch>
            <a:fillRect/>
          </a:stretch>
        </p:blipFill>
        <p:spPr>
          <a:xfrm>
            <a:off x="2274593" y="1817204"/>
            <a:ext cx="2190486" cy="2055271"/>
          </a:xfrm>
          <a:prstGeom prst="rect">
            <a:avLst/>
          </a:prstGeom>
        </p:spPr>
      </p:pic>
      <p:sp>
        <p:nvSpPr>
          <p:cNvPr id="19" name="TextBox 18"/>
          <p:cNvSpPr txBox="1"/>
          <p:nvPr/>
        </p:nvSpPr>
        <p:spPr>
          <a:xfrm>
            <a:off x="2274593" y="1956809"/>
            <a:ext cx="1479892"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FFFFFF"/>
                </a:solidFill>
                <a:effectLst/>
                <a:uLnTx/>
                <a:uFillTx/>
                <a:latin typeface="Arial" panose="020B0604020202020204"/>
                <a:ea typeface="MS PGothic" panose="020B0600070205080204" pitchFamily="34" charset="-128"/>
                <a:cs typeface="+mn-cs"/>
              </a:rPr>
              <a:t>CH4 </a:t>
            </a:r>
            <a:r>
              <a:rPr kumimoji="0" lang="de-DE" sz="1200" b="0" i="0" u="none" strike="noStrike" kern="1200" cap="none" spc="0" normalizeH="0" baseline="0" noProof="0" dirty="0" err="1">
                <a:ln>
                  <a:noFill/>
                </a:ln>
                <a:solidFill>
                  <a:srgbClr val="FFFFFF"/>
                </a:solidFill>
                <a:effectLst/>
                <a:uLnTx/>
                <a:uFillTx/>
                <a:latin typeface="Arial" panose="020B0604020202020204"/>
                <a:ea typeface="MS PGothic" panose="020B0600070205080204" pitchFamily="34" charset="-128"/>
                <a:cs typeface="+mn-cs"/>
              </a:rPr>
              <a:t>retrieval</a:t>
            </a:r>
            <a:r>
              <a:rPr kumimoji="0" lang="de-DE" sz="1200" b="0" i="0" u="none" strike="noStrike" kern="1200" cap="none" spc="0" normalizeH="0" baseline="0" noProof="0" dirty="0">
                <a:ln>
                  <a:noFill/>
                </a:ln>
                <a:solidFill>
                  <a:srgbClr val="FFFFFF"/>
                </a:solidFill>
                <a:effectLst/>
                <a:uLnTx/>
                <a:uFillTx/>
                <a:latin typeface="Arial" panose="020B0604020202020204"/>
                <a:ea typeface="MS PGothic" panose="020B0600070205080204" pitchFamily="34" charset="-128"/>
                <a:cs typeface="+mn-cs"/>
              </a:rPr>
              <a:t> (ppb)</a:t>
            </a:r>
          </a:p>
        </p:txBody>
      </p:sp>
      <p:sp>
        <p:nvSpPr>
          <p:cNvPr id="20" name="TextBox 19"/>
          <p:cNvSpPr txBox="1"/>
          <p:nvPr/>
        </p:nvSpPr>
        <p:spPr>
          <a:xfrm>
            <a:off x="2337791" y="4138059"/>
            <a:ext cx="2064090" cy="43088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Turkmenistan </a:t>
            </a:r>
            <a:r>
              <a:rPr kumimoji="0" lang="de-DE" sz="12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oil</a:t>
            </a:r>
            <a:r>
              <a:rPr kumimoji="0" lang="de-DE"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&amp; gas </a:t>
            </a:r>
            <a:r>
              <a:rPr kumimoji="0" lang="de-DE" sz="12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field</a:t>
            </a:r>
            <a:endParaRPr kumimoji="0" lang="de-DE"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0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Roger et al., 2023</a:t>
            </a:r>
          </a:p>
        </p:txBody>
      </p:sp>
      <p:pic>
        <p:nvPicPr>
          <p:cNvPr id="21" name="Picture 20"/>
          <p:cNvPicPr>
            <a:picLocks noChangeAspect="1"/>
          </p:cNvPicPr>
          <p:nvPr/>
        </p:nvPicPr>
        <p:blipFill>
          <a:blip r:embed="rId5"/>
          <a:stretch>
            <a:fillRect/>
          </a:stretch>
        </p:blipFill>
        <p:spPr>
          <a:xfrm>
            <a:off x="3301334" y="3858040"/>
            <a:ext cx="992889" cy="366253"/>
          </a:xfrm>
          <a:prstGeom prst="rect">
            <a:avLst/>
          </a:prstGeom>
        </p:spPr>
      </p:pic>
      <p:pic>
        <p:nvPicPr>
          <p:cNvPr id="24" name="Picture 23"/>
          <p:cNvPicPr>
            <a:picLocks noChangeAspect="1"/>
          </p:cNvPicPr>
          <p:nvPr/>
        </p:nvPicPr>
        <p:blipFill>
          <a:blip r:embed="rId6"/>
          <a:stretch>
            <a:fillRect/>
          </a:stretch>
        </p:blipFill>
        <p:spPr>
          <a:xfrm>
            <a:off x="4590580" y="1324666"/>
            <a:ext cx="2333714" cy="1809976"/>
          </a:xfrm>
          <a:prstGeom prst="rect">
            <a:avLst/>
          </a:prstGeom>
        </p:spPr>
      </p:pic>
      <p:sp>
        <p:nvSpPr>
          <p:cNvPr id="25" name="TextBox 24"/>
          <p:cNvSpPr txBox="1"/>
          <p:nvPr/>
        </p:nvSpPr>
        <p:spPr>
          <a:xfrm>
            <a:off x="4544976" y="998294"/>
            <a:ext cx="2350322" cy="33855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White </a:t>
            </a:r>
            <a:r>
              <a:rPr kumimoji="0" lang="de-DE" sz="16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mica</a:t>
            </a: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a:t>
            </a:r>
            <a:r>
              <a:rPr kumimoji="0" lang="de-DE" sz="16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composition</a:t>
            </a: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6" name="TextBox 25"/>
          <p:cNvSpPr txBox="1"/>
          <p:nvPr/>
        </p:nvSpPr>
        <p:spPr>
          <a:xfrm>
            <a:off x="4875710" y="3728679"/>
            <a:ext cx="1835105" cy="61555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Rekodiq </a:t>
            </a:r>
            <a:r>
              <a:rPr kumimoji="0" lang="de-DE" sz="12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porphyry</a:t>
            </a:r>
            <a:r>
              <a:rPr kumimoji="0" lang="de-DE"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a:t>
            </a:r>
            <a:r>
              <a:rPr kumimoji="0" lang="de-DE" sz="12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Cu</a:t>
            </a:r>
            <a:r>
              <a:rPr kumimoji="0" lang="de-DE"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–Au </a:t>
            </a:r>
            <a:r>
              <a:rPr kumimoji="0" lang="de-DE" sz="12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deposit</a:t>
            </a:r>
            <a:r>
              <a:rPr kumimoji="0" lang="de-DE"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Pakistan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0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Asadzadeh et al., 2024</a:t>
            </a:r>
          </a:p>
        </p:txBody>
      </p:sp>
      <p:sp>
        <p:nvSpPr>
          <p:cNvPr id="27" name="TextBox 26"/>
          <p:cNvSpPr txBox="1"/>
          <p:nvPr/>
        </p:nvSpPr>
        <p:spPr>
          <a:xfrm>
            <a:off x="4573034" y="3174681"/>
            <a:ext cx="2294206" cy="553998"/>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DE" sz="10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Vast</a:t>
            </a:r>
            <a:r>
              <a:rPr kumimoji="0" lang="de-DE" sz="1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a:t>
            </a:r>
            <a:r>
              <a:rPr kumimoji="0" lang="de-DE" sz="10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alteration</a:t>
            </a:r>
            <a:r>
              <a:rPr kumimoji="0" lang="de-DE" sz="1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a:t>
            </a:r>
            <a:r>
              <a:rPr kumimoji="0" lang="de-DE" sz="10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footprint</a:t>
            </a:r>
            <a:endParaRPr kumimoji="0" lang="de-DE" sz="1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DE" sz="10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Locating</a:t>
            </a:r>
            <a:r>
              <a:rPr kumimoji="0" lang="de-DE" sz="1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a:t>
            </a:r>
            <a:r>
              <a:rPr kumimoji="0" lang="de-DE" sz="10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the</a:t>
            </a:r>
            <a:r>
              <a:rPr kumimoji="0" lang="de-DE" sz="1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a:t>
            </a:r>
            <a:r>
              <a:rPr kumimoji="0" lang="de-DE" sz="10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core</a:t>
            </a:r>
            <a:r>
              <a:rPr kumimoji="0" lang="de-DE" sz="1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a:t>
            </a:r>
            <a:r>
              <a:rPr kumimoji="0" lang="de-DE" sz="10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of</a:t>
            </a:r>
            <a:r>
              <a:rPr kumimoji="0" lang="de-DE" sz="1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a:t>
            </a:r>
            <a:r>
              <a:rPr kumimoji="0" lang="de-DE" sz="10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the</a:t>
            </a:r>
            <a:r>
              <a:rPr kumimoji="0" lang="de-DE" sz="1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a:t>
            </a:r>
            <a:r>
              <a:rPr kumimoji="0" lang="de-DE" sz="10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system</a:t>
            </a:r>
            <a:r>
              <a:rPr kumimoji="0" lang="de-DE" sz="1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a:t>
            </a:r>
            <a:r>
              <a:rPr kumimoji="0" lang="de-DE" sz="10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with</a:t>
            </a:r>
            <a:r>
              <a:rPr kumimoji="0" lang="de-DE" sz="10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EnMAP</a:t>
            </a:r>
          </a:p>
        </p:txBody>
      </p:sp>
      <p:pic>
        <p:nvPicPr>
          <p:cNvPr id="28" name="Picture 27"/>
          <p:cNvPicPr>
            <a:picLocks noChangeAspect="1"/>
          </p:cNvPicPr>
          <p:nvPr/>
        </p:nvPicPr>
        <p:blipFill rotWithShape="1">
          <a:blip r:embed="rId7"/>
          <a:srcRect l="13474" t="5503" b="9629"/>
          <a:stretch/>
        </p:blipFill>
        <p:spPr>
          <a:xfrm>
            <a:off x="7012889" y="1652275"/>
            <a:ext cx="2153566" cy="1737769"/>
          </a:xfrm>
          <a:prstGeom prst="rect">
            <a:avLst/>
          </a:prstGeom>
        </p:spPr>
      </p:pic>
      <p:sp>
        <p:nvSpPr>
          <p:cNvPr id="29" name="TextBox 28"/>
          <p:cNvSpPr txBox="1"/>
          <p:nvPr/>
        </p:nvSpPr>
        <p:spPr>
          <a:xfrm>
            <a:off x="7190079" y="1105563"/>
            <a:ext cx="1508604"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Snow </a:t>
            </a:r>
            <a:r>
              <a:rPr kumimoji="0" lang="de-DE" sz="16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grain</a:t>
            </a: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a:t>
            </a:r>
            <a:r>
              <a:rPr kumimoji="0" lang="de-DE" sz="16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diameter</a:t>
            </a: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(mm)</a:t>
            </a:r>
          </a:p>
        </p:txBody>
      </p:sp>
      <p:sp>
        <p:nvSpPr>
          <p:cNvPr id="30" name="TextBox 29"/>
          <p:cNvSpPr txBox="1"/>
          <p:nvPr/>
        </p:nvSpPr>
        <p:spPr>
          <a:xfrm>
            <a:off x="7033535" y="3425613"/>
            <a:ext cx="1835105" cy="61555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Aviator</a:t>
            </a:r>
            <a:r>
              <a:rPr kumimoji="0" lang="de-DE"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glacier, </a:t>
            </a:r>
            <a:r>
              <a:rPr kumimoji="0" lang="de-DE" sz="12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Antarctica</a:t>
            </a:r>
            <a:endParaRPr kumimoji="0" lang="de-DE"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000" b="0" i="1"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mn-cs"/>
              </a:rPr>
              <a:t>Kokhanovsky</a:t>
            </a:r>
            <a:r>
              <a:rPr kumimoji="0" lang="de-DE" sz="10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rPr>
              <a:t> et al., 2024</a:t>
            </a:r>
          </a:p>
        </p:txBody>
      </p:sp>
      <p:grpSp>
        <p:nvGrpSpPr>
          <p:cNvPr id="32" name="Gruppieren 30"/>
          <p:cNvGrpSpPr/>
          <p:nvPr/>
        </p:nvGrpSpPr>
        <p:grpSpPr>
          <a:xfrm>
            <a:off x="110409" y="2895693"/>
            <a:ext cx="959961" cy="543775"/>
            <a:chOff x="544593" y="3578224"/>
            <a:chExt cx="1058030" cy="599327"/>
          </a:xfrm>
        </p:grpSpPr>
        <p:pic>
          <p:nvPicPr>
            <p:cNvPr id="33" name="Picture 27">
              <a:extLst>
                <a:ext uri="{FF2B5EF4-FFF2-40B4-BE49-F238E27FC236}">
                  <a16:creationId xmlns:a16="http://schemas.microsoft.com/office/drawing/2014/main" id="{26C33224-730D-9306-80F9-8F9CD5BEBDEF}"/>
                </a:ext>
              </a:extLst>
            </p:cNvPr>
            <p:cNvPicPr>
              <a:picLocks noChangeAspect="1"/>
            </p:cNvPicPr>
            <p:nvPr/>
          </p:nvPicPr>
          <p:blipFill rotWithShape="1">
            <a:blip r:embed="rId8"/>
            <a:srcRect t="-149646" r="-12684" b="1"/>
            <a:stretch/>
          </p:blipFill>
          <p:spPr>
            <a:xfrm>
              <a:off x="575346" y="3578224"/>
              <a:ext cx="1027277" cy="599327"/>
            </a:xfrm>
            <a:prstGeom prst="rect">
              <a:avLst/>
            </a:prstGeom>
            <a:solidFill>
              <a:srgbClr val="FEFFFF"/>
            </a:solidFill>
            <a:ln>
              <a:solidFill>
                <a:schemeClr val="bg1">
                  <a:lumMod val="10000"/>
                </a:schemeClr>
              </a:solidFill>
            </a:ln>
          </p:spPr>
        </p:pic>
        <p:grpSp>
          <p:nvGrpSpPr>
            <p:cNvPr id="34" name="Group 17">
              <a:extLst>
                <a:ext uri="{FF2B5EF4-FFF2-40B4-BE49-F238E27FC236}">
                  <a16:creationId xmlns:a16="http://schemas.microsoft.com/office/drawing/2014/main" id="{A7F685FF-CF06-BDC8-E0E9-C0CBA3C02485}"/>
                </a:ext>
              </a:extLst>
            </p:cNvPr>
            <p:cNvGrpSpPr/>
            <p:nvPr/>
          </p:nvGrpSpPr>
          <p:grpSpPr>
            <a:xfrm>
              <a:off x="544593" y="3633776"/>
              <a:ext cx="1054849" cy="275385"/>
              <a:chOff x="2675612" y="4025373"/>
              <a:chExt cx="1224292" cy="319622"/>
            </a:xfrm>
          </p:grpSpPr>
          <p:pic>
            <p:nvPicPr>
              <p:cNvPr id="35" name="Picture 16">
                <a:extLst>
                  <a:ext uri="{FF2B5EF4-FFF2-40B4-BE49-F238E27FC236}">
                    <a16:creationId xmlns:a16="http://schemas.microsoft.com/office/drawing/2014/main" id="{C2D4780E-B366-6733-1363-BE2550E3D05F}"/>
                  </a:ext>
                </a:extLst>
              </p:cNvPr>
              <p:cNvPicPr>
                <a:picLocks noChangeAspect="1"/>
              </p:cNvPicPr>
              <p:nvPr/>
            </p:nvPicPr>
            <p:blipFill>
              <a:blip r:embed="rId9"/>
              <a:stretch>
                <a:fillRect/>
              </a:stretch>
            </p:blipFill>
            <p:spPr>
              <a:xfrm>
                <a:off x="2844892" y="4227816"/>
                <a:ext cx="889973" cy="117179"/>
              </a:xfrm>
              <a:prstGeom prst="rect">
                <a:avLst/>
              </a:prstGeom>
              <a:ln>
                <a:solidFill>
                  <a:schemeClr val="bg1">
                    <a:lumMod val="10000"/>
                  </a:schemeClr>
                </a:solidFill>
              </a:ln>
            </p:spPr>
          </p:pic>
          <p:sp>
            <p:nvSpPr>
              <p:cNvPr id="36" name="TextBox 18">
                <a:extLst>
                  <a:ext uri="{FF2B5EF4-FFF2-40B4-BE49-F238E27FC236}">
                    <a16:creationId xmlns:a16="http://schemas.microsoft.com/office/drawing/2014/main" id="{17C39C53-70D3-892B-998B-B8281BDCD897}"/>
                  </a:ext>
                </a:extLst>
              </p:cNvPr>
              <p:cNvSpPr txBox="1"/>
              <p:nvPr/>
            </p:nvSpPr>
            <p:spPr>
              <a:xfrm>
                <a:off x="3561345" y="4056445"/>
                <a:ext cx="338559" cy="187891"/>
              </a:xfrm>
              <a:prstGeom prst="rect">
                <a:avLst/>
              </a:prstGeom>
              <a:noFill/>
            </p:spPr>
            <p:txBody>
              <a:bodyPr wrap="none" lIns="0" tIns="0" rIns="0" bIns="0"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900" b="1" i="0" u="none" strike="noStrike" kern="1200" cap="none" spc="0" normalizeH="0" baseline="0" noProof="0" dirty="0">
                    <a:ln>
                      <a:noFill/>
                    </a:ln>
                    <a:solidFill>
                      <a:srgbClr val="FFFFFF">
                        <a:lumMod val="10000"/>
                      </a:srgbClr>
                    </a:solidFill>
                    <a:effectLst/>
                    <a:uLnTx/>
                    <a:uFillTx/>
                    <a:latin typeface="Calibri" panose="020F0502020204030204" pitchFamily="34" charset="0"/>
                    <a:ea typeface="MS PGothic" panose="020B0600070205080204" pitchFamily="34" charset="-128"/>
                    <a:cs typeface="Calibri" panose="020F0502020204030204" pitchFamily="34" charset="0"/>
                  </a:rPr>
                  <a:t>7</a:t>
                </a:r>
                <a:endParaRPr kumimoji="0" lang="en-GB" sz="900" b="1" i="0" u="none" strike="noStrike" kern="1200" cap="none" spc="0" normalizeH="0" baseline="0" noProof="0" dirty="0">
                  <a:ln>
                    <a:noFill/>
                  </a:ln>
                  <a:solidFill>
                    <a:srgbClr val="FFFFFF">
                      <a:lumMod val="10000"/>
                    </a:srgbClr>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7" name="TextBox 19">
                <a:extLst>
                  <a:ext uri="{FF2B5EF4-FFF2-40B4-BE49-F238E27FC236}">
                    <a16:creationId xmlns:a16="http://schemas.microsoft.com/office/drawing/2014/main" id="{9166ED88-2EF3-B95F-97C2-ADFF0CC2E939}"/>
                  </a:ext>
                </a:extLst>
              </p:cNvPr>
              <p:cNvSpPr txBox="1"/>
              <p:nvPr/>
            </p:nvSpPr>
            <p:spPr>
              <a:xfrm>
                <a:off x="2675612" y="4052842"/>
                <a:ext cx="338559" cy="191494"/>
              </a:xfrm>
              <a:prstGeom prst="rect">
                <a:avLst/>
              </a:prstGeom>
              <a:noFill/>
            </p:spPr>
            <p:txBody>
              <a:bodyPr wrap="none" lIns="0" tIns="0" rIns="0" bIns="0" rtlCol="0" anchor="ctr" anchorCtr="0">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900" b="1" i="0" u="none" strike="noStrike" kern="1200" cap="none" spc="0" normalizeH="0" baseline="0" noProof="0" dirty="0">
                    <a:ln>
                      <a:noFill/>
                    </a:ln>
                    <a:solidFill>
                      <a:srgbClr val="FFFFFF">
                        <a:lumMod val="10000"/>
                      </a:srgbClr>
                    </a:solidFill>
                    <a:effectLst/>
                    <a:uLnTx/>
                    <a:uFillTx/>
                    <a:latin typeface="Calibri" panose="020F0502020204030204" pitchFamily="34" charset="0"/>
                    <a:ea typeface="MS PGothic" panose="020B0600070205080204" pitchFamily="34" charset="-128"/>
                    <a:cs typeface="Calibri" panose="020F0502020204030204" pitchFamily="34" charset="0"/>
                  </a:rPr>
                  <a:t>0</a:t>
                </a:r>
                <a:endParaRPr kumimoji="0" lang="en-GB" sz="900" b="1" i="0" u="none" strike="noStrike" kern="1200" cap="none" spc="0" normalizeH="0" baseline="0" noProof="0" dirty="0">
                  <a:ln>
                    <a:noFill/>
                  </a:ln>
                  <a:solidFill>
                    <a:srgbClr val="FFFFFF">
                      <a:lumMod val="10000"/>
                    </a:srgbClr>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8" name="TextBox 20">
                <a:extLst>
                  <a:ext uri="{FF2B5EF4-FFF2-40B4-BE49-F238E27FC236}">
                    <a16:creationId xmlns:a16="http://schemas.microsoft.com/office/drawing/2014/main" id="{2143AE9A-9F84-1265-546D-46EA9D59AD29}"/>
                  </a:ext>
                </a:extLst>
              </p:cNvPr>
              <p:cNvSpPr txBox="1"/>
              <p:nvPr/>
            </p:nvSpPr>
            <p:spPr>
              <a:xfrm>
                <a:off x="3033234" y="4025373"/>
                <a:ext cx="519243" cy="187891"/>
              </a:xfrm>
              <a:prstGeom prst="rect">
                <a:avLst/>
              </a:prstGeom>
              <a:noFill/>
            </p:spPr>
            <p:txBody>
              <a:bodyPr wrap="none" lIns="0" tIns="0" rIns="0" bIns="0"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900" b="1" i="0" u="none" strike="noStrike" kern="1200" cap="none" spc="0" normalizeH="0" baseline="0" noProof="0" dirty="0">
                    <a:ln>
                      <a:noFill/>
                    </a:ln>
                    <a:solidFill>
                      <a:srgbClr val="FFFFFF">
                        <a:lumMod val="10000"/>
                      </a:srgbClr>
                    </a:solidFill>
                    <a:effectLst/>
                    <a:uLnTx/>
                    <a:uFillTx/>
                    <a:latin typeface="Calibri" panose="020F0502020204030204" pitchFamily="34" charset="0"/>
                    <a:ea typeface="MS PGothic" panose="020B0600070205080204" pitchFamily="34" charset="-128"/>
                    <a:cs typeface="Calibri" panose="020F0502020204030204" pitchFamily="34" charset="0"/>
                  </a:rPr>
                  <a:t>OM [%] </a:t>
                </a:r>
                <a:endParaRPr kumimoji="0" lang="en-GB" sz="900" b="1" i="0" u="none" strike="noStrike" kern="1200" cap="none" spc="0" normalizeH="0" baseline="0" noProof="0" dirty="0">
                  <a:ln>
                    <a:noFill/>
                  </a:ln>
                  <a:solidFill>
                    <a:srgbClr val="FFFFFF">
                      <a:lumMod val="10000"/>
                    </a:srgbClr>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grpSp>
      <p:pic>
        <p:nvPicPr>
          <p:cNvPr id="39" name="Picture 38">
            <a:extLst>
              <a:ext uri="{FF2B5EF4-FFF2-40B4-BE49-F238E27FC236}">
                <a16:creationId xmlns:a16="http://schemas.microsoft.com/office/drawing/2014/main" id="{B65AE135-8B64-4C9E-8667-8953E7AF0786}"/>
              </a:ext>
            </a:extLst>
          </p:cNvPr>
          <p:cNvPicPr>
            <a:picLocks noChangeAspect="1"/>
          </p:cNvPicPr>
          <p:nvPr/>
        </p:nvPicPr>
        <p:blipFill>
          <a:blip r:embed="rId10"/>
          <a:stretch>
            <a:fillRect/>
          </a:stretch>
        </p:blipFill>
        <p:spPr>
          <a:xfrm>
            <a:off x="679109" y="4608968"/>
            <a:ext cx="504695" cy="457747"/>
          </a:xfrm>
          <a:prstGeom prst="rect">
            <a:avLst/>
          </a:prstGeom>
        </p:spPr>
      </p:pic>
      <p:pic>
        <p:nvPicPr>
          <p:cNvPr id="40" name="Picture 16">
            <a:extLst>
              <a:ext uri="{FF2B5EF4-FFF2-40B4-BE49-F238E27FC236}">
                <a16:creationId xmlns:a16="http://schemas.microsoft.com/office/drawing/2014/main" id="{04C3B04B-5CF7-4B80-8056-88F275C57AC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10246" y="4634728"/>
            <a:ext cx="956547" cy="455894"/>
          </a:xfrm>
          <a:prstGeom prst="rect">
            <a:avLst/>
          </a:prstGeom>
        </p:spPr>
      </p:pic>
      <p:pic>
        <p:nvPicPr>
          <p:cNvPr id="41" name="Bild 14">
            <a:extLst>
              <a:ext uri="{FF2B5EF4-FFF2-40B4-BE49-F238E27FC236}">
                <a16:creationId xmlns:a16="http://schemas.microsoft.com/office/drawing/2014/main" id="{B19E1CF7-3B91-4A14-A431-86309EF317D2}"/>
              </a:ext>
            </a:extLst>
          </p:cNvPr>
          <p:cNvPicPr/>
          <p:nvPr/>
        </p:nvPicPr>
        <p:blipFill>
          <a:blip r:embed="rId12"/>
          <a:stretch/>
        </p:blipFill>
        <p:spPr>
          <a:xfrm>
            <a:off x="2267744" y="4717459"/>
            <a:ext cx="642311" cy="269227"/>
          </a:xfrm>
          <a:prstGeom prst="rect">
            <a:avLst/>
          </a:prstGeom>
          <a:solidFill>
            <a:schemeClr val="bg1"/>
          </a:solidFill>
          <a:ln>
            <a:noFill/>
          </a:ln>
        </p:spPr>
      </p:pic>
    </p:spTree>
    <p:extLst>
      <p:ext uri="{BB962C8B-B14F-4D97-AF65-F5344CB8AC3E}">
        <p14:creationId xmlns:p14="http://schemas.microsoft.com/office/powerpoint/2010/main" val="1496177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902FD-AF82-4D12-A1B6-C796F154DBDF}"/>
              </a:ext>
            </a:extLst>
          </p:cNvPr>
          <p:cNvSpPr>
            <a:spLocks noGrp="1"/>
          </p:cNvSpPr>
          <p:nvPr>
            <p:ph type="title"/>
          </p:nvPr>
        </p:nvSpPr>
        <p:spPr/>
        <p:txBody>
          <a:bodyPr/>
          <a:lstStyle/>
          <a:p>
            <a:r>
              <a:rPr lang="en-US" dirty="0"/>
              <a:t>EnMAP science program after 1</a:t>
            </a:r>
            <a:r>
              <a:rPr lang="en-US" baseline="30000" dirty="0"/>
              <a:t>st</a:t>
            </a:r>
            <a:r>
              <a:rPr lang="en-US" dirty="0"/>
              <a:t> year of mission</a:t>
            </a:r>
            <a:endParaRPr lang="en-DE" dirty="0"/>
          </a:p>
        </p:txBody>
      </p:sp>
      <p:sp>
        <p:nvSpPr>
          <p:cNvPr id="3" name="Content Placeholder 2">
            <a:extLst>
              <a:ext uri="{FF2B5EF4-FFF2-40B4-BE49-F238E27FC236}">
                <a16:creationId xmlns:a16="http://schemas.microsoft.com/office/drawing/2014/main" id="{3596A8D4-6903-4760-BC2A-458B7F348DB2}"/>
              </a:ext>
            </a:extLst>
          </p:cNvPr>
          <p:cNvSpPr>
            <a:spLocks noGrp="1"/>
          </p:cNvSpPr>
          <p:nvPr>
            <p:ph idx="1"/>
          </p:nvPr>
        </p:nvSpPr>
        <p:spPr>
          <a:xfrm>
            <a:off x="147047" y="779243"/>
            <a:ext cx="8839200" cy="550245"/>
          </a:xfrm>
        </p:spPr>
        <p:txBody>
          <a:bodyPr/>
          <a:lstStyle/>
          <a:p>
            <a:r>
              <a:rPr lang="en-US" sz="1400" dirty="0"/>
              <a:t>Maintained in a reduced version</a:t>
            </a:r>
          </a:p>
          <a:p>
            <a:r>
              <a:rPr lang="en-US" sz="1400" dirty="0"/>
              <a:t>Focus</a:t>
            </a:r>
          </a:p>
          <a:p>
            <a:pPr lvl="1"/>
            <a:r>
              <a:rPr lang="en-US" sz="1100" dirty="0"/>
              <a:t>Mission support: </a:t>
            </a:r>
            <a:r>
              <a:rPr lang="en-US" sz="1100" dirty="0">
                <a:solidFill>
                  <a:schemeClr val="tx1"/>
                </a:solidFill>
              </a:rPr>
              <a:t>Science/Technical recommendations to the mission board (data quality, acquisition strategy), review of users proposals, background and foreground mission</a:t>
            </a:r>
          </a:p>
          <a:p>
            <a:pPr lvl="1"/>
            <a:r>
              <a:rPr lang="en-US" sz="1100" dirty="0">
                <a:solidFill>
                  <a:srgbClr val="004D95"/>
                </a:solidFill>
              </a:rPr>
              <a:t>External validation</a:t>
            </a:r>
            <a:r>
              <a:rPr lang="en-US" sz="1100" dirty="0">
                <a:solidFill>
                  <a:schemeClr val="tx1"/>
                </a:solidFill>
              </a:rPr>
              <a:t>: EnMAP data quality monitoring, international campaigns, cross-mission collaborations</a:t>
            </a:r>
          </a:p>
          <a:p>
            <a:pPr marL="914400" lvl="2" indent="0">
              <a:buNone/>
            </a:pPr>
            <a:endParaRPr lang="en-US" dirty="0">
              <a:solidFill>
                <a:schemeClr val="tx1"/>
              </a:solidFill>
            </a:endParaRPr>
          </a:p>
          <a:p>
            <a:endParaRPr lang="en-US" sz="1400" dirty="0"/>
          </a:p>
        </p:txBody>
      </p:sp>
      <p:sp>
        <p:nvSpPr>
          <p:cNvPr id="4" name="Slide Number Placeholder 3">
            <a:extLst>
              <a:ext uri="{FF2B5EF4-FFF2-40B4-BE49-F238E27FC236}">
                <a16:creationId xmlns:a16="http://schemas.microsoft.com/office/drawing/2014/main" id="{BC2287C2-7A76-4816-8E4A-7D33F1B1D269}"/>
              </a:ext>
            </a:extLst>
          </p:cNvPr>
          <p:cNvSpPr>
            <a:spLocks noGrp="1"/>
          </p:cNvSpPr>
          <p:nvPr>
            <p:ph type="sldNum" sz="quarter" idx="11"/>
          </p:nvPr>
        </p:nvSpPr>
        <p:spPr/>
        <p:txBody>
          <a:bodyPr/>
          <a:lstStyle/>
          <a:p>
            <a:fld id="{48105EDC-34E1-4D80-B051-D0CBD59863B8}" type="slidenum">
              <a:rPr lang="de-DE" altLang="de-DE" smtClean="0">
                <a:solidFill>
                  <a:srgbClr val="808080"/>
                </a:solidFill>
              </a:rPr>
              <a:pPr/>
              <a:t>4</a:t>
            </a:fld>
            <a:endParaRPr lang="de-DE" altLang="de-DE">
              <a:solidFill>
                <a:srgbClr val="000000"/>
              </a:solidFill>
            </a:endParaRPr>
          </a:p>
        </p:txBody>
      </p:sp>
      <p:sp>
        <p:nvSpPr>
          <p:cNvPr id="6" name="CustomShape 1">
            <a:extLst>
              <a:ext uri="{FF2B5EF4-FFF2-40B4-BE49-F238E27FC236}">
                <a16:creationId xmlns:a16="http://schemas.microsoft.com/office/drawing/2014/main" id="{A7827FD0-E626-4840-BABB-7F08AA1656A7}"/>
              </a:ext>
            </a:extLst>
          </p:cNvPr>
          <p:cNvSpPr/>
          <p:nvPr/>
        </p:nvSpPr>
        <p:spPr>
          <a:xfrm>
            <a:off x="4427984" y="3679891"/>
            <a:ext cx="4787655" cy="878799"/>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67500" tIns="35100" rIns="67500" bIns="35100">
            <a:spAutoFit/>
          </a:bodyPr>
          <a:lstStyle/>
          <a:p>
            <a:pPr defTabSz="914378" fontAlgn="auto">
              <a:spcBef>
                <a:spcPts val="0"/>
              </a:spcBef>
              <a:spcAft>
                <a:spcPts val="0"/>
              </a:spcAft>
            </a:pPr>
            <a:r>
              <a:rPr lang="en-US" sz="1050" b="1" spc="-1" dirty="0">
                <a:solidFill>
                  <a:srgbClr val="000000"/>
                </a:solidFill>
                <a:latin typeface="Arial"/>
                <a:ea typeface="ＭＳ Ｐゴシック"/>
              </a:rPr>
              <a:t>Partners</a:t>
            </a:r>
            <a:r>
              <a:rPr lang="en-US" sz="1050" spc="-1" dirty="0">
                <a:solidFill>
                  <a:srgbClr val="000000"/>
                </a:solidFill>
                <a:latin typeface="Arial"/>
                <a:ea typeface="ＭＳ Ｐゴシック"/>
              </a:rPr>
              <a:t>: </a:t>
            </a:r>
          </a:p>
          <a:p>
            <a:pPr defTabSz="914378" fontAlgn="auto">
              <a:spcBef>
                <a:spcPts val="0"/>
              </a:spcBef>
              <a:spcAft>
                <a:spcPts val="0"/>
              </a:spcAft>
            </a:pPr>
            <a:r>
              <a:rPr lang="en-US" sz="1050" spc="-1" dirty="0">
                <a:solidFill>
                  <a:srgbClr val="000000"/>
                </a:solidFill>
                <a:latin typeface="Arial"/>
                <a:ea typeface="ＭＳ Ｐゴシック"/>
              </a:rPr>
              <a:t>Lead GFZ Potsdam (HYPERedu, soil, minerals) with HU Berlin (EnMAP Box)</a:t>
            </a:r>
          </a:p>
          <a:p>
            <a:pPr defTabSz="914378" fontAlgn="auto">
              <a:spcBef>
                <a:spcPts val="0"/>
              </a:spcBef>
              <a:spcAft>
                <a:spcPts val="0"/>
              </a:spcAft>
            </a:pPr>
            <a:r>
              <a:rPr lang="en-US" sz="1050" spc="-1" dirty="0">
                <a:solidFill>
                  <a:srgbClr val="000000"/>
                </a:solidFill>
                <a:latin typeface="Arial"/>
                <a:ea typeface="ＭＳ Ｐゴシック"/>
              </a:rPr>
              <a:t>Partners: LMU </a:t>
            </a:r>
            <a:r>
              <a:rPr lang="en-US" sz="1050" spc="-1" dirty="0" err="1">
                <a:solidFill>
                  <a:srgbClr val="000000"/>
                </a:solidFill>
                <a:latin typeface="Arial"/>
                <a:ea typeface="ＭＳ Ｐゴシック"/>
              </a:rPr>
              <a:t>München</a:t>
            </a:r>
            <a:r>
              <a:rPr lang="en-US" sz="1050" spc="-1" dirty="0">
                <a:solidFill>
                  <a:srgbClr val="000000"/>
                </a:solidFill>
                <a:latin typeface="Arial"/>
                <a:ea typeface="ＭＳ Ｐゴシック"/>
              </a:rPr>
              <a:t> (agriculture), AWI Bremerhaven (water)</a:t>
            </a:r>
            <a:endParaRPr lang="de-DE" sz="1050" spc="-1" dirty="0">
              <a:solidFill>
                <a:srgbClr val="000000"/>
              </a:solidFill>
              <a:latin typeface="Arial"/>
              <a:ea typeface="ＭＳ Ｐゴシック"/>
            </a:endParaRPr>
          </a:p>
          <a:p>
            <a:pPr defTabSz="914378" fontAlgn="auto">
              <a:spcBef>
                <a:spcPts val="0"/>
              </a:spcBef>
              <a:spcAft>
                <a:spcPts val="0"/>
              </a:spcAft>
            </a:pPr>
            <a:r>
              <a:rPr lang="en-US" sz="1050" b="1" spc="-1" dirty="0">
                <a:solidFill>
                  <a:srgbClr val="000000"/>
                </a:solidFill>
                <a:latin typeface="Arial"/>
                <a:ea typeface="ＭＳ Ｐゴシック"/>
              </a:rPr>
              <a:t>Funding: </a:t>
            </a:r>
          </a:p>
          <a:p>
            <a:pPr defTabSz="914378" fontAlgn="auto">
              <a:spcBef>
                <a:spcPts val="0"/>
              </a:spcBef>
              <a:spcAft>
                <a:spcPts val="0"/>
              </a:spcAft>
            </a:pPr>
            <a:r>
              <a:rPr lang="en-US" sz="1050" spc="-1" dirty="0">
                <a:solidFill>
                  <a:srgbClr val="000000"/>
                </a:solidFill>
                <a:latin typeface="Arial"/>
                <a:ea typeface="ＭＳ Ｐゴシック"/>
              </a:rPr>
              <a:t>DLR Space Agency with resources from the </a:t>
            </a:r>
            <a:r>
              <a:rPr lang="de-DE" sz="1050" spc="-1" dirty="0">
                <a:solidFill>
                  <a:srgbClr val="000000"/>
                </a:solidFill>
                <a:latin typeface="Arial"/>
                <a:ea typeface="ＭＳ Ｐゴシック"/>
                <a:sym typeface="Wingdings" panose="05000000000000000000" pitchFamily="2" charset="2"/>
              </a:rPr>
              <a:t>BMWK</a:t>
            </a:r>
          </a:p>
        </p:txBody>
      </p:sp>
      <p:sp>
        <p:nvSpPr>
          <p:cNvPr id="7" name="CustomShape 1">
            <a:extLst>
              <a:ext uri="{FF2B5EF4-FFF2-40B4-BE49-F238E27FC236}">
                <a16:creationId xmlns:a16="http://schemas.microsoft.com/office/drawing/2014/main" id="{998B6E52-84A4-4151-B9FB-BEAA5CD2401B}"/>
              </a:ext>
            </a:extLst>
          </p:cNvPr>
          <p:cNvSpPr/>
          <p:nvPr/>
        </p:nvSpPr>
        <p:spPr>
          <a:xfrm>
            <a:off x="158089" y="3518308"/>
            <a:ext cx="4123973" cy="1040382"/>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67500" tIns="35100" rIns="67500" bIns="35100">
            <a:spAutoFit/>
          </a:bodyPr>
          <a:lstStyle/>
          <a:p>
            <a:pPr defTabSz="914378" fontAlgn="auto">
              <a:spcBef>
                <a:spcPts val="449"/>
              </a:spcBef>
              <a:spcAft>
                <a:spcPts val="0"/>
              </a:spcAft>
            </a:pPr>
            <a:r>
              <a:rPr lang="en-US" sz="1050" b="1" spc="-1" dirty="0">
                <a:solidFill>
                  <a:srgbClr val="000000"/>
                </a:solidFill>
                <a:latin typeface="Arial"/>
                <a:ea typeface="ＭＳ Ｐゴシック"/>
              </a:rPr>
              <a:t>Work packages</a:t>
            </a:r>
            <a:r>
              <a:rPr lang="en-US" sz="1050" spc="-1" dirty="0">
                <a:solidFill>
                  <a:srgbClr val="000000"/>
                </a:solidFill>
                <a:latin typeface="Arial"/>
                <a:ea typeface="ＭＳ Ｐゴシック"/>
              </a:rPr>
              <a:t>:</a:t>
            </a:r>
            <a:r>
              <a:rPr lang="de-DE" sz="1050" spc="-1" dirty="0">
                <a:solidFill>
                  <a:srgbClr val="000000"/>
                </a:solidFill>
                <a:latin typeface="Arial"/>
                <a:ea typeface="ＭＳ Ｐゴシック"/>
              </a:rPr>
              <a:t> </a:t>
            </a:r>
          </a:p>
          <a:p>
            <a:pPr defTabSz="914378" fontAlgn="auto">
              <a:spcBef>
                <a:spcPts val="0"/>
              </a:spcBef>
              <a:spcAft>
                <a:spcPts val="0"/>
              </a:spcAft>
            </a:pPr>
            <a:r>
              <a:rPr lang="en-US" sz="1050" spc="-1" dirty="0">
                <a:solidFill>
                  <a:srgbClr val="000000"/>
                </a:solidFill>
                <a:latin typeface="Arial"/>
                <a:ea typeface="ＭＳ Ｐゴシック"/>
              </a:rPr>
              <a:t>WP1 – WP2: Validation/data quality </a:t>
            </a:r>
            <a:r>
              <a:rPr lang="de-DE" sz="1050" spc="-1" dirty="0" err="1">
                <a:solidFill>
                  <a:srgbClr val="000000"/>
                </a:solidFill>
                <a:latin typeface="Arial"/>
                <a:ea typeface="ＭＳ Ｐゴシック"/>
              </a:rPr>
              <a:t>and</a:t>
            </a:r>
            <a:r>
              <a:rPr lang="de-DE" sz="1050" spc="-1" dirty="0">
                <a:solidFill>
                  <a:srgbClr val="000000"/>
                </a:solidFill>
                <a:latin typeface="Arial"/>
                <a:ea typeface="ＭＳ Ｐゴシック"/>
              </a:rPr>
              <a:t> </a:t>
            </a:r>
            <a:r>
              <a:rPr lang="de-DE" sz="1050" spc="-1" dirty="0" err="1">
                <a:solidFill>
                  <a:srgbClr val="000000"/>
                </a:solidFill>
                <a:latin typeface="Arial"/>
                <a:ea typeface="ＭＳ Ｐゴシック"/>
              </a:rPr>
              <a:t>campaigns</a:t>
            </a:r>
            <a:endParaRPr lang="de-DE" sz="1050" spc="-1" dirty="0">
              <a:solidFill>
                <a:srgbClr val="000000"/>
              </a:solidFill>
              <a:latin typeface="Arial"/>
              <a:ea typeface="ＭＳ Ｐゴシック"/>
            </a:endParaRPr>
          </a:p>
          <a:p>
            <a:pPr defTabSz="914378" fontAlgn="auto">
              <a:spcBef>
                <a:spcPts val="0"/>
              </a:spcBef>
              <a:spcAft>
                <a:spcPts val="0"/>
              </a:spcAft>
              <a:buClr>
                <a:srgbClr val="000000"/>
              </a:buClr>
            </a:pPr>
            <a:r>
              <a:rPr lang="en-US" sz="1050" spc="-1" dirty="0">
                <a:solidFill>
                  <a:srgbClr val="000000"/>
                </a:solidFill>
                <a:latin typeface="Arial"/>
                <a:ea typeface="ＭＳ Ｐゴシック"/>
              </a:rPr>
              <a:t>WP3 – WP5: EnMAP Box, algorithm consolidation and validation </a:t>
            </a:r>
          </a:p>
          <a:p>
            <a:pPr defTabSz="914378" fontAlgn="auto">
              <a:spcBef>
                <a:spcPts val="0"/>
              </a:spcBef>
              <a:spcAft>
                <a:spcPts val="0"/>
              </a:spcAft>
              <a:buClr>
                <a:srgbClr val="000000"/>
              </a:buClr>
            </a:pPr>
            <a:r>
              <a:rPr lang="en-US" sz="1050" spc="-1" dirty="0">
                <a:solidFill>
                  <a:srgbClr val="000000"/>
                </a:solidFill>
                <a:latin typeface="Arial"/>
                <a:ea typeface="ＭＳ Ｐゴシック"/>
              </a:rPr>
              <a:t>WP6 – WP8: Standards &amp; benchmark data, training and workshops, </a:t>
            </a:r>
            <a:r>
              <a:rPr lang="en-US" sz="1050" spc="-1" dirty="0" err="1">
                <a:solidFill>
                  <a:srgbClr val="000000"/>
                </a:solidFill>
                <a:latin typeface="Arial"/>
                <a:ea typeface="ＭＳ Ｐゴシック"/>
              </a:rPr>
              <a:t>HYPERedu</a:t>
            </a:r>
            <a:r>
              <a:rPr lang="en-US" sz="1050" spc="-1" dirty="0">
                <a:solidFill>
                  <a:srgbClr val="000000"/>
                </a:solidFill>
                <a:latin typeface="Arial"/>
                <a:ea typeface="ＭＳ Ｐゴシック"/>
              </a:rPr>
              <a:t>, outreach</a:t>
            </a:r>
          </a:p>
          <a:p>
            <a:pPr defTabSz="914378" fontAlgn="auto">
              <a:spcBef>
                <a:spcPts val="0"/>
              </a:spcBef>
              <a:spcAft>
                <a:spcPts val="0"/>
              </a:spcAft>
              <a:buClr>
                <a:srgbClr val="000000"/>
              </a:buClr>
            </a:pPr>
            <a:r>
              <a:rPr lang="en-US" sz="1050" spc="-1" dirty="0">
                <a:solidFill>
                  <a:srgbClr val="000000"/>
                </a:solidFill>
                <a:latin typeface="Arial"/>
                <a:ea typeface="ＭＳ Ｐゴシック"/>
              </a:rPr>
              <a:t>WP9 - International collaboration, coordination</a:t>
            </a:r>
            <a:endParaRPr lang="de-DE" sz="1050" spc="-1" dirty="0">
              <a:solidFill>
                <a:srgbClr val="000000"/>
              </a:solidFill>
              <a:latin typeface="Arial"/>
              <a:ea typeface="ＭＳ Ｐゴシック"/>
            </a:endParaRPr>
          </a:p>
        </p:txBody>
      </p:sp>
      <p:sp>
        <p:nvSpPr>
          <p:cNvPr id="9" name="TextBox 8">
            <a:extLst>
              <a:ext uri="{FF2B5EF4-FFF2-40B4-BE49-F238E27FC236}">
                <a16:creationId xmlns:a16="http://schemas.microsoft.com/office/drawing/2014/main" id="{5B56F601-1631-4CAF-822C-DE72FE697AD6}"/>
              </a:ext>
            </a:extLst>
          </p:cNvPr>
          <p:cNvSpPr txBox="1"/>
          <p:nvPr/>
        </p:nvSpPr>
        <p:spPr>
          <a:xfrm>
            <a:off x="158089" y="1935954"/>
            <a:ext cx="6153145" cy="1548116"/>
          </a:xfrm>
          <a:prstGeom prst="rect">
            <a:avLst/>
          </a:prstGeom>
          <a:noFill/>
        </p:spPr>
        <p:txBody>
          <a:bodyPr wrap="square" rtlCol="0">
            <a:spAutoFit/>
          </a:bodyPr>
          <a:lstStyle/>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100" b="0" i="0" u="none" strike="noStrike" kern="0" cap="none" spc="0" normalizeH="0" baseline="0" noProof="0" dirty="0">
                <a:ln>
                  <a:noFill/>
                </a:ln>
                <a:solidFill>
                  <a:srgbClr val="004D95"/>
                </a:solidFill>
                <a:effectLst/>
                <a:uLnTx/>
                <a:uFillTx/>
                <a:latin typeface="Verdana"/>
                <a:ea typeface="Arial Unicode MS" pitchFamily="34" charset="-128"/>
              </a:rPr>
              <a:t>Science &amp; Application:</a:t>
            </a:r>
          </a:p>
          <a:p>
            <a:pPr marL="1143000" marR="0" lvl="2" indent="-228600" algn="l" defTabSz="914400" rtl="0" eaLnBrk="1" fontAlgn="base" latinLnBrk="0" hangingPunct="1">
              <a:lnSpc>
                <a:spcPct val="100000"/>
              </a:lnSpc>
              <a:spcBef>
                <a:spcPct val="20000"/>
              </a:spcBef>
              <a:spcAft>
                <a:spcPct val="0"/>
              </a:spcAft>
              <a:buClrTx/>
              <a:buSzTx/>
              <a:buFontTx/>
              <a:buChar char="•"/>
              <a:tabLst/>
              <a:defRPr/>
            </a:pPr>
            <a:r>
              <a:rPr kumimoji="0" lang="en-US" sz="1100" b="1" i="0" u="none" strike="noStrike" kern="0" cap="none" spc="0" normalizeH="0" baseline="0" noProof="0" dirty="0">
                <a:ln>
                  <a:noFill/>
                </a:ln>
                <a:solidFill>
                  <a:srgbClr val="000000"/>
                </a:solidFill>
                <a:effectLst/>
                <a:uLnTx/>
                <a:uFillTx/>
                <a:latin typeface="Verdana"/>
                <a:ea typeface="Arial Unicode MS" pitchFamily="34" charset="-128"/>
              </a:rPr>
              <a:t>Demonstration of scientific achievements </a:t>
            </a:r>
            <a:r>
              <a:rPr kumimoji="0" lang="en-US" sz="1100" b="0" i="0" u="none" strike="noStrike" kern="0" cap="none" spc="0" normalizeH="0" baseline="0" noProof="0" dirty="0">
                <a:ln>
                  <a:noFill/>
                </a:ln>
                <a:solidFill>
                  <a:srgbClr val="000000"/>
                </a:solidFill>
                <a:effectLst/>
                <a:uLnTx/>
                <a:uFillTx/>
                <a:latin typeface="Verdana"/>
                <a:ea typeface="Arial Unicode MS" pitchFamily="34" charset="-128"/>
              </a:rPr>
              <a:t>for various cutting-edge and environmental applications of benefit to society today</a:t>
            </a:r>
          </a:p>
          <a:p>
            <a:pPr marL="1143000" marR="0" lvl="2" indent="-228600" algn="l" defTabSz="914400" rtl="0" eaLnBrk="1" fontAlgn="base" latinLnBrk="0" hangingPunct="1">
              <a:lnSpc>
                <a:spcPct val="100000"/>
              </a:lnSpc>
              <a:spcBef>
                <a:spcPct val="20000"/>
              </a:spcBef>
              <a:spcAft>
                <a:spcPct val="0"/>
              </a:spcAft>
              <a:buClrTx/>
              <a:buSzTx/>
              <a:buFontTx/>
              <a:buChar char="•"/>
              <a:tabLst/>
              <a:defRPr/>
            </a:pPr>
            <a:endParaRPr kumimoji="0" lang="en-US" sz="800" b="0" i="0" u="none" strike="noStrike" kern="0" cap="none" spc="0" normalizeH="0" baseline="0" noProof="0" dirty="0">
              <a:ln>
                <a:noFill/>
              </a:ln>
              <a:solidFill>
                <a:srgbClr val="000000"/>
              </a:solidFill>
              <a:effectLst/>
              <a:uLnTx/>
              <a:uFillTx/>
              <a:latin typeface="Verdana"/>
              <a:ea typeface="Arial Unicode MS" pitchFamily="34" charset="-128"/>
            </a:endParaRPr>
          </a:p>
          <a:p>
            <a:pPr marL="1143000" marR="0" lvl="2" indent="-228600" algn="l" defTabSz="914400" rtl="0" eaLnBrk="1" fontAlgn="base" latinLnBrk="0" hangingPunct="1">
              <a:lnSpc>
                <a:spcPct val="100000"/>
              </a:lnSpc>
              <a:spcBef>
                <a:spcPct val="20000"/>
              </a:spcBef>
              <a:spcAft>
                <a:spcPct val="0"/>
              </a:spcAft>
              <a:buClrTx/>
              <a:buSzTx/>
              <a:buFontTx/>
              <a:buChar char="•"/>
              <a:tabLst/>
              <a:defRPr/>
            </a:pPr>
            <a:r>
              <a:rPr kumimoji="0" lang="en-US" sz="1100" b="1" i="0" u="none" strike="noStrike" kern="0" cap="none" spc="0" normalizeH="0" baseline="0" noProof="0" dirty="0">
                <a:ln>
                  <a:noFill/>
                </a:ln>
                <a:solidFill>
                  <a:srgbClr val="000000"/>
                </a:solidFill>
                <a:effectLst/>
                <a:uLnTx/>
                <a:uFillTx/>
                <a:latin typeface="Verdana"/>
                <a:ea typeface="Arial Unicode MS" pitchFamily="34" charset="-128"/>
              </a:rPr>
              <a:t>Maintenance and developments in open source algorithms and educational tools </a:t>
            </a:r>
            <a:r>
              <a:rPr kumimoji="0" lang="en-US" sz="1100" b="0" i="0" u="none" strike="noStrike" kern="0" cap="none" spc="0" normalizeH="0" baseline="0" noProof="0" dirty="0">
                <a:ln>
                  <a:noFill/>
                </a:ln>
                <a:solidFill>
                  <a:srgbClr val="000000"/>
                </a:solidFill>
                <a:effectLst/>
                <a:uLnTx/>
                <a:uFillTx/>
                <a:latin typeface="Verdana"/>
                <a:ea typeface="Arial Unicode MS" pitchFamily="34" charset="-128"/>
              </a:rPr>
              <a:t>to support the increased use of the EnMAP and in general of imaging spectroscopy spaceborne missions </a:t>
            </a:r>
            <a:r>
              <a:rPr kumimoji="0" lang="en-US" sz="1100" b="0" i="0" u="none" strike="noStrike" kern="0" cap="none" spc="0" normalizeH="0" baseline="0" noProof="0" dirty="0">
                <a:ln>
                  <a:noFill/>
                </a:ln>
                <a:solidFill>
                  <a:srgbClr val="000000"/>
                </a:solidFill>
                <a:effectLst/>
                <a:uLnTx/>
                <a:uFillTx/>
                <a:latin typeface="Verdana"/>
                <a:ea typeface="Arial Unicode MS" pitchFamily="34" charset="-128"/>
                <a:sym typeface="Wingdings" panose="05000000000000000000" pitchFamily="2" charset="2"/>
              </a:rPr>
              <a:t> release of new resources</a:t>
            </a:r>
            <a:r>
              <a:rPr kumimoji="0" lang="en-US" sz="1100" b="0" i="0" u="none" strike="noStrike" kern="0" cap="none" spc="0" normalizeH="0" noProof="0" dirty="0">
                <a:ln>
                  <a:noFill/>
                </a:ln>
                <a:solidFill>
                  <a:srgbClr val="000000"/>
                </a:solidFill>
                <a:effectLst/>
                <a:uLnTx/>
                <a:uFillTx/>
                <a:latin typeface="Verdana"/>
                <a:ea typeface="Arial Unicode MS" pitchFamily="34" charset="-128"/>
                <a:sym typeface="Wingdings" panose="05000000000000000000" pitchFamily="2" charset="2"/>
              </a:rPr>
              <a:t> EnMAP Box and </a:t>
            </a:r>
            <a:r>
              <a:rPr kumimoji="0" lang="en-US" sz="1100" b="0" i="0" u="none" strike="noStrike" kern="0" cap="none" spc="0" normalizeH="0" noProof="0" dirty="0" err="1">
                <a:ln>
                  <a:noFill/>
                </a:ln>
                <a:solidFill>
                  <a:srgbClr val="000000"/>
                </a:solidFill>
                <a:effectLst/>
                <a:uLnTx/>
                <a:uFillTx/>
                <a:latin typeface="Verdana"/>
                <a:ea typeface="Arial Unicode MS" pitchFamily="34" charset="-128"/>
                <a:sym typeface="Wingdings" panose="05000000000000000000" pitchFamily="2" charset="2"/>
              </a:rPr>
              <a:t>HYPERedu</a:t>
            </a:r>
            <a:endParaRPr kumimoji="0" lang="en-US" sz="1100" b="0" i="0" u="none" strike="noStrike" kern="0" cap="none" spc="0" normalizeH="0" baseline="0" noProof="0" dirty="0">
              <a:ln>
                <a:noFill/>
              </a:ln>
              <a:solidFill>
                <a:srgbClr val="000000"/>
              </a:solidFill>
              <a:effectLst/>
              <a:uLnTx/>
              <a:uFillTx/>
              <a:latin typeface="Verdana"/>
              <a:ea typeface="Arial Unicode MS" pitchFamily="34" charset="-128"/>
            </a:endParaRPr>
          </a:p>
        </p:txBody>
      </p:sp>
      <p:pic>
        <p:nvPicPr>
          <p:cNvPr id="14" name="Picture 13">
            <a:extLst>
              <a:ext uri="{FF2B5EF4-FFF2-40B4-BE49-F238E27FC236}">
                <a16:creationId xmlns:a16="http://schemas.microsoft.com/office/drawing/2014/main" id="{98BEB5D4-05C4-4623-B7C2-B5F02568ED49}"/>
              </a:ext>
            </a:extLst>
          </p:cNvPr>
          <p:cNvPicPr>
            <a:picLocks noChangeAspect="1"/>
          </p:cNvPicPr>
          <p:nvPr/>
        </p:nvPicPr>
        <p:blipFill>
          <a:blip r:embed="rId2"/>
          <a:stretch>
            <a:fillRect/>
          </a:stretch>
        </p:blipFill>
        <p:spPr>
          <a:xfrm>
            <a:off x="679109" y="4608968"/>
            <a:ext cx="504695" cy="457747"/>
          </a:xfrm>
          <a:prstGeom prst="rect">
            <a:avLst/>
          </a:prstGeom>
        </p:spPr>
      </p:pic>
      <p:pic>
        <p:nvPicPr>
          <p:cNvPr id="15" name="Picture 16">
            <a:extLst>
              <a:ext uri="{FF2B5EF4-FFF2-40B4-BE49-F238E27FC236}">
                <a16:creationId xmlns:a16="http://schemas.microsoft.com/office/drawing/2014/main" id="{99CAEEB6-241E-4491-B583-6135D66F94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0246" y="4634728"/>
            <a:ext cx="956547" cy="455894"/>
          </a:xfrm>
          <a:prstGeom prst="rect">
            <a:avLst/>
          </a:prstGeom>
        </p:spPr>
      </p:pic>
      <p:pic>
        <p:nvPicPr>
          <p:cNvPr id="16" name="Bild 14">
            <a:extLst>
              <a:ext uri="{FF2B5EF4-FFF2-40B4-BE49-F238E27FC236}">
                <a16:creationId xmlns:a16="http://schemas.microsoft.com/office/drawing/2014/main" id="{4737902F-7A57-44B7-AE4F-5398DE915CCA}"/>
              </a:ext>
            </a:extLst>
          </p:cNvPr>
          <p:cNvPicPr/>
          <p:nvPr/>
        </p:nvPicPr>
        <p:blipFill>
          <a:blip r:embed="rId4"/>
          <a:stretch/>
        </p:blipFill>
        <p:spPr>
          <a:xfrm>
            <a:off x="2267744" y="4717459"/>
            <a:ext cx="642311" cy="269227"/>
          </a:xfrm>
          <a:prstGeom prst="rect">
            <a:avLst/>
          </a:prstGeom>
          <a:solidFill>
            <a:schemeClr val="bg1"/>
          </a:solidFill>
          <a:ln>
            <a:noFill/>
          </a:ln>
        </p:spPr>
      </p:pic>
      <p:pic>
        <p:nvPicPr>
          <p:cNvPr id="17" name="Graphic 12">
            <a:extLst>
              <a:ext uri="{FF2B5EF4-FFF2-40B4-BE49-F238E27FC236}">
                <a16:creationId xmlns:a16="http://schemas.microsoft.com/office/drawing/2014/main" id="{3CE9DA0F-CF7D-4AB2-A34C-9FC28EE2CC1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08412" y="2516843"/>
            <a:ext cx="1378778" cy="834821"/>
          </a:xfrm>
          <a:prstGeom prst="rect">
            <a:avLst/>
          </a:prstGeom>
        </p:spPr>
      </p:pic>
      <p:pic>
        <p:nvPicPr>
          <p:cNvPr id="18" name="Picture 17">
            <a:extLst>
              <a:ext uri="{FF2B5EF4-FFF2-40B4-BE49-F238E27FC236}">
                <a16:creationId xmlns:a16="http://schemas.microsoft.com/office/drawing/2014/main" id="{EE65DDCC-D934-4D45-906D-F8D213062141}"/>
              </a:ext>
            </a:extLst>
          </p:cNvPr>
          <p:cNvPicPr>
            <a:picLocks noChangeAspect="1"/>
          </p:cNvPicPr>
          <p:nvPr/>
        </p:nvPicPr>
        <p:blipFill rotWithShape="1">
          <a:blip r:embed="rId7"/>
          <a:srcRect r="36886"/>
          <a:stretch/>
        </p:blipFill>
        <p:spPr>
          <a:xfrm>
            <a:off x="7884368" y="2571750"/>
            <a:ext cx="1008112" cy="615749"/>
          </a:xfrm>
          <a:prstGeom prst="rect">
            <a:avLst/>
          </a:prstGeom>
        </p:spPr>
      </p:pic>
    </p:spTree>
    <p:extLst>
      <p:ext uri="{BB962C8B-B14F-4D97-AF65-F5344CB8AC3E}">
        <p14:creationId xmlns:p14="http://schemas.microsoft.com/office/powerpoint/2010/main" val="420454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5DFBE-4DF5-4EE2-B331-A7582BEE5D0E}"/>
              </a:ext>
            </a:extLst>
          </p:cNvPr>
          <p:cNvSpPr>
            <a:spLocks noGrp="1"/>
          </p:cNvSpPr>
          <p:nvPr>
            <p:ph type="title"/>
          </p:nvPr>
        </p:nvSpPr>
        <p:spPr/>
        <p:txBody>
          <a:bodyPr/>
          <a:lstStyle/>
          <a:p>
            <a:r>
              <a:rPr lang="en-US" dirty="0"/>
              <a:t>EnMAP Box</a:t>
            </a:r>
            <a:endParaRPr lang="en-DE" dirty="0"/>
          </a:p>
        </p:txBody>
      </p:sp>
      <p:sp>
        <p:nvSpPr>
          <p:cNvPr id="4" name="Slide Number Placeholder 3">
            <a:extLst>
              <a:ext uri="{FF2B5EF4-FFF2-40B4-BE49-F238E27FC236}">
                <a16:creationId xmlns:a16="http://schemas.microsoft.com/office/drawing/2014/main" id="{9D6E59F7-3537-406B-865A-2FC1A08BA00D}"/>
              </a:ext>
            </a:extLst>
          </p:cNvPr>
          <p:cNvSpPr>
            <a:spLocks noGrp="1"/>
          </p:cNvSpPr>
          <p:nvPr>
            <p:ph type="sldNum" sz="quarter" idx="11"/>
          </p:nvPr>
        </p:nvSpPr>
        <p:spPr/>
        <p:txBody>
          <a:bodyPr/>
          <a:lstStyle/>
          <a:p>
            <a:fld id="{48105EDC-34E1-4D80-B051-D0CBD59863B8}" type="slidenum">
              <a:rPr lang="de-DE" altLang="de-DE" smtClean="0">
                <a:solidFill>
                  <a:srgbClr val="808080"/>
                </a:solidFill>
              </a:rPr>
              <a:pPr/>
              <a:t>5</a:t>
            </a:fld>
            <a:endParaRPr lang="de-DE" altLang="de-DE">
              <a:solidFill>
                <a:srgbClr val="000000"/>
              </a:solidFill>
            </a:endParaRPr>
          </a:p>
        </p:txBody>
      </p:sp>
      <p:pic>
        <p:nvPicPr>
          <p:cNvPr id="5" name="Graphic 12">
            <a:extLst>
              <a:ext uri="{FF2B5EF4-FFF2-40B4-BE49-F238E27FC236}">
                <a16:creationId xmlns:a16="http://schemas.microsoft.com/office/drawing/2014/main" id="{62AB86CE-80EA-4B94-AE2D-AEFD13A008A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5646" y="22428"/>
            <a:ext cx="1378778" cy="834821"/>
          </a:xfrm>
          <a:prstGeom prst="rect">
            <a:avLst/>
          </a:prstGeom>
        </p:spPr>
      </p:pic>
      <p:sp>
        <p:nvSpPr>
          <p:cNvPr id="6" name="Text Placeholder 5">
            <a:extLst>
              <a:ext uri="{FF2B5EF4-FFF2-40B4-BE49-F238E27FC236}">
                <a16:creationId xmlns:a16="http://schemas.microsoft.com/office/drawing/2014/main" id="{0AB10F19-130F-4083-A854-ED81FCEA2E62}"/>
              </a:ext>
            </a:extLst>
          </p:cNvPr>
          <p:cNvSpPr txBox="1">
            <a:spLocks/>
          </p:cNvSpPr>
          <p:nvPr/>
        </p:nvSpPr>
        <p:spPr>
          <a:xfrm>
            <a:off x="447561" y="844215"/>
            <a:ext cx="7606498" cy="3915295"/>
          </a:xfrm>
          <a:prstGeom prst="rect">
            <a:avLst/>
          </a:prstGeom>
        </p:spPr>
        <p:txBody>
          <a:bodyPr vert="horz" lIns="0" tIns="45720" rIns="0" bIns="45720" rtlCol="0">
            <a:noAutofit/>
          </a:bodyPr>
          <a:lstStyle>
            <a:lvl1pPr marL="342892" indent="-342892" algn="l" defTabSz="685800" rtl="0" eaLnBrk="0" latinLnBrk="0" hangingPunct="1">
              <a:lnSpc>
                <a:spcPct val="90000"/>
              </a:lnSpc>
              <a:spcBef>
                <a:spcPts val="750"/>
              </a:spcBef>
              <a:buClr>
                <a:schemeClr val="accent1"/>
              </a:buClr>
              <a:buFont typeface="Wingdings" panose="05000000000000000000" pitchFamily="2" charset="2"/>
              <a:buChar char="v"/>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48000" indent="-285743" algn="l" defTabSz="685800" rtl="0" eaLnBrk="0" latinLnBrk="0" hangingPunct="1">
              <a:lnSpc>
                <a:spcPct val="90000"/>
              </a:lnSpc>
              <a:spcBef>
                <a:spcPts val="375"/>
              </a:spcBef>
              <a:buClr>
                <a:schemeClr val="accent1"/>
              </a:buClr>
              <a:buSzPct val="75000"/>
              <a:buFont typeface="Wingdings 2" panose="05020102010507070707" pitchFamily="18" charset="2"/>
              <a:buChar char="®"/>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792000" indent="-171450" algn="l" defTabSz="685800" rtl="0" eaLnBrk="0"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972000" indent="-171450" algn="l" defTabSz="685800" rtl="0" eaLnBrk="0"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152000" indent="-171450" algn="l" defTabSz="685800" rtl="0" eaLnBrk="0"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892" marR="0" lvl="0" indent="-342892" algn="l" defTabSz="685800" rtl="0" eaLnBrk="0" fontAlgn="auto" latinLnBrk="0" hangingPunct="1">
              <a:lnSpc>
                <a:spcPct val="90000"/>
              </a:lnSpc>
              <a:spcBef>
                <a:spcPts val="750"/>
              </a:spcBef>
              <a:spcAft>
                <a:spcPts val="0"/>
              </a:spcAft>
              <a:buClr>
                <a:srgbClr val="1F497D"/>
              </a:buClr>
              <a:buSzTx/>
              <a:buFont typeface="Wingdings" panose="05000000000000000000" pitchFamily="2" charset="2"/>
              <a:buChar char="v"/>
              <a:tabLst/>
              <a:defRPr/>
            </a:pPr>
            <a:r>
              <a:rPr kumimoji="0" lang="de-DE" sz="1200" b="0" i="0" u="none" strike="noStrike" kern="1200" cap="none" spc="0" normalizeH="0" baseline="0" noProof="0" dirty="0" err="1">
                <a:ln>
                  <a:noFill/>
                </a:ln>
                <a:effectLst/>
                <a:uLnTx/>
                <a:uFillTx/>
                <a:latin typeface="+mn-lt"/>
                <a:ea typeface="Open Sans Light" panose="020B0306030504020204" pitchFamily="34" charset="0"/>
                <a:cs typeface="Open Sans Light" panose="020B0306030504020204" pitchFamily="34" charset="0"/>
              </a:rPr>
              <a:t>Visualization</a:t>
            </a:r>
            <a:r>
              <a:rPr kumimoji="0" lang="de-DE" sz="1200" b="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 &amp; </a:t>
            </a:r>
            <a:r>
              <a:rPr kumimoji="0" lang="de-DE" sz="1200" b="0" i="0" u="none" strike="noStrike" kern="1200" cap="none" spc="0" normalizeH="0" baseline="0" noProof="0" dirty="0" err="1">
                <a:ln>
                  <a:noFill/>
                </a:ln>
                <a:effectLst/>
                <a:uLnTx/>
                <a:uFillTx/>
                <a:latin typeface="+mn-lt"/>
                <a:ea typeface="Open Sans Light" panose="020B0306030504020204" pitchFamily="34" charset="0"/>
                <a:cs typeface="Open Sans Light" panose="020B0306030504020204" pitchFamily="34" charset="0"/>
              </a:rPr>
              <a:t>analyzes</a:t>
            </a:r>
            <a:r>
              <a:rPr kumimoji="0" lang="de-DE" sz="1200" b="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 </a:t>
            </a:r>
            <a:r>
              <a:rPr kumimoji="0" lang="de-DE" sz="1200" b="0" i="0" u="none" strike="noStrike" kern="1200" cap="none" spc="0" normalizeH="0" baseline="0" noProof="0" dirty="0" err="1">
                <a:ln>
                  <a:noFill/>
                </a:ln>
                <a:effectLst/>
                <a:uLnTx/>
                <a:uFillTx/>
                <a:latin typeface="+mn-lt"/>
                <a:ea typeface="Open Sans Light" panose="020B0306030504020204" pitchFamily="34" charset="0"/>
                <a:cs typeface="Open Sans Light" panose="020B0306030504020204" pitchFamily="34" charset="0"/>
              </a:rPr>
              <a:t>of</a:t>
            </a:r>
            <a:r>
              <a:rPr kumimoji="0" lang="de-DE" sz="1200" b="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 </a:t>
            </a:r>
            <a:r>
              <a:rPr kumimoji="0" lang="de-DE" sz="1200" b="0" i="0" u="none" strike="noStrike" kern="1200" cap="none" spc="0" normalizeH="0" baseline="0" noProof="0" dirty="0" err="1">
                <a:ln>
                  <a:noFill/>
                </a:ln>
                <a:effectLst/>
                <a:uLnTx/>
                <a:uFillTx/>
                <a:latin typeface="+mn-lt"/>
                <a:ea typeface="Open Sans Light" panose="020B0306030504020204" pitchFamily="34" charset="0"/>
                <a:cs typeface="Open Sans Light" panose="020B0306030504020204" pitchFamily="34" charset="0"/>
              </a:rPr>
              <a:t>imaging</a:t>
            </a:r>
            <a:r>
              <a:rPr kumimoji="0" lang="de-DE" sz="1200" b="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 </a:t>
            </a:r>
            <a:r>
              <a:rPr kumimoji="0" lang="de-DE" sz="1200" b="0" i="0" u="none" strike="noStrike" kern="1200" cap="none" spc="0" normalizeH="0" baseline="0" noProof="0" dirty="0" err="1">
                <a:ln>
                  <a:noFill/>
                </a:ln>
                <a:effectLst/>
                <a:uLnTx/>
                <a:uFillTx/>
                <a:latin typeface="+mn-lt"/>
                <a:ea typeface="Open Sans Light" panose="020B0306030504020204" pitchFamily="34" charset="0"/>
                <a:cs typeface="Open Sans Light" panose="020B0306030504020204" pitchFamily="34" charset="0"/>
              </a:rPr>
              <a:t>spectroscopy</a:t>
            </a:r>
            <a:r>
              <a:rPr kumimoji="0" lang="de-DE" sz="1200" b="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 </a:t>
            </a:r>
            <a:r>
              <a:rPr kumimoji="0" lang="de-DE" sz="1200" b="0" i="0" u="none" strike="noStrike" kern="1200" cap="none" spc="0" normalizeH="0" baseline="0" noProof="0" dirty="0" err="1">
                <a:ln>
                  <a:noFill/>
                </a:ln>
                <a:effectLst/>
                <a:uLnTx/>
                <a:uFillTx/>
                <a:latin typeface="+mn-lt"/>
                <a:ea typeface="Open Sans Light" panose="020B0306030504020204" pitchFamily="34" charset="0"/>
                <a:cs typeface="Open Sans Light" panose="020B0306030504020204" pitchFamily="34" charset="0"/>
              </a:rPr>
              <a:t>data</a:t>
            </a:r>
            <a:r>
              <a:rPr kumimoji="0" lang="de-DE" sz="1200" b="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 &amp; </a:t>
            </a:r>
            <a:r>
              <a:rPr kumimoji="0" lang="de-DE" sz="1200" b="0" i="0" u="none" strike="noStrike" kern="1200" cap="none" spc="0" normalizeH="0" baseline="0" noProof="0" dirty="0" err="1">
                <a:ln>
                  <a:noFill/>
                </a:ln>
                <a:effectLst/>
                <a:uLnTx/>
                <a:uFillTx/>
                <a:latin typeface="+mn-lt"/>
                <a:ea typeface="Open Sans Light" panose="020B0306030504020204" pitchFamily="34" charset="0"/>
                <a:cs typeface="Open Sans Light" panose="020B0306030504020204" pitchFamily="34" charset="0"/>
              </a:rPr>
              <a:t>spectral</a:t>
            </a:r>
            <a:r>
              <a:rPr kumimoji="0" lang="de-DE" sz="1200" b="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 </a:t>
            </a:r>
            <a:r>
              <a:rPr kumimoji="0" lang="de-DE" sz="1200" b="0" i="0" u="none" strike="noStrike" kern="1200" cap="none" spc="0" normalizeH="0" baseline="0" noProof="0" dirty="0" err="1">
                <a:ln>
                  <a:noFill/>
                </a:ln>
                <a:effectLst/>
                <a:uLnTx/>
                <a:uFillTx/>
                <a:latin typeface="+mn-lt"/>
                <a:ea typeface="Open Sans Light" panose="020B0306030504020204" pitchFamily="34" charset="0"/>
                <a:cs typeface="Open Sans Light" panose="020B0306030504020204" pitchFamily="34" charset="0"/>
              </a:rPr>
              <a:t>libraries</a:t>
            </a:r>
            <a:endParaRPr kumimoji="0" lang="de-DE" sz="1200" b="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endParaRPr>
          </a:p>
          <a:p>
            <a:pPr marL="342892" marR="0" lvl="0" indent="-342892" algn="l" defTabSz="685800" rtl="0" eaLnBrk="0" fontAlgn="auto" latinLnBrk="0" hangingPunct="1">
              <a:lnSpc>
                <a:spcPct val="100000"/>
              </a:lnSpc>
              <a:spcBef>
                <a:spcPts val="750"/>
              </a:spcBef>
              <a:spcAft>
                <a:spcPts val="0"/>
              </a:spcAft>
              <a:buClr>
                <a:srgbClr val="1F497D"/>
              </a:buClr>
              <a:buSzTx/>
              <a:buFont typeface="Wingdings" panose="05000000000000000000" pitchFamily="2" charset="2"/>
              <a:buChar char="v"/>
              <a:tabLst/>
              <a:defRPr/>
            </a:pPr>
            <a:r>
              <a:rPr kumimoji="0" lang="de-DE" sz="1200" b="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Python </a:t>
            </a:r>
            <a:r>
              <a:rPr kumimoji="0" lang="de-DE" sz="1200" b="0" i="0" u="none" strike="noStrike" kern="1200" cap="none" spc="0" normalizeH="0" baseline="0" noProof="0" dirty="0" err="1">
                <a:ln>
                  <a:noFill/>
                </a:ln>
                <a:effectLst/>
                <a:uLnTx/>
                <a:uFillTx/>
                <a:latin typeface="+mn-lt"/>
                <a:ea typeface="Open Sans Light" panose="020B0306030504020204" pitchFamily="34" charset="0"/>
                <a:cs typeface="Open Sans Light" panose="020B0306030504020204" pitchFamily="34" charset="0"/>
              </a:rPr>
              <a:t>plugin</a:t>
            </a:r>
            <a:r>
              <a:rPr kumimoji="0" lang="de-DE" sz="1200" b="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 </a:t>
            </a:r>
            <a:r>
              <a:rPr kumimoji="0" lang="de-DE" sz="1200" b="0" i="0" u="none" strike="noStrike" kern="1200" cap="none" spc="0" normalizeH="0" baseline="0" noProof="0" dirty="0" err="1">
                <a:ln>
                  <a:noFill/>
                </a:ln>
                <a:effectLst/>
                <a:uLnTx/>
                <a:uFillTx/>
                <a:latin typeface="+mn-lt"/>
                <a:ea typeface="Open Sans Light" panose="020B0306030504020204" pitchFamily="34" charset="0"/>
                <a:cs typeface="Open Sans Light" panose="020B0306030504020204" pitchFamily="34" charset="0"/>
              </a:rPr>
              <a:t>for</a:t>
            </a:r>
            <a:r>
              <a:rPr kumimoji="0" lang="de-DE" sz="1200" b="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 QGIS, </a:t>
            </a:r>
            <a:r>
              <a:rPr kumimoji="0" lang="de-DE" sz="1200" b="0" i="0" u="none" strike="noStrike" kern="1200" cap="none" spc="0" normalizeH="0" baseline="0" noProof="0" dirty="0" err="1">
                <a:ln>
                  <a:noFill/>
                </a:ln>
                <a:effectLst/>
                <a:uLnTx/>
                <a:uFillTx/>
                <a:latin typeface="+mn-lt"/>
                <a:ea typeface="Open Sans Light" panose="020B0306030504020204" pitchFamily="34" charset="0"/>
                <a:cs typeface="Open Sans Light" panose="020B0306030504020204" pitchFamily="34" charset="0"/>
              </a:rPr>
              <a:t>free</a:t>
            </a:r>
            <a:r>
              <a:rPr kumimoji="0" lang="de-DE" sz="1200" b="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 and open source (GPL-3)</a:t>
            </a:r>
          </a:p>
          <a:p>
            <a:pPr marL="342892" marR="0" lvl="0" indent="-342892" algn="l" defTabSz="685800" rtl="0" eaLnBrk="0" fontAlgn="auto" latinLnBrk="0" hangingPunct="1">
              <a:lnSpc>
                <a:spcPct val="100000"/>
              </a:lnSpc>
              <a:spcBef>
                <a:spcPts val="750"/>
              </a:spcBef>
              <a:spcAft>
                <a:spcPts val="0"/>
              </a:spcAft>
              <a:buClr>
                <a:srgbClr val="1F497D"/>
              </a:buClr>
              <a:buSzTx/>
              <a:buFont typeface="Wingdings" panose="05000000000000000000" pitchFamily="2" charset="2"/>
              <a:buChar char="v"/>
              <a:tabLst/>
              <a:defRPr/>
            </a:pPr>
            <a:r>
              <a:rPr kumimoji="0" lang="de-DE" sz="1200" b="0" i="0" u="none" strike="noStrike" kern="1200" cap="none" spc="0" normalizeH="0" baseline="0" noProof="0" dirty="0" err="1">
                <a:ln>
                  <a:noFill/>
                </a:ln>
                <a:effectLst/>
                <a:uLnTx/>
                <a:uFillTx/>
                <a:latin typeface="+mn-lt"/>
                <a:ea typeface="Open Sans Light" panose="020B0306030504020204" pitchFamily="34" charset="0"/>
                <a:cs typeface="Open Sans Light" panose="020B0306030504020204" pitchFamily="34" charset="0"/>
              </a:rPr>
              <a:t>EnMAP</a:t>
            </a:r>
            <a:r>
              <a:rPr kumimoji="0" lang="de-DE" sz="1200" b="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 EMIT, DESIS, PRISMA, … (not-</a:t>
            </a:r>
            <a:r>
              <a:rPr kumimoji="0" lang="de-DE" sz="1200" b="0" i="0" u="none" strike="noStrike" kern="1200" cap="none" spc="0" normalizeH="0" baseline="0" noProof="0" dirty="0" err="1">
                <a:ln>
                  <a:noFill/>
                </a:ln>
                <a:effectLst/>
                <a:uLnTx/>
                <a:uFillTx/>
                <a:latin typeface="+mn-lt"/>
                <a:ea typeface="Open Sans Light" panose="020B0306030504020204" pitchFamily="34" charset="0"/>
                <a:cs typeface="Open Sans Light" panose="020B0306030504020204" pitchFamily="34" charset="0"/>
              </a:rPr>
              <a:t>only</a:t>
            </a:r>
            <a:r>
              <a:rPr kumimoji="0" lang="de-DE" sz="1200" b="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 </a:t>
            </a:r>
            <a:r>
              <a:rPr kumimoji="0" lang="de-DE" sz="1200" b="0" i="0" u="none" strike="noStrike" kern="1200" cap="none" spc="0" normalizeH="0" baseline="0" noProof="0" dirty="0" err="1">
                <a:ln>
                  <a:noFill/>
                </a:ln>
                <a:effectLst/>
                <a:uLnTx/>
                <a:uFillTx/>
                <a:latin typeface="+mn-lt"/>
                <a:ea typeface="Open Sans Light" panose="020B0306030504020204" pitchFamily="34" charset="0"/>
                <a:cs typeface="Open Sans Light" panose="020B0306030504020204" pitchFamily="34" charset="0"/>
              </a:rPr>
              <a:t>EnMAP</a:t>
            </a:r>
            <a:r>
              <a:rPr kumimoji="0" lang="de-DE" sz="1200" b="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a:t>
            </a:r>
          </a:p>
          <a:p>
            <a:pPr marL="342892" marR="0" lvl="0" indent="-342892" algn="l" defTabSz="685800" rtl="0" eaLnBrk="0" fontAlgn="auto" latinLnBrk="0" hangingPunct="1">
              <a:lnSpc>
                <a:spcPct val="100000"/>
              </a:lnSpc>
              <a:spcBef>
                <a:spcPts val="750"/>
              </a:spcBef>
              <a:spcAft>
                <a:spcPts val="0"/>
              </a:spcAft>
              <a:buClr>
                <a:srgbClr val="1F497D"/>
              </a:buClr>
              <a:buSzTx/>
              <a:buFont typeface="Wingdings" panose="05000000000000000000" pitchFamily="2" charset="2"/>
              <a:buChar char="v"/>
              <a:tabLst/>
              <a:defRPr/>
            </a:pPr>
            <a:r>
              <a:rPr kumimoji="0" lang="de-DE" sz="1200" b="0" i="0" u="none" strike="noStrike" kern="1200" cap="none" spc="0" normalizeH="0" baseline="0" noProof="0" dirty="0" err="1">
                <a:ln>
                  <a:noFill/>
                </a:ln>
                <a:effectLst/>
                <a:uLnTx/>
                <a:uFillTx/>
                <a:latin typeface="+mn-lt"/>
                <a:ea typeface="Open Sans Light" panose="020B0306030504020204" pitchFamily="34" charset="0"/>
                <a:cs typeface="Open Sans Light" panose="020B0306030504020204" pitchFamily="34" charset="0"/>
              </a:rPr>
              <a:t>latest</a:t>
            </a:r>
            <a:r>
              <a:rPr kumimoji="0" lang="de-DE" sz="1200" b="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 release: </a:t>
            </a:r>
            <a:r>
              <a:rPr kumimoji="0" lang="de-DE" sz="1200" b="0" i="0" u="none" strike="noStrike" kern="1200" cap="none" spc="0" normalizeH="0" baseline="0" noProof="0" dirty="0" err="1">
                <a:ln>
                  <a:noFill/>
                </a:ln>
                <a:effectLst/>
                <a:uLnTx/>
                <a:uFillTx/>
                <a:latin typeface="+mn-lt"/>
                <a:ea typeface="Open Sans Light" panose="020B0306030504020204" pitchFamily="34" charset="0"/>
                <a:cs typeface="Open Sans Light" panose="020B0306030504020204" pitchFamily="34" charset="0"/>
              </a:rPr>
              <a:t>EnMAP</a:t>
            </a:r>
            <a:r>
              <a:rPr kumimoji="0" lang="de-DE" sz="1200" b="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-Box 3.15</a:t>
            </a:r>
          </a:p>
          <a:p>
            <a:pPr marL="342892" marR="0" lvl="0" indent="-342892" algn="l" defTabSz="685800" rtl="0" eaLnBrk="0" fontAlgn="auto" latinLnBrk="0" hangingPunct="1">
              <a:lnSpc>
                <a:spcPct val="90000"/>
              </a:lnSpc>
              <a:spcBef>
                <a:spcPts val="750"/>
              </a:spcBef>
              <a:spcAft>
                <a:spcPts val="0"/>
              </a:spcAft>
              <a:buClr>
                <a:srgbClr val="1F497D"/>
              </a:buClr>
              <a:buSzTx/>
              <a:buFont typeface="Wingdings" panose="05000000000000000000" pitchFamily="2" charset="2"/>
              <a:buChar char="v"/>
              <a:tabLst/>
              <a:defRPr/>
            </a:pPr>
            <a:endParaRPr kumimoji="0" lang="de-DE" sz="1200" b="0" i="0" u="none" strike="noStrike" kern="1200" cap="none" spc="0" normalizeH="0" baseline="0" noProof="0" dirty="0">
              <a:ln>
                <a:noFill/>
              </a:ln>
              <a:solidFill>
                <a:srgbClr val="5F5F5F"/>
              </a:solidFill>
              <a:effectLst/>
              <a:uLnTx/>
              <a:uFillTx/>
              <a:latin typeface="+mn-lt"/>
              <a:ea typeface="Open Sans Light" panose="020B0306030504020204" pitchFamily="34" charset="0"/>
              <a:cs typeface="Open Sans Light" panose="020B0306030504020204" pitchFamily="34" charset="0"/>
            </a:endParaRPr>
          </a:p>
        </p:txBody>
      </p:sp>
      <p:pic>
        <p:nvPicPr>
          <p:cNvPr id="7" name="Picture 7">
            <a:extLst>
              <a:ext uri="{FF2B5EF4-FFF2-40B4-BE49-F238E27FC236}">
                <a16:creationId xmlns:a16="http://schemas.microsoft.com/office/drawing/2014/main" id="{AA07258A-7B7F-4A21-9DC7-D75294200CE5}"/>
              </a:ext>
            </a:extLst>
          </p:cNvPr>
          <p:cNvPicPr>
            <a:picLocks noChangeAspect="1"/>
          </p:cNvPicPr>
          <p:nvPr/>
        </p:nvPicPr>
        <p:blipFill>
          <a:blip r:embed="rId5"/>
          <a:stretch>
            <a:fillRect/>
          </a:stretch>
        </p:blipFill>
        <p:spPr>
          <a:xfrm>
            <a:off x="3903973" y="1829896"/>
            <a:ext cx="4905330" cy="2915130"/>
          </a:xfrm>
          <a:prstGeom prst="rect">
            <a:avLst/>
          </a:prstGeom>
        </p:spPr>
      </p:pic>
      <p:pic>
        <p:nvPicPr>
          <p:cNvPr id="8" name="Picture 22" descr="A green letter on a black background&#10;&#10;Description automatically generated">
            <a:extLst>
              <a:ext uri="{FF2B5EF4-FFF2-40B4-BE49-F238E27FC236}">
                <a16:creationId xmlns:a16="http://schemas.microsoft.com/office/drawing/2014/main" id="{20248C2D-B5EE-43B2-9C75-E64CE1F7BE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098" y="2416976"/>
            <a:ext cx="1208392" cy="360000"/>
          </a:xfrm>
          <a:prstGeom prst="rect">
            <a:avLst/>
          </a:prstGeom>
        </p:spPr>
      </p:pic>
      <p:pic>
        <p:nvPicPr>
          <p:cNvPr id="9" name="Grafik 11" descr="Ein Bild, das Karte, Grafiken, Grafikdesign, Text enthält.&#10;&#10;Automatisch generierte Beschreibung">
            <a:extLst>
              <a:ext uri="{FF2B5EF4-FFF2-40B4-BE49-F238E27FC236}">
                <a16:creationId xmlns:a16="http://schemas.microsoft.com/office/drawing/2014/main" id="{FFCFE26D-559F-4990-A46D-A5D6BE36AB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94332" y="2487194"/>
            <a:ext cx="420992" cy="465723"/>
          </a:xfrm>
          <a:prstGeom prst="rect">
            <a:avLst/>
          </a:prstGeom>
        </p:spPr>
      </p:pic>
      <p:sp>
        <p:nvSpPr>
          <p:cNvPr id="10" name="Textfeld 15">
            <a:extLst>
              <a:ext uri="{FF2B5EF4-FFF2-40B4-BE49-F238E27FC236}">
                <a16:creationId xmlns:a16="http://schemas.microsoft.com/office/drawing/2014/main" id="{A1C9B162-AD04-453F-BFB9-81D3CF1D8382}"/>
              </a:ext>
            </a:extLst>
          </p:cNvPr>
          <p:cNvSpPr txBox="1"/>
          <p:nvPr/>
        </p:nvSpPr>
        <p:spPr>
          <a:xfrm>
            <a:off x="6588224" y="1522119"/>
            <a:ext cx="2048529" cy="307777"/>
          </a:xfrm>
          <a:prstGeom prst="rect">
            <a:avLst/>
          </a:prstGeom>
          <a:noFill/>
        </p:spPr>
        <p:txBody>
          <a:bodyPr wrap="square">
            <a:spAutoFit/>
          </a:bodyPr>
          <a:lstStyle/>
          <a:p>
            <a:pPr defTabSz="685800" fontAlgn="auto">
              <a:spcBef>
                <a:spcPts val="0"/>
              </a:spcBef>
              <a:spcAft>
                <a:spcPts val="0"/>
              </a:spcAft>
            </a:pPr>
            <a:r>
              <a:rPr lang="de-DE" sz="1400" dirty="0">
                <a:solidFill>
                  <a:srgbClr val="C96E51"/>
                </a:solidFill>
                <a:latin typeface="Calibri" panose="020F0502020204030204"/>
              </a:rPr>
              <a:t>See Poster </a:t>
            </a:r>
            <a:r>
              <a:rPr lang="de-DE" sz="1400" dirty="0" err="1">
                <a:solidFill>
                  <a:srgbClr val="C96E51"/>
                </a:solidFill>
                <a:latin typeface="Calibri" panose="020F0502020204030204"/>
              </a:rPr>
              <a:t>EnMAP</a:t>
            </a:r>
            <a:r>
              <a:rPr lang="de-DE" sz="1400" dirty="0">
                <a:solidFill>
                  <a:srgbClr val="C96E51"/>
                </a:solidFill>
                <a:latin typeface="Calibri" panose="020F0502020204030204"/>
              </a:rPr>
              <a:t> Box</a:t>
            </a:r>
          </a:p>
        </p:txBody>
      </p:sp>
      <p:pic>
        <p:nvPicPr>
          <p:cNvPr id="11" name="Grafik 17" descr="Ein Bild, das Logo, Schrift, Grafiken, Clipart enthält.&#10;&#10;Automatisch generierte Beschreibung">
            <a:extLst>
              <a:ext uri="{FF2B5EF4-FFF2-40B4-BE49-F238E27FC236}">
                <a16:creationId xmlns:a16="http://schemas.microsoft.com/office/drawing/2014/main" id="{04EE4C04-2734-4DDC-B5B5-E8BF33E7661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06848" y="2436763"/>
            <a:ext cx="1240168" cy="360000"/>
          </a:xfrm>
          <a:prstGeom prst="rect">
            <a:avLst/>
          </a:prstGeom>
        </p:spPr>
      </p:pic>
      <p:sp>
        <p:nvSpPr>
          <p:cNvPr id="13" name="Textfeld 7">
            <a:extLst>
              <a:ext uri="{FF2B5EF4-FFF2-40B4-BE49-F238E27FC236}">
                <a16:creationId xmlns:a16="http://schemas.microsoft.com/office/drawing/2014/main" id="{13D5C097-8AC2-4E63-B3D8-9ACF03F4CFE6}"/>
              </a:ext>
            </a:extLst>
          </p:cNvPr>
          <p:cNvSpPr txBox="1"/>
          <p:nvPr/>
        </p:nvSpPr>
        <p:spPr>
          <a:xfrm>
            <a:off x="271111" y="4054386"/>
            <a:ext cx="3809312" cy="553998"/>
          </a:xfrm>
          <a:prstGeom prst="rect">
            <a:avLst/>
          </a:prstGeom>
          <a:noFill/>
        </p:spPr>
        <p:txBody>
          <a:bodyPr wrap="square">
            <a:spAutoFit/>
          </a:bodyPr>
          <a:lstStyle/>
          <a:p>
            <a:pPr defTabSz="685800" fontAlgn="auto">
              <a:spcBef>
                <a:spcPts val="0"/>
              </a:spcBef>
              <a:spcAft>
                <a:spcPts val="0"/>
              </a:spcAft>
            </a:pPr>
            <a:r>
              <a:rPr lang="en-GB" sz="10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Jakimow</a:t>
            </a:r>
            <a:r>
              <a:rPr lang="en-GB"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 et al. 2023. EnMAP-Box: Imaging spectroscopy in QGIS. </a:t>
            </a:r>
            <a:r>
              <a:rPr lang="en-GB" sz="10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SoftwareX</a:t>
            </a:r>
            <a:r>
              <a:rPr lang="en-GB"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 101507. </a:t>
            </a:r>
            <a:r>
              <a:rPr lang="en-GB" sz="1000" dirty="0">
                <a:solidFill>
                  <a:srgbClr val="000000"/>
                </a:solidFill>
                <a:latin typeface="Open Sans" panose="020B0606030504020204" pitchFamily="34" charset="0"/>
                <a:ea typeface="Open Sans" panose="020B0606030504020204" pitchFamily="34" charset="0"/>
                <a:cs typeface="Open Sans" panose="020B0606030504020204" pitchFamily="34" charset="0"/>
                <a:hlinkClick r:id="rId9"/>
              </a:rPr>
              <a:t>https://doi.org/10.1016/j.softx.2023.101507</a:t>
            </a:r>
            <a:r>
              <a:rPr lang="en-GB"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 </a:t>
            </a:r>
            <a:endParaRPr lang="en-GB" sz="1000" dirty="0">
              <a:solidFill>
                <a:srgbClr val="5F5F5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a:extLst>
              <a:ext uri="{FF2B5EF4-FFF2-40B4-BE49-F238E27FC236}">
                <a16:creationId xmlns:a16="http://schemas.microsoft.com/office/drawing/2014/main" id="{84D5DE06-057F-4458-92D2-8E712BCCAC35}"/>
              </a:ext>
            </a:extLst>
          </p:cNvPr>
          <p:cNvPicPr>
            <a:picLocks noChangeAspect="1"/>
          </p:cNvPicPr>
          <p:nvPr/>
        </p:nvPicPr>
        <p:blipFill>
          <a:blip r:embed="rId10"/>
          <a:stretch>
            <a:fillRect/>
          </a:stretch>
        </p:blipFill>
        <p:spPr>
          <a:xfrm>
            <a:off x="712769" y="4615626"/>
            <a:ext cx="504695" cy="457747"/>
          </a:xfrm>
          <a:prstGeom prst="rect">
            <a:avLst/>
          </a:prstGeom>
        </p:spPr>
      </p:pic>
      <p:pic>
        <p:nvPicPr>
          <p:cNvPr id="16" name="Picture 16">
            <a:extLst>
              <a:ext uri="{FF2B5EF4-FFF2-40B4-BE49-F238E27FC236}">
                <a16:creationId xmlns:a16="http://schemas.microsoft.com/office/drawing/2014/main" id="{2F308F96-770D-4541-B0CB-4922984D22F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10246" y="4634728"/>
            <a:ext cx="956547" cy="455894"/>
          </a:xfrm>
          <a:prstGeom prst="rect">
            <a:avLst/>
          </a:prstGeom>
        </p:spPr>
      </p:pic>
      <p:pic>
        <p:nvPicPr>
          <p:cNvPr id="17" name="Bild 14">
            <a:extLst>
              <a:ext uri="{FF2B5EF4-FFF2-40B4-BE49-F238E27FC236}">
                <a16:creationId xmlns:a16="http://schemas.microsoft.com/office/drawing/2014/main" id="{48D7677A-E56B-42DB-B734-6EFF41B148DA}"/>
              </a:ext>
            </a:extLst>
          </p:cNvPr>
          <p:cNvPicPr/>
          <p:nvPr/>
        </p:nvPicPr>
        <p:blipFill>
          <a:blip r:embed="rId12"/>
          <a:stretch/>
        </p:blipFill>
        <p:spPr>
          <a:xfrm>
            <a:off x="2267744" y="4717459"/>
            <a:ext cx="642311" cy="269227"/>
          </a:xfrm>
          <a:prstGeom prst="rect">
            <a:avLst/>
          </a:prstGeom>
          <a:solidFill>
            <a:schemeClr val="bg1"/>
          </a:solidFill>
          <a:ln>
            <a:noFill/>
          </a:ln>
        </p:spPr>
      </p:pic>
    </p:spTree>
    <p:extLst>
      <p:ext uri="{BB962C8B-B14F-4D97-AF65-F5344CB8AC3E}">
        <p14:creationId xmlns:p14="http://schemas.microsoft.com/office/powerpoint/2010/main" val="3423335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5DFBE-4DF5-4EE2-B331-A7582BEE5D0E}"/>
              </a:ext>
            </a:extLst>
          </p:cNvPr>
          <p:cNvSpPr>
            <a:spLocks noGrp="1"/>
          </p:cNvSpPr>
          <p:nvPr>
            <p:ph type="title"/>
          </p:nvPr>
        </p:nvSpPr>
        <p:spPr/>
        <p:txBody>
          <a:bodyPr/>
          <a:lstStyle/>
          <a:p>
            <a:r>
              <a:rPr lang="en-US" dirty="0"/>
              <a:t>Open Source Applications: Progress and plans</a:t>
            </a:r>
            <a:endParaRPr lang="en-DE" dirty="0"/>
          </a:p>
        </p:txBody>
      </p:sp>
      <p:pic>
        <p:nvPicPr>
          <p:cNvPr id="5" name="Graphic 12">
            <a:extLst>
              <a:ext uri="{FF2B5EF4-FFF2-40B4-BE49-F238E27FC236}">
                <a16:creationId xmlns:a16="http://schemas.microsoft.com/office/drawing/2014/main" id="{62AB86CE-80EA-4B94-AE2D-AEFD13A008A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5646" y="22428"/>
            <a:ext cx="1378778" cy="834821"/>
          </a:xfrm>
          <a:prstGeom prst="rect">
            <a:avLst/>
          </a:prstGeom>
        </p:spPr>
      </p:pic>
      <p:sp>
        <p:nvSpPr>
          <p:cNvPr id="10" name="Slide Number Placeholder 3">
            <a:extLst>
              <a:ext uri="{FF2B5EF4-FFF2-40B4-BE49-F238E27FC236}">
                <a16:creationId xmlns:a16="http://schemas.microsoft.com/office/drawing/2014/main" id="{9E54B793-E22C-4D9D-A5D8-FD69F89FE332}"/>
              </a:ext>
            </a:extLst>
          </p:cNvPr>
          <p:cNvSpPr txBox="1">
            <a:spLocks/>
          </p:cNvSpPr>
          <p:nvPr/>
        </p:nvSpPr>
        <p:spPr>
          <a:xfrm>
            <a:off x="8634550" y="4869656"/>
            <a:ext cx="509450" cy="273844"/>
          </a:xfrm>
          <a:prstGeom prst="rect">
            <a:avLst/>
          </a:prstGeom>
        </p:spPr>
        <p:txBody>
          <a:bodyPr vert="horz" lIns="91440" tIns="45720" rIns="91440" bIns="45720" rtlCol="0" anchor="ctr"/>
          <a:lstStyle>
            <a:defPPr>
              <a:defRPr lang="de-DE"/>
            </a:defPPr>
            <a:lvl1pPr algn="r" rtl="0" fontAlgn="base">
              <a:spcBef>
                <a:spcPct val="0"/>
              </a:spcBef>
              <a:spcAft>
                <a:spcPct val="0"/>
              </a:spcAft>
              <a:defRPr sz="900" kern="1200">
                <a:solidFill>
                  <a:schemeClr val="tx1">
                    <a:tint val="75000"/>
                  </a:schemeClr>
                </a:solidFill>
                <a:latin typeface="Arial" panose="020B0604020202020204" pitchFamily="34"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defTabSz="685800" fontAlgn="auto">
              <a:spcBef>
                <a:spcPts val="0"/>
              </a:spcBef>
              <a:spcAft>
                <a:spcPts val="0"/>
              </a:spcAft>
            </a:pPr>
            <a:fld id="{48F63A3B-78C7-47BE-AE5E-E10140E04643}" type="slidenum">
              <a:rPr lang="en-US" smtClean="0">
                <a:solidFill>
                  <a:srgbClr val="5F5F5F">
                    <a:tint val="75000"/>
                  </a:srgbClr>
                </a:solidFill>
                <a:latin typeface="Calibri" panose="020F0502020204030204"/>
              </a:rPr>
              <a:pPr defTabSz="685800" fontAlgn="auto">
                <a:spcBef>
                  <a:spcPts val="0"/>
                </a:spcBef>
                <a:spcAft>
                  <a:spcPts val="0"/>
                </a:spcAft>
              </a:pPr>
              <a:t>6</a:t>
            </a:fld>
            <a:endParaRPr lang="en-US" dirty="0">
              <a:solidFill>
                <a:srgbClr val="5F5F5F">
                  <a:tint val="75000"/>
                </a:srgbClr>
              </a:solidFill>
              <a:latin typeface="Calibri" panose="020F0502020204030204"/>
            </a:endParaRPr>
          </a:p>
        </p:txBody>
      </p:sp>
      <p:pic>
        <p:nvPicPr>
          <p:cNvPr id="26" name="Grafik 10" descr="C:\ProgramData\DLR\CD-Vorlagen\Stammdaten\dlrlogo\tif\DLR-Logo_Weiss_DE.tif">
            <a:extLst>
              <a:ext uri="{FF2B5EF4-FFF2-40B4-BE49-F238E27FC236}">
                <a16:creationId xmlns:a16="http://schemas.microsoft.com/office/drawing/2014/main" id="{2CCE2280-1405-4901-AAB3-CD9D9733D6D6}"/>
              </a:ext>
            </a:extLst>
          </p:cNvPr>
          <p:cNvPicPr/>
          <p:nvPr/>
        </p:nvPicPr>
        <p:blipFill rotWithShape="1">
          <a:blip r:embed="rId5" cstate="print">
            <a:extLst>
              <a:ext uri="{28A0092B-C50C-407E-A947-70E740481C1C}">
                <a14:useLocalDpi xmlns:a14="http://schemas.microsoft.com/office/drawing/2010/main" val="0"/>
              </a:ext>
            </a:extLst>
          </a:blip>
          <a:srcRect r="69279"/>
          <a:stretch/>
        </p:blipFill>
        <p:spPr bwMode="auto">
          <a:xfrm>
            <a:off x="3231489" y="4625312"/>
            <a:ext cx="830919" cy="517148"/>
          </a:xfrm>
          <a:prstGeom prst="rect">
            <a:avLst/>
          </a:prstGeom>
          <a:noFill/>
          <a:ln>
            <a:noFill/>
          </a:ln>
        </p:spPr>
      </p:pic>
      <p:sp>
        <p:nvSpPr>
          <p:cNvPr id="33" name="Textplatzhalter 13">
            <a:extLst>
              <a:ext uri="{FF2B5EF4-FFF2-40B4-BE49-F238E27FC236}">
                <a16:creationId xmlns:a16="http://schemas.microsoft.com/office/drawing/2014/main" id="{23081F1D-9234-44D1-AE58-CBBC1B2D1A74}"/>
              </a:ext>
            </a:extLst>
          </p:cNvPr>
          <p:cNvSpPr txBox="1">
            <a:spLocks/>
          </p:cNvSpPr>
          <p:nvPr/>
        </p:nvSpPr>
        <p:spPr>
          <a:xfrm>
            <a:off x="303332" y="954362"/>
            <a:ext cx="4556700" cy="3201564"/>
          </a:xfrm>
          <a:prstGeom prst="rect">
            <a:avLst/>
          </a:prstGeom>
        </p:spPr>
        <p:txBody>
          <a:bodyPr vert="horz" lIns="0" tIns="45720" rIns="0" bIns="45720" rtlCol="0">
            <a:noAutofit/>
          </a:bodyPr>
          <a:lstStyle>
            <a:lvl1pPr marL="342892" indent="-342892" algn="l" defTabSz="685800" rtl="0" eaLnBrk="0" latinLnBrk="0" hangingPunct="1">
              <a:lnSpc>
                <a:spcPct val="90000"/>
              </a:lnSpc>
              <a:spcBef>
                <a:spcPts val="750"/>
              </a:spcBef>
              <a:buClr>
                <a:schemeClr val="accent1"/>
              </a:buClr>
              <a:buFont typeface="Wingdings" panose="05000000000000000000" pitchFamily="2" charset="2"/>
              <a:buChar char="v"/>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48000" indent="-285743" algn="l" defTabSz="685800" rtl="0" eaLnBrk="0" latinLnBrk="0" hangingPunct="1">
              <a:lnSpc>
                <a:spcPct val="90000"/>
              </a:lnSpc>
              <a:spcBef>
                <a:spcPts val="375"/>
              </a:spcBef>
              <a:buClr>
                <a:schemeClr val="accent1"/>
              </a:buClr>
              <a:buSzPct val="75000"/>
              <a:buFont typeface="Wingdings 2" panose="05020102010507070707" pitchFamily="18" charset="2"/>
              <a:buChar char="®"/>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792000" indent="-171450" algn="l" defTabSz="685800" rtl="0" eaLnBrk="0"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972000" indent="-171450" algn="l" defTabSz="685800" rtl="0" eaLnBrk="0"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152000" indent="-171450" algn="l" defTabSz="685800" rtl="0" eaLnBrk="0"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ctr" latinLnBrk="0" hangingPunct="1">
              <a:lnSpc>
                <a:spcPct val="120000"/>
              </a:lnSpc>
              <a:spcBef>
                <a:spcPts val="0"/>
              </a:spcBef>
              <a:spcAft>
                <a:spcPts val="0"/>
              </a:spcAft>
              <a:buClr>
                <a:srgbClr val="1F497D"/>
              </a:buClr>
              <a:buSzTx/>
              <a:buFont typeface="Wingdings" panose="05000000000000000000" pitchFamily="2" charset="2"/>
              <a:buNone/>
              <a:tabLst/>
              <a:defRPr/>
            </a:pPr>
            <a:r>
              <a:rPr kumimoji="0" lang="en-GB" sz="1000" b="1"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Vegetation / Agriculture</a:t>
            </a:r>
            <a:endParaRPr kumimoji="0" lang="en-GB" sz="1000" b="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endParaRPr>
          </a:p>
          <a:p>
            <a:pPr marL="342000" marR="0" lvl="0" indent="-342892" algn="l" defTabSz="685800" rtl="0" eaLnBrk="1" fontAlgn="ctr" latinLnBrk="0" hangingPunct="1">
              <a:lnSpc>
                <a:spcPct val="120000"/>
              </a:lnSpc>
              <a:spcBef>
                <a:spcPts val="0"/>
              </a:spcBef>
              <a:spcAft>
                <a:spcPts val="0"/>
              </a:spcAft>
              <a:buClr>
                <a:srgbClr val="1F497D"/>
              </a:buClr>
              <a:buSzTx/>
              <a:buFont typeface="Courier New" panose="02070309020205020404" pitchFamily="49" charset="0"/>
              <a:buChar char="o"/>
              <a:tabLst/>
              <a:defRPr/>
            </a:pPr>
            <a:r>
              <a:rPr kumimoji="0" lang="en-GB" sz="1000" b="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Plant Water Retrieval (PWR, </a:t>
            </a:r>
            <a:r>
              <a:rPr kumimoji="0" lang="en-GB" sz="1000" b="0" i="0" u="none" strike="noStrike" kern="1200" cap="none" spc="0" normalizeH="0" baseline="0" noProof="0" dirty="0" err="1">
                <a:ln>
                  <a:noFill/>
                </a:ln>
                <a:effectLst/>
                <a:uLnTx/>
                <a:uFillTx/>
                <a:latin typeface="+mn-lt"/>
                <a:ea typeface="Open Sans Light" panose="020B0306030504020204" pitchFamily="34" charset="0"/>
                <a:cs typeface="Open Sans Light" panose="020B0306030504020204" pitchFamily="34" charset="0"/>
              </a:rPr>
              <a:t>Wocher</a:t>
            </a:r>
            <a:r>
              <a:rPr kumimoji="0" lang="en-GB" sz="1000" b="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 2018)</a:t>
            </a:r>
          </a:p>
          <a:p>
            <a:pPr marL="342000" marR="0" lvl="0" indent="-342892" algn="l" defTabSz="685800" rtl="0" eaLnBrk="1" fontAlgn="ctr" latinLnBrk="0" hangingPunct="1">
              <a:lnSpc>
                <a:spcPct val="120000"/>
              </a:lnSpc>
              <a:spcBef>
                <a:spcPts val="0"/>
              </a:spcBef>
              <a:spcAft>
                <a:spcPts val="0"/>
              </a:spcAft>
              <a:buClr>
                <a:srgbClr val="1F497D"/>
              </a:buClr>
              <a:buSzTx/>
              <a:buFont typeface="Courier New" panose="02070309020205020404" pitchFamily="49" charset="0"/>
              <a:buChar char="o"/>
              <a:tabLst/>
              <a:defRPr/>
            </a:pPr>
            <a:r>
              <a:rPr kumimoji="0" lang="en-GB" sz="1000" b="0" i="0" u="none" strike="noStrike" kern="1200" cap="none" spc="0" normalizeH="0" baseline="0" noProof="0" dirty="0" err="1">
                <a:ln>
                  <a:noFill/>
                </a:ln>
                <a:effectLst/>
                <a:uLnTx/>
                <a:uFillTx/>
                <a:latin typeface="+mn-lt"/>
                <a:ea typeface="Open Sans Light" panose="020B0306030504020204" pitchFamily="34" charset="0"/>
                <a:cs typeface="Open Sans Light" panose="020B0306030504020204" pitchFamily="34" charset="0"/>
              </a:rPr>
              <a:t>Analyze</a:t>
            </a:r>
            <a:r>
              <a:rPr kumimoji="0" lang="en-GB" sz="1000" b="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 Spectral Integral (ASI, </a:t>
            </a:r>
            <a:r>
              <a:rPr kumimoji="0" lang="en-GB" sz="1000" b="0" i="0" u="none" strike="noStrike" kern="1200" cap="none" spc="0" normalizeH="0" baseline="0" noProof="0" dirty="0" err="1">
                <a:ln>
                  <a:noFill/>
                </a:ln>
                <a:effectLst/>
                <a:uLnTx/>
                <a:uFillTx/>
                <a:latin typeface="+mn-lt"/>
                <a:ea typeface="Open Sans Light" panose="020B0306030504020204" pitchFamily="34" charset="0"/>
                <a:cs typeface="Open Sans Light" panose="020B0306030504020204" pitchFamily="34" charset="0"/>
              </a:rPr>
              <a:t>Wocher</a:t>
            </a:r>
            <a:r>
              <a:rPr kumimoji="0" lang="en-GB" sz="1000" b="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 2020)</a:t>
            </a:r>
          </a:p>
          <a:p>
            <a:pPr marL="342000" marR="0" lvl="0" indent="-342892" algn="l" defTabSz="685800" rtl="0" eaLnBrk="1" fontAlgn="ctr" latinLnBrk="0" hangingPunct="1">
              <a:lnSpc>
                <a:spcPct val="120000"/>
              </a:lnSpc>
              <a:spcBef>
                <a:spcPts val="0"/>
              </a:spcBef>
              <a:spcAft>
                <a:spcPts val="0"/>
              </a:spcAft>
              <a:buClr>
                <a:srgbClr val="1F497D"/>
              </a:buClr>
              <a:buSzTx/>
              <a:buFont typeface="Courier New" panose="02070309020205020404" pitchFamily="49" charset="0"/>
              <a:buChar char="o"/>
              <a:tabLst/>
              <a:defRPr/>
            </a:pPr>
            <a:r>
              <a:rPr kumimoji="0" lang="en-GB" sz="1000" b="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Vegetation Processor (Danner 2021)</a:t>
            </a:r>
          </a:p>
          <a:p>
            <a:pPr marL="342000" marR="0" lvl="0" indent="-342892" algn="l" defTabSz="685800" rtl="0" eaLnBrk="1" fontAlgn="ctr" latinLnBrk="0" hangingPunct="1">
              <a:lnSpc>
                <a:spcPct val="120000"/>
              </a:lnSpc>
              <a:spcBef>
                <a:spcPts val="0"/>
              </a:spcBef>
              <a:spcAft>
                <a:spcPts val="0"/>
              </a:spcAft>
              <a:buClr>
                <a:srgbClr val="1F497D"/>
              </a:buClr>
              <a:buSzTx/>
              <a:buFont typeface="Courier New" panose="02070309020205020404" pitchFamily="49" charset="0"/>
              <a:buChar char="o"/>
              <a:tabLst/>
              <a:defRPr/>
            </a:pPr>
            <a:r>
              <a:rPr kumimoji="0" lang="en-GB" sz="1000" b="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Interactive Visualization of Vegetation Reflectance Models (IVVRM, Danner 2018)</a:t>
            </a:r>
          </a:p>
          <a:p>
            <a:pPr marL="342000" marR="0" lvl="0" indent="-342892" algn="l" defTabSz="685800" rtl="0" eaLnBrk="1" fontAlgn="ctr" latinLnBrk="0" hangingPunct="1">
              <a:lnSpc>
                <a:spcPct val="120000"/>
              </a:lnSpc>
              <a:spcBef>
                <a:spcPts val="0"/>
              </a:spcBef>
              <a:spcAft>
                <a:spcPts val="0"/>
              </a:spcAft>
              <a:buClr>
                <a:srgbClr val="1F497D"/>
              </a:buClr>
              <a:buSzTx/>
              <a:buFont typeface="Courier New" panose="02070309020205020404" pitchFamily="49" charset="0"/>
              <a:buChar char="o"/>
              <a:tabLst/>
              <a:defRPr/>
            </a:pPr>
            <a:r>
              <a:rPr kumimoji="0" lang="en-GB" sz="1000" b="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Interactive Red-Edge Inflection Point (</a:t>
            </a:r>
            <a:r>
              <a:rPr kumimoji="0" lang="en-GB" sz="1000" b="0" i="0" u="none" strike="noStrike" kern="1200" cap="none" spc="0" normalizeH="0" baseline="0" noProof="0" dirty="0" err="1">
                <a:ln>
                  <a:noFill/>
                </a:ln>
                <a:effectLst/>
                <a:uLnTx/>
                <a:uFillTx/>
                <a:latin typeface="+mn-lt"/>
                <a:ea typeface="Open Sans Light" panose="020B0306030504020204" pitchFamily="34" charset="0"/>
                <a:cs typeface="Open Sans Light" panose="020B0306030504020204" pitchFamily="34" charset="0"/>
              </a:rPr>
              <a:t>iREIP</a:t>
            </a:r>
            <a:r>
              <a:rPr kumimoji="0" lang="en-GB" sz="1000" b="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 Hank 2021)</a:t>
            </a:r>
          </a:p>
          <a:p>
            <a:pPr marL="342000" marR="0" lvl="0" indent="-342892" algn="l" defTabSz="685800" rtl="0" eaLnBrk="1" fontAlgn="ctr" latinLnBrk="0" hangingPunct="1">
              <a:lnSpc>
                <a:spcPct val="120000"/>
              </a:lnSpc>
              <a:spcBef>
                <a:spcPts val="0"/>
              </a:spcBef>
              <a:spcAft>
                <a:spcPts val="0"/>
              </a:spcAft>
              <a:buClr>
                <a:srgbClr val="1F497D"/>
              </a:buClr>
              <a:buSzTx/>
              <a:buFont typeface="Courier New" panose="02070309020205020404" pitchFamily="49" charset="0"/>
              <a:buChar char="o"/>
              <a:tabLst/>
              <a:defRPr/>
            </a:pPr>
            <a:r>
              <a:rPr kumimoji="0" lang="en-GB" sz="1000" b="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Vegetation Index Toolbox and Spectral Index Creator (Hank 2021)</a:t>
            </a:r>
          </a:p>
          <a:p>
            <a:pPr marL="342000" marR="0" lvl="0" indent="-342892" algn="l" defTabSz="685800" rtl="0" eaLnBrk="1" fontAlgn="ctr" latinLnBrk="0" hangingPunct="1">
              <a:lnSpc>
                <a:spcPct val="120000"/>
              </a:lnSpc>
              <a:spcBef>
                <a:spcPts val="0"/>
              </a:spcBef>
              <a:spcAft>
                <a:spcPts val="0"/>
              </a:spcAft>
              <a:buClr>
                <a:srgbClr val="1F497D"/>
              </a:buClr>
              <a:buSzTx/>
              <a:buFont typeface="Courier New" panose="02070309020205020404" pitchFamily="49" charset="0"/>
              <a:buChar char="o"/>
              <a:tabLst/>
              <a:defRPr/>
            </a:pPr>
            <a:r>
              <a:rPr kumimoji="0" lang="en-GB" sz="100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EnMAP Hybrid Retrieval Workflow (</a:t>
            </a:r>
            <a:r>
              <a:rPr kumimoji="0" lang="en-GB" sz="1000" u="none" strike="noStrike" kern="1200" cap="none" spc="0" normalizeH="0" baseline="0" noProof="0" dirty="0" err="1">
                <a:ln>
                  <a:noFill/>
                </a:ln>
                <a:effectLst/>
                <a:uLnTx/>
                <a:uFillTx/>
                <a:latin typeface="+mn-lt"/>
                <a:ea typeface="Open Sans Light" panose="020B0306030504020204" pitchFamily="34" charset="0"/>
                <a:cs typeface="Open Sans Light" panose="020B0306030504020204" pitchFamily="34" charset="0"/>
              </a:rPr>
              <a:t>Steinhauser</a:t>
            </a:r>
            <a:r>
              <a:rPr kumimoji="0" lang="en-GB" sz="100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 2024) </a:t>
            </a:r>
            <a:r>
              <a:rPr kumimoji="0" lang="en-GB" sz="1000" u="none" strike="noStrike" kern="1200" cap="none" spc="0" normalizeH="0" baseline="0" noProof="0" dirty="0">
                <a:ln>
                  <a:noFill/>
                </a:ln>
                <a:solidFill>
                  <a:srgbClr val="FF0000"/>
                </a:solidFill>
                <a:effectLst/>
                <a:uLnTx/>
                <a:uFillTx/>
                <a:latin typeface="+mn-lt"/>
                <a:ea typeface="Open Sans Light" panose="020B0306030504020204" pitchFamily="34" charset="0"/>
                <a:cs typeface="Open Sans Light" panose="020B0306030504020204" pitchFamily="34" charset="0"/>
              </a:rPr>
              <a:t>NEW</a:t>
            </a:r>
          </a:p>
          <a:p>
            <a:pPr marL="342000" marR="0" lvl="0" indent="-342892" algn="l" defTabSz="685800" rtl="0" eaLnBrk="1" fontAlgn="ctr" latinLnBrk="0" hangingPunct="1">
              <a:lnSpc>
                <a:spcPct val="120000"/>
              </a:lnSpc>
              <a:spcBef>
                <a:spcPts val="0"/>
              </a:spcBef>
              <a:spcAft>
                <a:spcPts val="0"/>
              </a:spcAft>
              <a:buClr>
                <a:srgbClr val="1F497D"/>
              </a:buClr>
              <a:buSzTx/>
              <a:buFont typeface="Courier New" panose="02070309020205020404" pitchFamily="49" charset="0"/>
              <a:buChar char="o"/>
              <a:tabLst/>
              <a:defRPr/>
            </a:pPr>
            <a:endParaRPr kumimoji="0" lang="en-GB" sz="600" b="1"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endParaRPr>
          </a:p>
          <a:p>
            <a:pPr marL="0" marR="0" lvl="0" indent="0" algn="l" defTabSz="685800" rtl="0" eaLnBrk="1" fontAlgn="ctr" latinLnBrk="0" hangingPunct="1">
              <a:lnSpc>
                <a:spcPct val="120000"/>
              </a:lnSpc>
              <a:spcBef>
                <a:spcPts val="0"/>
              </a:spcBef>
              <a:spcAft>
                <a:spcPts val="0"/>
              </a:spcAft>
              <a:buClr>
                <a:srgbClr val="1F497D"/>
              </a:buClr>
              <a:buSzTx/>
              <a:buFont typeface="Wingdings" panose="05000000000000000000" pitchFamily="2" charset="2"/>
              <a:buNone/>
              <a:tabLst/>
              <a:defRPr/>
            </a:pPr>
            <a:r>
              <a:rPr kumimoji="0" lang="en-GB" sz="1000" b="1"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Soil &amp; Geology</a:t>
            </a:r>
          </a:p>
          <a:p>
            <a:pPr marL="342892" marR="0" lvl="0" indent="-342892" algn="l" defTabSz="685800" rtl="0" eaLnBrk="1" fontAlgn="ctr" latinLnBrk="0" hangingPunct="1">
              <a:lnSpc>
                <a:spcPct val="120000"/>
              </a:lnSpc>
              <a:spcBef>
                <a:spcPts val="0"/>
              </a:spcBef>
              <a:spcAft>
                <a:spcPts val="0"/>
              </a:spcAft>
              <a:buClr>
                <a:srgbClr val="1F497D"/>
              </a:buClr>
              <a:buSzTx/>
              <a:buFont typeface="Courier New" panose="02070309020205020404" pitchFamily="49" charset="0"/>
              <a:buChar char="o"/>
              <a:tabLst/>
              <a:defRPr/>
            </a:pPr>
            <a:r>
              <a:rPr kumimoji="0" lang="en-GB" sz="100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EnMAP Soil Mapper (</a:t>
            </a:r>
            <a:r>
              <a:rPr kumimoji="0" lang="en-GB" sz="1000" i="0" u="none" strike="noStrike" kern="1200" cap="none" spc="0" normalizeH="0" baseline="0" noProof="0" dirty="0" err="1">
                <a:ln>
                  <a:noFill/>
                </a:ln>
                <a:effectLst/>
                <a:uLnTx/>
                <a:uFillTx/>
                <a:latin typeface="+mn-lt"/>
                <a:ea typeface="Open Sans Light" panose="020B0306030504020204" pitchFamily="34" charset="0"/>
                <a:cs typeface="Open Sans Light" panose="020B0306030504020204" pitchFamily="34" charset="0"/>
              </a:rPr>
              <a:t>EnSoMap</a:t>
            </a:r>
            <a:r>
              <a:rPr kumimoji="0" lang="en-GB" sz="100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 </a:t>
            </a:r>
            <a:r>
              <a:rPr kumimoji="0" lang="en-GB" sz="1000" i="0" u="none" strike="noStrike" kern="1200" cap="none" spc="0" normalizeH="0" baseline="0" noProof="0" dirty="0" err="1">
                <a:ln>
                  <a:noFill/>
                </a:ln>
                <a:effectLst/>
                <a:uLnTx/>
                <a:uFillTx/>
                <a:latin typeface="+mn-lt"/>
                <a:ea typeface="Open Sans Light" panose="020B0306030504020204" pitchFamily="34" charset="0"/>
                <a:cs typeface="Open Sans Light" panose="020B0306030504020204" pitchFamily="34" charset="0"/>
              </a:rPr>
              <a:t>Chabrillat</a:t>
            </a:r>
            <a:r>
              <a:rPr kumimoji="0" lang="en-GB" sz="100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 2016) </a:t>
            </a:r>
            <a:r>
              <a:rPr kumimoji="0" lang="en-GB" sz="1000" i="0" u="none" strike="noStrike" kern="1200" cap="none" spc="0" normalizeH="0" baseline="0" noProof="0" dirty="0">
                <a:ln>
                  <a:noFill/>
                </a:ln>
                <a:solidFill>
                  <a:srgbClr val="FF0000"/>
                </a:solidFill>
                <a:effectLst/>
                <a:uLnTx/>
                <a:uFillTx/>
                <a:latin typeface="+mn-lt"/>
                <a:ea typeface="Open Sans Light" panose="020B0306030504020204" pitchFamily="34" charset="0"/>
                <a:cs typeface="Open Sans Light" panose="020B0306030504020204" pitchFamily="34" charset="0"/>
              </a:rPr>
              <a:t>NEW features</a:t>
            </a:r>
          </a:p>
          <a:p>
            <a:pPr marL="342892" marR="0" lvl="0" indent="-342892" algn="l" defTabSz="685800" rtl="0" eaLnBrk="1" fontAlgn="ctr" latinLnBrk="0" hangingPunct="1">
              <a:lnSpc>
                <a:spcPct val="120000"/>
              </a:lnSpc>
              <a:spcBef>
                <a:spcPts val="0"/>
              </a:spcBef>
              <a:spcAft>
                <a:spcPts val="0"/>
              </a:spcAft>
              <a:buClr>
                <a:srgbClr val="1F497D"/>
              </a:buClr>
              <a:buSzTx/>
              <a:buFont typeface="Courier New" panose="02070309020205020404" pitchFamily="49" charset="0"/>
              <a:buChar char="o"/>
              <a:tabLst/>
              <a:defRPr/>
            </a:pPr>
            <a:r>
              <a:rPr kumimoji="0" lang="en-GB" sz="100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EnMAP Geological Mapper (</a:t>
            </a:r>
            <a:r>
              <a:rPr kumimoji="0" lang="en-GB" sz="1000" i="0" u="none" strike="noStrike" kern="1200" cap="none" spc="0" normalizeH="0" baseline="0" noProof="0" dirty="0" err="1">
                <a:ln>
                  <a:noFill/>
                </a:ln>
                <a:effectLst/>
                <a:uLnTx/>
                <a:uFillTx/>
                <a:latin typeface="+mn-lt"/>
                <a:ea typeface="Open Sans Light" panose="020B0306030504020204" pitchFamily="34" charset="0"/>
                <a:cs typeface="Open Sans Light" panose="020B0306030504020204" pitchFamily="34" charset="0"/>
              </a:rPr>
              <a:t>EnGeoMap</a:t>
            </a:r>
            <a:r>
              <a:rPr kumimoji="0" lang="en-GB" sz="100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 Mielke 2016)</a:t>
            </a:r>
          </a:p>
          <a:p>
            <a:pPr marL="342892" marR="0" lvl="0" indent="-342892" algn="l" defTabSz="685800" rtl="0" eaLnBrk="1" fontAlgn="ctr" latinLnBrk="0" hangingPunct="1">
              <a:lnSpc>
                <a:spcPct val="120000"/>
              </a:lnSpc>
              <a:spcBef>
                <a:spcPts val="0"/>
              </a:spcBef>
              <a:spcAft>
                <a:spcPts val="0"/>
              </a:spcAft>
              <a:buClr>
                <a:srgbClr val="1F497D"/>
              </a:buClr>
              <a:buSzTx/>
              <a:buFont typeface="Courier New" panose="02070309020205020404" pitchFamily="49" charset="0"/>
              <a:buChar char="o"/>
              <a:tabLst/>
              <a:defRPr/>
            </a:pPr>
            <a:r>
              <a:rPr lang="en-GB" sz="1000" dirty="0">
                <a:latin typeface="+mn-lt"/>
              </a:rPr>
              <a:t>EnMAP Mineralogy Mapper (</a:t>
            </a:r>
            <a:r>
              <a:rPr lang="en-GB" sz="1000" dirty="0" err="1">
                <a:latin typeface="+mn-lt"/>
              </a:rPr>
              <a:t>EnMinMap</a:t>
            </a:r>
            <a:r>
              <a:rPr lang="en-GB" sz="1000" dirty="0">
                <a:latin typeface="+mn-lt"/>
              </a:rPr>
              <a:t>, </a:t>
            </a:r>
            <a:r>
              <a:rPr lang="en-GB" sz="1000" dirty="0" err="1">
                <a:latin typeface="+mn-lt"/>
              </a:rPr>
              <a:t>Asadzadeh</a:t>
            </a:r>
            <a:r>
              <a:rPr lang="en-GB" sz="1000" dirty="0">
                <a:latin typeface="+mn-lt"/>
              </a:rPr>
              <a:t> 2026) </a:t>
            </a:r>
            <a:r>
              <a:rPr lang="en-GB" sz="1000" dirty="0">
                <a:solidFill>
                  <a:srgbClr val="FF0000"/>
                </a:solidFill>
                <a:latin typeface="+mn-lt"/>
              </a:rPr>
              <a:t>NEW</a:t>
            </a:r>
          </a:p>
          <a:p>
            <a:pPr marL="342892" marR="0" lvl="0" indent="-342892" algn="l" defTabSz="685800" rtl="0" eaLnBrk="1" fontAlgn="ctr" latinLnBrk="0" hangingPunct="1">
              <a:lnSpc>
                <a:spcPct val="120000"/>
              </a:lnSpc>
              <a:spcBef>
                <a:spcPts val="0"/>
              </a:spcBef>
              <a:spcAft>
                <a:spcPts val="0"/>
              </a:spcAft>
              <a:buClr>
                <a:srgbClr val="1F497D"/>
              </a:buClr>
              <a:buSzTx/>
              <a:buFont typeface="Courier New" panose="02070309020205020404" pitchFamily="49" charset="0"/>
              <a:buChar char="o"/>
              <a:tabLst/>
              <a:defRPr/>
            </a:pPr>
            <a:endParaRPr lang="en-GB" sz="600" b="1" dirty="0">
              <a:latin typeface="+mn-lt"/>
            </a:endParaRPr>
          </a:p>
          <a:p>
            <a:pPr marL="0" marR="0" lvl="0" indent="0" algn="l" defTabSz="685800" rtl="0" eaLnBrk="1" fontAlgn="ctr" latinLnBrk="0" hangingPunct="1">
              <a:lnSpc>
                <a:spcPct val="120000"/>
              </a:lnSpc>
              <a:spcBef>
                <a:spcPts val="0"/>
              </a:spcBef>
              <a:spcAft>
                <a:spcPts val="0"/>
              </a:spcAft>
              <a:buClr>
                <a:srgbClr val="1F497D"/>
              </a:buClr>
              <a:buSzTx/>
              <a:buNone/>
              <a:tabLst/>
              <a:defRPr/>
            </a:pPr>
            <a:r>
              <a:rPr kumimoji="0" lang="en-GB" sz="1000" b="1"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Snow &amp; ice</a:t>
            </a:r>
          </a:p>
          <a:p>
            <a:pPr marL="342892" marR="0" lvl="0" indent="-342892" algn="l" defTabSz="685800" rtl="0" eaLnBrk="1" fontAlgn="ctr" latinLnBrk="0" hangingPunct="1">
              <a:lnSpc>
                <a:spcPct val="120000"/>
              </a:lnSpc>
              <a:spcBef>
                <a:spcPts val="0"/>
              </a:spcBef>
              <a:spcAft>
                <a:spcPts val="0"/>
              </a:spcAft>
              <a:buClr>
                <a:srgbClr val="1F497D"/>
              </a:buClr>
              <a:buSzTx/>
              <a:buFont typeface="Courier New" panose="02070309020205020404" pitchFamily="49" charset="0"/>
              <a:buChar char="o"/>
              <a:tabLst/>
              <a:defRPr/>
            </a:pPr>
            <a:r>
              <a:rPr kumimoji="0" lang="en-GB" sz="1000" u="none" strike="noStrike" kern="1200" cap="none" spc="0" normalizeH="0" baseline="0" noProof="0" dirty="0" err="1">
                <a:ln>
                  <a:noFill/>
                </a:ln>
                <a:effectLst/>
                <a:uLnTx/>
                <a:uFillTx/>
                <a:latin typeface="+mn-lt"/>
                <a:ea typeface="Open Sans Light" panose="020B0306030504020204" pitchFamily="34" charset="0"/>
                <a:cs typeface="Open Sans Light" panose="020B0306030504020204" pitchFamily="34" charset="0"/>
              </a:rPr>
              <a:t>EnMAP</a:t>
            </a:r>
            <a:r>
              <a:rPr kumimoji="0" lang="en-GB" sz="100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 </a:t>
            </a:r>
            <a:r>
              <a:rPr kumimoji="0" lang="en-GB" sz="1000" u="none" strike="noStrike" kern="1200" cap="none" spc="0" normalizeH="0" baseline="0" noProof="0" dirty="0" err="1">
                <a:ln>
                  <a:noFill/>
                </a:ln>
                <a:effectLst/>
                <a:uLnTx/>
                <a:uFillTx/>
                <a:latin typeface="+mn-lt"/>
                <a:ea typeface="Open Sans Light" panose="020B0306030504020204" pitchFamily="34" charset="0"/>
                <a:cs typeface="Open Sans Light" panose="020B0306030504020204" pitchFamily="34" charset="0"/>
              </a:rPr>
              <a:t>Snow&amp;ice</a:t>
            </a:r>
            <a:r>
              <a:rPr kumimoji="0" lang="en-GB" sz="100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 Mapper (</a:t>
            </a:r>
            <a:r>
              <a:rPr kumimoji="0" lang="en-GB" sz="1000" u="none" strike="noStrike" kern="1200" cap="none" spc="0" normalizeH="0" baseline="0" noProof="0" dirty="0" err="1">
                <a:ln>
                  <a:noFill/>
                </a:ln>
                <a:effectLst/>
                <a:uLnTx/>
                <a:uFillTx/>
                <a:latin typeface="+mn-lt"/>
                <a:ea typeface="Open Sans Light" panose="020B0306030504020204" pitchFamily="34" charset="0"/>
                <a:cs typeface="Open Sans Light" panose="020B0306030504020204" pitchFamily="34" charset="0"/>
              </a:rPr>
              <a:t>EnFrost</a:t>
            </a:r>
            <a:r>
              <a:rPr kumimoji="0" lang="en-GB" sz="100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 </a:t>
            </a:r>
            <a:r>
              <a:rPr kumimoji="0" lang="en-GB" sz="1000" u="none" strike="noStrike" kern="1200" cap="none" spc="0" normalizeH="0" baseline="0" noProof="0" dirty="0" err="1">
                <a:ln>
                  <a:noFill/>
                </a:ln>
                <a:effectLst/>
                <a:uLnTx/>
                <a:uFillTx/>
                <a:latin typeface="+mn-lt"/>
                <a:ea typeface="Open Sans Light" panose="020B0306030504020204" pitchFamily="34" charset="0"/>
                <a:cs typeface="Open Sans Light" panose="020B0306030504020204" pitchFamily="34" charset="0"/>
              </a:rPr>
              <a:t>Khokanovsky</a:t>
            </a:r>
            <a:r>
              <a:rPr kumimoji="0" lang="en-GB" sz="100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/Scheffler 2025) </a:t>
            </a:r>
            <a:r>
              <a:rPr kumimoji="0" lang="en-GB" sz="1000" u="none" strike="noStrike" kern="1200" cap="none" spc="0" normalizeH="0" baseline="0" noProof="0" dirty="0">
                <a:ln>
                  <a:noFill/>
                </a:ln>
                <a:solidFill>
                  <a:srgbClr val="FF0000"/>
                </a:solidFill>
                <a:effectLst/>
                <a:uLnTx/>
                <a:uFillTx/>
                <a:latin typeface="+mn-lt"/>
                <a:ea typeface="Open Sans Light" panose="020B0306030504020204" pitchFamily="34" charset="0"/>
                <a:cs typeface="Open Sans Light" panose="020B0306030504020204" pitchFamily="34" charset="0"/>
              </a:rPr>
              <a:t>NEW</a:t>
            </a:r>
          </a:p>
        </p:txBody>
      </p:sp>
      <p:sp>
        <p:nvSpPr>
          <p:cNvPr id="34" name="Textplatzhalter 13">
            <a:extLst>
              <a:ext uri="{FF2B5EF4-FFF2-40B4-BE49-F238E27FC236}">
                <a16:creationId xmlns:a16="http://schemas.microsoft.com/office/drawing/2014/main" id="{3A17A374-3AE0-4B54-BC9D-60C49CB5D409}"/>
              </a:ext>
            </a:extLst>
          </p:cNvPr>
          <p:cNvSpPr txBox="1">
            <a:spLocks/>
          </p:cNvSpPr>
          <p:nvPr/>
        </p:nvSpPr>
        <p:spPr>
          <a:xfrm>
            <a:off x="4932041" y="945463"/>
            <a:ext cx="4059560" cy="3417589"/>
          </a:xfrm>
          <a:prstGeom prst="rect">
            <a:avLst/>
          </a:prstGeom>
        </p:spPr>
        <p:txBody>
          <a:bodyPr vert="horz" lIns="0" tIns="45720" rIns="0" bIns="45720" rtlCol="0">
            <a:noAutofit/>
          </a:bodyPr>
          <a:lstStyle>
            <a:lvl1pPr marL="342892" indent="-342892" algn="l" defTabSz="685800" rtl="0" eaLnBrk="0" latinLnBrk="0" hangingPunct="1">
              <a:lnSpc>
                <a:spcPct val="90000"/>
              </a:lnSpc>
              <a:spcBef>
                <a:spcPts val="750"/>
              </a:spcBef>
              <a:buClr>
                <a:schemeClr val="accent1"/>
              </a:buClr>
              <a:buFont typeface="Wingdings" panose="05000000000000000000" pitchFamily="2" charset="2"/>
              <a:buChar char="v"/>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742931" indent="-285743" algn="l" defTabSz="685800" rtl="0" eaLnBrk="0" latinLnBrk="0" hangingPunct="1">
              <a:lnSpc>
                <a:spcPct val="90000"/>
              </a:lnSpc>
              <a:spcBef>
                <a:spcPts val="375"/>
              </a:spcBef>
              <a:buClr>
                <a:schemeClr val="accent1"/>
              </a:buClr>
              <a:buSzPct val="75000"/>
              <a:buFont typeface="Wingdings 2" panose="05020102010507070707" pitchFamily="18" charset="2"/>
              <a:buChar char="®"/>
              <a:defRPr sz="19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57250" indent="-171450" algn="l" defTabSz="685800" rtl="0" eaLnBrk="0"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200150" indent="-171450" algn="l" defTabSz="685800" rtl="0" eaLnBrk="0" latinLnBrk="0" hangingPunct="1">
              <a:lnSpc>
                <a:spcPct val="90000"/>
              </a:lnSpc>
              <a:spcBef>
                <a:spcPts val="375"/>
              </a:spcBef>
              <a:buClr>
                <a:schemeClr val="accent1"/>
              </a:buClr>
              <a:buFont typeface="Arial" panose="020B0604020202020204" pitchFamily="34" charset="0"/>
              <a:buChar char="•"/>
              <a:defRPr sz="17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543050" indent="-171450" algn="l" defTabSz="685800" rtl="0" eaLnBrk="0" latinLnBrk="0" hangingPunct="1">
              <a:lnSpc>
                <a:spcPct val="90000"/>
              </a:lnSpc>
              <a:spcBef>
                <a:spcPts val="375"/>
              </a:spcBef>
              <a:buClr>
                <a:schemeClr val="accent1"/>
              </a:buClr>
              <a:buFont typeface="Arial" panose="020B0604020202020204" pitchFamily="34" charset="0"/>
              <a:buChar char="•"/>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ctr" latinLnBrk="0" hangingPunct="1">
              <a:lnSpc>
                <a:spcPct val="120000"/>
              </a:lnSpc>
              <a:spcBef>
                <a:spcPts val="0"/>
              </a:spcBef>
              <a:spcAft>
                <a:spcPts val="0"/>
              </a:spcAft>
              <a:buClr>
                <a:srgbClr val="1F497D"/>
              </a:buClr>
              <a:buSzTx/>
              <a:buFont typeface="Wingdings" panose="05000000000000000000" pitchFamily="2" charset="2"/>
              <a:buNone/>
              <a:tabLst/>
              <a:defRPr/>
            </a:pPr>
            <a:r>
              <a:rPr kumimoji="0" lang="en-GB" sz="1000" b="1"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Preprocessing</a:t>
            </a:r>
          </a:p>
          <a:p>
            <a:pPr marL="342000" marR="0" lvl="0" indent="-342892" algn="l" defTabSz="685800" rtl="0" eaLnBrk="1" fontAlgn="ctr" latinLnBrk="0" hangingPunct="1">
              <a:lnSpc>
                <a:spcPct val="120000"/>
              </a:lnSpc>
              <a:spcBef>
                <a:spcPts val="0"/>
              </a:spcBef>
              <a:spcAft>
                <a:spcPts val="0"/>
              </a:spcAft>
              <a:buClr>
                <a:srgbClr val="1F497D"/>
              </a:buClr>
              <a:buSzTx/>
              <a:buFont typeface="Courier New" panose="02070309020205020404" pitchFamily="49" charset="0"/>
              <a:buChar char="o"/>
              <a:tabLst/>
              <a:defRPr/>
            </a:pPr>
            <a:r>
              <a:rPr kumimoji="0" lang="en-GB" sz="100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EnMAP Preprocessing Tools (</a:t>
            </a:r>
            <a:r>
              <a:rPr kumimoji="0" lang="en-GB" sz="1000" i="0" u="none" strike="noStrike" kern="1200" cap="none" spc="0" normalizeH="0" baseline="0" noProof="0" dirty="0" err="1">
                <a:ln>
                  <a:noFill/>
                </a:ln>
                <a:effectLst/>
                <a:uLnTx/>
                <a:uFillTx/>
                <a:latin typeface="+mn-lt"/>
                <a:ea typeface="Open Sans Light" panose="020B0306030504020204" pitchFamily="34" charset="0"/>
                <a:cs typeface="Open Sans Light" panose="020B0306030504020204" pitchFamily="34" charset="0"/>
              </a:rPr>
              <a:t>EnPT</a:t>
            </a:r>
            <a:r>
              <a:rPr kumimoji="0" lang="en-GB" sz="100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 Scheffler 2023) </a:t>
            </a:r>
            <a:r>
              <a:rPr kumimoji="0" lang="en-GB" sz="1000" i="0" u="none" strike="noStrike" kern="1200" cap="none" spc="0" normalizeH="0" baseline="0" noProof="0" dirty="0">
                <a:ln>
                  <a:noFill/>
                </a:ln>
                <a:solidFill>
                  <a:srgbClr val="FF0000"/>
                </a:solidFill>
                <a:effectLst/>
                <a:uLnTx/>
                <a:uFillTx/>
                <a:latin typeface="+mn-lt"/>
                <a:ea typeface="Open Sans Light" panose="020B0306030504020204" pitchFamily="34" charset="0"/>
                <a:cs typeface="Open Sans Light" panose="020B0306030504020204" pitchFamily="34" charset="0"/>
              </a:rPr>
              <a:t>NEW features</a:t>
            </a:r>
          </a:p>
          <a:p>
            <a:pPr marL="342000" marR="0" lvl="0" indent="-342892" algn="l" defTabSz="685800" rtl="0" eaLnBrk="1" fontAlgn="ctr" latinLnBrk="0" hangingPunct="1">
              <a:lnSpc>
                <a:spcPct val="120000"/>
              </a:lnSpc>
              <a:spcBef>
                <a:spcPts val="0"/>
              </a:spcBef>
              <a:spcAft>
                <a:spcPts val="0"/>
              </a:spcAft>
              <a:buClr>
                <a:srgbClr val="1F497D"/>
              </a:buClr>
              <a:buSzTx/>
              <a:buFont typeface="Courier New" panose="02070309020205020404" pitchFamily="49" charset="0"/>
              <a:buChar char="o"/>
              <a:tabLst/>
              <a:defRPr/>
            </a:pPr>
            <a:endParaRPr kumimoji="0" lang="en-GB" sz="60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endParaRPr>
          </a:p>
          <a:p>
            <a:pPr marL="0" marR="0" lvl="0" indent="0" algn="l" defTabSz="685800" rtl="0" eaLnBrk="1" fontAlgn="ctr" latinLnBrk="0" hangingPunct="1">
              <a:lnSpc>
                <a:spcPct val="120000"/>
              </a:lnSpc>
              <a:spcBef>
                <a:spcPts val="0"/>
              </a:spcBef>
              <a:spcAft>
                <a:spcPts val="0"/>
              </a:spcAft>
              <a:buClr>
                <a:srgbClr val="1F497D"/>
              </a:buClr>
              <a:buSzTx/>
              <a:buFont typeface="Wingdings" panose="05000000000000000000" pitchFamily="2" charset="2"/>
              <a:buNone/>
              <a:tabLst/>
              <a:defRPr/>
            </a:pPr>
            <a:r>
              <a:rPr kumimoji="0" lang="en-GB" sz="1000" b="1"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Water:</a:t>
            </a:r>
          </a:p>
          <a:p>
            <a:pPr marL="342000" marR="0" lvl="0" indent="-342892" algn="l" defTabSz="685800" rtl="0" eaLnBrk="1" fontAlgn="ctr" latinLnBrk="0" hangingPunct="1">
              <a:lnSpc>
                <a:spcPct val="120000"/>
              </a:lnSpc>
              <a:spcBef>
                <a:spcPts val="0"/>
              </a:spcBef>
              <a:spcAft>
                <a:spcPts val="0"/>
              </a:spcAft>
              <a:buClr>
                <a:srgbClr val="1F497D"/>
              </a:buClr>
              <a:buSzTx/>
              <a:buFont typeface="Courier New" panose="02070309020205020404" pitchFamily="49" charset="0"/>
              <a:buChar char="o"/>
              <a:tabLst/>
              <a:defRPr/>
            </a:pPr>
            <a:r>
              <a:rPr kumimoji="0" lang="en-GB" sz="1000" b="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OLCI Neural Network Swarm (ONNS, </a:t>
            </a:r>
            <a:r>
              <a:rPr kumimoji="0" lang="en-GB" sz="1000" b="0" i="0" u="none" strike="noStrike" kern="1200" cap="none" spc="0" normalizeH="0" baseline="0" noProof="0" dirty="0" err="1">
                <a:ln>
                  <a:noFill/>
                </a:ln>
                <a:effectLst/>
                <a:uLnTx/>
                <a:uFillTx/>
                <a:latin typeface="+mn-lt"/>
                <a:ea typeface="Open Sans Light" panose="020B0306030504020204" pitchFamily="34" charset="0"/>
                <a:cs typeface="Open Sans Light" panose="020B0306030504020204" pitchFamily="34" charset="0"/>
              </a:rPr>
              <a:t>Hieronymi</a:t>
            </a:r>
            <a:r>
              <a:rPr kumimoji="0" lang="en-GB" sz="1000" b="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 2017)</a:t>
            </a:r>
          </a:p>
          <a:p>
            <a:pPr marL="0" marR="0" lvl="0" indent="-342892" algn="l" defTabSz="685800" rtl="0" eaLnBrk="1" fontAlgn="ctr" latinLnBrk="0" hangingPunct="1">
              <a:lnSpc>
                <a:spcPct val="120000"/>
              </a:lnSpc>
              <a:spcBef>
                <a:spcPts val="0"/>
              </a:spcBef>
              <a:spcAft>
                <a:spcPts val="0"/>
              </a:spcAft>
              <a:buClr>
                <a:srgbClr val="1F497D"/>
              </a:buClr>
              <a:buSzTx/>
              <a:buFont typeface="Courier New" panose="02070309020205020404" pitchFamily="49" charset="0"/>
              <a:buChar char="o"/>
              <a:tabLst/>
              <a:defRPr/>
            </a:pPr>
            <a:r>
              <a:rPr kumimoji="0" lang="en-GB" sz="1000" b="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OC-PFT (Alvarado 2022)</a:t>
            </a:r>
          </a:p>
          <a:p>
            <a:pPr marL="0" marR="0" lvl="0" indent="-342892" algn="l" defTabSz="685800" rtl="0" eaLnBrk="1" fontAlgn="ctr" latinLnBrk="0" hangingPunct="1">
              <a:lnSpc>
                <a:spcPct val="120000"/>
              </a:lnSpc>
              <a:spcBef>
                <a:spcPts val="0"/>
              </a:spcBef>
              <a:spcAft>
                <a:spcPts val="0"/>
              </a:spcAft>
              <a:buClr>
                <a:srgbClr val="1F497D"/>
              </a:buClr>
              <a:buSzTx/>
              <a:buFont typeface="Courier New" panose="02070309020205020404" pitchFamily="49" charset="0"/>
              <a:buChar char="o"/>
              <a:tabLst/>
              <a:defRPr/>
            </a:pPr>
            <a:endParaRPr kumimoji="0" lang="en-GB" sz="600" b="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endParaRPr>
          </a:p>
          <a:p>
            <a:pPr marL="0" marR="0" lvl="0" indent="0" algn="l" defTabSz="685800" rtl="0" eaLnBrk="1" fontAlgn="ctr" latinLnBrk="0" hangingPunct="1">
              <a:lnSpc>
                <a:spcPct val="120000"/>
              </a:lnSpc>
              <a:spcBef>
                <a:spcPts val="0"/>
              </a:spcBef>
              <a:spcAft>
                <a:spcPts val="0"/>
              </a:spcAft>
              <a:buClr>
                <a:srgbClr val="1F497D"/>
              </a:buClr>
              <a:buSzTx/>
              <a:buFont typeface="Wingdings" panose="05000000000000000000" pitchFamily="2" charset="2"/>
              <a:buNone/>
              <a:tabLst/>
              <a:defRPr/>
            </a:pPr>
            <a:r>
              <a:rPr kumimoji="0" lang="en-GB" sz="1000" b="1"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Time Series:</a:t>
            </a:r>
          </a:p>
          <a:p>
            <a:pPr marL="0" marR="0" lvl="0" indent="-342892" algn="l" defTabSz="685800" rtl="0" eaLnBrk="1" fontAlgn="ctr" latinLnBrk="0" hangingPunct="1">
              <a:lnSpc>
                <a:spcPct val="120000"/>
              </a:lnSpc>
              <a:spcBef>
                <a:spcPts val="0"/>
              </a:spcBef>
              <a:spcAft>
                <a:spcPts val="0"/>
              </a:spcAft>
              <a:buClr>
                <a:srgbClr val="1F497D"/>
              </a:buClr>
              <a:buSzTx/>
              <a:buFont typeface="Courier New" panose="02070309020205020404" pitchFamily="49" charset="0"/>
              <a:buChar char="o"/>
              <a:tabLst/>
              <a:defRPr/>
            </a:pPr>
            <a:r>
              <a:rPr kumimoji="0" lang="en-GB" sz="1000" b="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EO Time Series Viewer (Jakimow 2020)</a:t>
            </a:r>
          </a:p>
          <a:p>
            <a:pPr marL="0" marR="0" lvl="0" indent="-342892" algn="l" defTabSz="685800" rtl="0" eaLnBrk="1" fontAlgn="ctr" latinLnBrk="0" hangingPunct="1">
              <a:lnSpc>
                <a:spcPct val="120000"/>
              </a:lnSpc>
              <a:spcBef>
                <a:spcPts val="0"/>
              </a:spcBef>
              <a:spcAft>
                <a:spcPts val="0"/>
              </a:spcAft>
              <a:buClr>
                <a:srgbClr val="1F497D"/>
              </a:buClr>
              <a:buSzTx/>
              <a:buFont typeface="Courier New" panose="02070309020205020404" pitchFamily="49" charset="0"/>
              <a:buChar char="o"/>
              <a:tabLst/>
              <a:defRPr/>
            </a:pPr>
            <a:r>
              <a:rPr kumimoji="0" lang="en-GB" sz="1000" b="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GEE Time Series Explorer (</a:t>
            </a:r>
            <a:r>
              <a:rPr kumimoji="0" lang="en-GB" sz="1000" b="0" i="0" u="none" strike="noStrike" kern="1200" cap="none" spc="0" normalizeH="0" baseline="0" noProof="0" dirty="0" err="1">
                <a:ln>
                  <a:noFill/>
                </a:ln>
                <a:effectLst/>
                <a:uLnTx/>
                <a:uFillTx/>
                <a:latin typeface="+mn-lt"/>
                <a:ea typeface="Open Sans Light" panose="020B0306030504020204" pitchFamily="34" charset="0"/>
                <a:cs typeface="Open Sans Light" panose="020B0306030504020204" pitchFamily="34" charset="0"/>
              </a:rPr>
              <a:t>Rufin</a:t>
            </a:r>
            <a:r>
              <a:rPr kumimoji="0" lang="en-GB" sz="1000" b="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 2021)</a:t>
            </a:r>
          </a:p>
          <a:p>
            <a:pPr marL="0" marR="0" lvl="0" indent="-342892" algn="l" defTabSz="685800" rtl="0" eaLnBrk="1" fontAlgn="ctr" latinLnBrk="0" hangingPunct="1">
              <a:lnSpc>
                <a:spcPct val="120000"/>
              </a:lnSpc>
              <a:spcBef>
                <a:spcPts val="0"/>
              </a:spcBef>
              <a:spcAft>
                <a:spcPts val="0"/>
              </a:spcAft>
              <a:buClr>
                <a:srgbClr val="1F497D"/>
              </a:buClr>
              <a:buSzTx/>
              <a:buFont typeface="Courier New" panose="02070309020205020404" pitchFamily="49" charset="0"/>
              <a:buChar char="o"/>
              <a:tabLst/>
              <a:defRPr/>
            </a:pPr>
            <a:endParaRPr kumimoji="0" lang="en-GB" sz="600" b="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endParaRPr>
          </a:p>
          <a:p>
            <a:pPr marL="0" marR="0" lvl="0" indent="0" algn="l" defTabSz="685800" rtl="0" eaLnBrk="1" fontAlgn="ctr" latinLnBrk="0" hangingPunct="1">
              <a:lnSpc>
                <a:spcPct val="120000"/>
              </a:lnSpc>
              <a:spcBef>
                <a:spcPts val="0"/>
              </a:spcBef>
              <a:spcAft>
                <a:spcPts val="0"/>
              </a:spcAft>
              <a:buClr>
                <a:srgbClr val="1F497D"/>
              </a:buClr>
              <a:buSzTx/>
              <a:buFont typeface="Wingdings" panose="05000000000000000000" pitchFamily="2" charset="2"/>
              <a:buNone/>
              <a:tabLst/>
              <a:defRPr/>
            </a:pPr>
            <a:r>
              <a:rPr kumimoji="0" lang="en-GB" sz="1000" b="1"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Generic:</a:t>
            </a:r>
          </a:p>
          <a:p>
            <a:pPr marL="342000" marR="0" lvl="0" indent="-342892" algn="l" defTabSz="685800" rtl="0" eaLnBrk="1" fontAlgn="ctr" latinLnBrk="0" hangingPunct="1">
              <a:lnSpc>
                <a:spcPct val="120000"/>
              </a:lnSpc>
              <a:spcBef>
                <a:spcPts val="0"/>
              </a:spcBef>
              <a:spcAft>
                <a:spcPts val="0"/>
              </a:spcAft>
              <a:buClr>
                <a:srgbClr val="1F497D"/>
              </a:buClr>
              <a:buSzTx/>
              <a:buFont typeface="Courier New" panose="02070309020205020404" pitchFamily="49" charset="0"/>
              <a:buChar char="o"/>
              <a:tabLst/>
              <a:defRPr/>
            </a:pPr>
            <a:r>
              <a:rPr kumimoji="0" lang="en-GB" sz="1000" b="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Regression-based unmixing (</a:t>
            </a:r>
            <a:r>
              <a:rPr kumimoji="0" lang="en-GB" sz="1000" b="0" i="0" u="none" strike="noStrike" kern="1200" cap="none" spc="0" normalizeH="0" baseline="0" noProof="0" dirty="0" err="1">
                <a:ln>
                  <a:noFill/>
                </a:ln>
                <a:effectLst/>
                <a:uLnTx/>
                <a:uFillTx/>
                <a:latin typeface="+mn-lt"/>
                <a:ea typeface="Open Sans Light" panose="020B0306030504020204" pitchFamily="34" charset="0"/>
                <a:cs typeface="Open Sans Light" panose="020B0306030504020204" pitchFamily="34" charset="0"/>
              </a:rPr>
              <a:t>Okujeni</a:t>
            </a:r>
            <a:r>
              <a:rPr kumimoji="0" lang="en-GB" sz="1000" b="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 2017)</a:t>
            </a:r>
          </a:p>
          <a:p>
            <a:pPr marL="0" marR="0" lvl="0" indent="-342892" algn="l" defTabSz="685800" rtl="0" eaLnBrk="1" fontAlgn="ctr" latinLnBrk="0" hangingPunct="1">
              <a:lnSpc>
                <a:spcPct val="120000"/>
              </a:lnSpc>
              <a:spcBef>
                <a:spcPts val="0"/>
              </a:spcBef>
              <a:spcAft>
                <a:spcPts val="0"/>
              </a:spcAft>
              <a:buClr>
                <a:srgbClr val="1F497D"/>
              </a:buClr>
              <a:buSzTx/>
              <a:buFont typeface="Courier New" panose="02070309020205020404" pitchFamily="49" charset="0"/>
              <a:buChar char="o"/>
              <a:tabLst/>
              <a:defRPr/>
            </a:pPr>
            <a:r>
              <a:rPr kumimoji="0" lang="en-GB" sz="1000" b="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Scatter Plots</a:t>
            </a:r>
          </a:p>
          <a:p>
            <a:pPr marL="0" marR="0" lvl="0" indent="-342892" algn="l" defTabSz="685800" rtl="0" eaLnBrk="1" fontAlgn="ctr" latinLnBrk="0" hangingPunct="1">
              <a:lnSpc>
                <a:spcPct val="120000"/>
              </a:lnSpc>
              <a:spcBef>
                <a:spcPts val="0"/>
              </a:spcBef>
              <a:spcAft>
                <a:spcPts val="0"/>
              </a:spcAft>
              <a:buClr>
                <a:srgbClr val="1F497D"/>
              </a:buClr>
              <a:buSzTx/>
              <a:buFont typeface="Courier New" panose="02070309020205020404" pitchFamily="49" charset="0"/>
              <a:buChar char="o"/>
              <a:tabLst/>
              <a:defRPr/>
            </a:pPr>
            <a:r>
              <a:rPr kumimoji="0" lang="en-GB" sz="1000" b="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Image Cube, Raster Math</a:t>
            </a:r>
          </a:p>
          <a:p>
            <a:pPr marL="342000" marR="0" lvl="0" indent="-342892" algn="l" defTabSz="685800" rtl="0" eaLnBrk="1" fontAlgn="ctr" latinLnBrk="0" hangingPunct="1">
              <a:lnSpc>
                <a:spcPct val="120000"/>
              </a:lnSpc>
              <a:spcBef>
                <a:spcPts val="0"/>
              </a:spcBef>
              <a:spcAft>
                <a:spcPts val="0"/>
              </a:spcAft>
              <a:buClr>
                <a:srgbClr val="1F497D"/>
              </a:buClr>
              <a:buSzTx/>
              <a:buFont typeface="Courier New" panose="02070309020205020404" pitchFamily="49" charset="0"/>
              <a:buChar char="o"/>
              <a:tabLst/>
              <a:defRPr/>
            </a:pPr>
            <a:r>
              <a:rPr kumimoji="0" lang="en-GB" sz="1000" b="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Classification &amp; Regression Workflows</a:t>
            </a:r>
          </a:p>
          <a:p>
            <a:pPr marL="342000" marR="0" lvl="0" indent="-342892" algn="l" defTabSz="685800" rtl="0" eaLnBrk="1" fontAlgn="ctr" latinLnBrk="0" hangingPunct="1">
              <a:lnSpc>
                <a:spcPct val="120000"/>
              </a:lnSpc>
              <a:spcBef>
                <a:spcPts val="0"/>
              </a:spcBef>
              <a:spcAft>
                <a:spcPts val="0"/>
              </a:spcAft>
              <a:buClr>
                <a:srgbClr val="1F497D"/>
              </a:buClr>
              <a:buSzTx/>
              <a:buFont typeface="Courier New" panose="02070309020205020404" pitchFamily="49" charset="0"/>
              <a:buChar char="o"/>
              <a:tabLst/>
              <a:defRPr/>
            </a:pPr>
            <a:r>
              <a:rPr kumimoji="0" lang="en-GB" sz="1000" b="0" i="0"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Interactive Sankey Plots</a:t>
            </a:r>
          </a:p>
          <a:p>
            <a:pPr marL="342000" marR="0" lvl="0" indent="-342892" algn="l" defTabSz="685800" rtl="0" eaLnBrk="1" fontAlgn="ctr" latinLnBrk="0" hangingPunct="1">
              <a:lnSpc>
                <a:spcPct val="120000"/>
              </a:lnSpc>
              <a:spcBef>
                <a:spcPts val="0"/>
              </a:spcBef>
              <a:spcAft>
                <a:spcPts val="0"/>
              </a:spcAft>
              <a:buClr>
                <a:srgbClr val="1F497D"/>
              </a:buClr>
              <a:buSzTx/>
              <a:buFont typeface="Courier New" panose="02070309020205020404" pitchFamily="49" charset="0"/>
              <a:buChar char="o"/>
              <a:tabLst/>
              <a:defRPr/>
            </a:pPr>
            <a:r>
              <a:rPr kumimoji="0" lang="en-GB" sz="1000" i="1"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[soon] </a:t>
            </a:r>
            <a:r>
              <a:rPr kumimoji="0" lang="en-GB" sz="1000" i="1" u="none" strike="noStrike" kern="1200" cap="none" spc="0" normalizeH="0" baseline="0" noProof="0" dirty="0" err="1">
                <a:ln>
                  <a:noFill/>
                </a:ln>
                <a:effectLst/>
                <a:uLnTx/>
                <a:uFillTx/>
                <a:latin typeface="+mn-lt"/>
                <a:ea typeface="Open Sans Light" panose="020B0306030504020204" pitchFamily="34" charset="0"/>
                <a:cs typeface="Open Sans Light" panose="020B0306030504020204" pitchFamily="34" charset="0"/>
              </a:rPr>
              <a:t>SpecDeepMap</a:t>
            </a:r>
            <a:r>
              <a:rPr kumimoji="0" lang="en-GB" sz="1000" i="1" u="none" strike="noStrike" kern="1200" cap="none" spc="0" normalizeH="0" baseline="0" noProof="0" dirty="0">
                <a:ln>
                  <a:noFill/>
                </a:ln>
                <a:effectLst/>
                <a:uLnTx/>
                <a:uFillTx/>
                <a:latin typeface="+mn-lt"/>
                <a:ea typeface="Open Sans Light" panose="020B0306030504020204" pitchFamily="34" charset="0"/>
                <a:cs typeface="Open Sans Light" panose="020B0306030504020204" pitchFamily="34" charset="0"/>
              </a:rPr>
              <a:t> Sematic Segmentation </a:t>
            </a:r>
            <a:r>
              <a:rPr kumimoji="0" lang="en-GB" sz="1000" i="1" u="none" strike="noStrike" kern="1200" cap="none" spc="0" normalizeH="0" baseline="0" noProof="0" dirty="0">
                <a:ln>
                  <a:noFill/>
                </a:ln>
                <a:solidFill>
                  <a:srgbClr val="FF0000"/>
                </a:solidFill>
                <a:effectLst/>
                <a:uLnTx/>
                <a:uFillTx/>
                <a:latin typeface="+mn-lt"/>
                <a:ea typeface="Open Sans Light" panose="020B0306030504020204" pitchFamily="34" charset="0"/>
                <a:cs typeface="Open Sans Light" panose="020B0306030504020204" pitchFamily="34" charset="0"/>
              </a:rPr>
              <a:t>NEW</a:t>
            </a:r>
          </a:p>
        </p:txBody>
      </p:sp>
      <p:sp>
        <p:nvSpPr>
          <p:cNvPr id="35" name="Textfeld 15">
            <a:extLst>
              <a:ext uri="{FF2B5EF4-FFF2-40B4-BE49-F238E27FC236}">
                <a16:creationId xmlns:a16="http://schemas.microsoft.com/office/drawing/2014/main" id="{A460AA79-C28D-4A61-8E3F-8DFC8184485B}"/>
              </a:ext>
            </a:extLst>
          </p:cNvPr>
          <p:cNvSpPr txBox="1"/>
          <p:nvPr/>
        </p:nvSpPr>
        <p:spPr>
          <a:xfrm>
            <a:off x="8009387" y="1009651"/>
            <a:ext cx="1069115" cy="307777"/>
          </a:xfrm>
          <a:prstGeom prst="rect">
            <a:avLst/>
          </a:prstGeom>
          <a:noFill/>
        </p:spPr>
        <p:txBody>
          <a:bodyPr wrap="square">
            <a:spAutoFit/>
          </a:bodyPr>
          <a:lstStyle/>
          <a:p>
            <a:pPr defTabSz="685800" fontAlgn="auto">
              <a:spcBef>
                <a:spcPts val="0"/>
              </a:spcBef>
              <a:spcAft>
                <a:spcPts val="0"/>
              </a:spcAft>
            </a:pPr>
            <a:r>
              <a:rPr lang="de-DE" sz="1400" dirty="0">
                <a:solidFill>
                  <a:srgbClr val="C96E51"/>
                </a:solidFill>
                <a:latin typeface="Calibri" panose="020F0502020204030204" pitchFamily="34" charset="0"/>
                <a:ea typeface="Calibri" panose="020F0502020204030204" pitchFamily="34" charset="0"/>
                <a:cs typeface="Calibri" panose="020F0502020204030204" pitchFamily="34" charset="0"/>
              </a:rPr>
              <a:t>See Poster</a:t>
            </a:r>
          </a:p>
        </p:txBody>
      </p:sp>
      <p:pic>
        <p:nvPicPr>
          <p:cNvPr id="12" name="Picture 11">
            <a:extLst>
              <a:ext uri="{FF2B5EF4-FFF2-40B4-BE49-F238E27FC236}">
                <a16:creationId xmlns:a16="http://schemas.microsoft.com/office/drawing/2014/main" id="{6F5A4B55-07DC-4BDD-BF80-642B6CACCB59}"/>
              </a:ext>
            </a:extLst>
          </p:cNvPr>
          <p:cNvPicPr>
            <a:picLocks noChangeAspect="1"/>
          </p:cNvPicPr>
          <p:nvPr/>
        </p:nvPicPr>
        <p:blipFill>
          <a:blip r:embed="rId6"/>
          <a:stretch>
            <a:fillRect/>
          </a:stretch>
        </p:blipFill>
        <p:spPr>
          <a:xfrm>
            <a:off x="679109" y="4608968"/>
            <a:ext cx="504695" cy="457747"/>
          </a:xfrm>
          <a:prstGeom prst="rect">
            <a:avLst/>
          </a:prstGeom>
        </p:spPr>
      </p:pic>
      <p:pic>
        <p:nvPicPr>
          <p:cNvPr id="13" name="Picture 16">
            <a:extLst>
              <a:ext uri="{FF2B5EF4-FFF2-40B4-BE49-F238E27FC236}">
                <a16:creationId xmlns:a16="http://schemas.microsoft.com/office/drawing/2014/main" id="{477B4501-D1F9-4F3D-A1BD-985D0CE424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0246" y="4634728"/>
            <a:ext cx="956547" cy="455894"/>
          </a:xfrm>
          <a:prstGeom prst="rect">
            <a:avLst/>
          </a:prstGeom>
        </p:spPr>
      </p:pic>
      <p:pic>
        <p:nvPicPr>
          <p:cNvPr id="14" name="Bild 14">
            <a:extLst>
              <a:ext uri="{FF2B5EF4-FFF2-40B4-BE49-F238E27FC236}">
                <a16:creationId xmlns:a16="http://schemas.microsoft.com/office/drawing/2014/main" id="{220FAE0C-4BBD-447E-9184-48D0E9E6A4EF}"/>
              </a:ext>
            </a:extLst>
          </p:cNvPr>
          <p:cNvPicPr/>
          <p:nvPr/>
        </p:nvPicPr>
        <p:blipFill>
          <a:blip r:embed="rId8"/>
          <a:stretch/>
        </p:blipFill>
        <p:spPr>
          <a:xfrm>
            <a:off x="2267744" y="4717459"/>
            <a:ext cx="642311" cy="269227"/>
          </a:xfrm>
          <a:prstGeom prst="rect">
            <a:avLst/>
          </a:prstGeom>
          <a:solidFill>
            <a:schemeClr val="bg1"/>
          </a:solidFill>
          <a:ln>
            <a:noFill/>
          </a:ln>
        </p:spPr>
      </p:pic>
      <p:pic>
        <p:nvPicPr>
          <p:cNvPr id="4" name="Picture 3">
            <a:extLst>
              <a:ext uri="{FF2B5EF4-FFF2-40B4-BE49-F238E27FC236}">
                <a16:creationId xmlns:a16="http://schemas.microsoft.com/office/drawing/2014/main" id="{494B0BC3-2B11-46C4-834A-035218654D2E}"/>
              </a:ext>
            </a:extLst>
          </p:cNvPr>
          <p:cNvPicPr>
            <a:picLocks noChangeAspect="1"/>
          </p:cNvPicPr>
          <p:nvPr/>
        </p:nvPicPr>
        <p:blipFill>
          <a:blip r:embed="rId9"/>
          <a:stretch>
            <a:fillRect/>
          </a:stretch>
        </p:blipFill>
        <p:spPr>
          <a:xfrm>
            <a:off x="6961821" y="1350436"/>
            <a:ext cx="341957" cy="294420"/>
          </a:xfrm>
          <a:prstGeom prst="rect">
            <a:avLst/>
          </a:prstGeom>
        </p:spPr>
      </p:pic>
      <p:pic>
        <p:nvPicPr>
          <p:cNvPr id="8" name="Picture 7">
            <a:extLst>
              <a:ext uri="{FF2B5EF4-FFF2-40B4-BE49-F238E27FC236}">
                <a16:creationId xmlns:a16="http://schemas.microsoft.com/office/drawing/2014/main" id="{94F10009-76CB-47B6-8FBB-E0735A0FE62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41315" y="1350436"/>
            <a:ext cx="351478" cy="314573"/>
          </a:xfrm>
          <a:prstGeom prst="rect">
            <a:avLst/>
          </a:prstGeom>
        </p:spPr>
      </p:pic>
      <p:sp>
        <p:nvSpPr>
          <p:cNvPr id="9" name="TextBox 8">
            <a:extLst>
              <a:ext uri="{FF2B5EF4-FFF2-40B4-BE49-F238E27FC236}">
                <a16:creationId xmlns:a16="http://schemas.microsoft.com/office/drawing/2014/main" id="{F3C00B90-C598-437E-AD87-EAC2112822BD}"/>
              </a:ext>
            </a:extLst>
          </p:cNvPr>
          <p:cNvSpPr txBox="1"/>
          <p:nvPr/>
        </p:nvSpPr>
        <p:spPr>
          <a:xfrm>
            <a:off x="7821270" y="1381615"/>
            <a:ext cx="516488" cy="215444"/>
          </a:xfrm>
          <a:prstGeom prst="rect">
            <a:avLst/>
          </a:prstGeom>
          <a:noFill/>
        </p:spPr>
        <p:txBody>
          <a:bodyPr wrap="none" rtlCol="0">
            <a:spAutoFit/>
          </a:bodyPr>
          <a:lstStyle/>
          <a:p>
            <a:r>
              <a:rPr lang="en-US" sz="800" b="1" dirty="0"/>
              <a:t>ISOFIT</a:t>
            </a:r>
            <a:endParaRPr lang="en-DE" sz="800" b="1" dirty="0"/>
          </a:p>
        </p:txBody>
      </p:sp>
      <p:sp>
        <p:nvSpPr>
          <p:cNvPr id="25" name="Textfeld 15">
            <a:extLst>
              <a:ext uri="{FF2B5EF4-FFF2-40B4-BE49-F238E27FC236}">
                <a16:creationId xmlns:a16="http://schemas.microsoft.com/office/drawing/2014/main" id="{E46B61BC-78ED-47A4-B2A9-0DE34ED9F3AA}"/>
              </a:ext>
            </a:extLst>
          </p:cNvPr>
          <p:cNvSpPr txBox="1"/>
          <p:nvPr/>
        </p:nvSpPr>
        <p:spPr>
          <a:xfrm>
            <a:off x="3653062" y="2715766"/>
            <a:ext cx="1080120" cy="307777"/>
          </a:xfrm>
          <a:prstGeom prst="rect">
            <a:avLst/>
          </a:prstGeom>
          <a:noFill/>
        </p:spPr>
        <p:txBody>
          <a:bodyPr wrap="square">
            <a:spAutoFit/>
          </a:bodyPr>
          <a:lstStyle/>
          <a:p>
            <a:pPr defTabSz="685800" fontAlgn="auto">
              <a:spcBef>
                <a:spcPts val="0"/>
              </a:spcBef>
              <a:spcAft>
                <a:spcPts val="0"/>
              </a:spcAft>
            </a:pPr>
            <a:r>
              <a:rPr lang="de-DE" sz="1400" dirty="0">
                <a:solidFill>
                  <a:srgbClr val="C96E51"/>
                </a:solidFill>
                <a:latin typeface="Calibri" panose="020F0502020204030204" pitchFamily="34" charset="0"/>
                <a:ea typeface="Calibri" panose="020F0502020204030204" pitchFamily="34" charset="0"/>
                <a:cs typeface="Calibri" panose="020F0502020204030204" pitchFamily="34" charset="0"/>
              </a:rPr>
              <a:t>See Poster</a:t>
            </a:r>
          </a:p>
        </p:txBody>
      </p:sp>
      <p:sp>
        <p:nvSpPr>
          <p:cNvPr id="3" name="Oval 2">
            <a:extLst>
              <a:ext uri="{FF2B5EF4-FFF2-40B4-BE49-F238E27FC236}">
                <a16:creationId xmlns:a16="http://schemas.microsoft.com/office/drawing/2014/main" id="{E199441E-FEDA-467D-A779-55003E8C4987}"/>
              </a:ext>
            </a:extLst>
          </p:cNvPr>
          <p:cNvSpPr/>
          <p:nvPr/>
        </p:nvSpPr>
        <p:spPr bwMode="auto">
          <a:xfrm>
            <a:off x="6876256" y="1275606"/>
            <a:ext cx="427522" cy="432048"/>
          </a:xfrm>
          <a:prstGeom prst="ellipse">
            <a:avLst/>
          </a:prstGeom>
          <a:no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DE" sz="2400" b="0" i="0" u="none" strike="noStrike" cap="none" normalizeH="0" baseline="0">
              <a:ln>
                <a:noFill/>
              </a:ln>
              <a:solidFill>
                <a:srgbClr val="FF0000"/>
              </a:solidFill>
              <a:effectLst/>
              <a:latin typeface="Arial" charset="0"/>
              <a:ea typeface="ＭＳ Ｐゴシック" pitchFamily="96" charset="-128"/>
            </a:endParaRPr>
          </a:p>
        </p:txBody>
      </p:sp>
    </p:spTree>
    <p:extLst>
      <p:ext uri="{BB962C8B-B14F-4D97-AF65-F5344CB8AC3E}">
        <p14:creationId xmlns:p14="http://schemas.microsoft.com/office/powerpoint/2010/main" val="115472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a:spLocks noGrp="1"/>
          </p:cNvSpPr>
          <p:nvPr>
            <p:ph type="title"/>
          </p:nvPr>
        </p:nvSpPr>
        <p:spPr>
          <a:xfrm>
            <a:off x="758823" y="77857"/>
            <a:ext cx="7754416" cy="503037"/>
          </a:xfrm>
        </p:spPr>
        <p:txBody>
          <a:bodyPr/>
          <a:lstStyle/>
          <a:p>
            <a:r>
              <a:rPr lang="en-US" dirty="0"/>
              <a:t>Online education tool HYPERedu</a:t>
            </a:r>
            <a:endParaRPr lang="de-DE" dirty="0"/>
          </a:p>
        </p:txBody>
      </p:sp>
      <p:pic>
        <p:nvPicPr>
          <p:cNvPr id="3" name="Picture 2"/>
          <p:cNvPicPr>
            <a:picLocks noChangeAspect="1"/>
          </p:cNvPicPr>
          <p:nvPr/>
        </p:nvPicPr>
        <p:blipFill>
          <a:blip r:embed="rId2"/>
          <a:stretch>
            <a:fillRect/>
          </a:stretch>
        </p:blipFill>
        <p:spPr>
          <a:xfrm>
            <a:off x="145561" y="58433"/>
            <a:ext cx="1596380" cy="620814"/>
          </a:xfrm>
          <a:prstGeom prst="rect">
            <a:avLst/>
          </a:prstGeom>
        </p:spPr>
      </p:pic>
      <p:sp>
        <p:nvSpPr>
          <p:cNvPr id="16" name="Content Placeholder 2">
            <a:extLst>
              <a:ext uri="{FF2B5EF4-FFF2-40B4-BE49-F238E27FC236}">
                <a16:creationId xmlns:a16="http://schemas.microsoft.com/office/drawing/2014/main" id="{ABC0A24D-9A3E-4586-8A55-2ED6EAFF3D5F}"/>
              </a:ext>
            </a:extLst>
          </p:cNvPr>
          <p:cNvSpPr txBox="1">
            <a:spLocks/>
          </p:cNvSpPr>
          <p:nvPr/>
        </p:nvSpPr>
        <p:spPr bwMode="auto">
          <a:xfrm>
            <a:off x="119260" y="1153796"/>
            <a:ext cx="3444628" cy="996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884" indent="-342884" algn="l" rtl="0" eaLnBrk="1" fontAlgn="base" hangingPunct="1">
              <a:spcBef>
                <a:spcPct val="20000"/>
              </a:spcBef>
              <a:spcAft>
                <a:spcPct val="0"/>
              </a:spcAft>
              <a:buChar char="•"/>
              <a:defRPr sz="2000">
                <a:solidFill>
                  <a:schemeClr val="tx1"/>
                </a:solidFill>
                <a:latin typeface="+mn-lt"/>
                <a:ea typeface="Arial Unicode MS" pitchFamily="34" charset="-128"/>
                <a:cs typeface="Arial Unicode MS" pitchFamily="34" charset="-128"/>
              </a:defRPr>
            </a:lvl1pPr>
            <a:lvl2pPr marL="742913" indent="-285736" algn="l" rtl="0" eaLnBrk="1" fontAlgn="base" hangingPunct="1">
              <a:spcBef>
                <a:spcPct val="20000"/>
              </a:spcBef>
              <a:spcAft>
                <a:spcPct val="0"/>
              </a:spcAft>
              <a:buChar char="–"/>
              <a:defRPr sz="1400">
                <a:solidFill>
                  <a:srgbClr val="00589C"/>
                </a:solidFill>
                <a:latin typeface="+mn-lt"/>
                <a:ea typeface="Arial Unicode MS" pitchFamily="34" charset="-128"/>
                <a:cs typeface="Arial Unicode MS" pitchFamily="34" charset="-128"/>
              </a:defRPr>
            </a:lvl2pPr>
            <a:lvl3pPr marL="1142944" indent="-228588" algn="l" rtl="0" eaLnBrk="1" fontAlgn="base" hangingPunct="1">
              <a:spcBef>
                <a:spcPct val="20000"/>
              </a:spcBef>
              <a:spcAft>
                <a:spcPct val="0"/>
              </a:spcAft>
              <a:buChar char="•"/>
              <a:defRPr sz="1400">
                <a:solidFill>
                  <a:schemeClr val="tx1"/>
                </a:solidFill>
                <a:latin typeface="+mn-lt"/>
                <a:ea typeface="Arial Unicode MS" pitchFamily="34" charset="-128"/>
                <a:cs typeface="Arial Unicode MS" pitchFamily="34" charset="-128"/>
              </a:defRPr>
            </a:lvl3pPr>
            <a:lvl4pPr marL="1600120" indent="-228588" algn="l" rtl="0" eaLnBrk="1" fontAlgn="base" hangingPunct="1">
              <a:spcBef>
                <a:spcPct val="20000"/>
              </a:spcBef>
              <a:spcAft>
                <a:spcPct val="0"/>
              </a:spcAft>
              <a:buChar char="–"/>
              <a:defRPr sz="1200">
                <a:solidFill>
                  <a:schemeClr val="tx1"/>
                </a:solidFill>
                <a:latin typeface="+mn-lt"/>
                <a:ea typeface="Arial Unicode MS" pitchFamily="34" charset="-128"/>
                <a:cs typeface="Arial Unicode MS" pitchFamily="34" charset="-128"/>
              </a:defRPr>
            </a:lvl4pPr>
            <a:lvl5pPr marL="2057297" indent="-228588" algn="l" rtl="0" eaLnBrk="1" fontAlgn="base" hangingPunct="1">
              <a:spcBef>
                <a:spcPct val="20000"/>
              </a:spcBef>
              <a:spcAft>
                <a:spcPct val="0"/>
              </a:spcAft>
              <a:buChar char="»"/>
              <a:defRPr sz="1000">
                <a:solidFill>
                  <a:schemeClr val="bg2"/>
                </a:solidFill>
                <a:latin typeface="+mn-lt"/>
                <a:ea typeface="Arial Unicode MS" pitchFamily="34" charset="-128"/>
                <a:cs typeface="Arial Unicode MS" pitchFamily="34" charset="-128"/>
              </a:defRPr>
            </a:lvl5pPr>
            <a:lvl6pPr marL="2514474" indent="-228588" algn="l" rtl="0" eaLnBrk="1" fontAlgn="base" hangingPunct="1">
              <a:spcBef>
                <a:spcPct val="20000"/>
              </a:spcBef>
              <a:spcAft>
                <a:spcPct val="0"/>
              </a:spcAft>
              <a:buChar char="»"/>
              <a:defRPr sz="1000">
                <a:solidFill>
                  <a:schemeClr val="bg2"/>
                </a:solidFill>
                <a:latin typeface="+mn-lt"/>
                <a:ea typeface="+mn-ea"/>
              </a:defRPr>
            </a:lvl6pPr>
            <a:lvl7pPr marL="2971652" indent="-228588" algn="l" rtl="0" eaLnBrk="1" fontAlgn="base" hangingPunct="1">
              <a:spcBef>
                <a:spcPct val="20000"/>
              </a:spcBef>
              <a:spcAft>
                <a:spcPct val="0"/>
              </a:spcAft>
              <a:buChar char="»"/>
              <a:defRPr sz="1000">
                <a:solidFill>
                  <a:schemeClr val="bg2"/>
                </a:solidFill>
                <a:latin typeface="+mn-lt"/>
                <a:ea typeface="+mn-ea"/>
              </a:defRPr>
            </a:lvl7pPr>
            <a:lvl8pPr marL="3428829" indent="-228588" algn="l" rtl="0" eaLnBrk="1" fontAlgn="base" hangingPunct="1">
              <a:spcBef>
                <a:spcPct val="20000"/>
              </a:spcBef>
              <a:spcAft>
                <a:spcPct val="0"/>
              </a:spcAft>
              <a:buChar char="»"/>
              <a:defRPr sz="1000">
                <a:solidFill>
                  <a:schemeClr val="bg2"/>
                </a:solidFill>
                <a:latin typeface="+mn-lt"/>
                <a:ea typeface="+mn-ea"/>
              </a:defRPr>
            </a:lvl8pPr>
            <a:lvl9pPr marL="3886006" indent="-228588" algn="l" rtl="0" eaLnBrk="1" fontAlgn="base" hangingPunct="1">
              <a:spcBef>
                <a:spcPct val="20000"/>
              </a:spcBef>
              <a:spcAft>
                <a:spcPct val="0"/>
              </a:spcAft>
              <a:buChar char="»"/>
              <a:defRPr sz="1000">
                <a:solidFill>
                  <a:schemeClr val="bg2"/>
                </a:solidFill>
                <a:latin typeface="+mn-lt"/>
                <a:ea typeface="+mn-ea"/>
              </a:defRPr>
            </a:lvl9pPr>
          </a:lstStyle>
          <a:p>
            <a:pPr marL="342884" marR="0" lvl="0" indent="-342884" algn="l" defTabSz="914400" rtl="0" eaLnBrk="1" fontAlgn="base" latinLnBrk="0" hangingPunct="1">
              <a:lnSpc>
                <a:spcPct val="100000"/>
              </a:lnSpc>
              <a:spcBef>
                <a:spcPts val="600"/>
              </a:spcBef>
              <a:spcAft>
                <a:spcPct val="0"/>
              </a:spcAft>
              <a:buClrTx/>
              <a:buSzTx/>
              <a:buFontTx/>
              <a:buChar char="•"/>
              <a:tabLst/>
              <a:defRPr/>
            </a:pPr>
            <a:r>
              <a:rPr kumimoji="0" lang="en-US" sz="1200" b="0" i="0" u="none" strike="noStrike" kern="0" cap="none" spc="0" normalizeH="0" baseline="0" noProof="0" dirty="0">
                <a:ln>
                  <a:noFill/>
                </a:ln>
                <a:solidFill>
                  <a:srgbClr val="000000"/>
                </a:solidFill>
                <a:effectLst/>
                <a:uLnTx/>
                <a:uFillTx/>
                <a:latin typeface="Verdana"/>
              </a:rPr>
              <a:t>Training course and educational resources on IS are still scarce</a:t>
            </a:r>
          </a:p>
          <a:p>
            <a:pPr marL="342884" marR="0" lvl="0" indent="-342884" algn="l" defTabSz="914400" rtl="0" eaLnBrk="1" fontAlgn="base" latinLnBrk="0" hangingPunct="1">
              <a:lnSpc>
                <a:spcPct val="100000"/>
              </a:lnSpc>
              <a:spcBef>
                <a:spcPts val="600"/>
              </a:spcBef>
              <a:spcAft>
                <a:spcPct val="0"/>
              </a:spcAft>
              <a:buClrTx/>
              <a:buSzTx/>
              <a:buFontTx/>
              <a:buChar char="•"/>
              <a:tabLst/>
              <a:defRPr/>
            </a:pPr>
            <a:r>
              <a:rPr lang="en-US" sz="1200" kern="0" dirty="0" err="1">
                <a:solidFill>
                  <a:srgbClr val="000000"/>
                </a:solidFill>
                <a:latin typeface="Verdana"/>
              </a:rPr>
              <a:t>HYPERedu</a:t>
            </a:r>
            <a:r>
              <a:rPr lang="en-US" sz="1200" kern="0" dirty="0">
                <a:solidFill>
                  <a:srgbClr val="000000"/>
                </a:solidFill>
                <a:latin typeface="Verdana"/>
              </a:rPr>
              <a:t>: online learning initiative conceptualized and implemented since 2019</a:t>
            </a:r>
          </a:p>
          <a:p>
            <a:pPr marL="342884" marR="0" lvl="0" indent="-342884" algn="l" defTabSz="914400" rtl="0" eaLnBrk="1" fontAlgn="base" latinLnBrk="0" hangingPunct="1">
              <a:lnSpc>
                <a:spcPct val="100000"/>
              </a:lnSpc>
              <a:spcBef>
                <a:spcPts val="600"/>
              </a:spcBef>
              <a:spcAft>
                <a:spcPct val="0"/>
              </a:spcAft>
              <a:buClrTx/>
              <a:buSzTx/>
              <a:buFontTx/>
              <a:buChar char="•"/>
              <a:tabLst/>
              <a:defRPr/>
            </a:pPr>
            <a:r>
              <a:rPr kumimoji="0" lang="en-US" sz="1200" b="0" i="0" u="none" strike="noStrike" kern="0" cap="none" spc="0" normalizeH="0" baseline="0" noProof="0" dirty="0">
                <a:ln>
                  <a:noFill/>
                </a:ln>
                <a:solidFill>
                  <a:srgbClr val="000000"/>
                </a:solidFill>
                <a:effectLst/>
                <a:uLnTx/>
                <a:uFillTx/>
                <a:latin typeface="Verdana"/>
              </a:rPr>
              <a:t>Large community effort</a:t>
            </a:r>
            <a:endParaRPr lang="en-US" sz="1200" kern="0" dirty="0">
              <a:solidFill>
                <a:srgbClr val="000000"/>
              </a:solidFill>
              <a:latin typeface="Verdana"/>
            </a:endParaRPr>
          </a:p>
          <a:p>
            <a:pPr marL="342884" marR="0" lvl="0" indent="-342884" algn="l" defTabSz="914400" rtl="0" eaLnBrk="1" fontAlgn="base" latinLnBrk="0" hangingPunct="1">
              <a:lnSpc>
                <a:spcPct val="100000"/>
              </a:lnSpc>
              <a:spcBef>
                <a:spcPts val="600"/>
              </a:spcBef>
              <a:spcAft>
                <a:spcPct val="0"/>
              </a:spcAft>
              <a:buClrTx/>
              <a:buSzTx/>
              <a:buFontTx/>
              <a:buChar char="•"/>
              <a:tabLst/>
              <a:defRPr/>
            </a:pPr>
            <a:r>
              <a:rPr kumimoji="0" lang="en-US" sz="1200" b="0" i="0" u="none" strike="noStrike" kern="0" cap="none" spc="0" normalizeH="0" baseline="0" noProof="0" dirty="0">
                <a:ln>
                  <a:noFill/>
                </a:ln>
                <a:solidFill>
                  <a:srgbClr val="000000"/>
                </a:solidFill>
                <a:effectLst/>
                <a:uLnTx/>
                <a:uFillTx/>
                <a:latin typeface="Verdana"/>
              </a:rPr>
              <a:t>Huge success: </a:t>
            </a:r>
            <a:r>
              <a:rPr kumimoji="0" lang="en-US" sz="1200" b="0" i="0" u="none" strike="noStrike" kern="0" cap="none" spc="0" normalizeH="0" baseline="0" noProof="0" dirty="0" err="1">
                <a:ln>
                  <a:noFill/>
                </a:ln>
                <a:solidFill>
                  <a:srgbClr val="000000"/>
                </a:solidFill>
                <a:effectLst/>
                <a:uLnTx/>
                <a:uFillTx/>
                <a:latin typeface="Verdana"/>
              </a:rPr>
              <a:t>HYPERedu</a:t>
            </a:r>
            <a:r>
              <a:rPr kumimoji="0" lang="en-US" sz="1200" b="0" i="0" u="none" strike="noStrike" kern="0" cap="none" spc="0" normalizeH="0" baseline="0" noProof="0" dirty="0">
                <a:ln>
                  <a:noFill/>
                </a:ln>
                <a:solidFill>
                  <a:srgbClr val="000000"/>
                </a:solidFill>
                <a:effectLst/>
                <a:uLnTx/>
                <a:uFillTx/>
                <a:latin typeface="Verdana"/>
              </a:rPr>
              <a:t> participants</a:t>
            </a:r>
          </a:p>
          <a:p>
            <a:pPr marL="742913" marR="0" lvl="1" indent="-285736" algn="l" defTabSz="914400" rtl="0" eaLnBrk="1" fontAlgn="base" latinLnBrk="0" hangingPunct="1">
              <a:lnSpc>
                <a:spcPct val="100000"/>
              </a:lnSpc>
              <a:spcBef>
                <a:spcPts val="600"/>
              </a:spcBef>
              <a:spcAft>
                <a:spcPct val="0"/>
              </a:spcAft>
              <a:buClrTx/>
              <a:buSzTx/>
              <a:buFontTx/>
              <a:buChar char="–"/>
              <a:tabLst/>
              <a:defRPr/>
            </a:pPr>
            <a:r>
              <a:rPr kumimoji="0" lang="en-US" sz="1000" b="0" i="0" u="none" strike="noStrike" kern="0" cap="none" spc="0" normalizeH="0" baseline="0" noProof="0" dirty="0">
                <a:ln>
                  <a:noFill/>
                </a:ln>
                <a:solidFill>
                  <a:srgbClr val="00589C"/>
                </a:solidFill>
                <a:effectLst/>
                <a:uLnTx/>
                <a:uFillTx/>
                <a:latin typeface="Verdana"/>
              </a:rPr>
              <a:t>EO-College: &gt;3600 course participants</a:t>
            </a:r>
          </a:p>
          <a:p>
            <a:pPr marL="742913" marR="0" lvl="1" indent="-285736" algn="l" defTabSz="914400" rtl="0" eaLnBrk="1" fontAlgn="base" latinLnBrk="0" hangingPunct="1">
              <a:lnSpc>
                <a:spcPct val="100000"/>
              </a:lnSpc>
              <a:spcBef>
                <a:spcPts val="600"/>
              </a:spcBef>
              <a:spcAft>
                <a:spcPct val="0"/>
              </a:spcAft>
              <a:buClrTx/>
              <a:buSzTx/>
              <a:buFontTx/>
              <a:buChar char="–"/>
              <a:tabLst/>
              <a:defRPr/>
            </a:pPr>
            <a:r>
              <a:rPr kumimoji="0" lang="en-US" sz="1000" b="0" i="0" u="none" strike="noStrike" kern="0" cap="none" spc="0" normalizeH="0" baseline="0" noProof="0" dirty="0">
                <a:ln>
                  <a:noFill/>
                </a:ln>
                <a:solidFill>
                  <a:srgbClr val="00589C"/>
                </a:solidFill>
                <a:effectLst/>
                <a:uLnTx/>
                <a:uFillTx/>
                <a:latin typeface="Verdana"/>
              </a:rPr>
              <a:t>YouTube: &gt;900 subscribers</a:t>
            </a:r>
          </a:p>
          <a:p>
            <a:pPr marL="742913" marR="0" lvl="1" indent="-285736" algn="l" defTabSz="914400" rtl="0" eaLnBrk="1" fontAlgn="base" latinLnBrk="0" hangingPunct="1">
              <a:lnSpc>
                <a:spcPct val="100000"/>
              </a:lnSpc>
              <a:spcBef>
                <a:spcPts val="600"/>
              </a:spcBef>
              <a:spcAft>
                <a:spcPct val="0"/>
              </a:spcAft>
              <a:buClrTx/>
              <a:buSzTx/>
              <a:buFontTx/>
              <a:buChar char="–"/>
              <a:tabLst/>
              <a:defRPr/>
            </a:pPr>
            <a:r>
              <a:rPr kumimoji="0" lang="en-US" sz="1000" b="0" i="0" u="none" strike="noStrike" kern="0" cap="none" spc="0" normalizeH="0" baseline="0" noProof="0" dirty="0">
                <a:ln>
                  <a:noFill/>
                </a:ln>
                <a:solidFill>
                  <a:srgbClr val="00589C"/>
                </a:solidFill>
                <a:effectLst/>
                <a:uLnTx/>
                <a:uFillTx/>
                <a:latin typeface="Verdana"/>
              </a:rPr>
              <a:t>Most popular videos &gt;1000 views EACH (5900 views for the basic MOOC Trailer)</a:t>
            </a:r>
          </a:p>
        </p:txBody>
      </p:sp>
      <p:pic>
        <p:nvPicPr>
          <p:cNvPr id="12" name="Picture 11">
            <a:extLst>
              <a:ext uri="{FF2B5EF4-FFF2-40B4-BE49-F238E27FC236}">
                <a16:creationId xmlns:a16="http://schemas.microsoft.com/office/drawing/2014/main" id="{8A1F4E0A-8AB9-4D0E-BA9F-CCC150DFB0D3}"/>
              </a:ext>
            </a:extLst>
          </p:cNvPr>
          <p:cNvPicPr>
            <a:picLocks noChangeAspect="1"/>
          </p:cNvPicPr>
          <p:nvPr/>
        </p:nvPicPr>
        <p:blipFill>
          <a:blip r:embed="rId3"/>
          <a:stretch>
            <a:fillRect/>
          </a:stretch>
        </p:blipFill>
        <p:spPr>
          <a:xfrm>
            <a:off x="679109" y="4608968"/>
            <a:ext cx="504695" cy="457747"/>
          </a:xfrm>
          <a:prstGeom prst="rect">
            <a:avLst/>
          </a:prstGeom>
        </p:spPr>
      </p:pic>
      <p:pic>
        <p:nvPicPr>
          <p:cNvPr id="14" name="Picture 16">
            <a:extLst>
              <a:ext uri="{FF2B5EF4-FFF2-40B4-BE49-F238E27FC236}">
                <a16:creationId xmlns:a16="http://schemas.microsoft.com/office/drawing/2014/main" id="{8DE80BEB-2373-4616-86BA-D42CA66ADC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0246" y="4634728"/>
            <a:ext cx="956547" cy="455894"/>
          </a:xfrm>
          <a:prstGeom prst="rect">
            <a:avLst/>
          </a:prstGeom>
        </p:spPr>
      </p:pic>
      <p:pic>
        <p:nvPicPr>
          <p:cNvPr id="15" name="Bild 14">
            <a:extLst>
              <a:ext uri="{FF2B5EF4-FFF2-40B4-BE49-F238E27FC236}">
                <a16:creationId xmlns:a16="http://schemas.microsoft.com/office/drawing/2014/main" id="{9C2F4020-5D2C-4774-A5E1-B6ED45EBA32E}"/>
              </a:ext>
            </a:extLst>
          </p:cNvPr>
          <p:cNvPicPr/>
          <p:nvPr/>
        </p:nvPicPr>
        <p:blipFill>
          <a:blip r:embed="rId5"/>
          <a:stretch/>
        </p:blipFill>
        <p:spPr>
          <a:xfrm>
            <a:off x="2267744" y="4717459"/>
            <a:ext cx="642311" cy="269227"/>
          </a:xfrm>
          <a:prstGeom prst="rect">
            <a:avLst/>
          </a:prstGeom>
          <a:solidFill>
            <a:schemeClr val="bg1"/>
          </a:solidFill>
          <a:ln>
            <a:noFill/>
          </a:ln>
        </p:spPr>
      </p:pic>
      <p:sp>
        <p:nvSpPr>
          <p:cNvPr id="17" name="Textfeld 15">
            <a:extLst>
              <a:ext uri="{FF2B5EF4-FFF2-40B4-BE49-F238E27FC236}">
                <a16:creationId xmlns:a16="http://schemas.microsoft.com/office/drawing/2014/main" id="{1506A633-8196-4432-909C-2567FE8F036E}"/>
              </a:ext>
            </a:extLst>
          </p:cNvPr>
          <p:cNvSpPr txBox="1"/>
          <p:nvPr/>
        </p:nvSpPr>
        <p:spPr>
          <a:xfrm>
            <a:off x="6732240" y="687324"/>
            <a:ext cx="1944216" cy="307777"/>
          </a:xfrm>
          <a:prstGeom prst="rect">
            <a:avLst/>
          </a:prstGeom>
          <a:noFill/>
        </p:spPr>
        <p:txBody>
          <a:bodyPr wrap="square">
            <a:spAutoFit/>
          </a:bodyPr>
          <a:lstStyle/>
          <a:p>
            <a:pPr defTabSz="685800" fontAlgn="auto">
              <a:spcBef>
                <a:spcPts val="0"/>
              </a:spcBef>
              <a:spcAft>
                <a:spcPts val="0"/>
              </a:spcAft>
            </a:pPr>
            <a:r>
              <a:rPr lang="de-DE" sz="1400" dirty="0">
                <a:solidFill>
                  <a:srgbClr val="C96E51"/>
                </a:solidFill>
                <a:latin typeface="Calibri" panose="020F0502020204030204"/>
              </a:rPr>
              <a:t>See Poster </a:t>
            </a:r>
            <a:r>
              <a:rPr lang="de-DE" sz="1400" dirty="0" err="1">
                <a:solidFill>
                  <a:srgbClr val="C96E51"/>
                </a:solidFill>
                <a:latin typeface="Calibri" panose="020F0502020204030204"/>
              </a:rPr>
              <a:t>HYPERedu</a:t>
            </a:r>
            <a:endParaRPr lang="de-DE" sz="1400" dirty="0">
              <a:solidFill>
                <a:srgbClr val="C96E51"/>
              </a:solidFill>
              <a:latin typeface="Calibri" panose="020F0502020204030204"/>
            </a:endParaRPr>
          </a:p>
        </p:txBody>
      </p:sp>
      <p:sp>
        <p:nvSpPr>
          <p:cNvPr id="19" name="Textfeld 7">
            <a:extLst>
              <a:ext uri="{FF2B5EF4-FFF2-40B4-BE49-F238E27FC236}">
                <a16:creationId xmlns:a16="http://schemas.microsoft.com/office/drawing/2014/main" id="{7631D444-41A9-464D-A4EB-3D4A97084709}"/>
              </a:ext>
            </a:extLst>
          </p:cNvPr>
          <p:cNvSpPr txBox="1"/>
          <p:nvPr/>
        </p:nvSpPr>
        <p:spPr>
          <a:xfrm>
            <a:off x="0" y="3867894"/>
            <a:ext cx="2232248" cy="707886"/>
          </a:xfrm>
          <a:prstGeom prst="rect">
            <a:avLst/>
          </a:prstGeom>
          <a:noFill/>
        </p:spPr>
        <p:txBody>
          <a:bodyPr wrap="square">
            <a:spAutoFit/>
          </a:bodyPr>
          <a:lstStyle/>
          <a:p>
            <a:pPr defTabSz="685800" fontAlgn="auto">
              <a:spcBef>
                <a:spcPts val="0"/>
              </a:spcBef>
              <a:spcAft>
                <a:spcPts val="0"/>
              </a:spcAft>
            </a:pPr>
            <a:r>
              <a:rPr lang="en-GB" sz="800" dirty="0">
                <a:solidFill>
                  <a:srgbClr val="000000"/>
                </a:solidFill>
                <a:latin typeface="Open Sans" panose="020B0606030504020204" pitchFamily="34" charset="0"/>
                <a:ea typeface="Open Sans" panose="020B0606030504020204" pitchFamily="34" charset="0"/>
                <a:cs typeface="Open Sans" panose="020B0606030504020204" pitchFamily="34" charset="0"/>
              </a:rPr>
              <a:t>Foerster et al. 2024. </a:t>
            </a:r>
            <a:r>
              <a:rPr lang="en-GB" sz="8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Hyperedu</a:t>
            </a:r>
            <a:r>
              <a:rPr lang="en-GB" sz="800" dirty="0">
                <a:solidFill>
                  <a:srgbClr val="000000"/>
                </a:solidFill>
                <a:latin typeface="Open Sans" panose="020B0606030504020204" pitchFamily="34" charset="0"/>
                <a:ea typeface="Open Sans" panose="020B0606030504020204" pitchFamily="34" charset="0"/>
                <a:cs typeface="Open Sans" panose="020B0606030504020204" pitchFamily="34" charset="0"/>
              </a:rPr>
              <a:t> online learning program for hyperspectral remote sensing: Concept, implementation, and lessons learnt, JAG</a:t>
            </a:r>
          </a:p>
          <a:p>
            <a:pPr defTabSz="685800" fontAlgn="auto">
              <a:spcBef>
                <a:spcPts val="0"/>
              </a:spcBef>
              <a:spcAft>
                <a:spcPts val="0"/>
              </a:spcAft>
            </a:pPr>
            <a:r>
              <a:rPr lang="en-GB" sz="800" dirty="0">
                <a:solidFill>
                  <a:srgbClr val="5F5F5F"/>
                </a:solidFill>
                <a:latin typeface="Open Sans" panose="020B0606030504020204" pitchFamily="34" charset="0"/>
                <a:ea typeface="Open Sans" panose="020B0606030504020204" pitchFamily="34" charset="0"/>
                <a:cs typeface="Open Sans" panose="020B0606030504020204" pitchFamily="34" charset="0"/>
                <a:hlinkClick r:id="rId6"/>
              </a:rPr>
              <a:t>https://doi.org/10.1016/j.jag.2024.103983</a:t>
            </a:r>
            <a:r>
              <a:rPr lang="en-GB" sz="800" dirty="0">
                <a:solidFill>
                  <a:srgbClr val="5F5F5F"/>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6" name="Picture 5">
            <a:extLst>
              <a:ext uri="{FF2B5EF4-FFF2-40B4-BE49-F238E27FC236}">
                <a16:creationId xmlns:a16="http://schemas.microsoft.com/office/drawing/2014/main" id="{A828F2CF-7B98-4E07-8836-D987427A7A6E}"/>
              </a:ext>
            </a:extLst>
          </p:cNvPr>
          <p:cNvPicPr>
            <a:picLocks noChangeAspect="1"/>
          </p:cNvPicPr>
          <p:nvPr/>
        </p:nvPicPr>
        <p:blipFill>
          <a:blip r:embed="rId7"/>
          <a:stretch>
            <a:fillRect/>
          </a:stretch>
        </p:blipFill>
        <p:spPr>
          <a:xfrm>
            <a:off x="2771800" y="3934200"/>
            <a:ext cx="6233945" cy="575274"/>
          </a:xfrm>
          <a:prstGeom prst="rect">
            <a:avLst/>
          </a:prstGeom>
        </p:spPr>
      </p:pic>
      <p:pic>
        <p:nvPicPr>
          <p:cNvPr id="8" name="Picture 7">
            <a:extLst>
              <a:ext uri="{FF2B5EF4-FFF2-40B4-BE49-F238E27FC236}">
                <a16:creationId xmlns:a16="http://schemas.microsoft.com/office/drawing/2014/main" id="{13E695B7-F7EF-4E88-BF10-CA8CA07CD2E7}"/>
              </a:ext>
            </a:extLst>
          </p:cNvPr>
          <p:cNvPicPr>
            <a:picLocks noChangeAspect="1"/>
          </p:cNvPicPr>
          <p:nvPr/>
        </p:nvPicPr>
        <p:blipFill>
          <a:blip r:embed="rId8"/>
          <a:stretch>
            <a:fillRect/>
          </a:stretch>
        </p:blipFill>
        <p:spPr>
          <a:xfrm>
            <a:off x="4149136" y="907282"/>
            <a:ext cx="3555212" cy="1364912"/>
          </a:xfrm>
          <a:prstGeom prst="rect">
            <a:avLst/>
          </a:prstGeom>
        </p:spPr>
      </p:pic>
      <p:pic>
        <p:nvPicPr>
          <p:cNvPr id="20" name="Picture 19">
            <a:extLst>
              <a:ext uri="{FF2B5EF4-FFF2-40B4-BE49-F238E27FC236}">
                <a16:creationId xmlns:a16="http://schemas.microsoft.com/office/drawing/2014/main" id="{6A4097AE-9094-4D31-97C9-FAB374EE1D27}"/>
              </a:ext>
            </a:extLst>
          </p:cNvPr>
          <p:cNvPicPr>
            <a:picLocks noChangeAspect="1"/>
          </p:cNvPicPr>
          <p:nvPr/>
        </p:nvPicPr>
        <p:blipFill rotWithShape="1">
          <a:blip r:embed="rId9"/>
          <a:srcRect l="1" r="2220"/>
          <a:stretch/>
        </p:blipFill>
        <p:spPr>
          <a:xfrm>
            <a:off x="3707905" y="2303377"/>
            <a:ext cx="2304256" cy="1422838"/>
          </a:xfrm>
          <a:prstGeom prst="rect">
            <a:avLst/>
          </a:prstGeom>
        </p:spPr>
      </p:pic>
      <p:pic>
        <p:nvPicPr>
          <p:cNvPr id="22" name="Picture 21">
            <a:extLst>
              <a:ext uri="{FF2B5EF4-FFF2-40B4-BE49-F238E27FC236}">
                <a16:creationId xmlns:a16="http://schemas.microsoft.com/office/drawing/2014/main" id="{28892190-6527-42CF-9143-23205EBF5925}"/>
              </a:ext>
            </a:extLst>
          </p:cNvPr>
          <p:cNvPicPr>
            <a:picLocks noChangeAspect="1"/>
          </p:cNvPicPr>
          <p:nvPr/>
        </p:nvPicPr>
        <p:blipFill>
          <a:blip r:embed="rId10"/>
          <a:stretch>
            <a:fillRect/>
          </a:stretch>
        </p:blipFill>
        <p:spPr>
          <a:xfrm>
            <a:off x="6101553" y="2303377"/>
            <a:ext cx="1152128" cy="1562840"/>
          </a:xfrm>
          <a:prstGeom prst="rect">
            <a:avLst/>
          </a:prstGeom>
        </p:spPr>
      </p:pic>
      <p:pic>
        <p:nvPicPr>
          <p:cNvPr id="24" name="Picture 23">
            <a:extLst>
              <a:ext uri="{FF2B5EF4-FFF2-40B4-BE49-F238E27FC236}">
                <a16:creationId xmlns:a16="http://schemas.microsoft.com/office/drawing/2014/main" id="{D9F94929-8E79-47B0-AD20-E719141628AD}"/>
              </a:ext>
            </a:extLst>
          </p:cNvPr>
          <p:cNvPicPr>
            <a:picLocks noChangeAspect="1"/>
          </p:cNvPicPr>
          <p:nvPr/>
        </p:nvPicPr>
        <p:blipFill>
          <a:blip r:embed="rId11"/>
          <a:stretch>
            <a:fillRect/>
          </a:stretch>
        </p:blipFill>
        <p:spPr>
          <a:xfrm>
            <a:off x="7308304" y="2492152"/>
            <a:ext cx="1744714" cy="987574"/>
          </a:xfrm>
          <a:prstGeom prst="rect">
            <a:avLst/>
          </a:prstGeom>
        </p:spPr>
      </p:pic>
    </p:spTree>
    <p:extLst>
      <p:ext uri="{BB962C8B-B14F-4D97-AF65-F5344CB8AC3E}">
        <p14:creationId xmlns:p14="http://schemas.microsoft.com/office/powerpoint/2010/main" val="2733631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484E8-5958-4165-BA98-0002CA9FF551}"/>
              </a:ext>
            </a:extLst>
          </p:cNvPr>
          <p:cNvSpPr>
            <a:spLocks noGrp="1"/>
          </p:cNvSpPr>
          <p:nvPr>
            <p:ph type="title"/>
          </p:nvPr>
        </p:nvSpPr>
        <p:spPr/>
        <p:txBody>
          <a:bodyPr/>
          <a:lstStyle/>
          <a:p>
            <a:r>
              <a:rPr lang="en-US" dirty="0"/>
              <a:t>MOOCs: Progress and plans</a:t>
            </a:r>
            <a:endParaRPr lang="en-DE" dirty="0"/>
          </a:p>
        </p:txBody>
      </p:sp>
      <p:sp>
        <p:nvSpPr>
          <p:cNvPr id="4" name="Slide Number Placeholder 3">
            <a:extLst>
              <a:ext uri="{FF2B5EF4-FFF2-40B4-BE49-F238E27FC236}">
                <a16:creationId xmlns:a16="http://schemas.microsoft.com/office/drawing/2014/main" id="{74D3BDD0-4ADD-49CB-9C57-5DB191CE385F}"/>
              </a:ext>
            </a:extLst>
          </p:cNvPr>
          <p:cNvSpPr>
            <a:spLocks noGrp="1"/>
          </p:cNvSpPr>
          <p:nvPr>
            <p:ph type="sldNum" sz="quarter" idx="11"/>
          </p:nvPr>
        </p:nvSpPr>
        <p:spPr/>
        <p:txBody>
          <a:bodyPr/>
          <a:lstStyle/>
          <a:p>
            <a:fld id="{48105EDC-34E1-4D80-B051-D0CBD59863B8}" type="slidenum">
              <a:rPr lang="de-DE" altLang="de-DE" smtClean="0"/>
              <a:pPr/>
              <a:t>8</a:t>
            </a:fld>
            <a:endParaRPr lang="de-DE" altLang="de-DE">
              <a:solidFill>
                <a:schemeClr val="tx1"/>
              </a:solidFill>
            </a:endParaRPr>
          </a:p>
        </p:txBody>
      </p:sp>
      <p:pic>
        <p:nvPicPr>
          <p:cNvPr id="5" name="Picture 4">
            <a:extLst>
              <a:ext uri="{FF2B5EF4-FFF2-40B4-BE49-F238E27FC236}">
                <a16:creationId xmlns:a16="http://schemas.microsoft.com/office/drawing/2014/main" id="{0A9AB811-BA03-45F6-97B7-E0DD7F6D85F7}"/>
              </a:ext>
            </a:extLst>
          </p:cNvPr>
          <p:cNvPicPr>
            <a:picLocks noChangeAspect="1"/>
          </p:cNvPicPr>
          <p:nvPr/>
        </p:nvPicPr>
        <p:blipFill>
          <a:blip r:embed="rId2"/>
          <a:stretch>
            <a:fillRect/>
          </a:stretch>
        </p:blipFill>
        <p:spPr>
          <a:xfrm>
            <a:off x="145561" y="58433"/>
            <a:ext cx="1596380" cy="620814"/>
          </a:xfrm>
          <a:prstGeom prst="rect">
            <a:avLst/>
          </a:prstGeom>
        </p:spPr>
      </p:pic>
      <p:pic>
        <p:nvPicPr>
          <p:cNvPr id="7" name="Picture 6">
            <a:extLst>
              <a:ext uri="{FF2B5EF4-FFF2-40B4-BE49-F238E27FC236}">
                <a16:creationId xmlns:a16="http://schemas.microsoft.com/office/drawing/2014/main" id="{F8C5D2AC-67E5-4911-BD63-C6E129F4E565}"/>
              </a:ext>
            </a:extLst>
          </p:cNvPr>
          <p:cNvPicPr>
            <a:picLocks noChangeAspect="1"/>
          </p:cNvPicPr>
          <p:nvPr/>
        </p:nvPicPr>
        <p:blipFill rotWithShape="1">
          <a:blip r:embed="rId3"/>
          <a:srcRect b="39581"/>
          <a:stretch/>
        </p:blipFill>
        <p:spPr>
          <a:xfrm>
            <a:off x="2136727" y="786200"/>
            <a:ext cx="6898737" cy="2289606"/>
          </a:xfrm>
          <a:prstGeom prst="rect">
            <a:avLst/>
          </a:prstGeom>
        </p:spPr>
      </p:pic>
      <p:pic>
        <p:nvPicPr>
          <p:cNvPr id="15" name="Picture 14">
            <a:extLst>
              <a:ext uri="{FF2B5EF4-FFF2-40B4-BE49-F238E27FC236}">
                <a16:creationId xmlns:a16="http://schemas.microsoft.com/office/drawing/2014/main" id="{C3E22D31-FAD9-4B31-9BAF-300996BDE41C}"/>
              </a:ext>
            </a:extLst>
          </p:cNvPr>
          <p:cNvPicPr>
            <a:picLocks noChangeAspect="1"/>
          </p:cNvPicPr>
          <p:nvPr/>
        </p:nvPicPr>
        <p:blipFill rotWithShape="1">
          <a:blip r:embed="rId4"/>
          <a:srcRect b="10371"/>
          <a:stretch/>
        </p:blipFill>
        <p:spPr>
          <a:xfrm>
            <a:off x="2395235" y="3148610"/>
            <a:ext cx="3102785" cy="1356448"/>
          </a:xfrm>
          <a:prstGeom prst="rect">
            <a:avLst/>
          </a:prstGeom>
        </p:spPr>
      </p:pic>
      <p:pic>
        <p:nvPicPr>
          <p:cNvPr id="12" name="Picture 11">
            <a:extLst>
              <a:ext uri="{FF2B5EF4-FFF2-40B4-BE49-F238E27FC236}">
                <a16:creationId xmlns:a16="http://schemas.microsoft.com/office/drawing/2014/main" id="{98B64CDF-23AE-45DB-905B-5E2B5DFF5E2D}"/>
              </a:ext>
            </a:extLst>
          </p:cNvPr>
          <p:cNvPicPr>
            <a:picLocks noChangeAspect="1"/>
          </p:cNvPicPr>
          <p:nvPr/>
        </p:nvPicPr>
        <p:blipFill>
          <a:blip r:embed="rId5"/>
          <a:stretch>
            <a:fillRect/>
          </a:stretch>
        </p:blipFill>
        <p:spPr>
          <a:xfrm>
            <a:off x="5528435" y="3066671"/>
            <a:ext cx="2501492" cy="1537998"/>
          </a:xfrm>
          <a:prstGeom prst="rect">
            <a:avLst/>
          </a:prstGeom>
        </p:spPr>
      </p:pic>
      <p:sp>
        <p:nvSpPr>
          <p:cNvPr id="16" name="Rectangle 15">
            <a:extLst>
              <a:ext uri="{FF2B5EF4-FFF2-40B4-BE49-F238E27FC236}">
                <a16:creationId xmlns:a16="http://schemas.microsoft.com/office/drawing/2014/main" id="{D2E01ED1-6908-4536-BE21-426D791A97AB}"/>
              </a:ext>
            </a:extLst>
          </p:cNvPr>
          <p:cNvSpPr/>
          <p:nvPr/>
        </p:nvSpPr>
        <p:spPr>
          <a:xfrm>
            <a:off x="2395235" y="4540687"/>
            <a:ext cx="7051358"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srgbClr val="000000"/>
                </a:solidFill>
                <a:effectLst/>
                <a:uLnTx/>
                <a:uFillTx/>
                <a:latin typeface="Verdana"/>
                <a:ea typeface="ＭＳ Ｐゴシック"/>
                <a:cs typeface="+mn-cs"/>
                <a:hlinkClick r:id="rId6"/>
              </a:rPr>
              <a:t>https://eo-college.org/courses/beyond-the-visible-imaging-spectroscopy-for-soil-applications/</a:t>
            </a:r>
            <a:endParaRPr kumimoji="0" lang="de-DE" sz="1050" b="0" i="0" u="none" strike="noStrike" kern="1200" cap="none" spc="0" normalizeH="0" baseline="0" noProof="0" dirty="0">
              <a:ln>
                <a:noFill/>
              </a:ln>
              <a:solidFill>
                <a:srgbClr val="000000"/>
              </a:solidFill>
              <a:effectLst/>
              <a:uLnTx/>
              <a:uFillTx/>
              <a:latin typeface="Verdana"/>
              <a:ea typeface="ＭＳ Ｐゴシック"/>
              <a:cs typeface="+mn-cs"/>
            </a:endParaRPr>
          </a:p>
        </p:txBody>
      </p:sp>
      <p:sp>
        <p:nvSpPr>
          <p:cNvPr id="17" name="Content Placeholder 2">
            <a:extLst>
              <a:ext uri="{FF2B5EF4-FFF2-40B4-BE49-F238E27FC236}">
                <a16:creationId xmlns:a16="http://schemas.microsoft.com/office/drawing/2014/main" id="{F1CE9A99-9DF3-47CB-8A23-83848008A854}"/>
              </a:ext>
            </a:extLst>
          </p:cNvPr>
          <p:cNvSpPr txBox="1">
            <a:spLocks/>
          </p:cNvSpPr>
          <p:nvPr/>
        </p:nvSpPr>
        <p:spPr bwMode="auto">
          <a:xfrm>
            <a:off x="119260" y="1153796"/>
            <a:ext cx="2017467" cy="996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884" indent="-342884" algn="l" rtl="0" eaLnBrk="1" fontAlgn="base" hangingPunct="1">
              <a:spcBef>
                <a:spcPct val="20000"/>
              </a:spcBef>
              <a:spcAft>
                <a:spcPct val="0"/>
              </a:spcAft>
              <a:buChar char="•"/>
              <a:defRPr sz="2000">
                <a:solidFill>
                  <a:schemeClr val="tx1"/>
                </a:solidFill>
                <a:latin typeface="+mn-lt"/>
                <a:ea typeface="Arial Unicode MS" pitchFamily="34" charset="-128"/>
                <a:cs typeface="Arial Unicode MS" pitchFamily="34" charset="-128"/>
              </a:defRPr>
            </a:lvl1pPr>
            <a:lvl2pPr marL="742913" indent="-285736" algn="l" rtl="0" eaLnBrk="1" fontAlgn="base" hangingPunct="1">
              <a:spcBef>
                <a:spcPct val="20000"/>
              </a:spcBef>
              <a:spcAft>
                <a:spcPct val="0"/>
              </a:spcAft>
              <a:buChar char="–"/>
              <a:defRPr sz="1400">
                <a:solidFill>
                  <a:srgbClr val="00589C"/>
                </a:solidFill>
                <a:latin typeface="+mn-lt"/>
                <a:ea typeface="Arial Unicode MS" pitchFamily="34" charset="-128"/>
                <a:cs typeface="Arial Unicode MS" pitchFamily="34" charset="-128"/>
              </a:defRPr>
            </a:lvl2pPr>
            <a:lvl3pPr marL="1142944" indent="-228588" algn="l" rtl="0" eaLnBrk="1" fontAlgn="base" hangingPunct="1">
              <a:spcBef>
                <a:spcPct val="20000"/>
              </a:spcBef>
              <a:spcAft>
                <a:spcPct val="0"/>
              </a:spcAft>
              <a:buChar char="•"/>
              <a:defRPr sz="1400">
                <a:solidFill>
                  <a:schemeClr val="tx1"/>
                </a:solidFill>
                <a:latin typeface="+mn-lt"/>
                <a:ea typeface="Arial Unicode MS" pitchFamily="34" charset="-128"/>
                <a:cs typeface="Arial Unicode MS" pitchFamily="34" charset="-128"/>
              </a:defRPr>
            </a:lvl3pPr>
            <a:lvl4pPr marL="1600120" indent="-228588" algn="l" rtl="0" eaLnBrk="1" fontAlgn="base" hangingPunct="1">
              <a:spcBef>
                <a:spcPct val="20000"/>
              </a:spcBef>
              <a:spcAft>
                <a:spcPct val="0"/>
              </a:spcAft>
              <a:buChar char="–"/>
              <a:defRPr sz="1200">
                <a:solidFill>
                  <a:schemeClr val="tx1"/>
                </a:solidFill>
                <a:latin typeface="+mn-lt"/>
                <a:ea typeface="Arial Unicode MS" pitchFamily="34" charset="-128"/>
                <a:cs typeface="Arial Unicode MS" pitchFamily="34" charset="-128"/>
              </a:defRPr>
            </a:lvl4pPr>
            <a:lvl5pPr marL="2057297" indent="-228588" algn="l" rtl="0" eaLnBrk="1" fontAlgn="base" hangingPunct="1">
              <a:spcBef>
                <a:spcPct val="20000"/>
              </a:spcBef>
              <a:spcAft>
                <a:spcPct val="0"/>
              </a:spcAft>
              <a:buChar char="»"/>
              <a:defRPr sz="1000">
                <a:solidFill>
                  <a:schemeClr val="bg2"/>
                </a:solidFill>
                <a:latin typeface="+mn-lt"/>
                <a:ea typeface="Arial Unicode MS" pitchFamily="34" charset="-128"/>
                <a:cs typeface="Arial Unicode MS" pitchFamily="34" charset="-128"/>
              </a:defRPr>
            </a:lvl5pPr>
            <a:lvl6pPr marL="2514474" indent="-228588" algn="l" rtl="0" eaLnBrk="1" fontAlgn="base" hangingPunct="1">
              <a:spcBef>
                <a:spcPct val="20000"/>
              </a:spcBef>
              <a:spcAft>
                <a:spcPct val="0"/>
              </a:spcAft>
              <a:buChar char="»"/>
              <a:defRPr sz="1000">
                <a:solidFill>
                  <a:schemeClr val="bg2"/>
                </a:solidFill>
                <a:latin typeface="+mn-lt"/>
                <a:ea typeface="+mn-ea"/>
              </a:defRPr>
            </a:lvl6pPr>
            <a:lvl7pPr marL="2971652" indent="-228588" algn="l" rtl="0" eaLnBrk="1" fontAlgn="base" hangingPunct="1">
              <a:spcBef>
                <a:spcPct val="20000"/>
              </a:spcBef>
              <a:spcAft>
                <a:spcPct val="0"/>
              </a:spcAft>
              <a:buChar char="»"/>
              <a:defRPr sz="1000">
                <a:solidFill>
                  <a:schemeClr val="bg2"/>
                </a:solidFill>
                <a:latin typeface="+mn-lt"/>
                <a:ea typeface="+mn-ea"/>
              </a:defRPr>
            </a:lvl7pPr>
            <a:lvl8pPr marL="3428829" indent="-228588" algn="l" rtl="0" eaLnBrk="1" fontAlgn="base" hangingPunct="1">
              <a:spcBef>
                <a:spcPct val="20000"/>
              </a:spcBef>
              <a:spcAft>
                <a:spcPct val="0"/>
              </a:spcAft>
              <a:buChar char="»"/>
              <a:defRPr sz="1000">
                <a:solidFill>
                  <a:schemeClr val="bg2"/>
                </a:solidFill>
                <a:latin typeface="+mn-lt"/>
                <a:ea typeface="+mn-ea"/>
              </a:defRPr>
            </a:lvl8pPr>
            <a:lvl9pPr marL="3886006" indent="-228588" algn="l" rtl="0" eaLnBrk="1" fontAlgn="base" hangingPunct="1">
              <a:spcBef>
                <a:spcPct val="20000"/>
              </a:spcBef>
              <a:spcAft>
                <a:spcPct val="0"/>
              </a:spcAft>
              <a:buChar char="»"/>
              <a:defRPr sz="1000">
                <a:solidFill>
                  <a:schemeClr val="bg2"/>
                </a:solidFill>
                <a:latin typeface="+mn-lt"/>
                <a:ea typeface="+mn-ea"/>
              </a:defRPr>
            </a:lvl9pPr>
          </a:lstStyle>
          <a:p>
            <a:pPr marL="342884" marR="0" lvl="0" indent="-342884" algn="l" defTabSz="914400" rtl="0" eaLnBrk="1" fontAlgn="base" latinLnBrk="0" hangingPunct="1">
              <a:lnSpc>
                <a:spcPct val="100000"/>
              </a:lnSpc>
              <a:spcBef>
                <a:spcPts val="600"/>
              </a:spcBef>
              <a:spcAft>
                <a:spcPct val="0"/>
              </a:spcAft>
              <a:buClrTx/>
              <a:buSzTx/>
              <a:buFontTx/>
              <a:buChar char="•"/>
              <a:tabLst/>
              <a:defRPr/>
            </a:pPr>
            <a:r>
              <a:rPr kumimoji="0" lang="en-US" sz="1200" b="0" i="0" u="none" strike="noStrike" kern="0" cap="none" spc="0" normalizeH="0" baseline="0" noProof="0" dirty="0">
                <a:ln>
                  <a:noFill/>
                </a:ln>
                <a:solidFill>
                  <a:srgbClr val="000000"/>
                </a:solidFill>
                <a:effectLst/>
                <a:uLnTx/>
                <a:uFillTx/>
                <a:latin typeface="Verdana"/>
              </a:rPr>
              <a:t>MOOCs=Massive Open Online Courses</a:t>
            </a:r>
            <a:endParaRPr lang="en-US" sz="1200" kern="0" dirty="0">
              <a:solidFill>
                <a:srgbClr val="000000"/>
              </a:solidFill>
              <a:latin typeface="Verdana"/>
            </a:endParaRPr>
          </a:p>
          <a:p>
            <a:pPr marL="342884" marR="0" lvl="0" indent="-342884" algn="l" defTabSz="914400" rtl="0" eaLnBrk="1" fontAlgn="base" latinLnBrk="0" hangingPunct="1">
              <a:lnSpc>
                <a:spcPct val="100000"/>
              </a:lnSpc>
              <a:spcBef>
                <a:spcPts val="600"/>
              </a:spcBef>
              <a:spcAft>
                <a:spcPct val="0"/>
              </a:spcAft>
              <a:buClrTx/>
              <a:buSzTx/>
              <a:buFontTx/>
              <a:buChar char="•"/>
              <a:tabLst/>
              <a:defRPr/>
            </a:pPr>
            <a:r>
              <a:rPr kumimoji="0" lang="en-US" sz="1200" b="0" i="0" u="none" strike="noStrike" kern="0" cap="none" spc="0" normalizeH="0" baseline="0" noProof="0" dirty="0">
                <a:ln>
                  <a:noFill/>
                </a:ln>
                <a:solidFill>
                  <a:srgbClr val="000000"/>
                </a:solidFill>
                <a:effectLst/>
                <a:uLnTx/>
                <a:uFillTx/>
                <a:latin typeface="Verdana"/>
              </a:rPr>
              <a:t>Include interactive videos, quizzes, tutorials, certificate, offline version</a:t>
            </a:r>
          </a:p>
          <a:p>
            <a:pPr marL="342884" marR="0" lvl="0" indent="-342884" algn="l" defTabSz="914400" rtl="0" eaLnBrk="1" fontAlgn="base" latinLnBrk="0" hangingPunct="1">
              <a:lnSpc>
                <a:spcPct val="100000"/>
              </a:lnSpc>
              <a:spcBef>
                <a:spcPts val="600"/>
              </a:spcBef>
              <a:spcAft>
                <a:spcPct val="0"/>
              </a:spcAft>
              <a:buClrTx/>
              <a:buSzTx/>
              <a:buFontTx/>
              <a:buChar char="•"/>
              <a:tabLst/>
              <a:defRPr/>
            </a:pPr>
            <a:r>
              <a:rPr lang="en-US" sz="1200" kern="0" dirty="0">
                <a:solidFill>
                  <a:srgbClr val="000000"/>
                </a:solidFill>
                <a:latin typeface="Verdana"/>
              </a:rPr>
              <a:t>Basic MOOC: &gt;2600 participants!</a:t>
            </a:r>
          </a:p>
          <a:p>
            <a:pPr marL="342884" marR="0" lvl="0" indent="-342884" algn="l" defTabSz="914400" rtl="0" eaLnBrk="1" fontAlgn="base" latinLnBrk="0" hangingPunct="1">
              <a:lnSpc>
                <a:spcPct val="100000"/>
              </a:lnSpc>
              <a:spcBef>
                <a:spcPts val="600"/>
              </a:spcBef>
              <a:spcAft>
                <a:spcPct val="0"/>
              </a:spcAft>
              <a:buClrTx/>
              <a:buSzTx/>
              <a:buFontTx/>
              <a:buChar char="•"/>
              <a:tabLst/>
              <a:defRPr/>
            </a:pPr>
            <a:r>
              <a:rPr lang="en-US" sz="1200" kern="0" dirty="0">
                <a:solidFill>
                  <a:srgbClr val="000000"/>
                </a:solidFill>
                <a:latin typeface="Verdana"/>
              </a:rPr>
              <a:t>Focus on maintenance, update, and development new MOOCs</a:t>
            </a:r>
          </a:p>
        </p:txBody>
      </p:sp>
      <p:cxnSp>
        <p:nvCxnSpPr>
          <p:cNvPr id="6" name="Connector: Curved 5">
            <a:extLst>
              <a:ext uri="{FF2B5EF4-FFF2-40B4-BE49-F238E27FC236}">
                <a16:creationId xmlns:a16="http://schemas.microsoft.com/office/drawing/2014/main" id="{D5378179-3D85-4B99-965E-E70186E246F4}"/>
              </a:ext>
            </a:extLst>
          </p:cNvPr>
          <p:cNvCxnSpPr/>
          <p:nvPr/>
        </p:nvCxnSpPr>
        <p:spPr bwMode="auto">
          <a:xfrm rot="10800000" flipV="1">
            <a:off x="7982958" y="2896610"/>
            <a:ext cx="718484" cy="504000"/>
          </a:xfrm>
          <a:prstGeom prst="curvedConnector3">
            <a:avLst/>
          </a:prstGeom>
          <a:solidFill>
            <a:schemeClr val="accent1"/>
          </a:solidFill>
          <a:ln w="5715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14" name="Picture 13">
            <a:extLst>
              <a:ext uri="{FF2B5EF4-FFF2-40B4-BE49-F238E27FC236}">
                <a16:creationId xmlns:a16="http://schemas.microsoft.com/office/drawing/2014/main" id="{0A9A4837-B36D-445A-BD16-02F07350D84F}"/>
              </a:ext>
            </a:extLst>
          </p:cNvPr>
          <p:cNvPicPr>
            <a:picLocks noChangeAspect="1"/>
          </p:cNvPicPr>
          <p:nvPr/>
        </p:nvPicPr>
        <p:blipFill rotWithShape="1">
          <a:blip r:embed="rId3"/>
          <a:srcRect t="60419"/>
          <a:stretch/>
        </p:blipFill>
        <p:spPr>
          <a:xfrm>
            <a:off x="2136727" y="3075806"/>
            <a:ext cx="6898737" cy="1499974"/>
          </a:xfrm>
          <a:prstGeom prst="rect">
            <a:avLst/>
          </a:prstGeom>
        </p:spPr>
      </p:pic>
      <p:pic>
        <p:nvPicPr>
          <p:cNvPr id="18" name="Picture 17">
            <a:extLst>
              <a:ext uri="{FF2B5EF4-FFF2-40B4-BE49-F238E27FC236}">
                <a16:creationId xmlns:a16="http://schemas.microsoft.com/office/drawing/2014/main" id="{09B97DB8-6248-4FA8-835B-5B59D553F23C}"/>
              </a:ext>
            </a:extLst>
          </p:cNvPr>
          <p:cNvPicPr>
            <a:picLocks noChangeAspect="1"/>
          </p:cNvPicPr>
          <p:nvPr/>
        </p:nvPicPr>
        <p:blipFill>
          <a:blip r:embed="rId7"/>
          <a:stretch>
            <a:fillRect/>
          </a:stretch>
        </p:blipFill>
        <p:spPr>
          <a:xfrm>
            <a:off x="679109" y="4608968"/>
            <a:ext cx="504695" cy="457747"/>
          </a:xfrm>
          <a:prstGeom prst="rect">
            <a:avLst/>
          </a:prstGeom>
        </p:spPr>
      </p:pic>
      <p:pic>
        <p:nvPicPr>
          <p:cNvPr id="19" name="Picture 16">
            <a:extLst>
              <a:ext uri="{FF2B5EF4-FFF2-40B4-BE49-F238E27FC236}">
                <a16:creationId xmlns:a16="http://schemas.microsoft.com/office/drawing/2014/main" id="{F8E6CE5C-FC29-49DF-8D9E-5EA5B6E8581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0246" y="4634728"/>
            <a:ext cx="956547" cy="455894"/>
          </a:xfrm>
          <a:prstGeom prst="rect">
            <a:avLst/>
          </a:prstGeom>
        </p:spPr>
      </p:pic>
      <p:pic>
        <p:nvPicPr>
          <p:cNvPr id="20" name="Bild 14">
            <a:extLst>
              <a:ext uri="{FF2B5EF4-FFF2-40B4-BE49-F238E27FC236}">
                <a16:creationId xmlns:a16="http://schemas.microsoft.com/office/drawing/2014/main" id="{EE84BDD1-BC38-4B8C-9FFD-F20A4D3AAE26}"/>
              </a:ext>
            </a:extLst>
          </p:cNvPr>
          <p:cNvPicPr/>
          <p:nvPr/>
        </p:nvPicPr>
        <p:blipFill>
          <a:blip r:embed="rId9"/>
          <a:stretch/>
        </p:blipFill>
        <p:spPr>
          <a:xfrm>
            <a:off x="2267744" y="4717459"/>
            <a:ext cx="642311" cy="269227"/>
          </a:xfrm>
          <a:prstGeom prst="rect">
            <a:avLst/>
          </a:prstGeom>
          <a:solidFill>
            <a:schemeClr val="bg1"/>
          </a:solidFill>
          <a:ln>
            <a:noFill/>
          </a:ln>
        </p:spPr>
      </p:pic>
    </p:spTree>
    <p:extLst>
      <p:ext uri="{BB962C8B-B14F-4D97-AF65-F5344CB8AC3E}">
        <p14:creationId xmlns:p14="http://schemas.microsoft.com/office/powerpoint/2010/main" val="137018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Outlook: Lessons learnt from EnMAP</a:t>
            </a:r>
            <a:endParaRPr lang="de-DE" dirty="0"/>
          </a:p>
        </p:txBody>
      </p:sp>
      <p:sp>
        <p:nvSpPr>
          <p:cNvPr id="3" name="Content Placeholder 2"/>
          <p:cNvSpPr>
            <a:spLocks noGrp="1"/>
          </p:cNvSpPr>
          <p:nvPr>
            <p:ph idx="1"/>
          </p:nvPr>
        </p:nvSpPr>
        <p:spPr>
          <a:xfrm>
            <a:off x="164652" y="697491"/>
            <a:ext cx="8439796" cy="2160240"/>
          </a:xfrm>
        </p:spPr>
        <p:txBody>
          <a:bodyPr/>
          <a:lstStyle/>
          <a:p>
            <a:r>
              <a:rPr lang="en-US" sz="1400" dirty="0"/>
              <a:t>Open science</a:t>
            </a:r>
          </a:p>
          <a:p>
            <a:pPr lvl="1"/>
            <a:r>
              <a:rPr lang="en-US" sz="1100" dirty="0"/>
              <a:t>Open source and open science developments benefit to the mission</a:t>
            </a:r>
          </a:p>
          <a:p>
            <a:pPr lvl="1"/>
            <a:r>
              <a:rPr lang="en-US" sz="1100" dirty="0"/>
              <a:t>Benefit to the whole spaceborne IS community</a:t>
            </a:r>
          </a:p>
          <a:p>
            <a:pPr lvl="2"/>
            <a:r>
              <a:rPr lang="en-US" sz="1100" dirty="0"/>
              <a:t>Support synergies and collaboration within missions</a:t>
            </a:r>
          </a:p>
          <a:p>
            <a:pPr lvl="2"/>
            <a:r>
              <a:rPr lang="en-US" sz="1100" dirty="0"/>
              <a:t>Support provision of test bench datasets and algorithms</a:t>
            </a:r>
          </a:p>
          <a:p>
            <a:pPr lvl="2"/>
            <a:r>
              <a:rPr lang="en-US" sz="1100" dirty="0"/>
              <a:t>Support key long-term objectives, precursors for future missions</a:t>
            </a:r>
          </a:p>
          <a:p>
            <a:pPr lvl="1"/>
            <a:r>
              <a:rPr lang="en-US" sz="1100" dirty="0"/>
              <a:t>FAIR principles</a:t>
            </a:r>
          </a:p>
          <a:p>
            <a:pPr lvl="2"/>
            <a:r>
              <a:rPr lang="en-US" sz="1100" dirty="0"/>
              <a:t>EnMAP-Box and applications fulfill the FAIR demands (except few applications e.g. </a:t>
            </a:r>
            <a:r>
              <a:rPr lang="en-US" sz="1100" dirty="0" err="1"/>
              <a:t>EnPT</a:t>
            </a:r>
            <a:r>
              <a:rPr lang="en-US" sz="1100" dirty="0"/>
              <a:t>)</a:t>
            </a:r>
          </a:p>
          <a:p>
            <a:pPr lvl="2"/>
            <a:r>
              <a:rPr lang="en-US" sz="1100" dirty="0" err="1"/>
              <a:t>HYPERedu</a:t>
            </a:r>
            <a:r>
              <a:rPr lang="en-US" sz="1100" dirty="0"/>
              <a:t> incl. publications of slides, tutorials, datasets (</a:t>
            </a:r>
            <a:r>
              <a:rPr lang="en-US" sz="1100" dirty="0" err="1"/>
              <a:t>IS+insitu</a:t>
            </a:r>
            <a:r>
              <a:rPr lang="en-US" sz="1100" dirty="0"/>
              <a:t>), education videos, screenshots</a:t>
            </a:r>
          </a:p>
          <a:p>
            <a:pPr lvl="2"/>
            <a:r>
              <a:rPr lang="en-US" sz="1100" dirty="0"/>
              <a:t>Benchmark data following standards &amp; protocols </a:t>
            </a:r>
            <a:endParaRPr lang="en-US" sz="1700" dirty="0"/>
          </a:p>
        </p:txBody>
      </p:sp>
      <p:pic>
        <p:nvPicPr>
          <p:cNvPr id="19" name="Picture 18">
            <a:extLst>
              <a:ext uri="{FF2B5EF4-FFF2-40B4-BE49-F238E27FC236}">
                <a16:creationId xmlns:a16="http://schemas.microsoft.com/office/drawing/2014/main" id="{36A11ECE-092A-4341-A3DF-6C596C87AB05}"/>
              </a:ext>
            </a:extLst>
          </p:cNvPr>
          <p:cNvPicPr>
            <a:picLocks noChangeAspect="1"/>
          </p:cNvPicPr>
          <p:nvPr/>
        </p:nvPicPr>
        <p:blipFill>
          <a:blip r:embed="rId3"/>
          <a:stretch>
            <a:fillRect/>
          </a:stretch>
        </p:blipFill>
        <p:spPr>
          <a:xfrm>
            <a:off x="679109" y="4608968"/>
            <a:ext cx="504695" cy="457747"/>
          </a:xfrm>
          <a:prstGeom prst="rect">
            <a:avLst/>
          </a:prstGeom>
        </p:spPr>
      </p:pic>
      <p:pic>
        <p:nvPicPr>
          <p:cNvPr id="20" name="Picture 16">
            <a:extLst>
              <a:ext uri="{FF2B5EF4-FFF2-40B4-BE49-F238E27FC236}">
                <a16:creationId xmlns:a16="http://schemas.microsoft.com/office/drawing/2014/main" id="{0CDD7D85-F046-48D8-B627-012D38E30A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0246" y="4634728"/>
            <a:ext cx="956547" cy="455894"/>
          </a:xfrm>
          <a:prstGeom prst="rect">
            <a:avLst/>
          </a:prstGeom>
        </p:spPr>
      </p:pic>
      <p:pic>
        <p:nvPicPr>
          <p:cNvPr id="21" name="Bild 14">
            <a:extLst>
              <a:ext uri="{FF2B5EF4-FFF2-40B4-BE49-F238E27FC236}">
                <a16:creationId xmlns:a16="http://schemas.microsoft.com/office/drawing/2014/main" id="{07BE5831-A2BA-4DD0-BE41-44EA33E64725}"/>
              </a:ext>
            </a:extLst>
          </p:cNvPr>
          <p:cNvPicPr/>
          <p:nvPr/>
        </p:nvPicPr>
        <p:blipFill>
          <a:blip r:embed="rId5"/>
          <a:stretch/>
        </p:blipFill>
        <p:spPr>
          <a:xfrm>
            <a:off x="2267744" y="4717459"/>
            <a:ext cx="642311" cy="269227"/>
          </a:xfrm>
          <a:prstGeom prst="rect">
            <a:avLst/>
          </a:prstGeom>
          <a:solidFill>
            <a:schemeClr val="bg1"/>
          </a:solidFill>
          <a:ln>
            <a:noFill/>
          </a:ln>
        </p:spPr>
      </p:pic>
      <p:grpSp>
        <p:nvGrpSpPr>
          <p:cNvPr id="22" name="Gruppieren 3">
            <a:extLst>
              <a:ext uri="{FF2B5EF4-FFF2-40B4-BE49-F238E27FC236}">
                <a16:creationId xmlns:a16="http://schemas.microsoft.com/office/drawing/2014/main" id="{85A40B31-B16F-4F31-BD3C-7A2EB97ADFEB}"/>
              </a:ext>
            </a:extLst>
          </p:cNvPr>
          <p:cNvGrpSpPr/>
          <p:nvPr/>
        </p:nvGrpSpPr>
        <p:grpSpPr>
          <a:xfrm>
            <a:off x="5760132" y="4631631"/>
            <a:ext cx="684076" cy="435084"/>
            <a:chOff x="1273051" y="5590034"/>
            <a:chExt cx="1988437" cy="1230469"/>
          </a:xfrm>
        </p:grpSpPr>
        <p:pic>
          <p:nvPicPr>
            <p:cNvPr id="23" name="Grafik 9">
              <a:extLst>
                <a:ext uri="{FF2B5EF4-FFF2-40B4-BE49-F238E27FC236}">
                  <a16:creationId xmlns:a16="http://schemas.microsoft.com/office/drawing/2014/main" id="{57B338FA-E018-407F-970C-6E0FDF77C1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1273051" y="5590034"/>
              <a:ext cx="1988437" cy="1230469"/>
            </a:xfrm>
            <a:prstGeom prst="rect">
              <a:avLst/>
            </a:prstGeom>
          </p:spPr>
        </p:pic>
        <p:pic>
          <p:nvPicPr>
            <p:cNvPr id="24" name="Grafik 2">
              <a:extLst>
                <a:ext uri="{FF2B5EF4-FFF2-40B4-BE49-F238E27FC236}">
                  <a16:creationId xmlns:a16="http://schemas.microsoft.com/office/drawing/2014/main" id="{A0D48313-17C1-435E-9B2B-CD8C1C7C736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61083" y="5782816"/>
              <a:ext cx="1490059" cy="727704"/>
            </a:xfrm>
            <a:prstGeom prst="rect">
              <a:avLst/>
            </a:prstGeom>
          </p:spPr>
        </p:pic>
      </p:grpSp>
      <p:pic>
        <p:nvPicPr>
          <p:cNvPr id="25" name="Picture 24">
            <a:extLst>
              <a:ext uri="{FF2B5EF4-FFF2-40B4-BE49-F238E27FC236}">
                <a16:creationId xmlns:a16="http://schemas.microsoft.com/office/drawing/2014/main" id="{16756CFB-49B6-4063-9141-2C3E2E10191F}"/>
              </a:ext>
            </a:extLst>
          </p:cNvPr>
          <p:cNvPicPr>
            <a:picLocks noChangeAspect="1"/>
          </p:cNvPicPr>
          <p:nvPr/>
        </p:nvPicPr>
        <p:blipFill>
          <a:blip r:embed="rId9"/>
          <a:stretch>
            <a:fillRect/>
          </a:stretch>
        </p:blipFill>
        <p:spPr>
          <a:xfrm>
            <a:off x="6444208" y="4677134"/>
            <a:ext cx="318318" cy="259095"/>
          </a:xfrm>
          <a:prstGeom prst="rect">
            <a:avLst/>
          </a:prstGeom>
        </p:spPr>
      </p:pic>
      <p:sp>
        <p:nvSpPr>
          <p:cNvPr id="26" name="TextBox 25">
            <a:extLst>
              <a:ext uri="{FF2B5EF4-FFF2-40B4-BE49-F238E27FC236}">
                <a16:creationId xmlns:a16="http://schemas.microsoft.com/office/drawing/2014/main" id="{908E1F34-AB65-41B7-8E15-5F11C321577D}"/>
              </a:ext>
            </a:extLst>
          </p:cNvPr>
          <p:cNvSpPr txBox="1"/>
          <p:nvPr/>
        </p:nvSpPr>
        <p:spPr>
          <a:xfrm>
            <a:off x="3683299" y="4605050"/>
            <a:ext cx="2187688" cy="461665"/>
          </a:xfrm>
          <a:prstGeom prst="rect">
            <a:avLst/>
          </a:prstGeom>
          <a:noFill/>
        </p:spPr>
        <p:txBody>
          <a:bodyPr wrap="square" rtlCol="0">
            <a:spAutoFit/>
          </a:bodyPr>
          <a:lstStyle/>
          <a:p>
            <a:pPr algn="ctr"/>
            <a:r>
              <a:rPr lang="en-US" sz="800" b="1" dirty="0"/>
              <a:t>EnMAP PI project</a:t>
            </a:r>
            <a:r>
              <a:rPr lang="en-US" sz="800" dirty="0"/>
              <a:t>: Scientific preparation and support of the EnMAP satellite mission (50EE1529, 50EE2401) </a:t>
            </a:r>
            <a:endParaRPr lang="en-DE" sz="800" dirty="0"/>
          </a:p>
        </p:txBody>
      </p:sp>
      <p:pic>
        <p:nvPicPr>
          <p:cNvPr id="6" name="Picture 5">
            <a:extLst>
              <a:ext uri="{FF2B5EF4-FFF2-40B4-BE49-F238E27FC236}">
                <a16:creationId xmlns:a16="http://schemas.microsoft.com/office/drawing/2014/main" id="{3513ADC5-E6E5-4006-849D-6216F16306DB}"/>
              </a:ext>
            </a:extLst>
          </p:cNvPr>
          <p:cNvPicPr>
            <a:picLocks noChangeAspect="1"/>
          </p:cNvPicPr>
          <p:nvPr/>
        </p:nvPicPr>
        <p:blipFill>
          <a:blip r:embed="rId10"/>
          <a:stretch>
            <a:fillRect/>
          </a:stretch>
        </p:blipFill>
        <p:spPr>
          <a:xfrm>
            <a:off x="6326882" y="843558"/>
            <a:ext cx="2713956" cy="886297"/>
          </a:xfrm>
          <a:prstGeom prst="rect">
            <a:avLst/>
          </a:prstGeom>
        </p:spPr>
      </p:pic>
      <p:sp>
        <p:nvSpPr>
          <p:cNvPr id="8" name="TextBox 7">
            <a:extLst>
              <a:ext uri="{FF2B5EF4-FFF2-40B4-BE49-F238E27FC236}">
                <a16:creationId xmlns:a16="http://schemas.microsoft.com/office/drawing/2014/main" id="{6E73D0E7-36B3-422C-B813-5C4AEB57956A}"/>
              </a:ext>
            </a:extLst>
          </p:cNvPr>
          <p:cNvSpPr txBox="1"/>
          <p:nvPr/>
        </p:nvSpPr>
        <p:spPr>
          <a:xfrm>
            <a:off x="152400" y="2931790"/>
            <a:ext cx="8518679" cy="1526572"/>
          </a:xfrm>
          <a:prstGeom prst="rect">
            <a:avLst/>
          </a:prstGeom>
          <a:noFill/>
        </p:spPr>
        <p:txBody>
          <a:bodyPr wrap="none" rtlCol="0">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400" b="0" i="0" u="none" strike="noStrike" kern="0" cap="none" spc="0" normalizeH="0" baseline="0" noProof="0" dirty="0">
                <a:ln>
                  <a:noFill/>
                </a:ln>
                <a:solidFill>
                  <a:srgbClr val="000000"/>
                </a:solidFill>
                <a:effectLst/>
                <a:uLnTx/>
                <a:uFillTx/>
                <a:latin typeface="Verdana"/>
                <a:ea typeface="Arial Unicode MS" pitchFamily="34" charset="-128"/>
              </a:rPr>
              <a:t>Challenges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100" b="0" i="0" u="none" strike="noStrike" kern="0" cap="none" spc="0" normalizeH="0" baseline="0" noProof="0" dirty="0">
                <a:ln>
                  <a:noFill/>
                </a:ln>
                <a:solidFill>
                  <a:srgbClr val="00589C"/>
                </a:solidFill>
                <a:effectLst/>
                <a:uLnTx/>
                <a:uFillTx/>
                <a:latin typeface="Verdana"/>
                <a:ea typeface="Arial Unicode MS" pitchFamily="34" charset="-128"/>
              </a:rPr>
              <a:t>“There is no glory in documentation”: Proper documentation and maintenance of software requires time </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100" b="0" i="0" u="none" strike="noStrike" kern="0" cap="none" spc="0" normalizeH="0" baseline="0" noProof="0" dirty="0">
                <a:ln>
                  <a:noFill/>
                </a:ln>
                <a:solidFill>
                  <a:srgbClr val="00589C"/>
                </a:solidFill>
                <a:effectLst/>
                <a:uLnTx/>
                <a:uFillTx/>
                <a:latin typeface="Verdana"/>
                <a:ea typeface="Arial Unicode MS" pitchFamily="34" charset="-128"/>
              </a:rPr>
              <a:t>Open science takes (more) time: Dedicated science programs &amp; funding</a:t>
            </a:r>
            <a:r>
              <a:rPr kumimoji="0" lang="en-US" sz="1100" b="0" i="0" u="none" strike="noStrike" kern="0" cap="none" spc="0" normalizeH="0" noProof="0" dirty="0">
                <a:ln>
                  <a:noFill/>
                </a:ln>
                <a:solidFill>
                  <a:srgbClr val="00589C"/>
                </a:solidFill>
                <a:effectLst/>
                <a:uLnTx/>
                <a:uFillTx/>
                <a:latin typeface="Verdana"/>
                <a:ea typeface="Arial Unicode MS" pitchFamily="34" charset="-128"/>
              </a:rPr>
              <a:t> schemes</a:t>
            </a:r>
            <a:r>
              <a:rPr kumimoji="0" lang="en-US" sz="1100" b="0" i="0" u="none" strike="noStrike" kern="0" cap="none" spc="0" normalizeH="0" baseline="0" noProof="0" dirty="0">
                <a:ln>
                  <a:noFill/>
                </a:ln>
                <a:solidFill>
                  <a:srgbClr val="00589C"/>
                </a:solidFill>
                <a:effectLst/>
                <a:uLnTx/>
                <a:uFillTx/>
                <a:latin typeface="Verdana"/>
                <a:ea typeface="Arial Unicode MS" pitchFamily="34" charset="-128"/>
              </a:rPr>
              <a:t> are needed +</a:t>
            </a:r>
            <a:r>
              <a:rPr kumimoji="0" lang="en-US" sz="1100" b="0" i="0" u="none" strike="noStrike" kern="0" cap="none" spc="0" normalizeH="0" noProof="0" dirty="0">
                <a:ln>
                  <a:noFill/>
                </a:ln>
                <a:solidFill>
                  <a:srgbClr val="00589C"/>
                </a:solidFill>
                <a:effectLst/>
                <a:uLnTx/>
                <a:uFillTx/>
                <a:latin typeface="Verdana"/>
                <a:ea typeface="Arial Unicode MS" pitchFamily="34" charset="-128"/>
              </a:rPr>
              <a:t> long-term</a:t>
            </a:r>
            <a:endParaRPr kumimoji="0" lang="en-US" sz="1100" b="0" i="0" u="none" strike="noStrike" kern="0" cap="none" spc="0" normalizeH="0" baseline="0" noProof="0" dirty="0">
              <a:ln>
                <a:noFill/>
              </a:ln>
              <a:solidFill>
                <a:srgbClr val="00589C"/>
              </a:solidFill>
              <a:effectLst/>
              <a:uLnTx/>
              <a:uFillTx/>
              <a:latin typeface="Verdana"/>
              <a:ea typeface="Arial Unicode MS" pitchFamily="34" charset="-128"/>
            </a:endParaRPr>
          </a:p>
          <a:p>
            <a:pPr marL="1143000" marR="0" lvl="2" indent="-228600" algn="l" defTabSz="914400" rtl="0" eaLnBrk="1" fontAlgn="base" latinLnBrk="0" hangingPunct="1">
              <a:lnSpc>
                <a:spcPct val="100000"/>
              </a:lnSpc>
              <a:spcBef>
                <a:spcPct val="20000"/>
              </a:spcBef>
              <a:spcAft>
                <a:spcPct val="0"/>
              </a:spcAft>
              <a:buClrTx/>
              <a:buSzTx/>
              <a:buFontTx/>
              <a:buChar char="•"/>
              <a:tabLst/>
              <a:defRPr/>
            </a:pPr>
            <a:r>
              <a:rPr kumimoji="0" lang="en-US" sz="1100" b="1" i="0" u="none" strike="noStrike" kern="0" cap="none" spc="0" normalizeH="0" baseline="0" noProof="0" dirty="0">
                <a:ln>
                  <a:noFill/>
                </a:ln>
                <a:solidFill>
                  <a:srgbClr val="000000"/>
                </a:solidFill>
                <a:effectLst/>
                <a:uLnTx/>
                <a:uFillTx/>
                <a:latin typeface="Verdana"/>
                <a:ea typeface="Arial Unicode MS" pitchFamily="34" charset="-128"/>
              </a:rPr>
              <a:t>PR</a:t>
            </a:r>
            <a:r>
              <a:rPr kumimoji="0" lang="en-US" sz="1100" b="0" i="0" u="none" strike="noStrike" kern="0" cap="none" spc="0" normalizeH="0" baseline="0" noProof="0" dirty="0">
                <a:ln>
                  <a:noFill/>
                </a:ln>
                <a:solidFill>
                  <a:srgbClr val="000000"/>
                </a:solidFill>
                <a:effectLst/>
                <a:uLnTx/>
                <a:uFillTx/>
                <a:latin typeface="Verdana"/>
                <a:ea typeface="Arial Unicode MS" pitchFamily="34" charset="-128"/>
              </a:rPr>
              <a:t>: Very strong user demand! </a:t>
            </a:r>
            <a:r>
              <a:rPr kumimoji="0" lang="en-US" sz="1100" b="0" i="0" u="none" strike="noStrike" kern="0" cap="none" spc="0" normalizeH="0" baseline="0" noProof="0" dirty="0">
                <a:ln>
                  <a:noFill/>
                </a:ln>
                <a:solidFill>
                  <a:srgbClr val="000000"/>
                </a:solidFill>
                <a:effectLst/>
                <a:uLnTx/>
                <a:uFillTx/>
                <a:latin typeface="Verdana"/>
                <a:ea typeface="Arial Unicode MS" pitchFamily="34" charset="-128"/>
                <a:sym typeface="Wingdings" panose="05000000000000000000" pitchFamily="2" charset="2"/>
              </a:rPr>
              <a:t> </a:t>
            </a:r>
            <a:r>
              <a:rPr kumimoji="0" lang="en-US" sz="1100" b="0" i="0" u="none" strike="noStrike" kern="0" cap="none" spc="0" normalizeH="0" baseline="0" noProof="0" dirty="0">
                <a:ln>
                  <a:noFill/>
                </a:ln>
                <a:solidFill>
                  <a:srgbClr val="000000"/>
                </a:solidFill>
                <a:effectLst/>
                <a:uLnTx/>
                <a:uFillTx/>
                <a:latin typeface="Verdana"/>
                <a:ea typeface="Arial Unicode MS" pitchFamily="34" charset="-128"/>
              </a:rPr>
              <a:t>How do you keep up with the demand</a:t>
            </a:r>
          </a:p>
          <a:p>
            <a:pPr marL="1143000" marR="0" lvl="2" indent="-228600" algn="l" defTabSz="914400" rtl="0" eaLnBrk="1" fontAlgn="base" latinLnBrk="0" hangingPunct="1">
              <a:lnSpc>
                <a:spcPct val="100000"/>
              </a:lnSpc>
              <a:spcBef>
                <a:spcPct val="20000"/>
              </a:spcBef>
              <a:spcAft>
                <a:spcPct val="0"/>
              </a:spcAft>
              <a:buClrTx/>
              <a:buSzTx/>
              <a:buFontTx/>
              <a:buChar char="•"/>
              <a:tabLst/>
              <a:defRPr/>
            </a:pPr>
            <a:r>
              <a:rPr kumimoji="0" lang="en-US" sz="1100" b="1" i="0" u="none" strike="noStrike" kern="0" cap="none" spc="0" normalizeH="0" baseline="0" noProof="0" dirty="0">
                <a:ln>
                  <a:noFill/>
                </a:ln>
                <a:solidFill>
                  <a:srgbClr val="000000"/>
                </a:solidFill>
                <a:effectLst/>
                <a:uLnTx/>
                <a:uFillTx/>
                <a:latin typeface="Verdana"/>
                <a:ea typeface="Arial Unicode MS" pitchFamily="34" charset="-128"/>
              </a:rPr>
              <a:t>Continuity</a:t>
            </a:r>
            <a:r>
              <a:rPr kumimoji="0" lang="en-US" sz="1100" b="0" i="0" u="none" strike="noStrike" kern="0" cap="none" spc="0" normalizeH="0" baseline="0" noProof="0" dirty="0">
                <a:ln>
                  <a:noFill/>
                </a:ln>
                <a:solidFill>
                  <a:srgbClr val="000000"/>
                </a:solidFill>
                <a:effectLst/>
                <a:uLnTx/>
                <a:uFillTx/>
                <a:latin typeface="Verdana"/>
                <a:ea typeface="Arial Unicode MS" pitchFamily="34" charset="-128"/>
              </a:rPr>
              <a:t>: Spaceborne IS </a:t>
            </a:r>
            <a:r>
              <a:rPr kumimoji="0" lang="en-US" sz="1100" b="0" i="0" u="none" strike="noStrike" kern="0" cap="none" spc="0" normalizeH="0" baseline="0" noProof="0" dirty="0" err="1">
                <a:ln>
                  <a:noFill/>
                </a:ln>
                <a:solidFill>
                  <a:srgbClr val="000000"/>
                </a:solidFill>
                <a:effectLst/>
                <a:uLnTx/>
                <a:uFillTx/>
                <a:latin typeface="Verdana"/>
                <a:ea typeface="Arial Unicode MS" pitchFamily="34" charset="-128"/>
              </a:rPr>
              <a:t>is</a:t>
            </a:r>
            <a:r>
              <a:rPr kumimoji="0" lang="en-US" sz="1100" b="0" i="0" u="none" strike="noStrike" kern="0" cap="none" spc="0" normalizeH="0" baseline="0" noProof="0" dirty="0">
                <a:ln>
                  <a:noFill/>
                </a:ln>
                <a:solidFill>
                  <a:srgbClr val="000000"/>
                </a:solidFill>
                <a:effectLst/>
                <a:uLnTx/>
                <a:uFillTx/>
                <a:latin typeface="Verdana"/>
                <a:ea typeface="Arial Unicode MS" pitchFamily="34" charset="-128"/>
              </a:rPr>
              <a:t> a very rapidly </a:t>
            </a:r>
            <a:r>
              <a:rPr kumimoji="0" lang="en-US" sz="1100" b="0" i="0" u="none" strike="noStrike" kern="0" cap="none" spc="0" normalizeH="0" baseline="0" noProof="0" dirty="0" err="1">
                <a:ln>
                  <a:noFill/>
                </a:ln>
                <a:solidFill>
                  <a:srgbClr val="000000"/>
                </a:solidFill>
                <a:effectLst/>
                <a:uLnTx/>
                <a:uFillTx/>
                <a:latin typeface="Verdana"/>
                <a:ea typeface="Arial Unicode MS" pitchFamily="34" charset="-128"/>
              </a:rPr>
              <a:t>evoluting</a:t>
            </a:r>
            <a:r>
              <a:rPr kumimoji="0" lang="en-US" sz="1100" b="0" i="0" u="none" strike="noStrike" kern="0" cap="none" spc="0" normalizeH="0" baseline="0" noProof="0" dirty="0">
                <a:ln>
                  <a:noFill/>
                </a:ln>
                <a:solidFill>
                  <a:srgbClr val="000000"/>
                </a:solidFill>
                <a:effectLst/>
                <a:uLnTx/>
                <a:uFillTx/>
                <a:latin typeface="Verdana"/>
                <a:ea typeface="Arial Unicode MS" pitchFamily="34" charset="-128"/>
              </a:rPr>
              <a:t> field! </a:t>
            </a:r>
            <a:r>
              <a:rPr kumimoji="0" lang="en-US" sz="1100" b="0" i="0" u="none" strike="noStrike" kern="0" cap="none" spc="0" normalizeH="0" baseline="0" noProof="0" dirty="0">
                <a:ln>
                  <a:noFill/>
                </a:ln>
                <a:solidFill>
                  <a:srgbClr val="000000"/>
                </a:solidFill>
                <a:effectLst/>
                <a:uLnTx/>
                <a:uFillTx/>
                <a:latin typeface="Verdana"/>
                <a:ea typeface="Arial Unicode MS" pitchFamily="34" charset="-128"/>
                <a:sym typeface="Wingdings" panose="05000000000000000000" pitchFamily="2" charset="2"/>
              </a:rPr>
              <a:t> </a:t>
            </a:r>
            <a:r>
              <a:rPr kumimoji="0" lang="en-US" sz="1100" b="0" i="0" u="none" strike="noStrike" kern="0" cap="none" spc="0" normalizeH="0" baseline="0" noProof="0" dirty="0">
                <a:ln>
                  <a:noFill/>
                </a:ln>
                <a:solidFill>
                  <a:srgbClr val="000000"/>
                </a:solidFill>
                <a:effectLst/>
                <a:uLnTx/>
                <a:uFillTx/>
                <a:latin typeface="Verdana"/>
                <a:ea typeface="Arial Unicode MS" pitchFamily="34" charset="-128"/>
              </a:rPr>
              <a:t>How to maintain and keep up-to-date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100" b="0" i="0" u="none" strike="noStrike" kern="0" cap="none" spc="0" normalizeH="0" baseline="0" noProof="0" dirty="0">
                <a:ln>
                  <a:noFill/>
                </a:ln>
                <a:solidFill>
                  <a:srgbClr val="00589C"/>
                </a:solidFill>
                <a:effectLst/>
                <a:uLnTx/>
                <a:uFillTx/>
                <a:latin typeface="Verdana"/>
                <a:ea typeface="Arial Unicode MS" pitchFamily="34" charset="-128"/>
              </a:rPr>
              <a:t>Common guidelines, Common platforms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100" b="0" i="0" u="none" strike="noStrike" kern="0" cap="none" spc="0" normalizeH="0" baseline="0" noProof="0" dirty="0">
                <a:ln>
                  <a:noFill/>
                </a:ln>
                <a:solidFill>
                  <a:srgbClr val="00589C"/>
                </a:solidFill>
                <a:effectLst/>
                <a:uLnTx/>
                <a:uFillTx/>
                <a:latin typeface="Verdana"/>
                <a:ea typeface="Arial Unicode MS" pitchFamily="34" charset="-128"/>
              </a:rPr>
              <a:t>Benchmark datasets: Bottleneck for sharing in-situ data</a:t>
            </a:r>
          </a:p>
        </p:txBody>
      </p:sp>
      <p:sp>
        <p:nvSpPr>
          <p:cNvPr id="9" name="Star: 32 Points 8">
            <a:extLst>
              <a:ext uri="{FF2B5EF4-FFF2-40B4-BE49-F238E27FC236}">
                <a16:creationId xmlns:a16="http://schemas.microsoft.com/office/drawing/2014/main" id="{DBEDD6C1-4CD6-4CF0-B904-B01316C069B6}"/>
              </a:ext>
            </a:extLst>
          </p:cNvPr>
          <p:cNvSpPr/>
          <p:nvPr/>
        </p:nvSpPr>
        <p:spPr bwMode="auto">
          <a:xfrm>
            <a:off x="6636372" y="4077794"/>
            <a:ext cx="2133798" cy="681300"/>
          </a:xfrm>
          <a:prstGeom prst="star3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latin typeface="Arial" charset="0"/>
                <a:ea typeface="ＭＳ Ｐゴシック" pitchFamily="96" charset="-128"/>
              </a:rPr>
              <a:t>Thank you for your attention</a:t>
            </a:r>
            <a:endParaRPr kumimoji="0" lang="en-DE" sz="1200" b="0" i="0" u="none" strike="noStrike" cap="none" normalizeH="0" baseline="0" dirty="0">
              <a:ln>
                <a:noFill/>
              </a:ln>
              <a:solidFill>
                <a:schemeClr val="tx1"/>
              </a:solidFill>
              <a:effectLst/>
              <a:latin typeface="Arial" charset="0"/>
              <a:ea typeface="ＭＳ Ｐゴシック" pitchFamily="96" charset="-128"/>
            </a:endParaRPr>
          </a:p>
        </p:txBody>
      </p:sp>
    </p:spTree>
    <p:extLst>
      <p:ext uri="{BB962C8B-B14F-4D97-AF65-F5344CB8AC3E}">
        <p14:creationId xmlns:p14="http://schemas.microsoft.com/office/powerpoint/2010/main" val="360309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theme/theme1.xml><?xml version="1.0" encoding="utf-8"?>
<a:theme xmlns:a="http://schemas.openxmlformats.org/drawingml/2006/main" name="GFZ_Praesentation_DE">
  <a:themeElements>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eere Präsentation">
      <a:majorFont>
        <a:latin typeface="Verdana"/>
        <a:ea typeface="ＭＳ Ｐゴシック"/>
        <a:cs typeface=""/>
      </a:majorFont>
      <a:minorFont>
        <a:latin typeface="Verdana"/>
        <a:ea typeface="ＭＳ Ｐゴシック"/>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9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96" charset="-128"/>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GFZ_Praesentation_blanko_eng.16x9 [Kompatibilitätsmodus]" id="{848BB4CB-CB3F-40D7-8280-F70AFA76886F}" vid="{74AA69A1-D48A-4BF3-AC59-BE1D7FD1E45A}"/>
    </a:ext>
  </a:extLst>
</a:theme>
</file>

<file path=ppt/theme/theme2.xml><?xml version="1.0" encoding="utf-8"?>
<a:theme xmlns:a="http://schemas.openxmlformats.org/drawingml/2006/main" name="3_GFZ_Praesentation_DE">
  <a:themeElements>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eere Präsentation">
      <a:majorFont>
        <a:latin typeface="Verdana"/>
        <a:ea typeface="ＭＳ Ｐゴシック"/>
        <a:cs typeface=""/>
      </a:majorFont>
      <a:minorFont>
        <a:latin typeface="Verdana"/>
        <a:ea typeface="ＭＳ Ｐゴシック"/>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9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96" charset="-128"/>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GFZ_Praesentation_blanko_eng.16x9 [Kompatibilitätsmodus]" id="{848BB4CB-CB3F-40D7-8280-F70AFA76886F}" vid="{74AA69A1-D48A-4BF3-AC59-BE1D7FD1E45A}"/>
    </a:ext>
  </a:extLst>
</a:theme>
</file>

<file path=ppt/theme/theme3.xml><?xml version="1.0" encoding="utf-8"?>
<a:theme xmlns:a="http://schemas.openxmlformats.org/drawingml/2006/main" name="4_GFZ_Praesentation_DE">
  <a:themeElements>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eere Präsentation">
      <a:majorFont>
        <a:latin typeface="Verdana"/>
        <a:ea typeface="ＭＳ Ｐゴシック"/>
        <a:cs typeface=""/>
      </a:majorFont>
      <a:minorFont>
        <a:latin typeface="Verdana"/>
        <a:ea typeface="ＭＳ Ｐゴシック"/>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9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96" charset="-128"/>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GFZ_Praesentation_blanko_eng.16x9 [Kompatibilitätsmodus]" id="{848BB4CB-CB3F-40D7-8280-F70AFA76886F}" vid="{74AA69A1-D48A-4BF3-AC59-BE1D7FD1E45A}"/>
    </a:ext>
  </a:extLst>
</a:theme>
</file>

<file path=ppt/theme/theme4.xml><?xml version="1.0" encoding="utf-8"?>
<a:theme xmlns:a="http://schemas.openxmlformats.org/drawingml/2006/main" name="2_GFZ_Praesentation_DE">
  <a:themeElements>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eere Präsentation">
      <a:majorFont>
        <a:latin typeface="Verdana"/>
        <a:ea typeface="ＭＳ Ｐゴシック"/>
        <a:cs typeface=""/>
      </a:majorFont>
      <a:minorFont>
        <a:latin typeface="Verdana"/>
        <a:ea typeface="ＭＳ Ｐゴシック"/>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9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96" charset="-128"/>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GFZ_Praesentation_blanko_eng.16x9 [Kompatibilitätsmodus]" id="{848BB4CB-CB3F-40D7-8280-F70AFA76886F}" vid="{74AA69A1-D48A-4BF3-AC59-BE1D7FD1E45A}"/>
    </a:ext>
  </a:extLst>
</a:theme>
</file>

<file path=ppt/theme/theme5.xml><?xml version="1.0" encoding="utf-8"?>
<a:theme xmlns:a="http://schemas.openxmlformats.org/drawingml/2006/main" name="10_GFZ_Praesentation_DE">
  <a:themeElements>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eere Präsentation">
      <a:majorFont>
        <a:latin typeface="Verdana"/>
        <a:ea typeface="ＭＳ Ｐゴシック"/>
        <a:cs typeface=""/>
      </a:majorFont>
      <a:minorFont>
        <a:latin typeface="Verdana"/>
        <a:ea typeface="ＭＳ Ｐゴシック"/>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9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96" charset="-128"/>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GFZ_Praesentation_blanko_eng.16x9 [Kompatibilitätsmodus]" id="{848BB4CB-CB3F-40D7-8280-F70AFA76886F}" vid="{74AA69A1-D48A-4BF3-AC59-BE1D7FD1E45A}"/>
    </a:ext>
  </a:extLst>
</a:theme>
</file>

<file path=ppt/theme/theme6.xml><?xml version="1.0" encoding="utf-8"?>
<a:theme xmlns:a="http://schemas.openxmlformats.org/drawingml/2006/main" name="5_GFZ_Praesentation_DE">
  <a:themeElements>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eere Präsentation">
      <a:majorFont>
        <a:latin typeface="Verdana"/>
        <a:ea typeface="ＭＳ Ｐゴシック"/>
        <a:cs typeface=""/>
      </a:majorFont>
      <a:minorFont>
        <a:latin typeface="Verdana"/>
        <a:ea typeface="ＭＳ Ｐゴシック"/>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9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96" charset="-128"/>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GFZ_Praesentation_blanko_eng.16x9 [Kompatibilitätsmodus]" id="{848BB4CB-CB3F-40D7-8280-F70AFA76886F}" vid="{74AA69A1-D48A-4BF3-AC59-BE1D7FD1E45A}"/>
    </a:ext>
  </a:extLst>
</a:theme>
</file>

<file path=ppt/theme/theme7.xml><?xml version="1.0" encoding="utf-8"?>
<a:theme xmlns:a="http://schemas.openxmlformats.org/drawingml/2006/main" name="Office Theme">
  <a:themeElements>
    <a:clrScheme name="HYPERedu">
      <a:dk1>
        <a:srgbClr val="5F5F5F"/>
      </a:dk1>
      <a:lt1>
        <a:srgbClr val="F5F7F6"/>
      </a:lt1>
      <a:dk2>
        <a:srgbClr val="739695"/>
      </a:dk2>
      <a:lt2>
        <a:srgbClr val="E6ECEC"/>
      </a:lt2>
      <a:accent1>
        <a:srgbClr val="1F497D"/>
      </a:accent1>
      <a:accent2>
        <a:srgbClr val="05989F"/>
      </a:accent2>
      <a:accent3>
        <a:srgbClr val="6D9353"/>
      </a:accent3>
      <a:accent4>
        <a:srgbClr val="CD980A"/>
      </a:accent4>
      <a:accent5>
        <a:srgbClr val="C96E51"/>
      </a:accent5>
      <a:accent6>
        <a:srgbClr val="C20A36"/>
      </a:accent6>
      <a:hlink>
        <a:srgbClr val="1F497D"/>
      </a:hlink>
      <a:folHlink>
        <a:srgbClr val="1F497D"/>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GFZ_Praesentation_ppt2013_16x9_en</Template>
  <TotalTime>0</TotalTime>
  <Words>2989</Words>
  <Application>Microsoft Office PowerPoint</Application>
  <PresentationFormat>On-screen Show (16:9)</PresentationFormat>
  <Paragraphs>317</Paragraphs>
  <Slides>19</Slides>
  <Notes>10</Notes>
  <HiddenSlides>10</HiddenSlides>
  <MMClips>2</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19</vt:i4>
      </vt:variant>
    </vt:vector>
  </HeadingPairs>
  <TitlesOfParts>
    <vt:vector size="37" baseType="lpstr">
      <vt:lpstr>Arial</vt:lpstr>
      <vt:lpstr>Calibri</vt:lpstr>
      <vt:lpstr>Calibri Light</vt:lpstr>
      <vt:lpstr>Courier New</vt:lpstr>
      <vt:lpstr>Open Sans</vt:lpstr>
      <vt:lpstr>Open Sans Light</vt:lpstr>
      <vt:lpstr>Oswald Regular</vt:lpstr>
      <vt:lpstr>Times New Roman</vt:lpstr>
      <vt:lpstr>Verdana</vt:lpstr>
      <vt:lpstr>Wingdings</vt:lpstr>
      <vt:lpstr>Wingdings 2</vt:lpstr>
      <vt:lpstr>GFZ_Praesentation_DE</vt:lpstr>
      <vt:lpstr>3_GFZ_Praesentation_DE</vt:lpstr>
      <vt:lpstr>4_GFZ_Praesentation_DE</vt:lpstr>
      <vt:lpstr>2_GFZ_Praesentation_DE</vt:lpstr>
      <vt:lpstr>10_GFZ_Praesentation_DE</vt:lpstr>
      <vt:lpstr>5_GFZ_Praesentation_DE</vt:lpstr>
      <vt:lpstr>Office Theme</vt:lpstr>
      <vt:lpstr>PowerPoint Presentation</vt:lpstr>
      <vt:lpstr>EnMAP – Environmental Mapping and Analysis Program (DLR/ GFZ/ OHB)</vt:lpstr>
      <vt:lpstr>EnMAP application results:  Provision of new geo-bio-atm products Contribution to EU policies and Copernicus services </vt:lpstr>
      <vt:lpstr>EnMAP science program after 1st year of mission</vt:lpstr>
      <vt:lpstr>EnMAP Box</vt:lpstr>
      <vt:lpstr>Open Source Applications: Progress and plans</vt:lpstr>
      <vt:lpstr>Online education tool HYPERedu</vt:lpstr>
      <vt:lpstr>MOOCs: Progress and plans</vt:lpstr>
      <vt:lpstr>Outlook: Lessons learnt from EnMAP</vt:lpstr>
      <vt:lpstr>Seed questions</vt:lpstr>
      <vt:lpstr>Benchmark datasets</vt:lpstr>
      <vt:lpstr>Community support: Online education tool HYPERedu</vt:lpstr>
      <vt:lpstr>Community support: Online education tool HYPERedu</vt:lpstr>
      <vt:lpstr>Graphical User Interface</vt:lpstr>
      <vt:lpstr>Graphical User Interface</vt:lpstr>
      <vt:lpstr>Software toolboxes: EnMAP Preprocessing Tool (EnPT) Alternative “do-it-yourself” </vt:lpstr>
      <vt:lpstr>Soil carbon and soil health</vt:lpstr>
      <vt:lpstr>Soil carbon</vt:lpstr>
      <vt:lpstr>EnMAP scientific preparatory activities: Science and education program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AV-Medien_G222</dc:creator>
  <cp:lastModifiedBy>Sabine</cp:lastModifiedBy>
  <cp:revision>749</cp:revision>
  <cp:lastPrinted>2021-03-19T09:57:43Z</cp:lastPrinted>
  <dcterms:created xsi:type="dcterms:W3CDTF">2018-04-25T15:07:40Z</dcterms:created>
  <dcterms:modified xsi:type="dcterms:W3CDTF">2024-11-14T09:32:52Z</dcterms:modified>
</cp:coreProperties>
</file>