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083" r:id="rId2"/>
    <p:sldId id="6056" r:id="rId3"/>
    <p:sldId id="5811" r:id="rId4"/>
    <p:sldId id="5806" r:id="rId5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FF"/>
    <a:srgbClr val="FFF3FA"/>
    <a:srgbClr val="B1B1FF"/>
    <a:srgbClr val="0070C0"/>
    <a:srgbClr val="548235"/>
    <a:srgbClr val="92D050"/>
    <a:srgbClr val="9DDD58"/>
    <a:srgbClr val="FFFFFF"/>
    <a:srgbClr val="E57543"/>
    <a:srgbClr val="EB9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92308" autoAdjust="0"/>
  </p:normalViewPr>
  <p:slideViewPr>
    <p:cSldViewPr snapToGrid="0">
      <p:cViewPr varScale="1">
        <p:scale>
          <a:sx n="53" d="100"/>
          <a:sy n="53" d="100"/>
        </p:scale>
        <p:origin x="852" y="4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46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60E1848-A9D8-4383-BE86-DC539901C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AE759E9-9E01-46EC-83F2-F96A31E2D4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D86A5-2A1C-4C91-9E88-2F6EFFB028EC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0124B6-E71D-4C51-A65F-D915291E23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9AE1997-EA70-41D2-83EE-2E3458486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88D66-EF1C-4D12-851F-5BB64CA36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000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5AF2E-5482-4A1B-AF27-32D4979E817D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2CE45-BCE1-4FCB-AD6E-7BB9C189DD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60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CE45-BCE1-4FCB-AD6E-7BB9C189DD7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54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CE45-BCE1-4FCB-AD6E-7BB9C189DD7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05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CE45-BCE1-4FCB-AD6E-7BB9C189DD7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22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E0DAEE-DCAB-4152-BC51-42E7716D35AF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6887" y="134454"/>
            <a:ext cx="2743200" cy="365125"/>
          </a:xfrm>
          <a:prstGeom prst="rect">
            <a:avLst/>
          </a:prstGeom>
        </p:spPr>
        <p:txBody>
          <a:bodyPr/>
          <a:lstStyle/>
          <a:p>
            <a:fld id="{C33FC9CE-28F9-48C1-ADD3-29A14CAA194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325393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E0DAEE-DCAB-4152-BC51-42E7716D35AF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56751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48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180000">
              <a:defRPr sz="3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C1B587-C0DB-430E-9361-2665643E101F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FC9CE-28F9-48C1-ADD3-29A14CAA1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DD96EB3-62AD-46CC-99A7-BE647878196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921821"/>
            <a:ext cx="10515600" cy="8108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kumimoji="1" lang="ja-JP" altLang="en-US" dirty="0"/>
              <a:t>スライドの要点</a:t>
            </a:r>
          </a:p>
        </p:txBody>
      </p:sp>
    </p:spTree>
    <p:extLst>
      <p:ext uri="{BB962C8B-B14F-4D97-AF65-F5344CB8AC3E}">
        <p14:creationId xmlns:p14="http://schemas.microsoft.com/office/powerpoint/2010/main" val="3276739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94572"/>
            <a:ext cx="10515600" cy="275323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5CAAD-EE98-4B38-AC4B-4D269A9FAA88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FC9CE-28F9-48C1-ADD3-29A14CAA1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78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673A80-D091-4D22-8AE3-416076408FF4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FC9CE-28F9-48C1-ADD3-29A14CAA1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1E91AFC-6897-4C19-AF1F-DB4A011B968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921821"/>
            <a:ext cx="10515600" cy="8108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kumimoji="1" lang="ja-JP" altLang="en-US" dirty="0"/>
              <a:t>スライドの要点</a:t>
            </a:r>
          </a:p>
        </p:txBody>
      </p:sp>
    </p:spTree>
    <p:extLst>
      <p:ext uri="{BB962C8B-B14F-4D97-AF65-F5344CB8AC3E}">
        <p14:creationId xmlns:p14="http://schemas.microsoft.com/office/powerpoint/2010/main" val="2218135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10F63-7693-46FD-B9DE-E051B35C17F9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FC9CE-28F9-48C1-ADD3-29A14CAA1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5D1F643-CCD9-4E56-80AC-1A3537ED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08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9105D1B5-E0EC-4756-9209-1BD1F0E710C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921821"/>
            <a:ext cx="10515600" cy="8108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kumimoji="1" lang="ja-JP" altLang="en-US" dirty="0"/>
              <a:t>スライドの要点</a:t>
            </a:r>
          </a:p>
        </p:txBody>
      </p:sp>
    </p:spTree>
    <p:extLst>
      <p:ext uri="{BB962C8B-B14F-4D97-AF65-F5344CB8AC3E}">
        <p14:creationId xmlns:p14="http://schemas.microsoft.com/office/powerpoint/2010/main" val="378778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828800"/>
            <a:ext cx="5157787" cy="676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1" y="1828799"/>
            <a:ext cx="5183188" cy="6762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10F63-7693-46FD-B9DE-E051B35C17F9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FC9CE-28F9-48C1-ADD3-29A14CAA1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9592C3D-13B0-444C-B7F2-5C4B48C9A8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921821"/>
            <a:ext cx="10515600" cy="8108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kumimoji="1" lang="ja-JP" altLang="en-US" dirty="0"/>
              <a:t>スライドの要点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9A0D9E2-8AC4-4BE9-AF08-FCB23F62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08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49258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A10D2-CD92-4898-BF12-65E7483DEE22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FC9CE-28F9-48C1-ADD3-29A14CAA1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57FD0632-3DD9-4B48-9A79-6A44AD61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BAA5FB59-920C-48F3-8CAC-C3D19A8AEF8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81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474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E0DAEE-DCAB-4152-BC51-42E7716D35AF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627745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E0DAEE-DCAB-4152-BC51-42E7716D35AF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48229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E0DAEE-DCAB-4152-BC51-42E7716D35AF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028528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E0DAEE-DCAB-4152-BC51-42E7716D35AF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15652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E0DAEE-DCAB-4152-BC51-42E7716D35AF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040444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E0DAEE-DCAB-4152-BC51-42E7716D35AF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557971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0750A6-F234-4E04-9EA8-8CE88AA26771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DA257DC-95EC-D55D-FAD1-CB917D2E9507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81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667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E0DAEE-DCAB-4152-BC51-42E7716D35AF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6194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E1D449-A598-923A-5EAB-EB8A393E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77A521A-7204-9C3B-347A-F39BAAF83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73CD7A3-9149-F616-1795-226155522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5094" y="164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C9CE-28F9-48C1-ADD3-29A14CAA194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3D1E48CD-98DD-BA0C-3E4E-C358F6C6DAF3}"/>
              </a:ext>
            </a:extLst>
          </p:cNvPr>
          <p:cNvSpPr txBox="1">
            <a:spLocks/>
          </p:cNvSpPr>
          <p:nvPr userDrawn="1"/>
        </p:nvSpPr>
        <p:spPr>
          <a:xfrm>
            <a:off x="838200" y="921821"/>
            <a:ext cx="10515600" cy="8108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8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5A8F897-F8D1-C966-701A-72BD2AF4E65C}"/>
              </a:ext>
            </a:extLst>
          </p:cNvPr>
          <p:cNvSpPr/>
          <p:nvPr userDrawn="1"/>
        </p:nvSpPr>
        <p:spPr>
          <a:xfrm>
            <a:off x="0" y="6633714"/>
            <a:ext cx="12188536" cy="224286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sz="1400" b="1" dirty="0"/>
              <a:t>Japanese spaceborne hyperspectral sensor constellation project, </a:t>
            </a:r>
            <a:r>
              <a:rPr kumimoji="1" lang="ja-JP" altLang="en-US" sz="1400" b="1" dirty="0"/>
              <a:t> </a:t>
            </a:r>
            <a:r>
              <a:rPr kumimoji="1" lang="en-US" altLang="ja-JP" sz="1400" b="1" dirty="0"/>
              <a:t>3rd</a:t>
            </a:r>
            <a:r>
              <a:rPr kumimoji="1" lang="ja-JP" altLang="en-US" sz="1400" b="1" dirty="0"/>
              <a:t> </a:t>
            </a:r>
            <a:r>
              <a:rPr kumimoji="1" lang="en-US" altLang="ja-JP" sz="1400" b="1" dirty="0"/>
              <a:t>WICSIS , 13-15 November 2024, ESA-ESTEC, Netherlands</a:t>
            </a:r>
            <a:endParaRPr kumimoji="1" lang="ja-JP" altLang="en-US" sz="1400" b="1" dirty="0"/>
          </a:p>
        </p:txBody>
      </p:sp>
      <p:sp>
        <p:nvSpPr>
          <p:cNvPr id="16" name="フローチャート: 手操作入力 15">
            <a:extLst>
              <a:ext uri="{FF2B5EF4-FFF2-40B4-BE49-F238E27FC236}">
                <a16:creationId xmlns:a16="http://schemas.microsoft.com/office/drawing/2014/main" id="{6F7DE4E6-0319-060A-91A8-FCA17B0D2932}"/>
              </a:ext>
            </a:extLst>
          </p:cNvPr>
          <p:cNvSpPr/>
          <p:nvPr userDrawn="1"/>
        </p:nvSpPr>
        <p:spPr>
          <a:xfrm>
            <a:off x="1325880" y="5308252"/>
            <a:ext cx="223200" cy="2880000"/>
          </a:xfrm>
          <a:prstGeom prst="flowChartManualInput">
            <a:avLst/>
          </a:prstGeom>
          <a:solidFill>
            <a:srgbClr val="92D050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1C71C16-93A4-9559-E91A-C07158D68A39}"/>
              </a:ext>
            </a:extLst>
          </p:cNvPr>
          <p:cNvSpPr/>
          <p:nvPr userDrawn="1"/>
        </p:nvSpPr>
        <p:spPr>
          <a:xfrm>
            <a:off x="0" y="668004"/>
            <a:ext cx="12188536" cy="45720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8239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5" r:id="rId12"/>
    <p:sldLayoutId id="2147483651" r:id="rId13"/>
    <p:sldLayoutId id="2147483652" r:id="rId14"/>
    <p:sldLayoutId id="2147483658" r:id="rId15"/>
    <p:sldLayoutId id="2147483653" r:id="rId16"/>
    <p:sldLayoutId id="214748365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eg"/><Relationship Id="rId11" Type="http://schemas.openxmlformats.org/officeDocument/2006/relationships/image" Target="../media/image8.sv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20.jpeg"/><Relationship Id="rId5" Type="http://schemas.openxmlformats.org/officeDocument/2006/relationships/image" Target="../media/image5.png"/><Relationship Id="rId10" Type="http://schemas.openxmlformats.org/officeDocument/2006/relationships/image" Target="../media/image19.emf"/><Relationship Id="rId4" Type="http://schemas.openxmlformats.org/officeDocument/2006/relationships/hyperlink" Target="https://www.hisui.go.jp/sensors/index.html" TargetMode="External"/><Relationship Id="rId9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microsoft.com/office/2007/relationships/hdphoto" Target="../media/hdphoto1.wdp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11" Type="http://schemas.openxmlformats.org/officeDocument/2006/relationships/image" Target="../media/image5.png"/><Relationship Id="rId5" Type="http://schemas.openxmlformats.org/officeDocument/2006/relationships/hyperlink" Target="https://www.hisui.go.jp/sensors/index.html" TargetMode="Externa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emf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71A56-8807-4A7F-8CE5-F97F3C78B9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461771" y="2336367"/>
            <a:ext cx="7557995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ja-JP" b="1" i="0" dirty="0">
                <a:solidFill>
                  <a:srgbClr val="903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Japanese spaceborne hyperspectral sensor constellation project</a:t>
            </a:r>
            <a:br>
              <a:rPr lang="en-US" altLang="ja-JP" sz="4400" b="1" dirty="0">
                <a:solidFill>
                  <a:srgbClr val="3333FF"/>
                </a:solidFill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rPr>
            </a:br>
            <a:br>
              <a:rPr lang="en-US" altLang="ja-JP" sz="4400" b="1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altLang="ja-JP" sz="4400" b="1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altLang="ja-JP" sz="44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altLang="ja-JP" sz="4400" b="1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ja-JP" altLang="en-US" sz="44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918537B-33F4-4533-A981-5A0973E578E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17417" y="3249179"/>
            <a:ext cx="8449937" cy="5619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12700" indent="0" algn="ctr">
              <a:spcBef>
                <a:spcPts val="0"/>
              </a:spcBef>
              <a:buNone/>
            </a:pPr>
            <a:r>
              <a:rPr lang="en-US" altLang="ja-JP" sz="2600" b="1" i="0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Takahiro Kawashima</a:t>
            </a:r>
            <a:r>
              <a:rPr lang="en-US" altLang="ja-JP" sz="2600" b="1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altLang="ja-JP" sz="26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Akira Iwasaki</a:t>
            </a:r>
            <a:r>
              <a:rPr lang="en-US" altLang="ja-JP" sz="2600" b="1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altLang="ja-JP" sz="26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pPr marL="0" marR="12700" indent="0" algn="ctr">
              <a:spcBef>
                <a:spcPts val="0"/>
              </a:spcBef>
              <a:buNone/>
            </a:pPr>
            <a:r>
              <a:rPr lang="en-US" altLang="ja-JP" sz="26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Takayoshi Fukuyo</a:t>
            </a:r>
            <a:r>
              <a:rPr lang="en-US" altLang="ja-JP" sz="2600" b="1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altLang="ja-JP" sz="26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Ryo Suzumoto</a:t>
            </a:r>
            <a:r>
              <a:rPr lang="en-US" altLang="ja-JP" sz="2600" b="1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altLang="ja-JP" sz="26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Ryo Ui</a:t>
            </a:r>
            <a:r>
              <a:rPr lang="en-US" altLang="ja-JP" sz="2600" b="1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altLang="ja-JP" sz="26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pPr marL="0" marR="12700" indent="0" algn="ctr">
              <a:spcBef>
                <a:spcPts val="0"/>
              </a:spcBef>
              <a:buNone/>
            </a:pPr>
            <a:r>
              <a:rPr lang="en-US" altLang="ja-JP" sz="26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Keita Ito</a:t>
            </a:r>
            <a:r>
              <a:rPr lang="en-US" altLang="ja-JP" sz="2600" b="1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altLang="ja-JP" sz="26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Takashi Sukegawa</a:t>
            </a:r>
            <a:r>
              <a:rPr lang="en-US" altLang="ja-JP" sz="2600" b="1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n-US" altLang="ja-JP" sz="26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altLang="ja-JP" sz="2600" b="1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Haosheng</a:t>
            </a:r>
            <a:r>
              <a:rPr lang="en-US" altLang="ja-JP" sz="26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Lin</a:t>
            </a:r>
            <a:r>
              <a:rPr lang="en-US" altLang="ja-JP" sz="2600" b="1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n-US" altLang="ja-JP" sz="26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Hirofumi Kasahara</a:t>
            </a:r>
            <a:r>
              <a:rPr lang="en-US" altLang="ja-JP" sz="2600" b="1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</a:p>
          <a:p>
            <a:pPr marL="0" marR="12700" indent="0" algn="ctr">
              <a:spcBef>
                <a:spcPts val="0"/>
              </a:spcBef>
              <a:buNone/>
            </a:pPr>
            <a:endParaRPr lang="en-US" altLang="ja-JP" sz="2600" b="1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12700" indent="0" algn="ctr">
              <a:spcBef>
                <a:spcPts val="0"/>
              </a:spcBef>
              <a:buNone/>
            </a:pPr>
            <a:r>
              <a:rPr lang="en-US" altLang="ja-JP" sz="2600" b="0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altLang="ja-JP" sz="2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 University of Tokyo,</a:t>
            </a:r>
          </a:p>
          <a:p>
            <a:pPr marL="0" marR="12700" indent="0" algn="ctr">
              <a:spcBef>
                <a:spcPts val="0"/>
              </a:spcBef>
              <a:buNone/>
            </a:pPr>
            <a:r>
              <a:rPr lang="en-US" altLang="ja-JP" sz="2600" b="0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altLang="ja-JP" sz="2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ArkEdge Space Inc., </a:t>
            </a:r>
            <a:r>
              <a:rPr lang="en-US" altLang="ja-JP" sz="2600" b="0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altLang="ja-JP" sz="2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Space BD Inc., </a:t>
            </a:r>
          </a:p>
          <a:p>
            <a:pPr marL="0" marR="12700" indent="0" algn="ctr">
              <a:spcBef>
                <a:spcPts val="0"/>
              </a:spcBef>
              <a:buNone/>
            </a:pPr>
            <a:r>
              <a:rPr lang="en-US" altLang="ja-JP" sz="2600" b="0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n-US" altLang="ja-JP" sz="2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CANON Inc., </a:t>
            </a:r>
            <a:r>
              <a:rPr lang="en-US" altLang="ja-JP" sz="2600" b="0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n-US" altLang="ja-JP" sz="2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HI-Spectral LLC, </a:t>
            </a:r>
            <a:r>
              <a:rPr lang="en-US" altLang="ja-JP" sz="2600" b="0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en-US" altLang="ja-JP" sz="2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MUFG Bank Ltd.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ja-JP" altLang="en-US" sz="2600" b="1" dirty="0">
              <a:solidFill>
                <a:srgbClr val="5C5CFF"/>
              </a:solidFill>
              <a:latin typeface="Helvetica" panose="020B0604020202020204" pitchFamily="34" charset="0"/>
              <a:ea typeface="游ゴシック Medium" panose="020B0500000000000000" pitchFamily="50" charset="-128"/>
              <a:cs typeface="Helvetica" panose="020B0604020202020204" pitchFamily="34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6548B0E-4788-79BA-9D00-A19388F07E3A}"/>
              </a:ext>
            </a:extLst>
          </p:cNvPr>
          <p:cNvGrpSpPr/>
          <p:nvPr/>
        </p:nvGrpSpPr>
        <p:grpSpPr>
          <a:xfrm>
            <a:off x="172234" y="2319622"/>
            <a:ext cx="4166057" cy="4044886"/>
            <a:chOff x="47289" y="1564318"/>
            <a:chExt cx="4821891" cy="4750285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BA522BCE-CA1F-52FF-7D96-98564444BECF}"/>
                </a:ext>
              </a:extLst>
            </p:cNvPr>
            <p:cNvGrpSpPr/>
            <p:nvPr/>
          </p:nvGrpSpPr>
          <p:grpSpPr>
            <a:xfrm>
              <a:off x="47289" y="1564318"/>
              <a:ext cx="4821891" cy="4750285"/>
              <a:chOff x="47289" y="1564318"/>
              <a:chExt cx="4821891" cy="4750285"/>
            </a:xfrm>
          </p:grpSpPr>
          <p:pic>
            <p:nvPicPr>
              <p:cNvPr id="8" name="図 7" descr="輝く青い海とビーチの上からの眺め">
                <a:extLst>
                  <a:ext uri="{FF2B5EF4-FFF2-40B4-BE49-F238E27FC236}">
                    <a16:creationId xmlns:a16="http://schemas.microsoft.com/office/drawing/2014/main" id="{93743FA6-9CCA-5FA8-EDF8-C998AACF0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35" y="1577340"/>
                <a:ext cx="4684538" cy="4628688"/>
              </a:xfrm>
              <a:prstGeom prst="ellipse">
                <a:avLst/>
              </a:prstGeom>
            </p:spPr>
          </p:pic>
          <p:pic>
            <p:nvPicPr>
              <p:cNvPr id="9" name="図 8" descr="火力発電所">
                <a:extLst>
                  <a:ext uri="{FF2B5EF4-FFF2-40B4-BE49-F238E27FC236}">
                    <a16:creationId xmlns:a16="http://schemas.microsoft.com/office/drawing/2014/main" id="{472ABDF6-609E-CADC-19AA-3C7F57305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89" y="1564318"/>
                <a:ext cx="4764320" cy="4750285"/>
              </a:xfrm>
              <a:prstGeom prst="pie">
                <a:avLst>
                  <a:gd name="adj1" fmla="val 10787371"/>
                  <a:gd name="adj2" fmla="val 16200000"/>
                </a:avLst>
              </a:prstGeom>
            </p:spPr>
          </p:pic>
          <p:pic>
            <p:nvPicPr>
              <p:cNvPr id="10" name="図 9" descr="なだらかな起伏のある小麦の丘">
                <a:extLst>
                  <a:ext uri="{FF2B5EF4-FFF2-40B4-BE49-F238E27FC236}">
                    <a16:creationId xmlns:a16="http://schemas.microsoft.com/office/drawing/2014/main" id="{DE8C13E3-D945-B87B-1F6A-2B88BF4C6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89" y="1691600"/>
                <a:ext cx="4821891" cy="4514428"/>
              </a:xfrm>
              <a:prstGeom prst="pie">
                <a:avLst>
                  <a:gd name="adj1" fmla="val 5404695"/>
                  <a:gd name="adj2" fmla="val 10829955"/>
                </a:avLst>
              </a:prstGeom>
            </p:spPr>
          </p:pic>
        </p:grpSp>
        <p:pic>
          <p:nvPicPr>
            <p:cNvPr id="7" name="図 6" descr="森林の中の緑の木">
              <a:extLst>
                <a:ext uri="{FF2B5EF4-FFF2-40B4-BE49-F238E27FC236}">
                  <a16:creationId xmlns:a16="http://schemas.microsoft.com/office/drawing/2014/main" id="{8CE3AA75-144A-19DC-02C8-325D453D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89" y="1650900"/>
              <a:ext cx="4638644" cy="4559259"/>
            </a:xfrm>
            <a:prstGeom prst="pie">
              <a:avLst>
                <a:gd name="adj1" fmla="val 21567553"/>
                <a:gd name="adj2" fmla="val 5378349"/>
              </a:avLst>
            </a:prstGeom>
          </p:spPr>
        </p:pic>
      </p:grpSp>
      <p:pic>
        <p:nvPicPr>
          <p:cNvPr id="13" name="グラフィックス 10">
            <a:extLst>
              <a:ext uri="{FF2B5EF4-FFF2-40B4-BE49-F238E27FC236}">
                <a16:creationId xmlns:a16="http://schemas.microsoft.com/office/drawing/2014/main" id="{5E144DC9-4E42-0D83-6B9D-C245EEDE9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167958">
            <a:off x="258632" y="914941"/>
            <a:ext cx="1842028" cy="1476094"/>
          </a:xfrm>
          <a:custGeom>
            <a:avLst/>
            <a:gdLst>
              <a:gd name="connsiteX0" fmla="*/ 11 w 1842028"/>
              <a:gd name="connsiteY0" fmla="*/ 9 h 1476094"/>
              <a:gd name="connsiteX1" fmla="*/ 1842039 w 1842028"/>
              <a:gd name="connsiteY1" fmla="*/ 9 h 1476094"/>
              <a:gd name="connsiteX2" fmla="*/ 1842039 w 1842028"/>
              <a:gd name="connsiteY2" fmla="*/ 1476103 h 1476094"/>
              <a:gd name="connsiteX3" fmla="*/ 11 w 1842028"/>
              <a:gd name="connsiteY3" fmla="*/ 1476103 h 147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028" h="1476094">
                <a:moveTo>
                  <a:pt x="11" y="9"/>
                </a:moveTo>
                <a:lnTo>
                  <a:pt x="1842039" y="9"/>
                </a:lnTo>
                <a:lnTo>
                  <a:pt x="1842039" y="1476103"/>
                </a:lnTo>
                <a:lnTo>
                  <a:pt x="11" y="1476103"/>
                </a:lnTo>
                <a:close/>
              </a:path>
            </a:pathLst>
          </a:custGeom>
        </p:spPr>
      </p:pic>
      <p:pic>
        <p:nvPicPr>
          <p:cNvPr id="14" name="図 13" descr="ロゴ">
            <a:extLst>
              <a:ext uri="{FF2B5EF4-FFF2-40B4-BE49-F238E27FC236}">
                <a16:creationId xmlns:a16="http://schemas.microsoft.com/office/drawing/2014/main" id="{16CC89D3-162C-0B7D-8A6D-8185F1D7DE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2" y="17967"/>
            <a:ext cx="2069360" cy="696685"/>
          </a:xfrm>
          <a:prstGeom prst="rect">
            <a:avLst/>
          </a:prstGeom>
        </p:spPr>
      </p:pic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6A671F4F-28CD-2F24-AB8E-56E1BDC0F1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22360" y="126404"/>
            <a:ext cx="2383952" cy="441473"/>
          </a:xfrm>
          <a:prstGeom prst="rect">
            <a:avLst/>
          </a:prstGeom>
        </p:spPr>
      </p:pic>
      <p:sp>
        <p:nvSpPr>
          <p:cNvPr id="16" name="AutoShape 2" descr="SpaceBD">
            <a:extLst>
              <a:ext uri="{FF2B5EF4-FFF2-40B4-BE49-F238E27FC236}">
                <a16:creationId xmlns:a16="http://schemas.microsoft.com/office/drawing/2014/main" id="{51A75718-7328-6BD7-6BE1-244A72643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0" name="Picture 6" descr="Space BD">
            <a:extLst>
              <a:ext uri="{FF2B5EF4-FFF2-40B4-BE49-F238E27FC236}">
                <a16:creationId xmlns:a16="http://schemas.microsoft.com/office/drawing/2014/main" id="{5B83E57B-83E3-5DF6-7EEF-34E8C122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77" y="213307"/>
            <a:ext cx="2022291" cy="4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0C76041D-319A-9252-6821-20989E689C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79822" y="244569"/>
            <a:ext cx="1537958" cy="325839"/>
          </a:xfrm>
          <a:prstGeom prst="rect">
            <a:avLst/>
          </a:prstGeom>
        </p:spPr>
      </p:pic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D81E59F4-7CFF-EB4C-28C0-1A440F3F11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399553" y="123196"/>
            <a:ext cx="519125" cy="53080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C7BE526-2EC8-F9C7-5333-02301295C1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49323" y="190648"/>
            <a:ext cx="1875098" cy="4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F5CB1D82-F8A6-BD46-C4FD-B257FE3F0B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1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0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j-cs"/>
              </a:defRPr>
            </a:lvl1pPr>
          </a:lstStyle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Overview</a:t>
            </a:r>
            <a:endParaRPr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3F10569-FDDE-05F6-9E60-421399755BB6}"/>
              </a:ext>
            </a:extLst>
          </p:cNvPr>
          <p:cNvSpPr txBox="1"/>
          <p:nvPr/>
        </p:nvSpPr>
        <p:spPr>
          <a:xfrm>
            <a:off x="175889" y="671840"/>
            <a:ext cx="1185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Small Hyperspectral Sensor Satellite Project is being newly developed under the Small Business Innovation Research (</a:t>
            </a:r>
            <a:r>
              <a:rPr lang="en-US" altLang="ja-JP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SBIR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) program, led by Japanese Ministry of Economy, Trade, and Industry (METI) and scheduled for </a:t>
            </a:r>
            <a:r>
              <a:rPr lang="en-US" altLang="ja-JP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launch in 2027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While the observation specifications are similar to those of the ISS-borne HISUI, it aims to reduce both mass and cost to about </a:t>
            </a:r>
            <a:r>
              <a:rPr lang="en-US" altLang="ja-JP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1/10th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 of the HISUI.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>
              <a:latin typeface="Helvetica" panose="020B0604020202020204" pitchFamily="34" charset="0"/>
              <a:ea typeface="游ゴシック Medium" panose="020B0500000000000000" pitchFamily="50" charset="-128"/>
              <a:cs typeface="Helvetica" panose="020B0604020202020204" pitchFamily="34" charset="0"/>
            </a:endParaRP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AF8263AA-E274-097F-EFFC-FC050D69CDB5}"/>
              </a:ext>
            </a:extLst>
          </p:cNvPr>
          <p:cNvSpPr txBox="1">
            <a:spLocks/>
          </p:cNvSpPr>
          <p:nvPr/>
        </p:nvSpPr>
        <p:spPr>
          <a:xfrm>
            <a:off x="9295094" y="164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3FC9CE-28F9-48C1-ADD3-29A14CAA1947}" type="slidenum">
              <a:rPr kumimoji="1" lang="ja-JP" altLang="en-US" sz="1800" smtClean="0">
                <a:latin typeface="Helvetica" panose="020B0604020202020204" pitchFamily="34" charset="0"/>
                <a:cs typeface="Helvetica" panose="020B0604020202020204" pitchFamily="34" charset="0"/>
              </a:rPr>
              <a:pPr/>
              <a:t>2</a:t>
            </a:fld>
            <a:endParaRPr kumimoji="1" lang="ja-JP" alt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6E75830-0760-18EE-6667-76A00FE3178A}"/>
              </a:ext>
            </a:extLst>
          </p:cNvPr>
          <p:cNvGrpSpPr/>
          <p:nvPr/>
        </p:nvGrpSpPr>
        <p:grpSpPr>
          <a:xfrm>
            <a:off x="5063443" y="3072819"/>
            <a:ext cx="6888480" cy="3339411"/>
            <a:chOff x="6096000" y="1280387"/>
            <a:chExt cx="5883649" cy="2458420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097481C4-3953-7518-FD63-61DA69B3592A}"/>
                </a:ext>
              </a:extLst>
            </p:cNvPr>
            <p:cNvSpPr/>
            <p:nvPr/>
          </p:nvSpPr>
          <p:spPr>
            <a:xfrm>
              <a:off x="6096000" y="2199661"/>
              <a:ext cx="1656000" cy="648000"/>
            </a:xfrm>
            <a:custGeom>
              <a:avLst/>
              <a:gdLst>
                <a:gd name="connsiteX0" fmla="*/ 0 w 1428392"/>
                <a:gd name="connsiteY0" fmla="*/ 142839 h 1428392"/>
                <a:gd name="connsiteX1" fmla="*/ 142839 w 1428392"/>
                <a:gd name="connsiteY1" fmla="*/ 0 h 1428392"/>
                <a:gd name="connsiteX2" fmla="*/ 1285553 w 1428392"/>
                <a:gd name="connsiteY2" fmla="*/ 0 h 1428392"/>
                <a:gd name="connsiteX3" fmla="*/ 1428392 w 1428392"/>
                <a:gd name="connsiteY3" fmla="*/ 142839 h 1428392"/>
                <a:gd name="connsiteX4" fmla="*/ 1428392 w 1428392"/>
                <a:gd name="connsiteY4" fmla="*/ 1285553 h 1428392"/>
                <a:gd name="connsiteX5" fmla="*/ 1285553 w 1428392"/>
                <a:gd name="connsiteY5" fmla="*/ 1428392 h 1428392"/>
                <a:gd name="connsiteX6" fmla="*/ 142839 w 1428392"/>
                <a:gd name="connsiteY6" fmla="*/ 1428392 h 1428392"/>
                <a:gd name="connsiteX7" fmla="*/ 0 w 1428392"/>
                <a:gd name="connsiteY7" fmla="*/ 1285553 h 1428392"/>
                <a:gd name="connsiteX8" fmla="*/ 0 w 1428392"/>
                <a:gd name="connsiteY8" fmla="*/ 142839 h 142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392" h="1428392">
                  <a:moveTo>
                    <a:pt x="0" y="142839"/>
                  </a:moveTo>
                  <a:cubicBezTo>
                    <a:pt x="0" y="63951"/>
                    <a:pt x="63951" y="0"/>
                    <a:pt x="142839" y="0"/>
                  </a:cubicBezTo>
                  <a:lnTo>
                    <a:pt x="1285553" y="0"/>
                  </a:lnTo>
                  <a:cubicBezTo>
                    <a:pt x="1364441" y="0"/>
                    <a:pt x="1428392" y="63951"/>
                    <a:pt x="1428392" y="142839"/>
                  </a:cubicBezTo>
                  <a:lnTo>
                    <a:pt x="1428392" y="1285553"/>
                  </a:lnTo>
                  <a:cubicBezTo>
                    <a:pt x="1428392" y="1364441"/>
                    <a:pt x="1364441" y="1428392"/>
                    <a:pt x="1285553" y="1428392"/>
                  </a:cubicBezTo>
                  <a:lnTo>
                    <a:pt x="142839" y="1428392"/>
                  </a:lnTo>
                  <a:cubicBezTo>
                    <a:pt x="63951" y="1428392"/>
                    <a:pt x="0" y="1364441"/>
                    <a:pt x="0" y="1285553"/>
                  </a:cubicBezTo>
                  <a:lnTo>
                    <a:pt x="0" y="142839"/>
                  </a:lnTo>
                  <a:close/>
                </a:path>
              </a:pathLst>
            </a:custGeom>
            <a:solidFill>
              <a:srgbClr val="3333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226" tIns="114226" rIns="114226" bIns="114226" numCol="1" spcCol="1270" anchor="t" anchorCtr="0">
              <a:noAutofit/>
            </a:bodyPr>
            <a:lstStyle/>
            <a:p>
              <a:pPr marL="0" lvl="1" algn="ctr" defTabSz="666750">
                <a:spcBef>
                  <a:spcPts val="200"/>
                </a:spcBef>
                <a:spcAft>
                  <a:spcPts val="200"/>
                </a:spcAft>
              </a:pPr>
              <a:r>
                <a:rPr kumimoji="1" lang="en-US" altLang="ja-JP" sz="2000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Mission</a:t>
              </a:r>
            </a:p>
            <a:p>
              <a:pPr marL="0" lvl="1" algn="ctr" defTabSz="666750">
                <a:spcBef>
                  <a:spcPts val="200"/>
                </a:spcBef>
                <a:spcAft>
                  <a:spcPts val="200"/>
                </a:spcAft>
              </a:pPr>
              <a:r>
                <a:rPr kumimoji="1" lang="en-US" altLang="ja-JP" sz="2000" kern="1200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Requirement</a:t>
              </a:r>
              <a:endParaRPr kumimoji="1" lang="ja-JP" altLang="en-US" sz="2000" kern="1200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  <a:p>
              <a:pPr marL="114300" lvl="1" indent="-114300" algn="ctr" defTabSz="666750">
                <a:spcBef>
                  <a:spcPts val="200"/>
                </a:spcBef>
                <a:spcAft>
                  <a:spcPts val="200"/>
                </a:spcAft>
                <a:buChar char="•"/>
              </a:pPr>
              <a:endParaRPr kumimoji="1" lang="ja-JP" altLang="en-US" sz="2000" kern="1200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29C168A1-CCC9-1B28-98EC-E6EA0ABB09A8}"/>
                </a:ext>
              </a:extLst>
            </p:cNvPr>
            <p:cNvSpPr/>
            <p:nvPr/>
          </p:nvSpPr>
          <p:spPr>
            <a:xfrm>
              <a:off x="7865791" y="2380656"/>
              <a:ext cx="275140" cy="286011"/>
            </a:xfrm>
            <a:custGeom>
              <a:avLst/>
              <a:gdLst>
                <a:gd name="connsiteX0" fmla="*/ 0 w 275140"/>
                <a:gd name="connsiteY0" fmla="*/ 68644 h 343222"/>
                <a:gd name="connsiteX1" fmla="*/ 137570 w 275140"/>
                <a:gd name="connsiteY1" fmla="*/ 68644 h 343222"/>
                <a:gd name="connsiteX2" fmla="*/ 137570 w 275140"/>
                <a:gd name="connsiteY2" fmla="*/ 0 h 343222"/>
                <a:gd name="connsiteX3" fmla="*/ 275140 w 275140"/>
                <a:gd name="connsiteY3" fmla="*/ 171611 h 343222"/>
                <a:gd name="connsiteX4" fmla="*/ 137570 w 275140"/>
                <a:gd name="connsiteY4" fmla="*/ 343222 h 343222"/>
                <a:gd name="connsiteX5" fmla="*/ 137570 w 275140"/>
                <a:gd name="connsiteY5" fmla="*/ 274578 h 343222"/>
                <a:gd name="connsiteX6" fmla="*/ 0 w 275140"/>
                <a:gd name="connsiteY6" fmla="*/ 274578 h 343222"/>
                <a:gd name="connsiteX7" fmla="*/ 0 w 275140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140" h="343222">
                  <a:moveTo>
                    <a:pt x="0" y="68644"/>
                  </a:moveTo>
                  <a:lnTo>
                    <a:pt x="137570" y="68644"/>
                  </a:lnTo>
                  <a:lnTo>
                    <a:pt x="137570" y="0"/>
                  </a:lnTo>
                  <a:lnTo>
                    <a:pt x="275140" y="171611"/>
                  </a:lnTo>
                  <a:lnTo>
                    <a:pt x="137570" y="343222"/>
                  </a:lnTo>
                  <a:lnTo>
                    <a:pt x="137570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  <a:solidFill>
              <a:srgbClr val="ADB5C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644" rIns="82542" bIns="6864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kumimoji="1" lang="ja-JP" altLang="en-US" sz="2000" kern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FA883DF-6021-7BCB-8ECB-4EDD14A41102}"/>
                </a:ext>
              </a:extLst>
            </p:cNvPr>
            <p:cNvSpPr/>
            <p:nvPr/>
          </p:nvSpPr>
          <p:spPr>
            <a:xfrm>
              <a:off x="8233579" y="2199661"/>
              <a:ext cx="1656000" cy="648000"/>
            </a:xfrm>
            <a:custGeom>
              <a:avLst/>
              <a:gdLst>
                <a:gd name="connsiteX0" fmla="*/ 0 w 1428392"/>
                <a:gd name="connsiteY0" fmla="*/ 142839 h 1428392"/>
                <a:gd name="connsiteX1" fmla="*/ 142839 w 1428392"/>
                <a:gd name="connsiteY1" fmla="*/ 0 h 1428392"/>
                <a:gd name="connsiteX2" fmla="*/ 1285553 w 1428392"/>
                <a:gd name="connsiteY2" fmla="*/ 0 h 1428392"/>
                <a:gd name="connsiteX3" fmla="*/ 1428392 w 1428392"/>
                <a:gd name="connsiteY3" fmla="*/ 142839 h 1428392"/>
                <a:gd name="connsiteX4" fmla="*/ 1428392 w 1428392"/>
                <a:gd name="connsiteY4" fmla="*/ 1285553 h 1428392"/>
                <a:gd name="connsiteX5" fmla="*/ 1285553 w 1428392"/>
                <a:gd name="connsiteY5" fmla="*/ 1428392 h 1428392"/>
                <a:gd name="connsiteX6" fmla="*/ 142839 w 1428392"/>
                <a:gd name="connsiteY6" fmla="*/ 1428392 h 1428392"/>
                <a:gd name="connsiteX7" fmla="*/ 0 w 1428392"/>
                <a:gd name="connsiteY7" fmla="*/ 1285553 h 1428392"/>
                <a:gd name="connsiteX8" fmla="*/ 0 w 1428392"/>
                <a:gd name="connsiteY8" fmla="*/ 142839 h 142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392" h="1428392">
                  <a:moveTo>
                    <a:pt x="0" y="142839"/>
                  </a:moveTo>
                  <a:cubicBezTo>
                    <a:pt x="0" y="63951"/>
                    <a:pt x="63951" y="0"/>
                    <a:pt x="142839" y="0"/>
                  </a:cubicBezTo>
                  <a:lnTo>
                    <a:pt x="1285553" y="0"/>
                  </a:lnTo>
                  <a:cubicBezTo>
                    <a:pt x="1364441" y="0"/>
                    <a:pt x="1428392" y="63951"/>
                    <a:pt x="1428392" y="142839"/>
                  </a:cubicBezTo>
                  <a:lnTo>
                    <a:pt x="1428392" y="1285553"/>
                  </a:lnTo>
                  <a:cubicBezTo>
                    <a:pt x="1428392" y="1364441"/>
                    <a:pt x="1364441" y="1428392"/>
                    <a:pt x="1285553" y="1428392"/>
                  </a:cubicBezTo>
                  <a:lnTo>
                    <a:pt x="142839" y="1428392"/>
                  </a:lnTo>
                  <a:cubicBezTo>
                    <a:pt x="63951" y="1428392"/>
                    <a:pt x="0" y="1364441"/>
                    <a:pt x="0" y="1285553"/>
                  </a:cubicBezTo>
                  <a:lnTo>
                    <a:pt x="0" y="142839"/>
                  </a:lnTo>
                  <a:close/>
                </a:path>
              </a:pathLst>
            </a:custGeom>
            <a:solidFill>
              <a:srgbClr val="3333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226" tIns="114226" rIns="114226" bIns="114226" numCol="1" spcCol="1270" anchor="t" anchorCtr="0">
              <a:noAutofit/>
            </a:bodyPr>
            <a:lstStyle/>
            <a:p>
              <a:pPr marL="0" lvl="0" indent="0" algn="ctr" defTabSz="844550">
                <a:spcBef>
                  <a:spcPts val="200"/>
                </a:spcBef>
                <a:spcAft>
                  <a:spcPts val="200"/>
                </a:spcAft>
                <a:buNone/>
              </a:pPr>
              <a:r>
                <a:rPr lang="en-US" altLang="ja-JP" sz="2000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System optimization</a:t>
              </a:r>
              <a:endParaRPr kumimoji="1" lang="ja-JP" altLang="en-US" sz="2000" kern="1200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  <a:p>
              <a:pPr marL="114300" lvl="1" indent="-114300" algn="l" defTabSz="666750">
                <a:lnSpc>
                  <a:spcPts val="15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kumimoji="1" lang="ja-JP" altLang="en-US" sz="2000" kern="1200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AB415C1B-9FBD-A8FE-5F05-EA581C24BF13}"/>
                </a:ext>
              </a:extLst>
            </p:cNvPr>
            <p:cNvSpPr/>
            <p:nvPr/>
          </p:nvSpPr>
          <p:spPr>
            <a:xfrm>
              <a:off x="9983647" y="2380656"/>
              <a:ext cx="275140" cy="286011"/>
            </a:xfrm>
            <a:custGeom>
              <a:avLst/>
              <a:gdLst>
                <a:gd name="connsiteX0" fmla="*/ 0 w 275140"/>
                <a:gd name="connsiteY0" fmla="*/ 68644 h 343222"/>
                <a:gd name="connsiteX1" fmla="*/ 137570 w 275140"/>
                <a:gd name="connsiteY1" fmla="*/ 68644 h 343222"/>
                <a:gd name="connsiteX2" fmla="*/ 137570 w 275140"/>
                <a:gd name="connsiteY2" fmla="*/ 0 h 343222"/>
                <a:gd name="connsiteX3" fmla="*/ 275140 w 275140"/>
                <a:gd name="connsiteY3" fmla="*/ 171611 h 343222"/>
                <a:gd name="connsiteX4" fmla="*/ 137570 w 275140"/>
                <a:gd name="connsiteY4" fmla="*/ 343222 h 343222"/>
                <a:gd name="connsiteX5" fmla="*/ 137570 w 275140"/>
                <a:gd name="connsiteY5" fmla="*/ 274578 h 343222"/>
                <a:gd name="connsiteX6" fmla="*/ 0 w 275140"/>
                <a:gd name="connsiteY6" fmla="*/ 274578 h 343222"/>
                <a:gd name="connsiteX7" fmla="*/ 0 w 275140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140" h="343222">
                  <a:moveTo>
                    <a:pt x="0" y="68644"/>
                  </a:moveTo>
                  <a:lnTo>
                    <a:pt x="137570" y="68644"/>
                  </a:lnTo>
                  <a:lnTo>
                    <a:pt x="137570" y="0"/>
                  </a:lnTo>
                  <a:lnTo>
                    <a:pt x="275140" y="171611"/>
                  </a:lnTo>
                  <a:lnTo>
                    <a:pt x="137570" y="343222"/>
                  </a:lnTo>
                  <a:lnTo>
                    <a:pt x="137570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  <a:solidFill>
              <a:srgbClr val="ADB5C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644" rIns="82542" bIns="6864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kumimoji="1" lang="ja-JP" altLang="en-US" sz="2000" kern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1FD809C5-0F97-8FC2-C7BB-ED6408E3EB0A}"/>
                </a:ext>
              </a:extLst>
            </p:cNvPr>
            <p:cNvSpPr/>
            <p:nvPr/>
          </p:nvSpPr>
          <p:spPr>
            <a:xfrm>
              <a:off x="10323649" y="2199661"/>
              <a:ext cx="1656000" cy="648000"/>
            </a:xfrm>
            <a:custGeom>
              <a:avLst/>
              <a:gdLst>
                <a:gd name="connsiteX0" fmla="*/ 0 w 1428392"/>
                <a:gd name="connsiteY0" fmla="*/ 142839 h 1428392"/>
                <a:gd name="connsiteX1" fmla="*/ 142839 w 1428392"/>
                <a:gd name="connsiteY1" fmla="*/ 0 h 1428392"/>
                <a:gd name="connsiteX2" fmla="*/ 1285553 w 1428392"/>
                <a:gd name="connsiteY2" fmla="*/ 0 h 1428392"/>
                <a:gd name="connsiteX3" fmla="*/ 1428392 w 1428392"/>
                <a:gd name="connsiteY3" fmla="*/ 142839 h 1428392"/>
                <a:gd name="connsiteX4" fmla="*/ 1428392 w 1428392"/>
                <a:gd name="connsiteY4" fmla="*/ 1285553 h 1428392"/>
                <a:gd name="connsiteX5" fmla="*/ 1285553 w 1428392"/>
                <a:gd name="connsiteY5" fmla="*/ 1428392 h 1428392"/>
                <a:gd name="connsiteX6" fmla="*/ 142839 w 1428392"/>
                <a:gd name="connsiteY6" fmla="*/ 1428392 h 1428392"/>
                <a:gd name="connsiteX7" fmla="*/ 0 w 1428392"/>
                <a:gd name="connsiteY7" fmla="*/ 1285553 h 1428392"/>
                <a:gd name="connsiteX8" fmla="*/ 0 w 1428392"/>
                <a:gd name="connsiteY8" fmla="*/ 142839 h 142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392" h="1428392">
                  <a:moveTo>
                    <a:pt x="0" y="142839"/>
                  </a:moveTo>
                  <a:cubicBezTo>
                    <a:pt x="0" y="63951"/>
                    <a:pt x="63951" y="0"/>
                    <a:pt x="142839" y="0"/>
                  </a:cubicBezTo>
                  <a:lnTo>
                    <a:pt x="1285553" y="0"/>
                  </a:lnTo>
                  <a:cubicBezTo>
                    <a:pt x="1364441" y="0"/>
                    <a:pt x="1428392" y="63951"/>
                    <a:pt x="1428392" y="142839"/>
                  </a:cubicBezTo>
                  <a:lnTo>
                    <a:pt x="1428392" y="1285553"/>
                  </a:lnTo>
                  <a:cubicBezTo>
                    <a:pt x="1428392" y="1364441"/>
                    <a:pt x="1364441" y="1428392"/>
                    <a:pt x="1285553" y="1428392"/>
                  </a:cubicBezTo>
                  <a:lnTo>
                    <a:pt x="142839" y="1428392"/>
                  </a:lnTo>
                  <a:cubicBezTo>
                    <a:pt x="63951" y="1428392"/>
                    <a:pt x="0" y="1364441"/>
                    <a:pt x="0" y="1285553"/>
                  </a:cubicBezTo>
                  <a:lnTo>
                    <a:pt x="0" y="142839"/>
                  </a:lnTo>
                  <a:close/>
                </a:path>
              </a:pathLst>
            </a:custGeom>
            <a:solidFill>
              <a:srgbClr val="3333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226" tIns="114226" rIns="114226" bIns="114226" numCol="1" spcCol="1270" anchor="ctr" anchorCtr="0">
              <a:noAutofit/>
            </a:bodyPr>
            <a:lstStyle/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ja-JP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Miniaturization</a:t>
              </a:r>
              <a:endParaRPr kumimoji="1" lang="ja-JP" altLang="en-US" sz="2000" kern="1200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04A3A992-8AB4-00C2-61E9-DCCA32E7743E}"/>
                </a:ext>
              </a:extLst>
            </p:cNvPr>
            <p:cNvSpPr/>
            <p:nvPr/>
          </p:nvSpPr>
          <p:spPr>
            <a:xfrm rot="16200000">
              <a:off x="8946941" y="2790688"/>
              <a:ext cx="229277" cy="343222"/>
            </a:xfrm>
            <a:custGeom>
              <a:avLst/>
              <a:gdLst>
                <a:gd name="connsiteX0" fmla="*/ 0 w 275140"/>
                <a:gd name="connsiteY0" fmla="*/ 68644 h 343222"/>
                <a:gd name="connsiteX1" fmla="*/ 137570 w 275140"/>
                <a:gd name="connsiteY1" fmla="*/ 68644 h 343222"/>
                <a:gd name="connsiteX2" fmla="*/ 137570 w 275140"/>
                <a:gd name="connsiteY2" fmla="*/ 0 h 343222"/>
                <a:gd name="connsiteX3" fmla="*/ 275140 w 275140"/>
                <a:gd name="connsiteY3" fmla="*/ 171611 h 343222"/>
                <a:gd name="connsiteX4" fmla="*/ 137570 w 275140"/>
                <a:gd name="connsiteY4" fmla="*/ 343222 h 343222"/>
                <a:gd name="connsiteX5" fmla="*/ 137570 w 275140"/>
                <a:gd name="connsiteY5" fmla="*/ 274578 h 343222"/>
                <a:gd name="connsiteX6" fmla="*/ 0 w 275140"/>
                <a:gd name="connsiteY6" fmla="*/ 274578 h 343222"/>
                <a:gd name="connsiteX7" fmla="*/ 0 w 275140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140" h="343222">
                  <a:moveTo>
                    <a:pt x="0" y="68644"/>
                  </a:moveTo>
                  <a:lnTo>
                    <a:pt x="137570" y="68644"/>
                  </a:lnTo>
                  <a:lnTo>
                    <a:pt x="137570" y="0"/>
                  </a:lnTo>
                  <a:lnTo>
                    <a:pt x="275140" y="171611"/>
                  </a:lnTo>
                  <a:lnTo>
                    <a:pt x="137570" y="343222"/>
                  </a:lnTo>
                  <a:lnTo>
                    <a:pt x="137570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  <a:solidFill>
              <a:srgbClr val="ADB5C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644" rIns="82542" bIns="6864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kumimoji="1" lang="ja-JP" altLang="en-US" sz="2000" kern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5FD273A4-8D9F-BBA2-2525-44C121A0BC35}"/>
                </a:ext>
              </a:extLst>
            </p:cNvPr>
            <p:cNvSpPr/>
            <p:nvPr/>
          </p:nvSpPr>
          <p:spPr>
            <a:xfrm>
              <a:off x="8233579" y="1280387"/>
              <a:ext cx="1656000" cy="648000"/>
            </a:xfrm>
            <a:custGeom>
              <a:avLst/>
              <a:gdLst>
                <a:gd name="connsiteX0" fmla="*/ 0 w 1428392"/>
                <a:gd name="connsiteY0" fmla="*/ 142839 h 1428392"/>
                <a:gd name="connsiteX1" fmla="*/ 142839 w 1428392"/>
                <a:gd name="connsiteY1" fmla="*/ 0 h 1428392"/>
                <a:gd name="connsiteX2" fmla="*/ 1285553 w 1428392"/>
                <a:gd name="connsiteY2" fmla="*/ 0 h 1428392"/>
                <a:gd name="connsiteX3" fmla="*/ 1428392 w 1428392"/>
                <a:gd name="connsiteY3" fmla="*/ 142839 h 1428392"/>
                <a:gd name="connsiteX4" fmla="*/ 1428392 w 1428392"/>
                <a:gd name="connsiteY4" fmla="*/ 1285553 h 1428392"/>
                <a:gd name="connsiteX5" fmla="*/ 1285553 w 1428392"/>
                <a:gd name="connsiteY5" fmla="*/ 1428392 h 1428392"/>
                <a:gd name="connsiteX6" fmla="*/ 142839 w 1428392"/>
                <a:gd name="connsiteY6" fmla="*/ 1428392 h 1428392"/>
                <a:gd name="connsiteX7" fmla="*/ 0 w 1428392"/>
                <a:gd name="connsiteY7" fmla="*/ 1285553 h 1428392"/>
                <a:gd name="connsiteX8" fmla="*/ 0 w 1428392"/>
                <a:gd name="connsiteY8" fmla="*/ 142839 h 142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392" h="1428392">
                  <a:moveTo>
                    <a:pt x="0" y="142839"/>
                  </a:moveTo>
                  <a:cubicBezTo>
                    <a:pt x="0" y="63951"/>
                    <a:pt x="63951" y="0"/>
                    <a:pt x="142839" y="0"/>
                  </a:cubicBezTo>
                  <a:lnTo>
                    <a:pt x="1285553" y="0"/>
                  </a:lnTo>
                  <a:cubicBezTo>
                    <a:pt x="1364441" y="0"/>
                    <a:pt x="1428392" y="63951"/>
                    <a:pt x="1428392" y="142839"/>
                  </a:cubicBezTo>
                  <a:lnTo>
                    <a:pt x="1428392" y="1285553"/>
                  </a:lnTo>
                  <a:cubicBezTo>
                    <a:pt x="1428392" y="1364441"/>
                    <a:pt x="1364441" y="1428392"/>
                    <a:pt x="1285553" y="1428392"/>
                  </a:cubicBezTo>
                  <a:lnTo>
                    <a:pt x="142839" y="1428392"/>
                  </a:lnTo>
                  <a:cubicBezTo>
                    <a:pt x="63951" y="1428392"/>
                    <a:pt x="0" y="1364441"/>
                    <a:pt x="0" y="1285553"/>
                  </a:cubicBezTo>
                  <a:lnTo>
                    <a:pt x="0" y="142839"/>
                  </a:lnTo>
                  <a:close/>
                </a:path>
              </a:pathLst>
            </a:custGeom>
            <a:solidFill>
              <a:srgbClr val="3333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226" tIns="114226" rIns="114226" bIns="114226" numCol="1" spcCol="1270" anchor="ctr" anchorCtr="0">
              <a:noAutofit/>
            </a:bodyPr>
            <a:lstStyle/>
            <a:p>
              <a:pPr marL="0" lvl="1" algn="ctr" defTabSz="666750">
                <a:spcBef>
                  <a:spcPts val="200"/>
                </a:spcBef>
                <a:spcAft>
                  <a:spcPts val="200"/>
                </a:spcAft>
              </a:pPr>
              <a:r>
                <a:rPr kumimoji="1" lang="en-US" altLang="ja-JP" sz="2000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Heritage of conventional sensors</a:t>
              </a:r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9BA030BA-1A42-1A5E-C630-640E98CD471D}"/>
                </a:ext>
              </a:extLst>
            </p:cNvPr>
            <p:cNvSpPr/>
            <p:nvPr/>
          </p:nvSpPr>
          <p:spPr>
            <a:xfrm rot="5400000" flipV="1">
              <a:off x="8946942" y="1896658"/>
              <a:ext cx="229277" cy="343222"/>
            </a:xfrm>
            <a:custGeom>
              <a:avLst/>
              <a:gdLst>
                <a:gd name="connsiteX0" fmla="*/ 0 w 275140"/>
                <a:gd name="connsiteY0" fmla="*/ 68644 h 343222"/>
                <a:gd name="connsiteX1" fmla="*/ 137570 w 275140"/>
                <a:gd name="connsiteY1" fmla="*/ 68644 h 343222"/>
                <a:gd name="connsiteX2" fmla="*/ 137570 w 275140"/>
                <a:gd name="connsiteY2" fmla="*/ 0 h 343222"/>
                <a:gd name="connsiteX3" fmla="*/ 275140 w 275140"/>
                <a:gd name="connsiteY3" fmla="*/ 171611 h 343222"/>
                <a:gd name="connsiteX4" fmla="*/ 137570 w 275140"/>
                <a:gd name="connsiteY4" fmla="*/ 343222 h 343222"/>
                <a:gd name="connsiteX5" fmla="*/ 137570 w 275140"/>
                <a:gd name="connsiteY5" fmla="*/ 274578 h 343222"/>
                <a:gd name="connsiteX6" fmla="*/ 0 w 275140"/>
                <a:gd name="connsiteY6" fmla="*/ 274578 h 343222"/>
                <a:gd name="connsiteX7" fmla="*/ 0 w 275140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140" h="343222">
                  <a:moveTo>
                    <a:pt x="0" y="68644"/>
                  </a:moveTo>
                  <a:lnTo>
                    <a:pt x="137570" y="68644"/>
                  </a:lnTo>
                  <a:lnTo>
                    <a:pt x="137570" y="0"/>
                  </a:lnTo>
                  <a:lnTo>
                    <a:pt x="275140" y="171611"/>
                  </a:lnTo>
                  <a:lnTo>
                    <a:pt x="137570" y="343222"/>
                  </a:lnTo>
                  <a:lnTo>
                    <a:pt x="137570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  <a:solidFill>
              <a:srgbClr val="ADB5C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644" rIns="82542" bIns="6864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kumimoji="1" lang="ja-JP" altLang="en-US" sz="2000" kern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1CFE500C-4DBE-2848-213B-05A90F126C14}"/>
                </a:ext>
              </a:extLst>
            </p:cNvPr>
            <p:cNvSpPr/>
            <p:nvPr/>
          </p:nvSpPr>
          <p:spPr>
            <a:xfrm>
              <a:off x="8247992" y="3090807"/>
              <a:ext cx="1656000" cy="648000"/>
            </a:xfrm>
            <a:custGeom>
              <a:avLst/>
              <a:gdLst>
                <a:gd name="connsiteX0" fmla="*/ 0 w 1428392"/>
                <a:gd name="connsiteY0" fmla="*/ 142839 h 1428392"/>
                <a:gd name="connsiteX1" fmla="*/ 142839 w 1428392"/>
                <a:gd name="connsiteY1" fmla="*/ 0 h 1428392"/>
                <a:gd name="connsiteX2" fmla="*/ 1285553 w 1428392"/>
                <a:gd name="connsiteY2" fmla="*/ 0 h 1428392"/>
                <a:gd name="connsiteX3" fmla="*/ 1428392 w 1428392"/>
                <a:gd name="connsiteY3" fmla="*/ 142839 h 1428392"/>
                <a:gd name="connsiteX4" fmla="*/ 1428392 w 1428392"/>
                <a:gd name="connsiteY4" fmla="*/ 1285553 h 1428392"/>
                <a:gd name="connsiteX5" fmla="*/ 1285553 w 1428392"/>
                <a:gd name="connsiteY5" fmla="*/ 1428392 h 1428392"/>
                <a:gd name="connsiteX6" fmla="*/ 142839 w 1428392"/>
                <a:gd name="connsiteY6" fmla="*/ 1428392 h 1428392"/>
                <a:gd name="connsiteX7" fmla="*/ 0 w 1428392"/>
                <a:gd name="connsiteY7" fmla="*/ 1285553 h 1428392"/>
                <a:gd name="connsiteX8" fmla="*/ 0 w 1428392"/>
                <a:gd name="connsiteY8" fmla="*/ 142839 h 142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392" h="1428392">
                  <a:moveTo>
                    <a:pt x="0" y="142839"/>
                  </a:moveTo>
                  <a:cubicBezTo>
                    <a:pt x="0" y="63951"/>
                    <a:pt x="63951" y="0"/>
                    <a:pt x="142839" y="0"/>
                  </a:cubicBezTo>
                  <a:lnTo>
                    <a:pt x="1285553" y="0"/>
                  </a:lnTo>
                  <a:cubicBezTo>
                    <a:pt x="1364441" y="0"/>
                    <a:pt x="1428392" y="63951"/>
                    <a:pt x="1428392" y="142839"/>
                  </a:cubicBezTo>
                  <a:lnTo>
                    <a:pt x="1428392" y="1285553"/>
                  </a:lnTo>
                  <a:cubicBezTo>
                    <a:pt x="1428392" y="1364441"/>
                    <a:pt x="1364441" y="1428392"/>
                    <a:pt x="1285553" y="1428392"/>
                  </a:cubicBezTo>
                  <a:lnTo>
                    <a:pt x="142839" y="1428392"/>
                  </a:lnTo>
                  <a:cubicBezTo>
                    <a:pt x="63951" y="1428392"/>
                    <a:pt x="0" y="1364441"/>
                    <a:pt x="0" y="1285553"/>
                  </a:cubicBezTo>
                  <a:lnTo>
                    <a:pt x="0" y="142839"/>
                  </a:lnTo>
                  <a:close/>
                </a:path>
              </a:pathLst>
            </a:custGeom>
            <a:solidFill>
              <a:srgbClr val="3333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226" tIns="114226" rIns="114226" bIns="114226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altLang="ja-JP" sz="2000" kern="1200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New</a:t>
              </a:r>
              <a:r>
                <a:rPr kumimoji="1" lang="ja-JP" altLang="en-US" sz="2000" kern="1200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 </a:t>
              </a:r>
              <a:r>
                <a:rPr kumimoji="1" lang="en-US" altLang="ja-JP" sz="2000" kern="1200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technology</a:t>
              </a:r>
              <a:endParaRPr kumimoji="1" lang="ja-JP" altLang="en-US" sz="2000" kern="1200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B93A50C9-E20E-954E-CBEE-1666FEB50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226" y="3036720"/>
            <a:ext cx="1048460" cy="95060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078B681-0C69-3132-D20A-718645F96754}"/>
              </a:ext>
            </a:extLst>
          </p:cNvPr>
          <p:cNvSpPr txBox="1"/>
          <p:nvPr/>
        </p:nvSpPr>
        <p:spPr>
          <a:xfrm>
            <a:off x="11026686" y="3556591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HISUI</a:t>
            </a:r>
            <a:endParaRPr kumimoji="1" lang="ja-JP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D5DEB15-8B6E-6CF2-6C71-D55C5527C8B0}"/>
              </a:ext>
            </a:extLst>
          </p:cNvPr>
          <p:cNvSpPr txBox="1"/>
          <p:nvPr/>
        </p:nvSpPr>
        <p:spPr>
          <a:xfrm>
            <a:off x="8870463" y="4004070"/>
            <a:ext cx="33215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  <a:hlinkClick r:id="rId4"/>
              </a:rPr>
              <a:t>https://www.hisui.go.jp/sensors/index.html</a:t>
            </a:r>
            <a:endParaRPr lang="ja-JP" alt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E5B6122D-9709-F302-F575-554FDA61B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06905"/>
              </p:ext>
            </p:extLst>
          </p:nvPr>
        </p:nvGraphicFramePr>
        <p:xfrm>
          <a:off x="322076" y="3091560"/>
          <a:ext cx="4523139" cy="316010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24495">
                  <a:extLst>
                    <a:ext uri="{9D8B030D-6E8A-4147-A177-3AD203B41FA5}">
                      <a16:colId xmlns:a16="http://schemas.microsoft.com/office/drawing/2014/main" val="3775850549"/>
                    </a:ext>
                  </a:extLst>
                </a:gridCol>
                <a:gridCol w="3198644">
                  <a:extLst>
                    <a:ext uri="{9D8B030D-6E8A-4147-A177-3AD203B41FA5}">
                      <a16:colId xmlns:a16="http://schemas.microsoft.com/office/drawing/2014/main" val="3843366576"/>
                    </a:ext>
                  </a:extLst>
                </a:gridCol>
              </a:tblGrid>
              <a:tr h="290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Type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Hyperspectral sensor (grating type)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6173813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Scan method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Push-broom scan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3830216"/>
                  </a:ext>
                </a:extLst>
              </a:tr>
              <a:tr h="3743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Wavelength region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400 - 2500 nm 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204285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Spectral sampling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10 nm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8377399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GSD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ja-JP" sz="14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30m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587550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Swath</a:t>
                      </a:r>
                      <a:endParaRPr lang="ja-JP" sz="14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ja-JP" sz="14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19km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6147221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SNR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00000"/>
                        </a:lnSpc>
                      </a:pPr>
                      <a:r>
                        <a:rPr lang="en-US" altLang="ja-JP" sz="14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~250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21621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ja-JP" sz="14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Size and mass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ja-JP" sz="14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(allocated for payload)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00000"/>
                        </a:lnSpc>
                      </a:pPr>
                      <a:r>
                        <a:rPr lang="en-US" altLang="ja-JP" sz="14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200 x 200 x400mm (12U),  </a:t>
                      </a:r>
                    </a:p>
                    <a:p>
                      <a:pPr indent="190500" algn="ctr">
                        <a:lnSpc>
                          <a:spcPct val="100000"/>
                        </a:lnSpc>
                      </a:pPr>
                      <a:r>
                        <a:rPr lang="en-US" altLang="ja-JP" sz="14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游ゴシック Medium" panose="020B0500000000000000" pitchFamily="50" charset="-128"/>
                          <a:cs typeface="Helvetica" panose="020B0604020202020204" pitchFamily="34" charset="0"/>
                        </a:rPr>
                        <a:t>20~25kg</a:t>
                      </a:r>
                      <a:endParaRPr lang="ja-JP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游ゴシック Medium" panose="020B0500000000000000" pitchFamily="50" charset="-128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4518312"/>
                  </a:ext>
                </a:extLst>
              </a:tr>
            </a:tbl>
          </a:graphicData>
        </a:graphic>
      </p:graphicFrame>
      <p:pic>
        <p:nvPicPr>
          <p:cNvPr id="4" name="グラフィックス 10">
            <a:extLst>
              <a:ext uri="{FF2B5EF4-FFF2-40B4-BE49-F238E27FC236}">
                <a16:creationId xmlns:a16="http://schemas.microsoft.com/office/drawing/2014/main" id="{EF30B1D3-91E6-3BCA-23CF-6B98A1466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167958">
            <a:off x="10516597" y="5152041"/>
            <a:ext cx="1444974" cy="1157918"/>
          </a:xfrm>
          <a:custGeom>
            <a:avLst/>
            <a:gdLst>
              <a:gd name="connsiteX0" fmla="*/ 11 w 1842028"/>
              <a:gd name="connsiteY0" fmla="*/ 9 h 1476094"/>
              <a:gd name="connsiteX1" fmla="*/ 1842039 w 1842028"/>
              <a:gd name="connsiteY1" fmla="*/ 9 h 1476094"/>
              <a:gd name="connsiteX2" fmla="*/ 1842039 w 1842028"/>
              <a:gd name="connsiteY2" fmla="*/ 1476103 h 1476094"/>
              <a:gd name="connsiteX3" fmla="*/ 11 w 1842028"/>
              <a:gd name="connsiteY3" fmla="*/ 1476103 h 147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028" h="1476094">
                <a:moveTo>
                  <a:pt x="11" y="9"/>
                </a:moveTo>
                <a:lnTo>
                  <a:pt x="1842039" y="9"/>
                </a:lnTo>
                <a:lnTo>
                  <a:pt x="1842039" y="1476103"/>
                </a:lnTo>
                <a:lnTo>
                  <a:pt x="11" y="1476103"/>
                </a:lnTo>
                <a:close/>
              </a:path>
            </a:pathLst>
          </a:cu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E272DA-F984-CCA6-BE4B-96B774E74F40}"/>
              </a:ext>
            </a:extLst>
          </p:cNvPr>
          <p:cNvSpPr txBox="1"/>
          <p:nvPr/>
        </p:nvSpPr>
        <p:spPr>
          <a:xfrm>
            <a:off x="9648039" y="5742102"/>
            <a:ext cx="1451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SBIR</a:t>
            </a:r>
          </a:p>
          <a:p>
            <a:r>
              <a:rPr kumimoji="1"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Small sat</a:t>
            </a:r>
            <a:endParaRPr kumimoji="1" lang="ja-JP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9ACF468-118C-40C7-9815-69883BF94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5560" y="5330898"/>
            <a:ext cx="1034435" cy="73935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8DDFBED-0610-520D-47FD-9F32C6A60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0676" y="5323596"/>
            <a:ext cx="1057886" cy="75007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FD3B42C-4729-A96E-BDD6-76F9480B2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3637" y="2933956"/>
            <a:ext cx="1156126" cy="57806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E9207E0C-FADB-F965-8B6A-409348F60F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980" y="2933955"/>
            <a:ext cx="1041940" cy="578063"/>
          </a:xfrm>
          <a:prstGeom prst="rect">
            <a:avLst/>
          </a:prstGeom>
        </p:spPr>
      </p:pic>
      <p:pic>
        <p:nvPicPr>
          <p:cNvPr id="31" name="図 30" descr="火力発電所">
            <a:extLst>
              <a:ext uri="{FF2B5EF4-FFF2-40B4-BE49-F238E27FC236}">
                <a16:creationId xmlns:a16="http://schemas.microsoft.com/office/drawing/2014/main" id="{072AE773-8EDC-B382-181F-486B13C203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44" y="3654587"/>
            <a:ext cx="1121976" cy="538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5BADE72-0D3C-9E95-26B5-B7F12F6C1951}"/>
              </a:ext>
            </a:extLst>
          </p:cNvPr>
          <p:cNvSpPr txBox="1"/>
          <p:nvPr/>
        </p:nvSpPr>
        <p:spPr>
          <a:xfrm>
            <a:off x="6248900" y="2574030"/>
            <a:ext cx="147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Vegetation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3D7DB12-FAE9-09B9-58A6-741071076AE5}"/>
              </a:ext>
            </a:extLst>
          </p:cNvPr>
          <p:cNvSpPr txBox="1"/>
          <p:nvPr/>
        </p:nvSpPr>
        <p:spPr>
          <a:xfrm>
            <a:off x="5152166" y="2574030"/>
            <a:ext cx="138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Mineral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600A9D-A8F4-8762-11EC-0E6E243D2C81}"/>
              </a:ext>
            </a:extLst>
          </p:cNvPr>
          <p:cNvSpPr txBox="1"/>
          <p:nvPr/>
        </p:nvSpPr>
        <p:spPr>
          <a:xfrm>
            <a:off x="6248900" y="3616330"/>
            <a:ext cx="147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Green-house gas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9B7E683-7D98-D2E8-D90E-8DD0359A848E}"/>
              </a:ext>
            </a:extLst>
          </p:cNvPr>
          <p:cNvSpPr txBox="1"/>
          <p:nvPr/>
        </p:nvSpPr>
        <p:spPr>
          <a:xfrm>
            <a:off x="4867519" y="6070255"/>
            <a:ext cx="170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Monolithic spectrograph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D414EDC-C318-3F4C-9343-FE5CD0607BD8}"/>
              </a:ext>
            </a:extLst>
          </p:cNvPr>
          <p:cNvSpPr txBox="1"/>
          <p:nvPr/>
        </p:nvSpPr>
        <p:spPr>
          <a:xfrm>
            <a:off x="6318036" y="6070255"/>
            <a:ext cx="116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latin typeface="Helvetica" panose="020B0604020202020204" pitchFamily="34" charset="0"/>
                <a:cs typeface="Helvetica" panose="020B0604020202020204" pitchFamily="34" charset="0"/>
              </a:rPr>
              <a:t>eSWIR</a:t>
            </a:r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 detector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D8EE194-8BC8-1966-E36C-57EB04BEAF31}"/>
              </a:ext>
            </a:extLst>
          </p:cNvPr>
          <p:cNvSpPr txBox="1"/>
          <p:nvPr/>
        </p:nvSpPr>
        <p:spPr>
          <a:xfrm>
            <a:off x="1327663" y="2689518"/>
            <a:ext cx="273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&lt;Main Specification&gt;</a:t>
            </a:r>
          </a:p>
        </p:txBody>
      </p:sp>
    </p:spTree>
    <p:extLst>
      <p:ext uri="{BB962C8B-B14F-4D97-AF65-F5344CB8AC3E}">
        <p14:creationId xmlns:p14="http://schemas.microsoft.com/office/powerpoint/2010/main" val="220621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四角形: 角を丸くする 583">
            <a:extLst>
              <a:ext uri="{FF2B5EF4-FFF2-40B4-BE49-F238E27FC236}">
                <a16:creationId xmlns:a16="http://schemas.microsoft.com/office/drawing/2014/main" id="{363DE5FA-ED8F-C8C3-CC75-A3E08A0BB07A}"/>
              </a:ext>
            </a:extLst>
          </p:cNvPr>
          <p:cNvSpPr/>
          <p:nvPr/>
        </p:nvSpPr>
        <p:spPr>
          <a:xfrm>
            <a:off x="36188" y="1321637"/>
            <a:ext cx="1365237" cy="5292589"/>
          </a:xfrm>
          <a:prstGeom prst="roundRect">
            <a:avLst>
              <a:gd name="adj" fmla="val 8387"/>
            </a:avLst>
          </a:prstGeom>
          <a:solidFill>
            <a:schemeClr val="accent6">
              <a:lumMod val="20000"/>
              <a:lumOff val="8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2" name="四角形: 角を丸くする 421">
            <a:extLst>
              <a:ext uri="{FF2B5EF4-FFF2-40B4-BE49-F238E27FC236}">
                <a16:creationId xmlns:a16="http://schemas.microsoft.com/office/drawing/2014/main" id="{7DBDF300-D5C1-ECED-58DD-14C0560FF4E1}"/>
              </a:ext>
            </a:extLst>
          </p:cNvPr>
          <p:cNvSpPr/>
          <p:nvPr/>
        </p:nvSpPr>
        <p:spPr>
          <a:xfrm>
            <a:off x="1307856" y="4055205"/>
            <a:ext cx="10860241" cy="2559021"/>
          </a:xfrm>
          <a:prstGeom prst="roundRect">
            <a:avLst>
              <a:gd name="adj" fmla="val 8387"/>
            </a:avLst>
          </a:prstGeom>
          <a:solidFill>
            <a:srgbClr val="EEF9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1" name="四角形: 角を丸くする 420">
            <a:extLst>
              <a:ext uri="{FF2B5EF4-FFF2-40B4-BE49-F238E27FC236}">
                <a16:creationId xmlns:a16="http://schemas.microsoft.com/office/drawing/2014/main" id="{470A6ACA-C6B4-409A-DFEE-E20663B35C7D}"/>
              </a:ext>
            </a:extLst>
          </p:cNvPr>
          <p:cNvSpPr/>
          <p:nvPr/>
        </p:nvSpPr>
        <p:spPr>
          <a:xfrm>
            <a:off x="1384587" y="1325940"/>
            <a:ext cx="10807413" cy="2752562"/>
          </a:xfrm>
          <a:prstGeom prst="roundRect">
            <a:avLst>
              <a:gd name="adj" fmla="val 8387"/>
            </a:avLst>
          </a:prstGeom>
          <a:solidFill>
            <a:srgbClr val="FF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F3D879EF-4439-4755-932B-71B808713647}"/>
              </a:ext>
            </a:extLst>
          </p:cNvPr>
          <p:cNvSpPr txBox="1"/>
          <p:nvPr/>
        </p:nvSpPr>
        <p:spPr>
          <a:xfrm>
            <a:off x="1440651" y="5255061"/>
            <a:ext cx="19007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SBIR sat ( 2027) </a:t>
            </a:r>
          </a:p>
          <a:p>
            <a:r>
              <a:rPr kumimoji="1" lang="ja-JP" alt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～</a:t>
            </a:r>
            <a:r>
              <a:rPr kumimoji="1"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</a:t>
            </a:r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kg </a:t>
            </a:r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(instrument</a:t>
            </a:r>
          </a:p>
          <a:p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   only)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~100kg (Bus +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Panchromatic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senor) </a:t>
            </a: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532B6CD9-9F65-4F34-A876-CEE6B2F7561D}"/>
              </a:ext>
            </a:extLst>
          </p:cNvPr>
          <p:cNvSpPr txBox="1"/>
          <p:nvPr/>
        </p:nvSpPr>
        <p:spPr>
          <a:xfrm>
            <a:off x="1421837" y="2821818"/>
            <a:ext cx="24951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HISUI</a:t>
            </a:r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1" lang="en-US" altLang="ja-JP" sz="1600" b="1" dirty="0">
                <a:solidFill>
                  <a:schemeClr val="bg1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altLang="ja-JP" sz="1600" b="1" dirty="0">
                <a:solidFill>
                  <a:schemeClr val="bg1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2019</a:t>
            </a:r>
            <a:r>
              <a:rPr kumimoji="1" lang="en-US" altLang="ja-JP" sz="1600" b="1" dirty="0">
                <a:solidFill>
                  <a:schemeClr val="bg1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190</a:t>
            </a:r>
            <a:r>
              <a:rPr kumimoji="1"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kg </a:t>
            </a:r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(instrument</a:t>
            </a:r>
          </a:p>
          <a:p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   only)</a:t>
            </a:r>
          </a:p>
          <a:p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*Borne on ISS</a:t>
            </a:r>
          </a:p>
          <a:p>
            <a:r>
              <a:rPr kumimoji="1" lang="ja-JP" altLang="en-US" sz="1600" b="1" dirty="0">
                <a:solidFill>
                  <a:schemeClr val="bg1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　</a:t>
            </a:r>
            <a:endParaRPr kumimoji="1" lang="en-US" altLang="ja-JP" sz="1600" b="1" dirty="0">
              <a:solidFill>
                <a:schemeClr val="bg1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5" name="テキスト ボックス 274">
            <a:extLst>
              <a:ext uri="{FF2B5EF4-FFF2-40B4-BE49-F238E27FC236}">
                <a16:creationId xmlns:a16="http://schemas.microsoft.com/office/drawing/2014/main" id="{5614825C-4E7D-42CA-8847-C691F35B90C3}"/>
              </a:ext>
            </a:extLst>
          </p:cNvPr>
          <p:cNvSpPr txBox="1"/>
          <p:nvPr/>
        </p:nvSpPr>
        <p:spPr>
          <a:xfrm>
            <a:off x="8616995" y="1241268"/>
            <a:ext cx="1790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Custom-made</a:t>
            </a:r>
            <a:r>
              <a:rPr lang="en-US" altLang="ja-JP" sz="1400" b="1" dirty="0">
                <a:solidFill>
                  <a:schemeClr val="bg1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detectors for VNIR&amp;SWIR </a:t>
            </a:r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each </a:t>
            </a:r>
            <a:r>
              <a:rPr lang="en-US" altLang="ja-JP" sz="1400" b="1" dirty="0">
                <a:solidFill>
                  <a:schemeClr val="bg1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Pixel pitch : </a:t>
            </a:r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30μm</a:t>
            </a:r>
            <a:endParaRPr kumimoji="1" lang="ja-JP" altLang="en-US" sz="1400" b="1" dirty="0">
              <a:solidFill>
                <a:schemeClr val="bg1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8" name="テキスト ボックス 277">
            <a:extLst>
              <a:ext uri="{FF2B5EF4-FFF2-40B4-BE49-F238E27FC236}">
                <a16:creationId xmlns:a16="http://schemas.microsoft.com/office/drawing/2014/main" id="{A17D844E-0C7D-4DA8-9540-7A14DF9B6479}"/>
              </a:ext>
            </a:extLst>
          </p:cNvPr>
          <p:cNvSpPr txBox="1"/>
          <p:nvPr/>
        </p:nvSpPr>
        <p:spPr>
          <a:xfrm>
            <a:off x="8216614" y="4029804"/>
            <a:ext cx="2180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Commercial</a:t>
            </a:r>
            <a:r>
              <a:rPr kumimoji="1" lang="en-US" altLang="ja-JP" sz="1400" b="1" dirty="0">
                <a:solidFill>
                  <a:schemeClr val="bg1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detector </a:t>
            </a:r>
          </a:p>
          <a:p>
            <a:r>
              <a:rPr kumimoji="1" lang="en-US" altLang="ja-JP" sz="1400" b="1" dirty="0">
                <a:solidFill>
                  <a:schemeClr val="bg1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(VNIR/SWIR </a:t>
            </a:r>
            <a:r>
              <a:rPr kumimoji="1"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integrated</a:t>
            </a:r>
            <a:r>
              <a:rPr kumimoji="1" lang="en-US" altLang="ja-JP" sz="1400" b="1" dirty="0">
                <a:solidFill>
                  <a:schemeClr val="bg1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r>
              <a:rPr lang="en-US" altLang="ja-JP" sz="1400" b="1" dirty="0">
                <a:solidFill>
                  <a:schemeClr val="bg1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Pixel pitch : </a:t>
            </a:r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15μm</a:t>
            </a:r>
            <a:endParaRPr kumimoji="1" lang="ja-JP" altLang="en-US" sz="14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730473B-45D1-4B15-9A48-9F25B6117B60}"/>
              </a:ext>
            </a:extLst>
          </p:cNvPr>
          <p:cNvGrpSpPr/>
          <p:nvPr/>
        </p:nvGrpSpPr>
        <p:grpSpPr>
          <a:xfrm>
            <a:off x="45454" y="746862"/>
            <a:ext cx="11992346" cy="529981"/>
            <a:chOff x="1288079" y="824586"/>
            <a:chExt cx="7439800" cy="687043"/>
          </a:xfrm>
        </p:grpSpPr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10D20F9F-3404-4B26-A855-017A70571E29}"/>
                </a:ext>
              </a:extLst>
            </p:cNvPr>
            <p:cNvSpPr/>
            <p:nvPr/>
          </p:nvSpPr>
          <p:spPr>
            <a:xfrm>
              <a:off x="2384046" y="824586"/>
              <a:ext cx="864000" cy="687043"/>
            </a:xfrm>
            <a:custGeom>
              <a:avLst/>
              <a:gdLst>
                <a:gd name="connsiteX0" fmla="*/ 0 w 1220675"/>
                <a:gd name="connsiteY0" fmla="*/ 73241 h 732405"/>
                <a:gd name="connsiteX1" fmla="*/ 73241 w 1220675"/>
                <a:gd name="connsiteY1" fmla="*/ 0 h 732405"/>
                <a:gd name="connsiteX2" fmla="*/ 1147435 w 1220675"/>
                <a:gd name="connsiteY2" fmla="*/ 0 h 732405"/>
                <a:gd name="connsiteX3" fmla="*/ 1220676 w 1220675"/>
                <a:gd name="connsiteY3" fmla="*/ 73241 h 732405"/>
                <a:gd name="connsiteX4" fmla="*/ 1220675 w 1220675"/>
                <a:gd name="connsiteY4" fmla="*/ 659165 h 732405"/>
                <a:gd name="connsiteX5" fmla="*/ 1147434 w 1220675"/>
                <a:gd name="connsiteY5" fmla="*/ 732406 h 732405"/>
                <a:gd name="connsiteX6" fmla="*/ 73241 w 1220675"/>
                <a:gd name="connsiteY6" fmla="*/ 732405 h 732405"/>
                <a:gd name="connsiteX7" fmla="*/ 0 w 1220675"/>
                <a:gd name="connsiteY7" fmla="*/ 659164 h 732405"/>
                <a:gd name="connsiteX8" fmla="*/ 0 w 1220675"/>
                <a:gd name="connsiteY8" fmla="*/ 73241 h 73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0675" h="732405">
                  <a:moveTo>
                    <a:pt x="0" y="73241"/>
                  </a:moveTo>
                  <a:cubicBezTo>
                    <a:pt x="0" y="32791"/>
                    <a:pt x="32791" y="0"/>
                    <a:pt x="73241" y="0"/>
                  </a:cubicBezTo>
                  <a:lnTo>
                    <a:pt x="1147435" y="0"/>
                  </a:lnTo>
                  <a:cubicBezTo>
                    <a:pt x="1187885" y="0"/>
                    <a:pt x="1220676" y="32791"/>
                    <a:pt x="1220676" y="73241"/>
                  </a:cubicBezTo>
                  <a:cubicBezTo>
                    <a:pt x="1220676" y="268549"/>
                    <a:pt x="1220675" y="463857"/>
                    <a:pt x="1220675" y="659165"/>
                  </a:cubicBezTo>
                  <a:cubicBezTo>
                    <a:pt x="1220675" y="699615"/>
                    <a:pt x="1187884" y="732406"/>
                    <a:pt x="1147434" y="732406"/>
                  </a:cubicBezTo>
                  <a:lnTo>
                    <a:pt x="73241" y="732405"/>
                  </a:lnTo>
                  <a:cubicBezTo>
                    <a:pt x="32791" y="732405"/>
                    <a:pt x="0" y="699614"/>
                    <a:pt x="0" y="659164"/>
                  </a:cubicBezTo>
                  <a:lnTo>
                    <a:pt x="0" y="7324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701" tIns="116701" rIns="116701" bIns="116701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400" b="1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Satellite</a:t>
              </a:r>
              <a:endParaRPr kumimoji="1" lang="ja-JP" altLang="en-US" sz="1400" b="1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836ABF2F-62A5-4B62-A3EF-137E2557D638}"/>
                </a:ext>
              </a:extLst>
            </p:cNvPr>
            <p:cNvSpPr/>
            <p:nvPr/>
          </p:nvSpPr>
          <p:spPr>
            <a:xfrm>
              <a:off x="5671947" y="824586"/>
              <a:ext cx="864000" cy="687043"/>
            </a:xfrm>
            <a:custGeom>
              <a:avLst/>
              <a:gdLst>
                <a:gd name="connsiteX0" fmla="*/ 0 w 1220675"/>
                <a:gd name="connsiteY0" fmla="*/ 73241 h 732405"/>
                <a:gd name="connsiteX1" fmla="*/ 73241 w 1220675"/>
                <a:gd name="connsiteY1" fmla="*/ 0 h 732405"/>
                <a:gd name="connsiteX2" fmla="*/ 1147435 w 1220675"/>
                <a:gd name="connsiteY2" fmla="*/ 0 h 732405"/>
                <a:gd name="connsiteX3" fmla="*/ 1220676 w 1220675"/>
                <a:gd name="connsiteY3" fmla="*/ 73241 h 732405"/>
                <a:gd name="connsiteX4" fmla="*/ 1220675 w 1220675"/>
                <a:gd name="connsiteY4" fmla="*/ 659165 h 732405"/>
                <a:gd name="connsiteX5" fmla="*/ 1147434 w 1220675"/>
                <a:gd name="connsiteY5" fmla="*/ 732406 h 732405"/>
                <a:gd name="connsiteX6" fmla="*/ 73241 w 1220675"/>
                <a:gd name="connsiteY6" fmla="*/ 732405 h 732405"/>
                <a:gd name="connsiteX7" fmla="*/ 0 w 1220675"/>
                <a:gd name="connsiteY7" fmla="*/ 659164 h 732405"/>
                <a:gd name="connsiteX8" fmla="*/ 0 w 1220675"/>
                <a:gd name="connsiteY8" fmla="*/ 73241 h 73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0675" h="732405">
                  <a:moveTo>
                    <a:pt x="0" y="73241"/>
                  </a:moveTo>
                  <a:cubicBezTo>
                    <a:pt x="0" y="32791"/>
                    <a:pt x="32791" y="0"/>
                    <a:pt x="73241" y="0"/>
                  </a:cubicBezTo>
                  <a:lnTo>
                    <a:pt x="1147435" y="0"/>
                  </a:lnTo>
                  <a:cubicBezTo>
                    <a:pt x="1187885" y="0"/>
                    <a:pt x="1220676" y="32791"/>
                    <a:pt x="1220676" y="73241"/>
                  </a:cubicBezTo>
                  <a:cubicBezTo>
                    <a:pt x="1220676" y="268549"/>
                    <a:pt x="1220675" y="463857"/>
                    <a:pt x="1220675" y="659165"/>
                  </a:cubicBezTo>
                  <a:cubicBezTo>
                    <a:pt x="1220675" y="699615"/>
                    <a:pt x="1187884" y="732406"/>
                    <a:pt x="1147434" y="732406"/>
                  </a:cubicBezTo>
                  <a:lnTo>
                    <a:pt x="73241" y="732405"/>
                  </a:lnTo>
                  <a:cubicBezTo>
                    <a:pt x="32791" y="732405"/>
                    <a:pt x="0" y="699614"/>
                    <a:pt x="0" y="659164"/>
                  </a:cubicBezTo>
                  <a:lnTo>
                    <a:pt x="0" y="73241"/>
                  </a:lnTo>
                  <a:close/>
                </a:path>
              </a:pathLst>
            </a:custGeom>
            <a:solidFill>
              <a:srgbClr val="3333FF"/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221" tIns="86221" rIns="86221" bIns="86221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ja-JP" sz="1400" b="1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400" b="1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Spectrometer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400" b="1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53C7153D-B533-45F4-94C9-F1360CB5D899}"/>
                </a:ext>
              </a:extLst>
            </p:cNvPr>
            <p:cNvSpPr/>
            <p:nvPr/>
          </p:nvSpPr>
          <p:spPr>
            <a:xfrm>
              <a:off x="6767914" y="824586"/>
              <a:ext cx="864000" cy="687043"/>
            </a:xfrm>
            <a:custGeom>
              <a:avLst/>
              <a:gdLst>
                <a:gd name="connsiteX0" fmla="*/ 0 w 1220675"/>
                <a:gd name="connsiteY0" fmla="*/ 73241 h 732405"/>
                <a:gd name="connsiteX1" fmla="*/ 73241 w 1220675"/>
                <a:gd name="connsiteY1" fmla="*/ 0 h 732405"/>
                <a:gd name="connsiteX2" fmla="*/ 1147435 w 1220675"/>
                <a:gd name="connsiteY2" fmla="*/ 0 h 732405"/>
                <a:gd name="connsiteX3" fmla="*/ 1220676 w 1220675"/>
                <a:gd name="connsiteY3" fmla="*/ 73241 h 732405"/>
                <a:gd name="connsiteX4" fmla="*/ 1220675 w 1220675"/>
                <a:gd name="connsiteY4" fmla="*/ 659165 h 732405"/>
                <a:gd name="connsiteX5" fmla="*/ 1147434 w 1220675"/>
                <a:gd name="connsiteY5" fmla="*/ 732406 h 732405"/>
                <a:gd name="connsiteX6" fmla="*/ 73241 w 1220675"/>
                <a:gd name="connsiteY6" fmla="*/ 732405 h 732405"/>
                <a:gd name="connsiteX7" fmla="*/ 0 w 1220675"/>
                <a:gd name="connsiteY7" fmla="*/ 659164 h 732405"/>
                <a:gd name="connsiteX8" fmla="*/ 0 w 1220675"/>
                <a:gd name="connsiteY8" fmla="*/ 73241 h 73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0675" h="732405">
                  <a:moveTo>
                    <a:pt x="0" y="73241"/>
                  </a:moveTo>
                  <a:cubicBezTo>
                    <a:pt x="0" y="32791"/>
                    <a:pt x="32791" y="0"/>
                    <a:pt x="73241" y="0"/>
                  </a:cubicBezTo>
                  <a:lnTo>
                    <a:pt x="1147435" y="0"/>
                  </a:lnTo>
                  <a:cubicBezTo>
                    <a:pt x="1187885" y="0"/>
                    <a:pt x="1220676" y="32791"/>
                    <a:pt x="1220676" y="73241"/>
                  </a:cubicBezTo>
                  <a:cubicBezTo>
                    <a:pt x="1220676" y="268549"/>
                    <a:pt x="1220675" y="463857"/>
                    <a:pt x="1220675" y="659165"/>
                  </a:cubicBezTo>
                  <a:cubicBezTo>
                    <a:pt x="1220675" y="699615"/>
                    <a:pt x="1187884" y="732406"/>
                    <a:pt x="1147434" y="732406"/>
                  </a:cubicBezTo>
                  <a:lnTo>
                    <a:pt x="73241" y="732405"/>
                  </a:lnTo>
                  <a:cubicBezTo>
                    <a:pt x="32791" y="732405"/>
                    <a:pt x="0" y="699614"/>
                    <a:pt x="0" y="659164"/>
                  </a:cubicBezTo>
                  <a:lnTo>
                    <a:pt x="0" y="73241"/>
                  </a:lnTo>
                  <a:close/>
                </a:path>
              </a:pathLst>
            </a:custGeom>
            <a:solidFill>
              <a:srgbClr val="3333FF"/>
            </a:solidFill>
            <a:ln w="635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221" tIns="86221" rIns="86221" bIns="86221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400" b="1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Detector</a:t>
              </a:r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0138517F-5400-4269-8074-703281BCCEB1}"/>
                </a:ext>
              </a:extLst>
            </p:cNvPr>
            <p:cNvSpPr/>
            <p:nvPr/>
          </p:nvSpPr>
          <p:spPr>
            <a:xfrm>
              <a:off x="7863879" y="824586"/>
              <a:ext cx="864000" cy="687043"/>
            </a:xfrm>
            <a:custGeom>
              <a:avLst/>
              <a:gdLst>
                <a:gd name="connsiteX0" fmla="*/ 0 w 1220675"/>
                <a:gd name="connsiteY0" fmla="*/ 73241 h 732405"/>
                <a:gd name="connsiteX1" fmla="*/ 73241 w 1220675"/>
                <a:gd name="connsiteY1" fmla="*/ 0 h 732405"/>
                <a:gd name="connsiteX2" fmla="*/ 1147435 w 1220675"/>
                <a:gd name="connsiteY2" fmla="*/ 0 h 732405"/>
                <a:gd name="connsiteX3" fmla="*/ 1220676 w 1220675"/>
                <a:gd name="connsiteY3" fmla="*/ 73241 h 732405"/>
                <a:gd name="connsiteX4" fmla="*/ 1220675 w 1220675"/>
                <a:gd name="connsiteY4" fmla="*/ 659165 h 732405"/>
                <a:gd name="connsiteX5" fmla="*/ 1147434 w 1220675"/>
                <a:gd name="connsiteY5" fmla="*/ 732406 h 732405"/>
                <a:gd name="connsiteX6" fmla="*/ 73241 w 1220675"/>
                <a:gd name="connsiteY6" fmla="*/ 732405 h 732405"/>
                <a:gd name="connsiteX7" fmla="*/ 0 w 1220675"/>
                <a:gd name="connsiteY7" fmla="*/ 659164 h 732405"/>
                <a:gd name="connsiteX8" fmla="*/ 0 w 1220675"/>
                <a:gd name="connsiteY8" fmla="*/ 73241 h 73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0675" h="732405">
                  <a:moveTo>
                    <a:pt x="0" y="73241"/>
                  </a:moveTo>
                  <a:cubicBezTo>
                    <a:pt x="0" y="32791"/>
                    <a:pt x="32791" y="0"/>
                    <a:pt x="73241" y="0"/>
                  </a:cubicBezTo>
                  <a:lnTo>
                    <a:pt x="1147435" y="0"/>
                  </a:lnTo>
                  <a:cubicBezTo>
                    <a:pt x="1187885" y="0"/>
                    <a:pt x="1220676" y="32791"/>
                    <a:pt x="1220676" y="73241"/>
                  </a:cubicBezTo>
                  <a:cubicBezTo>
                    <a:pt x="1220676" y="268549"/>
                    <a:pt x="1220675" y="463857"/>
                    <a:pt x="1220675" y="659165"/>
                  </a:cubicBezTo>
                  <a:cubicBezTo>
                    <a:pt x="1220675" y="699615"/>
                    <a:pt x="1187884" y="732406"/>
                    <a:pt x="1147434" y="732406"/>
                  </a:cubicBezTo>
                  <a:lnTo>
                    <a:pt x="73241" y="732405"/>
                  </a:lnTo>
                  <a:cubicBezTo>
                    <a:pt x="32791" y="732405"/>
                    <a:pt x="0" y="699614"/>
                    <a:pt x="0" y="659164"/>
                  </a:cubicBezTo>
                  <a:lnTo>
                    <a:pt x="0" y="7324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701" tIns="116701" rIns="116701" bIns="116701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400" b="1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Signal</a:t>
              </a:r>
              <a:r>
                <a:rPr kumimoji="1" lang="ja-JP" altLang="en-US" sz="1400" b="1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 </a:t>
              </a:r>
              <a:r>
                <a:rPr kumimoji="1" lang="en-US" altLang="ja-JP" sz="1400" b="1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processor</a:t>
              </a:r>
              <a:endParaRPr kumimoji="1" lang="ja-JP" altLang="en-US" sz="1400" b="1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3916DC16-B800-4EB1-A74D-53FBEADF4E1B}"/>
                </a:ext>
              </a:extLst>
            </p:cNvPr>
            <p:cNvSpPr/>
            <p:nvPr/>
          </p:nvSpPr>
          <p:spPr>
            <a:xfrm>
              <a:off x="3480013" y="824586"/>
              <a:ext cx="864000" cy="687043"/>
            </a:xfrm>
            <a:custGeom>
              <a:avLst/>
              <a:gdLst>
                <a:gd name="connsiteX0" fmla="*/ 0 w 1220675"/>
                <a:gd name="connsiteY0" fmla="*/ 73241 h 732405"/>
                <a:gd name="connsiteX1" fmla="*/ 73241 w 1220675"/>
                <a:gd name="connsiteY1" fmla="*/ 0 h 732405"/>
                <a:gd name="connsiteX2" fmla="*/ 1147435 w 1220675"/>
                <a:gd name="connsiteY2" fmla="*/ 0 h 732405"/>
                <a:gd name="connsiteX3" fmla="*/ 1220676 w 1220675"/>
                <a:gd name="connsiteY3" fmla="*/ 73241 h 732405"/>
                <a:gd name="connsiteX4" fmla="*/ 1220675 w 1220675"/>
                <a:gd name="connsiteY4" fmla="*/ 659165 h 732405"/>
                <a:gd name="connsiteX5" fmla="*/ 1147434 w 1220675"/>
                <a:gd name="connsiteY5" fmla="*/ 732406 h 732405"/>
                <a:gd name="connsiteX6" fmla="*/ 73241 w 1220675"/>
                <a:gd name="connsiteY6" fmla="*/ 732405 h 732405"/>
                <a:gd name="connsiteX7" fmla="*/ 0 w 1220675"/>
                <a:gd name="connsiteY7" fmla="*/ 659164 h 732405"/>
                <a:gd name="connsiteX8" fmla="*/ 0 w 1220675"/>
                <a:gd name="connsiteY8" fmla="*/ 73241 h 73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0675" h="732405">
                  <a:moveTo>
                    <a:pt x="0" y="73241"/>
                  </a:moveTo>
                  <a:cubicBezTo>
                    <a:pt x="0" y="32791"/>
                    <a:pt x="32791" y="0"/>
                    <a:pt x="73241" y="0"/>
                  </a:cubicBezTo>
                  <a:lnTo>
                    <a:pt x="1147435" y="0"/>
                  </a:lnTo>
                  <a:cubicBezTo>
                    <a:pt x="1187885" y="0"/>
                    <a:pt x="1220676" y="32791"/>
                    <a:pt x="1220676" y="73241"/>
                  </a:cubicBezTo>
                  <a:cubicBezTo>
                    <a:pt x="1220676" y="268549"/>
                    <a:pt x="1220675" y="463857"/>
                    <a:pt x="1220675" y="659165"/>
                  </a:cubicBezTo>
                  <a:cubicBezTo>
                    <a:pt x="1220675" y="699615"/>
                    <a:pt x="1187884" y="732406"/>
                    <a:pt x="1147434" y="732406"/>
                  </a:cubicBezTo>
                  <a:lnTo>
                    <a:pt x="73241" y="732405"/>
                  </a:lnTo>
                  <a:cubicBezTo>
                    <a:pt x="32791" y="732405"/>
                    <a:pt x="0" y="699614"/>
                    <a:pt x="0" y="659164"/>
                  </a:cubicBezTo>
                  <a:lnTo>
                    <a:pt x="0" y="73241"/>
                  </a:lnTo>
                  <a:close/>
                </a:path>
              </a:pathLst>
            </a:custGeom>
            <a:solidFill>
              <a:srgbClr val="3333FF"/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701" tIns="116701" rIns="116701" bIns="116701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400" b="1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Scanning</a:t>
              </a:r>
            </a:p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400" b="1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method</a:t>
              </a:r>
              <a:endParaRPr kumimoji="1" lang="ja-JP" altLang="en-US" sz="1400" b="1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91994D7B-8609-4B7E-BBB2-096D9056C75B}"/>
                </a:ext>
              </a:extLst>
            </p:cNvPr>
            <p:cNvSpPr/>
            <p:nvPr/>
          </p:nvSpPr>
          <p:spPr>
            <a:xfrm>
              <a:off x="4575980" y="824586"/>
              <a:ext cx="864000" cy="687043"/>
            </a:xfrm>
            <a:custGeom>
              <a:avLst/>
              <a:gdLst>
                <a:gd name="connsiteX0" fmla="*/ 0 w 1220675"/>
                <a:gd name="connsiteY0" fmla="*/ 73241 h 732405"/>
                <a:gd name="connsiteX1" fmla="*/ 73241 w 1220675"/>
                <a:gd name="connsiteY1" fmla="*/ 0 h 732405"/>
                <a:gd name="connsiteX2" fmla="*/ 1147435 w 1220675"/>
                <a:gd name="connsiteY2" fmla="*/ 0 h 732405"/>
                <a:gd name="connsiteX3" fmla="*/ 1220676 w 1220675"/>
                <a:gd name="connsiteY3" fmla="*/ 73241 h 732405"/>
                <a:gd name="connsiteX4" fmla="*/ 1220675 w 1220675"/>
                <a:gd name="connsiteY4" fmla="*/ 659165 h 732405"/>
                <a:gd name="connsiteX5" fmla="*/ 1147434 w 1220675"/>
                <a:gd name="connsiteY5" fmla="*/ 732406 h 732405"/>
                <a:gd name="connsiteX6" fmla="*/ 73241 w 1220675"/>
                <a:gd name="connsiteY6" fmla="*/ 732405 h 732405"/>
                <a:gd name="connsiteX7" fmla="*/ 0 w 1220675"/>
                <a:gd name="connsiteY7" fmla="*/ 659164 h 732405"/>
                <a:gd name="connsiteX8" fmla="*/ 0 w 1220675"/>
                <a:gd name="connsiteY8" fmla="*/ 73241 h 73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0675" h="732405">
                  <a:moveTo>
                    <a:pt x="0" y="73241"/>
                  </a:moveTo>
                  <a:cubicBezTo>
                    <a:pt x="0" y="32791"/>
                    <a:pt x="32791" y="0"/>
                    <a:pt x="73241" y="0"/>
                  </a:cubicBezTo>
                  <a:lnTo>
                    <a:pt x="1147435" y="0"/>
                  </a:lnTo>
                  <a:cubicBezTo>
                    <a:pt x="1187885" y="0"/>
                    <a:pt x="1220676" y="32791"/>
                    <a:pt x="1220676" y="73241"/>
                  </a:cubicBezTo>
                  <a:cubicBezTo>
                    <a:pt x="1220676" y="268549"/>
                    <a:pt x="1220675" y="463857"/>
                    <a:pt x="1220675" y="659165"/>
                  </a:cubicBezTo>
                  <a:cubicBezTo>
                    <a:pt x="1220675" y="699615"/>
                    <a:pt x="1187884" y="732406"/>
                    <a:pt x="1147434" y="732406"/>
                  </a:cubicBezTo>
                  <a:lnTo>
                    <a:pt x="73241" y="732405"/>
                  </a:lnTo>
                  <a:cubicBezTo>
                    <a:pt x="32791" y="732405"/>
                    <a:pt x="0" y="699614"/>
                    <a:pt x="0" y="659164"/>
                  </a:cubicBezTo>
                  <a:lnTo>
                    <a:pt x="0" y="7324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221" tIns="86221" rIns="86221" bIns="86221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400" b="1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Telescope</a:t>
              </a:r>
              <a:endParaRPr kumimoji="1" lang="ja-JP" altLang="en-US" sz="1400" b="1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BC341E28-8A50-4D03-8628-3462D7E75C29}"/>
                </a:ext>
              </a:extLst>
            </p:cNvPr>
            <p:cNvSpPr/>
            <p:nvPr/>
          </p:nvSpPr>
          <p:spPr>
            <a:xfrm>
              <a:off x="1288079" y="824586"/>
              <a:ext cx="864000" cy="687043"/>
            </a:xfrm>
            <a:custGeom>
              <a:avLst/>
              <a:gdLst>
                <a:gd name="connsiteX0" fmla="*/ 0 w 1220675"/>
                <a:gd name="connsiteY0" fmla="*/ 73241 h 732405"/>
                <a:gd name="connsiteX1" fmla="*/ 73241 w 1220675"/>
                <a:gd name="connsiteY1" fmla="*/ 0 h 732405"/>
                <a:gd name="connsiteX2" fmla="*/ 1147435 w 1220675"/>
                <a:gd name="connsiteY2" fmla="*/ 0 h 732405"/>
                <a:gd name="connsiteX3" fmla="*/ 1220676 w 1220675"/>
                <a:gd name="connsiteY3" fmla="*/ 73241 h 732405"/>
                <a:gd name="connsiteX4" fmla="*/ 1220675 w 1220675"/>
                <a:gd name="connsiteY4" fmla="*/ 659165 h 732405"/>
                <a:gd name="connsiteX5" fmla="*/ 1147434 w 1220675"/>
                <a:gd name="connsiteY5" fmla="*/ 732406 h 732405"/>
                <a:gd name="connsiteX6" fmla="*/ 73241 w 1220675"/>
                <a:gd name="connsiteY6" fmla="*/ 732405 h 732405"/>
                <a:gd name="connsiteX7" fmla="*/ 0 w 1220675"/>
                <a:gd name="connsiteY7" fmla="*/ 659164 h 732405"/>
                <a:gd name="connsiteX8" fmla="*/ 0 w 1220675"/>
                <a:gd name="connsiteY8" fmla="*/ 73241 h 73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0675" h="732405">
                  <a:moveTo>
                    <a:pt x="0" y="73241"/>
                  </a:moveTo>
                  <a:cubicBezTo>
                    <a:pt x="0" y="32791"/>
                    <a:pt x="32791" y="0"/>
                    <a:pt x="73241" y="0"/>
                  </a:cubicBezTo>
                  <a:lnTo>
                    <a:pt x="1147435" y="0"/>
                  </a:lnTo>
                  <a:cubicBezTo>
                    <a:pt x="1187885" y="0"/>
                    <a:pt x="1220676" y="32791"/>
                    <a:pt x="1220676" y="73241"/>
                  </a:cubicBezTo>
                  <a:cubicBezTo>
                    <a:pt x="1220676" y="268549"/>
                    <a:pt x="1220675" y="463857"/>
                    <a:pt x="1220675" y="659165"/>
                  </a:cubicBezTo>
                  <a:cubicBezTo>
                    <a:pt x="1220675" y="699615"/>
                    <a:pt x="1187884" y="732406"/>
                    <a:pt x="1147434" y="732406"/>
                  </a:cubicBezTo>
                  <a:lnTo>
                    <a:pt x="73241" y="732405"/>
                  </a:lnTo>
                  <a:cubicBezTo>
                    <a:pt x="32791" y="732405"/>
                    <a:pt x="0" y="699614"/>
                    <a:pt x="0" y="659164"/>
                  </a:cubicBezTo>
                  <a:lnTo>
                    <a:pt x="0" y="7324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701" tIns="116701" rIns="116701" bIns="116701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400" b="1" dirty="0">
                  <a:latin typeface="Helvetica" panose="020B0604020202020204" pitchFamily="34" charset="0"/>
                  <a:ea typeface="游ゴシック Medium" panose="020B0500000000000000" pitchFamily="50" charset="-128"/>
                  <a:cs typeface="Helvetica" panose="020B0604020202020204" pitchFamily="34" charset="0"/>
                </a:rPr>
                <a:t>Target</a:t>
              </a:r>
              <a:endParaRPr kumimoji="1" lang="ja-JP" altLang="en-US" sz="1400" b="1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01A15D0F-5594-4658-822F-BEE59D5A94E6}"/>
                </a:ext>
              </a:extLst>
            </p:cNvPr>
            <p:cNvSpPr/>
            <p:nvPr/>
          </p:nvSpPr>
          <p:spPr>
            <a:xfrm>
              <a:off x="2197427" y="1049110"/>
              <a:ext cx="182149" cy="237994"/>
            </a:xfrm>
            <a:custGeom>
              <a:avLst/>
              <a:gdLst>
                <a:gd name="connsiteX0" fmla="*/ 0 w 258783"/>
                <a:gd name="connsiteY0" fmla="*/ 60545 h 302727"/>
                <a:gd name="connsiteX1" fmla="*/ 129392 w 258783"/>
                <a:gd name="connsiteY1" fmla="*/ 60545 h 302727"/>
                <a:gd name="connsiteX2" fmla="*/ 129392 w 258783"/>
                <a:gd name="connsiteY2" fmla="*/ 0 h 302727"/>
                <a:gd name="connsiteX3" fmla="*/ 258783 w 258783"/>
                <a:gd name="connsiteY3" fmla="*/ 151364 h 302727"/>
                <a:gd name="connsiteX4" fmla="*/ 129392 w 258783"/>
                <a:gd name="connsiteY4" fmla="*/ 302727 h 302727"/>
                <a:gd name="connsiteX5" fmla="*/ 129392 w 258783"/>
                <a:gd name="connsiteY5" fmla="*/ 242182 h 302727"/>
                <a:gd name="connsiteX6" fmla="*/ 0 w 258783"/>
                <a:gd name="connsiteY6" fmla="*/ 242182 h 302727"/>
                <a:gd name="connsiteX7" fmla="*/ 0 w 258783"/>
                <a:gd name="connsiteY7" fmla="*/ 60545 h 3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83" h="302727">
                  <a:moveTo>
                    <a:pt x="0" y="60545"/>
                  </a:moveTo>
                  <a:lnTo>
                    <a:pt x="129392" y="60545"/>
                  </a:lnTo>
                  <a:lnTo>
                    <a:pt x="129392" y="0"/>
                  </a:lnTo>
                  <a:lnTo>
                    <a:pt x="258783" y="151364"/>
                  </a:lnTo>
                  <a:lnTo>
                    <a:pt x="129392" y="302727"/>
                  </a:lnTo>
                  <a:lnTo>
                    <a:pt x="129392" y="242182"/>
                  </a:lnTo>
                  <a:lnTo>
                    <a:pt x="0" y="242182"/>
                  </a:lnTo>
                  <a:lnTo>
                    <a:pt x="0" y="60545"/>
                  </a:lnTo>
                  <a:close/>
                </a:path>
              </a:pathLst>
            </a:custGeom>
            <a:solidFill>
              <a:srgbClr val="8497B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0545" rIns="77635" bIns="6054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600" b="1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13DEE811-F0DD-428B-8868-B45F3DED2DDA}"/>
                </a:ext>
              </a:extLst>
            </p:cNvPr>
            <p:cNvSpPr/>
            <p:nvPr/>
          </p:nvSpPr>
          <p:spPr>
            <a:xfrm>
              <a:off x="3283290" y="1049110"/>
              <a:ext cx="182149" cy="237994"/>
            </a:xfrm>
            <a:custGeom>
              <a:avLst/>
              <a:gdLst>
                <a:gd name="connsiteX0" fmla="*/ 0 w 258783"/>
                <a:gd name="connsiteY0" fmla="*/ 60545 h 302727"/>
                <a:gd name="connsiteX1" fmla="*/ 129392 w 258783"/>
                <a:gd name="connsiteY1" fmla="*/ 60545 h 302727"/>
                <a:gd name="connsiteX2" fmla="*/ 129392 w 258783"/>
                <a:gd name="connsiteY2" fmla="*/ 0 h 302727"/>
                <a:gd name="connsiteX3" fmla="*/ 258783 w 258783"/>
                <a:gd name="connsiteY3" fmla="*/ 151364 h 302727"/>
                <a:gd name="connsiteX4" fmla="*/ 129392 w 258783"/>
                <a:gd name="connsiteY4" fmla="*/ 302727 h 302727"/>
                <a:gd name="connsiteX5" fmla="*/ 129392 w 258783"/>
                <a:gd name="connsiteY5" fmla="*/ 242182 h 302727"/>
                <a:gd name="connsiteX6" fmla="*/ 0 w 258783"/>
                <a:gd name="connsiteY6" fmla="*/ 242182 h 302727"/>
                <a:gd name="connsiteX7" fmla="*/ 0 w 258783"/>
                <a:gd name="connsiteY7" fmla="*/ 60545 h 3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83" h="302727">
                  <a:moveTo>
                    <a:pt x="0" y="60545"/>
                  </a:moveTo>
                  <a:lnTo>
                    <a:pt x="129392" y="60545"/>
                  </a:lnTo>
                  <a:lnTo>
                    <a:pt x="129392" y="0"/>
                  </a:lnTo>
                  <a:lnTo>
                    <a:pt x="258783" y="151364"/>
                  </a:lnTo>
                  <a:lnTo>
                    <a:pt x="129392" y="302727"/>
                  </a:lnTo>
                  <a:lnTo>
                    <a:pt x="129392" y="242182"/>
                  </a:lnTo>
                  <a:lnTo>
                    <a:pt x="0" y="242182"/>
                  </a:lnTo>
                  <a:lnTo>
                    <a:pt x="0" y="60545"/>
                  </a:lnTo>
                  <a:close/>
                </a:path>
              </a:pathLst>
            </a:custGeom>
            <a:solidFill>
              <a:srgbClr val="8497B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0545" rIns="77635" bIns="6054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600" b="1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0872F4F2-02ED-42CE-A0DC-0D408EA8BAA4}"/>
                </a:ext>
              </a:extLst>
            </p:cNvPr>
            <p:cNvSpPr/>
            <p:nvPr/>
          </p:nvSpPr>
          <p:spPr>
            <a:xfrm>
              <a:off x="4390739" y="1049110"/>
              <a:ext cx="182149" cy="237994"/>
            </a:xfrm>
            <a:custGeom>
              <a:avLst/>
              <a:gdLst>
                <a:gd name="connsiteX0" fmla="*/ 0 w 258783"/>
                <a:gd name="connsiteY0" fmla="*/ 60545 h 302727"/>
                <a:gd name="connsiteX1" fmla="*/ 129392 w 258783"/>
                <a:gd name="connsiteY1" fmla="*/ 60545 h 302727"/>
                <a:gd name="connsiteX2" fmla="*/ 129392 w 258783"/>
                <a:gd name="connsiteY2" fmla="*/ 0 h 302727"/>
                <a:gd name="connsiteX3" fmla="*/ 258783 w 258783"/>
                <a:gd name="connsiteY3" fmla="*/ 151364 h 302727"/>
                <a:gd name="connsiteX4" fmla="*/ 129392 w 258783"/>
                <a:gd name="connsiteY4" fmla="*/ 302727 h 302727"/>
                <a:gd name="connsiteX5" fmla="*/ 129392 w 258783"/>
                <a:gd name="connsiteY5" fmla="*/ 242182 h 302727"/>
                <a:gd name="connsiteX6" fmla="*/ 0 w 258783"/>
                <a:gd name="connsiteY6" fmla="*/ 242182 h 302727"/>
                <a:gd name="connsiteX7" fmla="*/ 0 w 258783"/>
                <a:gd name="connsiteY7" fmla="*/ 60545 h 3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83" h="302727">
                  <a:moveTo>
                    <a:pt x="0" y="60545"/>
                  </a:moveTo>
                  <a:lnTo>
                    <a:pt x="129392" y="60545"/>
                  </a:lnTo>
                  <a:lnTo>
                    <a:pt x="129392" y="0"/>
                  </a:lnTo>
                  <a:lnTo>
                    <a:pt x="258783" y="151364"/>
                  </a:lnTo>
                  <a:lnTo>
                    <a:pt x="129392" y="302727"/>
                  </a:lnTo>
                  <a:lnTo>
                    <a:pt x="129392" y="242182"/>
                  </a:lnTo>
                  <a:lnTo>
                    <a:pt x="0" y="242182"/>
                  </a:lnTo>
                  <a:lnTo>
                    <a:pt x="0" y="60545"/>
                  </a:lnTo>
                  <a:close/>
                </a:path>
              </a:pathLst>
            </a:custGeom>
            <a:solidFill>
              <a:srgbClr val="8497B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0545" rIns="77635" bIns="6054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600" b="1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07151448-D777-4145-9915-FDFA0D7B7250}"/>
                </a:ext>
              </a:extLst>
            </p:cNvPr>
            <p:cNvSpPr/>
            <p:nvPr/>
          </p:nvSpPr>
          <p:spPr>
            <a:xfrm>
              <a:off x="5464889" y="1049111"/>
              <a:ext cx="182149" cy="237994"/>
            </a:xfrm>
            <a:custGeom>
              <a:avLst/>
              <a:gdLst>
                <a:gd name="connsiteX0" fmla="*/ 0 w 258783"/>
                <a:gd name="connsiteY0" fmla="*/ 60545 h 302727"/>
                <a:gd name="connsiteX1" fmla="*/ 129392 w 258783"/>
                <a:gd name="connsiteY1" fmla="*/ 60545 h 302727"/>
                <a:gd name="connsiteX2" fmla="*/ 129392 w 258783"/>
                <a:gd name="connsiteY2" fmla="*/ 0 h 302727"/>
                <a:gd name="connsiteX3" fmla="*/ 258783 w 258783"/>
                <a:gd name="connsiteY3" fmla="*/ 151364 h 302727"/>
                <a:gd name="connsiteX4" fmla="*/ 129392 w 258783"/>
                <a:gd name="connsiteY4" fmla="*/ 302727 h 302727"/>
                <a:gd name="connsiteX5" fmla="*/ 129392 w 258783"/>
                <a:gd name="connsiteY5" fmla="*/ 242182 h 302727"/>
                <a:gd name="connsiteX6" fmla="*/ 0 w 258783"/>
                <a:gd name="connsiteY6" fmla="*/ 242182 h 302727"/>
                <a:gd name="connsiteX7" fmla="*/ 0 w 258783"/>
                <a:gd name="connsiteY7" fmla="*/ 60545 h 3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83" h="302727">
                  <a:moveTo>
                    <a:pt x="0" y="60545"/>
                  </a:moveTo>
                  <a:lnTo>
                    <a:pt x="129392" y="60545"/>
                  </a:lnTo>
                  <a:lnTo>
                    <a:pt x="129392" y="0"/>
                  </a:lnTo>
                  <a:lnTo>
                    <a:pt x="258783" y="151364"/>
                  </a:lnTo>
                  <a:lnTo>
                    <a:pt x="129392" y="302727"/>
                  </a:lnTo>
                  <a:lnTo>
                    <a:pt x="129392" y="242182"/>
                  </a:lnTo>
                  <a:lnTo>
                    <a:pt x="0" y="242182"/>
                  </a:lnTo>
                  <a:lnTo>
                    <a:pt x="0" y="60545"/>
                  </a:lnTo>
                  <a:close/>
                </a:path>
              </a:pathLst>
            </a:custGeom>
            <a:solidFill>
              <a:srgbClr val="8497B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0545" rIns="77635" bIns="6054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600" b="1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555D4B52-CA5E-43F8-A0F8-599C6B41D894}"/>
                </a:ext>
              </a:extLst>
            </p:cNvPr>
            <p:cNvSpPr/>
            <p:nvPr/>
          </p:nvSpPr>
          <p:spPr>
            <a:xfrm>
              <a:off x="6559642" y="1061377"/>
              <a:ext cx="182149" cy="237994"/>
            </a:xfrm>
            <a:custGeom>
              <a:avLst/>
              <a:gdLst>
                <a:gd name="connsiteX0" fmla="*/ 0 w 258783"/>
                <a:gd name="connsiteY0" fmla="*/ 60545 h 302727"/>
                <a:gd name="connsiteX1" fmla="*/ 129392 w 258783"/>
                <a:gd name="connsiteY1" fmla="*/ 60545 h 302727"/>
                <a:gd name="connsiteX2" fmla="*/ 129392 w 258783"/>
                <a:gd name="connsiteY2" fmla="*/ 0 h 302727"/>
                <a:gd name="connsiteX3" fmla="*/ 258783 w 258783"/>
                <a:gd name="connsiteY3" fmla="*/ 151364 h 302727"/>
                <a:gd name="connsiteX4" fmla="*/ 129392 w 258783"/>
                <a:gd name="connsiteY4" fmla="*/ 302727 h 302727"/>
                <a:gd name="connsiteX5" fmla="*/ 129392 w 258783"/>
                <a:gd name="connsiteY5" fmla="*/ 242182 h 302727"/>
                <a:gd name="connsiteX6" fmla="*/ 0 w 258783"/>
                <a:gd name="connsiteY6" fmla="*/ 242182 h 302727"/>
                <a:gd name="connsiteX7" fmla="*/ 0 w 258783"/>
                <a:gd name="connsiteY7" fmla="*/ 60545 h 3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83" h="302727">
                  <a:moveTo>
                    <a:pt x="0" y="60545"/>
                  </a:moveTo>
                  <a:lnTo>
                    <a:pt x="129392" y="60545"/>
                  </a:lnTo>
                  <a:lnTo>
                    <a:pt x="129392" y="0"/>
                  </a:lnTo>
                  <a:lnTo>
                    <a:pt x="258783" y="151364"/>
                  </a:lnTo>
                  <a:lnTo>
                    <a:pt x="129392" y="302727"/>
                  </a:lnTo>
                  <a:lnTo>
                    <a:pt x="129392" y="242182"/>
                  </a:lnTo>
                  <a:lnTo>
                    <a:pt x="0" y="242182"/>
                  </a:lnTo>
                  <a:lnTo>
                    <a:pt x="0" y="60545"/>
                  </a:lnTo>
                  <a:close/>
                </a:path>
              </a:pathLst>
            </a:custGeom>
            <a:solidFill>
              <a:srgbClr val="8497B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0545" rIns="77635" bIns="6054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600" b="1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D0268CDC-0BE9-47F0-AE8E-04A2CE30ADD3}"/>
                </a:ext>
              </a:extLst>
            </p:cNvPr>
            <p:cNvSpPr/>
            <p:nvPr/>
          </p:nvSpPr>
          <p:spPr>
            <a:xfrm>
              <a:off x="7663644" y="1046111"/>
              <a:ext cx="182149" cy="237994"/>
            </a:xfrm>
            <a:custGeom>
              <a:avLst/>
              <a:gdLst>
                <a:gd name="connsiteX0" fmla="*/ 0 w 258783"/>
                <a:gd name="connsiteY0" fmla="*/ 60545 h 302727"/>
                <a:gd name="connsiteX1" fmla="*/ 129392 w 258783"/>
                <a:gd name="connsiteY1" fmla="*/ 60545 h 302727"/>
                <a:gd name="connsiteX2" fmla="*/ 129392 w 258783"/>
                <a:gd name="connsiteY2" fmla="*/ 0 h 302727"/>
                <a:gd name="connsiteX3" fmla="*/ 258783 w 258783"/>
                <a:gd name="connsiteY3" fmla="*/ 151364 h 302727"/>
                <a:gd name="connsiteX4" fmla="*/ 129392 w 258783"/>
                <a:gd name="connsiteY4" fmla="*/ 302727 h 302727"/>
                <a:gd name="connsiteX5" fmla="*/ 129392 w 258783"/>
                <a:gd name="connsiteY5" fmla="*/ 242182 h 302727"/>
                <a:gd name="connsiteX6" fmla="*/ 0 w 258783"/>
                <a:gd name="connsiteY6" fmla="*/ 242182 h 302727"/>
                <a:gd name="connsiteX7" fmla="*/ 0 w 258783"/>
                <a:gd name="connsiteY7" fmla="*/ 60545 h 3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83" h="302727">
                  <a:moveTo>
                    <a:pt x="0" y="60545"/>
                  </a:moveTo>
                  <a:lnTo>
                    <a:pt x="129392" y="60545"/>
                  </a:lnTo>
                  <a:lnTo>
                    <a:pt x="129392" y="0"/>
                  </a:lnTo>
                  <a:lnTo>
                    <a:pt x="258783" y="151364"/>
                  </a:lnTo>
                  <a:lnTo>
                    <a:pt x="129392" y="302727"/>
                  </a:lnTo>
                  <a:lnTo>
                    <a:pt x="129392" y="242182"/>
                  </a:lnTo>
                  <a:lnTo>
                    <a:pt x="0" y="242182"/>
                  </a:lnTo>
                  <a:lnTo>
                    <a:pt x="0" y="60545"/>
                  </a:lnTo>
                  <a:close/>
                </a:path>
              </a:pathLst>
            </a:custGeom>
            <a:solidFill>
              <a:srgbClr val="8497B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0545" rIns="77635" bIns="6054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600" b="1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endParaRPr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A8103CE1-2BDC-5CF6-3E36-A42873A5A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555" y="1598915"/>
            <a:ext cx="1254752" cy="1137641"/>
          </a:xfrm>
          <a:prstGeom prst="rect">
            <a:avLst/>
          </a:prstGeom>
        </p:spPr>
      </p:pic>
      <p:grpSp>
        <p:nvGrpSpPr>
          <p:cNvPr id="393" name="グループ化 392">
            <a:extLst>
              <a:ext uri="{FF2B5EF4-FFF2-40B4-BE49-F238E27FC236}">
                <a16:creationId xmlns:a16="http://schemas.microsoft.com/office/drawing/2014/main" id="{57D0CC61-B29E-6FC9-1CF1-1AD175D4E3B0}"/>
              </a:ext>
            </a:extLst>
          </p:cNvPr>
          <p:cNvGrpSpPr/>
          <p:nvPr/>
        </p:nvGrpSpPr>
        <p:grpSpPr>
          <a:xfrm>
            <a:off x="5046687" y="2292484"/>
            <a:ext cx="1448781" cy="1247447"/>
            <a:chOff x="5398712" y="1753208"/>
            <a:chExt cx="1448781" cy="1247447"/>
          </a:xfrm>
        </p:grpSpPr>
        <p:sp>
          <p:nvSpPr>
            <p:cNvPr id="181" name="テキスト ボックス 180">
              <a:extLst>
                <a:ext uri="{FF2B5EF4-FFF2-40B4-BE49-F238E27FC236}">
                  <a16:creationId xmlns:a16="http://schemas.microsoft.com/office/drawing/2014/main" id="{06B2FC5A-2DB1-4D4C-8612-7A58D00C5CF8}"/>
                </a:ext>
              </a:extLst>
            </p:cNvPr>
            <p:cNvSpPr txBox="1"/>
            <p:nvPr/>
          </p:nvSpPr>
          <p:spPr>
            <a:xfrm>
              <a:off x="5398712" y="2477435"/>
              <a:ext cx="144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Aperture:</a:t>
              </a:r>
            </a:p>
            <a:p>
              <a:r>
                <a:rPr kumimoji="1"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 300mm</a:t>
              </a:r>
              <a:endParaRPr kumimoji="1" lang="ja-JP" alt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096ED81B-4EA2-1C8E-555C-CF1B4CE9AFEF}"/>
                </a:ext>
              </a:extLst>
            </p:cNvPr>
            <p:cNvGrpSpPr/>
            <p:nvPr/>
          </p:nvGrpSpPr>
          <p:grpSpPr>
            <a:xfrm>
              <a:off x="5577464" y="1753208"/>
              <a:ext cx="636432" cy="674804"/>
              <a:chOff x="5962654" y="1887914"/>
              <a:chExt cx="636432" cy="674804"/>
            </a:xfrm>
          </p:grpSpPr>
          <p:sp>
            <p:nvSpPr>
              <p:cNvPr id="292" name="楕円 291">
                <a:extLst>
                  <a:ext uri="{FF2B5EF4-FFF2-40B4-BE49-F238E27FC236}">
                    <a16:creationId xmlns:a16="http://schemas.microsoft.com/office/drawing/2014/main" id="{F94117EA-8BF1-442D-855D-38551D02558B}"/>
                  </a:ext>
                </a:extLst>
              </p:cNvPr>
              <p:cNvSpPr/>
              <p:nvPr/>
            </p:nvSpPr>
            <p:spPr>
              <a:xfrm>
                <a:off x="5982709" y="1887914"/>
                <a:ext cx="616377" cy="615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293" name="直線コネクタ 292">
                <a:extLst>
                  <a:ext uri="{FF2B5EF4-FFF2-40B4-BE49-F238E27FC236}">
                    <a16:creationId xmlns:a16="http://schemas.microsoft.com/office/drawing/2014/main" id="{716E0C30-416B-4301-A3C5-585E996AFE3F}"/>
                  </a:ext>
                </a:extLst>
              </p:cNvPr>
              <p:cNvCxnSpPr>
                <a:cxnSpLocks/>
                <a:endCxn id="292" idx="2"/>
              </p:cNvCxnSpPr>
              <p:nvPr/>
            </p:nvCxnSpPr>
            <p:spPr>
              <a:xfrm flipV="1">
                <a:off x="5982708" y="2195714"/>
                <a:ext cx="0" cy="32927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線コネクタ 293">
                <a:extLst>
                  <a:ext uri="{FF2B5EF4-FFF2-40B4-BE49-F238E27FC236}">
                    <a16:creationId xmlns:a16="http://schemas.microsoft.com/office/drawing/2014/main" id="{4739AF09-9611-47A6-98BB-5A296C1429AD}"/>
                  </a:ext>
                </a:extLst>
              </p:cNvPr>
              <p:cNvCxnSpPr>
                <a:cxnSpLocks/>
                <a:endCxn id="292" idx="6"/>
              </p:cNvCxnSpPr>
              <p:nvPr/>
            </p:nvCxnSpPr>
            <p:spPr>
              <a:xfrm flipV="1">
                <a:off x="6590623" y="2195714"/>
                <a:ext cx="8463" cy="32927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線コネクタ 294">
                <a:extLst>
                  <a:ext uri="{FF2B5EF4-FFF2-40B4-BE49-F238E27FC236}">
                    <a16:creationId xmlns:a16="http://schemas.microsoft.com/office/drawing/2014/main" id="{27786C6A-3B7B-4BF2-B74D-44160D1010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2654" y="2562718"/>
                <a:ext cx="627969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7" name="図 606">
            <a:extLst>
              <a:ext uri="{FF2B5EF4-FFF2-40B4-BE49-F238E27FC236}">
                <a16:creationId xmlns:a16="http://schemas.microsoft.com/office/drawing/2014/main" id="{F155AF64-38C7-2BD4-BA4B-7F5B94195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48" y="2243243"/>
            <a:ext cx="1066879" cy="797312"/>
          </a:xfrm>
          <a:prstGeom prst="rect">
            <a:avLst/>
          </a:prstGeom>
        </p:spPr>
      </p:pic>
      <p:sp>
        <p:nvSpPr>
          <p:cNvPr id="608" name="テキスト ボックス 607">
            <a:extLst>
              <a:ext uri="{FF2B5EF4-FFF2-40B4-BE49-F238E27FC236}">
                <a16:creationId xmlns:a16="http://schemas.microsoft.com/office/drawing/2014/main" id="{DA432894-C533-A5C4-63DF-3FE8C594498E}"/>
              </a:ext>
            </a:extLst>
          </p:cNvPr>
          <p:cNvSpPr txBox="1"/>
          <p:nvPr/>
        </p:nvSpPr>
        <p:spPr>
          <a:xfrm>
            <a:off x="8616995" y="3120855"/>
            <a:ext cx="2272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HgCdTe</a:t>
            </a:r>
            <a:r>
              <a:rPr kumimoji="1" lang="ja-JP" alt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for SWIR</a:t>
            </a:r>
          </a:p>
          <a:p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120K</a:t>
            </a:r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※sample image</a:t>
            </a:r>
          </a:p>
        </p:txBody>
      </p:sp>
      <p:sp>
        <p:nvSpPr>
          <p:cNvPr id="610" name="テキスト ボックス 609">
            <a:extLst>
              <a:ext uri="{FF2B5EF4-FFF2-40B4-BE49-F238E27FC236}">
                <a16:creationId xmlns:a16="http://schemas.microsoft.com/office/drawing/2014/main" id="{5A40AC8A-133F-3844-45E2-D0FE9909AE05}"/>
              </a:ext>
            </a:extLst>
          </p:cNvPr>
          <p:cNvSpPr txBox="1"/>
          <p:nvPr/>
        </p:nvSpPr>
        <p:spPr>
          <a:xfrm>
            <a:off x="8530490" y="5593697"/>
            <a:ext cx="1798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HgCdTe</a:t>
            </a:r>
            <a:r>
              <a:rPr kumimoji="1" lang="ja-JP" alt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for SWIR</a:t>
            </a:r>
          </a:p>
          <a:p>
            <a:r>
              <a:rPr kumimoji="1"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(180K)</a:t>
            </a:r>
          </a:p>
          <a:p>
            <a:r>
              <a:rPr kumimoji="1" lang="ja-JP" alt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⇒</a:t>
            </a:r>
            <a:r>
              <a:rPr kumimoji="1"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miniature cooler</a:t>
            </a:r>
            <a:endParaRPr kumimoji="1" lang="en-US" altLang="ja-JP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※sample image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5CB1D82-F8A6-BD46-C4FD-B257FE3F0B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1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0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j-cs"/>
              </a:defRPr>
            </a:lvl1pPr>
          </a:lstStyle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Miniaturization from HISUI to SBIR hyperspectral sensor</a:t>
            </a:r>
            <a:endParaRPr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5" name="テキスト ボックス 394">
            <a:extLst>
              <a:ext uri="{FF2B5EF4-FFF2-40B4-BE49-F238E27FC236}">
                <a16:creationId xmlns:a16="http://schemas.microsoft.com/office/drawing/2014/main" id="{B539BFD3-01EE-61A0-F160-A5CC44E607BA}"/>
              </a:ext>
            </a:extLst>
          </p:cNvPr>
          <p:cNvSpPr txBox="1"/>
          <p:nvPr/>
        </p:nvSpPr>
        <p:spPr>
          <a:xfrm>
            <a:off x="5852347" y="1287803"/>
            <a:ext cx="2807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Wavelength region:</a:t>
            </a:r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400 - 2500nm</a:t>
            </a:r>
          </a:p>
          <a:p>
            <a:r>
              <a:rPr lang="en-US" altLang="ja-JP" sz="14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Spectral sampling </a:t>
            </a:r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altLang="ja-JP" sz="1400" b="1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ja-JP" altLang="en-US" sz="14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10nm</a:t>
            </a:r>
            <a:r>
              <a:rPr lang="ja-JP" alt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(VNIR), 12.5nm (SWIR) </a:t>
            </a:r>
          </a:p>
          <a:p>
            <a:r>
              <a:rPr kumimoji="1" lang="ja-JP" altLang="en-US" sz="1600" b="1" dirty="0">
                <a:solidFill>
                  <a:schemeClr val="bg1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　</a:t>
            </a:r>
            <a:endParaRPr kumimoji="1" lang="en-US" altLang="ja-JP" sz="1600" b="1" dirty="0">
              <a:solidFill>
                <a:schemeClr val="bg1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6" name="テキスト ボックス 395">
            <a:extLst>
              <a:ext uri="{FF2B5EF4-FFF2-40B4-BE49-F238E27FC236}">
                <a16:creationId xmlns:a16="http://schemas.microsoft.com/office/drawing/2014/main" id="{D12270CB-7962-D4CF-B1A1-AD290DE871D8}"/>
              </a:ext>
            </a:extLst>
          </p:cNvPr>
          <p:cNvSpPr txBox="1"/>
          <p:nvPr/>
        </p:nvSpPr>
        <p:spPr>
          <a:xfrm>
            <a:off x="5899056" y="4097512"/>
            <a:ext cx="271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Wavelength region:</a:t>
            </a:r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400-  2500nm</a:t>
            </a:r>
          </a:p>
          <a:p>
            <a:r>
              <a:rPr lang="en-US" altLang="ja-JP" sz="14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Spectral sampling:</a:t>
            </a:r>
          </a:p>
          <a:p>
            <a:r>
              <a:rPr lang="ja-JP" altLang="en-US" sz="14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10nm </a:t>
            </a:r>
          </a:p>
        </p:txBody>
      </p:sp>
      <p:sp>
        <p:nvSpPr>
          <p:cNvPr id="413" name="テキスト ボックス 412">
            <a:extLst>
              <a:ext uri="{FF2B5EF4-FFF2-40B4-BE49-F238E27FC236}">
                <a16:creationId xmlns:a16="http://schemas.microsoft.com/office/drawing/2014/main" id="{12F70633-C877-CAC5-E5C8-2FAF115A54EC}"/>
              </a:ext>
            </a:extLst>
          </p:cNvPr>
          <p:cNvSpPr txBox="1"/>
          <p:nvPr/>
        </p:nvSpPr>
        <p:spPr>
          <a:xfrm>
            <a:off x="60368" y="3995496"/>
            <a:ext cx="1474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Agriculture</a:t>
            </a:r>
          </a:p>
          <a:p>
            <a:r>
              <a:rPr kumimoji="1"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Vegetation</a:t>
            </a:r>
          </a:p>
          <a:p>
            <a:r>
              <a:rPr kumimoji="1"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etc..</a:t>
            </a:r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C706B3F8-66A5-D591-124E-FF7CC0FBB039}"/>
              </a:ext>
            </a:extLst>
          </p:cNvPr>
          <p:cNvSpPr txBox="1"/>
          <p:nvPr/>
        </p:nvSpPr>
        <p:spPr>
          <a:xfrm>
            <a:off x="5303283" y="3758200"/>
            <a:ext cx="2710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spectrometers</a:t>
            </a:r>
          </a:p>
        </p:txBody>
      </p:sp>
      <p:sp>
        <p:nvSpPr>
          <p:cNvPr id="415" name="テキスト ボックス 414">
            <a:extLst>
              <a:ext uri="{FF2B5EF4-FFF2-40B4-BE49-F238E27FC236}">
                <a16:creationId xmlns:a16="http://schemas.microsoft.com/office/drawing/2014/main" id="{1625633D-82E6-2A1E-CB9A-21A310640E5B}"/>
              </a:ext>
            </a:extLst>
          </p:cNvPr>
          <p:cNvSpPr txBox="1"/>
          <p:nvPr/>
        </p:nvSpPr>
        <p:spPr>
          <a:xfrm>
            <a:off x="7254551" y="4958450"/>
            <a:ext cx="16007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spectrometer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Monolithic&amp;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Demagnification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optics</a:t>
            </a:r>
          </a:p>
          <a:p>
            <a:endParaRPr lang="en-US" altLang="ja-JP" sz="14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7F156D44-43FF-6F63-6755-F5A34039D633}"/>
              </a:ext>
            </a:extLst>
          </p:cNvPr>
          <p:cNvSpPr txBox="1">
            <a:spLocks/>
          </p:cNvSpPr>
          <p:nvPr/>
        </p:nvSpPr>
        <p:spPr>
          <a:xfrm>
            <a:off x="9295094" y="164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3FC9CE-28F9-48C1-ADD3-29A14CAA1947}" type="slidenum">
              <a:rPr kumimoji="1" lang="ja-JP" altLang="en-US" sz="1800" smtClean="0">
                <a:latin typeface="Helvetica" panose="020B0604020202020204" pitchFamily="34" charset="0"/>
                <a:cs typeface="Helvetica" panose="020B0604020202020204" pitchFamily="34" charset="0"/>
              </a:rPr>
              <a:pPr/>
              <a:t>3</a:t>
            </a:fld>
            <a:endParaRPr kumimoji="1" lang="ja-JP" alt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2CFCC5-66D7-8D44-603F-29ECE8AE2A87}"/>
              </a:ext>
            </a:extLst>
          </p:cNvPr>
          <p:cNvSpPr txBox="1"/>
          <p:nvPr/>
        </p:nvSpPr>
        <p:spPr>
          <a:xfrm>
            <a:off x="1411434" y="1289688"/>
            <a:ext cx="35251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  <a:hlinkClick r:id="rId5"/>
              </a:rPr>
              <a:t>https://www.hisui.go.jp/sensors/index.html</a:t>
            </a:r>
            <a:endParaRPr lang="ja-JP" alt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191D6C1-92A0-EFF1-BCE1-D5606B29F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10" y="1634694"/>
            <a:ext cx="1001914" cy="50095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A69222-7DF0-3100-3DC0-20973AAE6191}"/>
              </a:ext>
            </a:extLst>
          </p:cNvPr>
          <p:cNvSpPr txBox="1"/>
          <p:nvPr/>
        </p:nvSpPr>
        <p:spPr>
          <a:xfrm>
            <a:off x="108581" y="2116121"/>
            <a:ext cx="138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Mineral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8A628E5-BD83-E8EF-0105-E185BE7DB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159" y="2492264"/>
            <a:ext cx="1001915" cy="44766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124092-D30B-224E-6DC7-3D854923F542}"/>
              </a:ext>
            </a:extLst>
          </p:cNvPr>
          <p:cNvSpPr txBox="1"/>
          <p:nvPr/>
        </p:nvSpPr>
        <p:spPr>
          <a:xfrm>
            <a:off x="134746" y="2948067"/>
            <a:ext cx="138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Coast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04E7AB9-95BB-DD7A-D727-D87BE1020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90" y="3381053"/>
            <a:ext cx="1003115" cy="556522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B90C5E5-AE87-E286-75E9-D26ABC1E3C9E}"/>
              </a:ext>
            </a:extLst>
          </p:cNvPr>
          <p:cNvSpPr txBox="1"/>
          <p:nvPr/>
        </p:nvSpPr>
        <p:spPr>
          <a:xfrm>
            <a:off x="10289051" y="4000652"/>
            <a:ext cx="1798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*Additional for </a:t>
            </a:r>
            <a:r>
              <a:rPr kumimoji="1" lang="en-US" altLang="ja-JP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Cloud removal</a:t>
            </a:r>
          </a:p>
          <a:p>
            <a:endParaRPr kumimoji="1" lang="en-US" altLang="ja-JP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F5421A1-D183-F39B-B1A9-B3E3FDE02990}"/>
              </a:ext>
            </a:extLst>
          </p:cNvPr>
          <p:cNvSpPr txBox="1"/>
          <p:nvPr/>
        </p:nvSpPr>
        <p:spPr>
          <a:xfrm>
            <a:off x="10280586" y="1300908"/>
            <a:ext cx="20591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Data 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Binning</a:t>
            </a:r>
            <a:endParaRPr kumimoji="1"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Radiometric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Smile correction</a:t>
            </a:r>
          </a:p>
          <a:p>
            <a:endParaRPr kumimoji="1" lang="en-US" altLang="ja-JP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kumimoji="1" lang="en-US" altLang="ja-JP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5018043C-D9D4-B4BC-6C49-34471230A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1513" y="2175399"/>
            <a:ext cx="2498689" cy="195782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A48D944-E6F5-9945-B77F-4703ADE34C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6602" y="3065889"/>
            <a:ext cx="1001914" cy="902502"/>
          </a:xfrm>
          <a:prstGeom prst="rect">
            <a:avLst/>
          </a:prstGeom>
          <a:solidFill>
            <a:srgbClr val="FFF3FA">
              <a:alpha val="3000"/>
            </a:srgbClr>
          </a:solidFill>
        </p:spPr>
      </p:pic>
      <p:pic>
        <p:nvPicPr>
          <p:cNvPr id="4" name="グラフィックス 10">
            <a:extLst>
              <a:ext uri="{FF2B5EF4-FFF2-40B4-BE49-F238E27FC236}">
                <a16:creationId xmlns:a16="http://schemas.microsoft.com/office/drawing/2014/main" id="{8FF4ADA7-9FF2-1512-1B2E-C71647523D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167958">
            <a:off x="1542414" y="4261638"/>
            <a:ext cx="1200299" cy="961850"/>
          </a:xfrm>
          <a:custGeom>
            <a:avLst/>
            <a:gdLst>
              <a:gd name="connsiteX0" fmla="*/ 11 w 1842028"/>
              <a:gd name="connsiteY0" fmla="*/ 9 h 1476094"/>
              <a:gd name="connsiteX1" fmla="*/ 1842039 w 1842028"/>
              <a:gd name="connsiteY1" fmla="*/ 9 h 1476094"/>
              <a:gd name="connsiteX2" fmla="*/ 1842039 w 1842028"/>
              <a:gd name="connsiteY2" fmla="*/ 1476103 h 1476094"/>
              <a:gd name="connsiteX3" fmla="*/ 11 w 1842028"/>
              <a:gd name="connsiteY3" fmla="*/ 1476103 h 147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028" h="1476094">
                <a:moveTo>
                  <a:pt x="11" y="9"/>
                </a:moveTo>
                <a:lnTo>
                  <a:pt x="1842039" y="9"/>
                </a:lnTo>
                <a:lnTo>
                  <a:pt x="1842039" y="1476103"/>
                </a:lnTo>
                <a:lnTo>
                  <a:pt x="11" y="1476103"/>
                </a:lnTo>
                <a:close/>
              </a:path>
            </a:pathLst>
          </a:cu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1505709-BB79-B028-CC9F-9C733DF9B876}"/>
              </a:ext>
            </a:extLst>
          </p:cNvPr>
          <p:cNvGrpSpPr>
            <a:grpSpLocks noChangeAspect="1"/>
          </p:cNvGrpSpPr>
          <p:nvPr/>
        </p:nvGrpSpPr>
        <p:grpSpPr>
          <a:xfrm>
            <a:off x="3033263" y="4133221"/>
            <a:ext cx="2067433" cy="2111635"/>
            <a:chOff x="146028" y="2011198"/>
            <a:chExt cx="4258366" cy="4349409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623A369-6B64-9818-73E4-69953B7222DE}"/>
                </a:ext>
              </a:extLst>
            </p:cNvPr>
            <p:cNvSpPr txBox="1"/>
            <p:nvPr/>
          </p:nvSpPr>
          <p:spPr>
            <a:xfrm>
              <a:off x="146028" y="3761347"/>
              <a:ext cx="1304857" cy="950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latin typeface="+mj-lt"/>
                </a:rPr>
                <a:t>Swath</a:t>
              </a:r>
            </a:p>
            <a:p>
              <a:r>
                <a:rPr lang="en-US" altLang="ja-JP" sz="1200" b="1" dirty="0">
                  <a:latin typeface="+mj-lt"/>
                </a:rPr>
                <a:t>=19 km</a:t>
              </a:r>
              <a:endParaRPr kumimoji="1" lang="ja-JP" altLang="en-US" sz="1200" b="1" dirty="0">
                <a:latin typeface="+mj-lt"/>
              </a:endParaRPr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2D8BF614-F481-57E6-9AAC-5837FA9FDF2A}"/>
                </a:ext>
              </a:extLst>
            </p:cNvPr>
            <p:cNvGrpSpPr/>
            <p:nvPr/>
          </p:nvGrpSpPr>
          <p:grpSpPr>
            <a:xfrm>
              <a:off x="732531" y="4328595"/>
              <a:ext cx="2696166" cy="1602966"/>
              <a:chOff x="244717" y="3981340"/>
              <a:chExt cx="2696166" cy="1602966"/>
            </a:xfrm>
          </p:grpSpPr>
          <p:cxnSp>
            <p:nvCxnSpPr>
              <p:cNvPr id="501" name="直線コネクタ 500">
                <a:extLst>
                  <a:ext uri="{FF2B5EF4-FFF2-40B4-BE49-F238E27FC236}">
                    <a16:creationId xmlns:a16="http://schemas.microsoft.com/office/drawing/2014/main" id="{3FD479E5-A9AC-317E-27E8-6D541815E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752" y="4070372"/>
                <a:ext cx="909605" cy="5989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2" name="直線コネクタ 501">
                <a:extLst>
                  <a:ext uri="{FF2B5EF4-FFF2-40B4-BE49-F238E27FC236}">
                    <a16:creationId xmlns:a16="http://schemas.microsoft.com/office/drawing/2014/main" id="{F491735A-3E09-4A94-BDEA-D2ED42428A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357" y="4062752"/>
                <a:ext cx="1591178" cy="9127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3" name="直線コネクタ 502">
                <a:extLst>
                  <a:ext uri="{FF2B5EF4-FFF2-40B4-BE49-F238E27FC236}">
                    <a16:creationId xmlns:a16="http://schemas.microsoft.com/office/drawing/2014/main" id="{CA09521A-3CB5-BF0C-F854-1AF81CD810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1309" y="4978055"/>
                <a:ext cx="890690" cy="5834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4" name="直線コネクタ 503">
                <a:extLst>
                  <a:ext uri="{FF2B5EF4-FFF2-40B4-BE49-F238E27FC236}">
                    <a16:creationId xmlns:a16="http://schemas.microsoft.com/office/drawing/2014/main" id="{251122BF-ECAB-9BAC-799D-56FD984C3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752" y="4666684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057A250F-441F-5B8E-1E8C-317C79CB1344}"/>
                  </a:ext>
                </a:extLst>
              </p:cNvPr>
              <p:cNvSpPr/>
              <p:nvPr/>
            </p:nvSpPr>
            <p:spPr>
              <a:xfrm>
                <a:off x="2539687" y="5269177"/>
                <a:ext cx="401196" cy="207355"/>
              </a:xfrm>
              <a:custGeom>
                <a:avLst/>
                <a:gdLst>
                  <a:gd name="connsiteX0" fmla="*/ 117228 w 401196"/>
                  <a:gd name="connsiteY0" fmla="*/ 0 h 207355"/>
                  <a:gd name="connsiteX1" fmla="*/ 317148 w 401196"/>
                  <a:gd name="connsiteY1" fmla="*/ 93621 h 207355"/>
                  <a:gd name="connsiteX2" fmla="*/ 358150 w 401196"/>
                  <a:gd name="connsiteY2" fmla="*/ 66385 h 207355"/>
                  <a:gd name="connsiteX3" fmla="*/ 401196 w 401196"/>
                  <a:gd name="connsiteY3" fmla="*/ 207355 h 207355"/>
                  <a:gd name="connsiteX4" fmla="*/ 145926 w 401196"/>
                  <a:gd name="connsiteY4" fmla="*/ 207355 h 207355"/>
                  <a:gd name="connsiteX5" fmla="*/ 209204 w 401196"/>
                  <a:gd name="connsiteY5" fmla="*/ 165323 h 207355"/>
                  <a:gd name="connsiteX6" fmla="*/ 0 w 401196"/>
                  <a:gd name="connsiteY6" fmla="*/ 67355 h 20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96" h="207355">
                    <a:moveTo>
                      <a:pt x="117228" y="0"/>
                    </a:moveTo>
                    <a:lnTo>
                      <a:pt x="317148" y="93621"/>
                    </a:lnTo>
                    <a:lnTo>
                      <a:pt x="358150" y="66385"/>
                    </a:lnTo>
                    <a:lnTo>
                      <a:pt x="401196" y="207355"/>
                    </a:lnTo>
                    <a:lnTo>
                      <a:pt x="145926" y="207355"/>
                    </a:lnTo>
                    <a:lnTo>
                      <a:pt x="209204" y="165323"/>
                    </a:lnTo>
                    <a:lnTo>
                      <a:pt x="0" y="67355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sz="800" dirty="0">
                  <a:latin typeface="+mj-lt"/>
                </a:endParaRPr>
              </a:p>
            </p:txBody>
          </p:sp>
          <p:grpSp>
            <p:nvGrpSpPr>
              <p:cNvPr id="506" name="グループ化 505">
                <a:extLst>
                  <a:ext uri="{FF2B5EF4-FFF2-40B4-BE49-F238E27FC236}">
                    <a16:creationId xmlns:a16="http://schemas.microsoft.com/office/drawing/2014/main" id="{11E75529-4AC8-D208-7F2A-EC28ACA04141}"/>
                  </a:ext>
                </a:extLst>
              </p:cNvPr>
              <p:cNvGrpSpPr/>
              <p:nvPr/>
            </p:nvGrpSpPr>
            <p:grpSpPr>
              <a:xfrm>
                <a:off x="1540284" y="4704112"/>
                <a:ext cx="967856" cy="649383"/>
                <a:chOff x="2492366" y="4661955"/>
                <a:chExt cx="967856" cy="649383"/>
              </a:xfrm>
            </p:grpSpPr>
            <p:cxnSp>
              <p:nvCxnSpPr>
                <p:cNvPr id="136" name="直線コネクタ 135">
                  <a:extLst>
                    <a:ext uri="{FF2B5EF4-FFF2-40B4-BE49-F238E27FC236}">
                      <a16:creationId xmlns:a16="http://schemas.microsoft.com/office/drawing/2014/main" id="{804012A7-7854-5C9C-CF66-610CC03E06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99107" y="4661955"/>
                  <a:ext cx="261266" cy="17289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37" name="グループ化 136">
                  <a:extLst>
                    <a:ext uri="{FF2B5EF4-FFF2-40B4-BE49-F238E27FC236}">
                      <a16:creationId xmlns:a16="http://schemas.microsoft.com/office/drawing/2014/main" id="{0B840A5D-06CD-6C5E-8577-48C0AC76677C}"/>
                    </a:ext>
                  </a:extLst>
                </p:cNvPr>
                <p:cNvGrpSpPr/>
                <p:nvPr/>
              </p:nvGrpSpPr>
              <p:grpSpPr>
                <a:xfrm>
                  <a:off x="2492366" y="5042558"/>
                  <a:ext cx="416173" cy="268780"/>
                  <a:chOff x="5203378" y="5165483"/>
                  <a:chExt cx="416173" cy="268780"/>
                </a:xfrm>
              </p:grpSpPr>
              <p:sp>
                <p:nvSpPr>
                  <p:cNvPr id="143" name="平行四辺形 44">
                    <a:extLst>
                      <a:ext uri="{FF2B5EF4-FFF2-40B4-BE49-F238E27FC236}">
                        <a16:creationId xmlns:a16="http://schemas.microsoft.com/office/drawing/2014/main" id="{4D2A6B8C-986F-5920-2382-56287B4B1BB1}"/>
                      </a:ext>
                    </a:extLst>
                  </p:cNvPr>
                  <p:cNvSpPr/>
                  <p:nvPr/>
                </p:nvSpPr>
                <p:spPr>
                  <a:xfrm rot="1705626">
                    <a:off x="5203378" y="5318175"/>
                    <a:ext cx="193984" cy="116088"/>
                  </a:xfrm>
                  <a:custGeom>
                    <a:avLst/>
                    <a:gdLst>
                      <a:gd name="connsiteX0" fmla="*/ 0 w 183791"/>
                      <a:gd name="connsiteY0" fmla="*/ 116088 h 116088"/>
                      <a:gd name="connsiteX1" fmla="*/ 56988 w 183791"/>
                      <a:gd name="connsiteY1" fmla="*/ 0 h 116088"/>
                      <a:gd name="connsiteX2" fmla="*/ 183791 w 183791"/>
                      <a:gd name="connsiteY2" fmla="*/ 0 h 116088"/>
                      <a:gd name="connsiteX3" fmla="*/ 126803 w 183791"/>
                      <a:gd name="connsiteY3" fmla="*/ 116088 h 116088"/>
                      <a:gd name="connsiteX4" fmla="*/ 0 w 183791"/>
                      <a:gd name="connsiteY4" fmla="*/ 116088 h 116088"/>
                      <a:gd name="connsiteX0" fmla="*/ 0 w 183791"/>
                      <a:gd name="connsiteY0" fmla="*/ 116088 h 116088"/>
                      <a:gd name="connsiteX1" fmla="*/ 4891 w 183791"/>
                      <a:gd name="connsiteY1" fmla="*/ 104726 h 116088"/>
                      <a:gd name="connsiteX2" fmla="*/ 56988 w 183791"/>
                      <a:gd name="connsiteY2" fmla="*/ 0 h 116088"/>
                      <a:gd name="connsiteX3" fmla="*/ 183791 w 183791"/>
                      <a:gd name="connsiteY3" fmla="*/ 0 h 116088"/>
                      <a:gd name="connsiteX4" fmla="*/ 126803 w 183791"/>
                      <a:gd name="connsiteY4" fmla="*/ 116088 h 116088"/>
                      <a:gd name="connsiteX5" fmla="*/ 0 w 183791"/>
                      <a:gd name="connsiteY5" fmla="*/ 116088 h 116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791" h="116088">
                        <a:moveTo>
                          <a:pt x="0" y="116088"/>
                        </a:moveTo>
                        <a:lnTo>
                          <a:pt x="4891" y="104726"/>
                        </a:lnTo>
                        <a:lnTo>
                          <a:pt x="56988" y="0"/>
                        </a:lnTo>
                        <a:lnTo>
                          <a:pt x="183791" y="0"/>
                        </a:lnTo>
                        <a:lnTo>
                          <a:pt x="126803" y="116088"/>
                        </a:lnTo>
                        <a:lnTo>
                          <a:pt x="0" y="116088"/>
                        </a:lnTo>
                        <a:close/>
                      </a:path>
                    </a:pathLst>
                  </a:custGeom>
                  <a:blipFill>
                    <a:blip r:embed="rId13"/>
                    <a:tile tx="0" ty="0" sx="100000" sy="100000" flip="none" algn="tl"/>
                  </a:blip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800">
                      <a:highlight>
                        <a:srgbClr val="000000"/>
                      </a:highlight>
                      <a:latin typeface="+mj-lt"/>
                    </a:endParaRPr>
                  </a:p>
                </p:txBody>
              </p:sp>
              <p:sp>
                <p:nvSpPr>
                  <p:cNvPr id="144" name="平行四辺形 44">
                    <a:extLst>
                      <a:ext uri="{FF2B5EF4-FFF2-40B4-BE49-F238E27FC236}">
                        <a16:creationId xmlns:a16="http://schemas.microsoft.com/office/drawing/2014/main" id="{FE461837-6082-152E-78CC-996CDE971BDA}"/>
                      </a:ext>
                    </a:extLst>
                  </p:cNvPr>
                  <p:cNvSpPr/>
                  <p:nvPr/>
                </p:nvSpPr>
                <p:spPr>
                  <a:xfrm rot="1705626">
                    <a:off x="5314925" y="5242336"/>
                    <a:ext cx="193984" cy="116088"/>
                  </a:xfrm>
                  <a:custGeom>
                    <a:avLst/>
                    <a:gdLst>
                      <a:gd name="connsiteX0" fmla="*/ 0 w 183791"/>
                      <a:gd name="connsiteY0" fmla="*/ 116088 h 116088"/>
                      <a:gd name="connsiteX1" fmla="*/ 56988 w 183791"/>
                      <a:gd name="connsiteY1" fmla="*/ 0 h 116088"/>
                      <a:gd name="connsiteX2" fmla="*/ 183791 w 183791"/>
                      <a:gd name="connsiteY2" fmla="*/ 0 h 116088"/>
                      <a:gd name="connsiteX3" fmla="*/ 126803 w 183791"/>
                      <a:gd name="connsiteY3" fmla="*/ 116088 h 116088"/>
                      <a:gd name="connsiteX4" fmla="*/ 0 w 183791"/>
                      <a:gd name="connsiteY4" fmla="*/ 116088 h 116088"/>
                      <a:gd name="connsiteX0" fmla="*/ 0 w 183791"/>
                      <a:gd name="connsiteY0" fmla="*/ 116088 h 116088"/>
                      <a:gd name="connsiteX1" fmla="*/ 4891 w 183791"/>
                      <a:gd name="connsiteY1" fmla="*/ 104726 h 116088"/>
                      <a:gd name="connsiteX2" fmla="*/ 56988 w 183791"/>
                      <a:gd name="connsiteY2" fmla="*/ 0 h 116088"/>
                      <a:gd name="connsiteX3" fmla="*/ 183791 w 183791"/>
                      <a:gd name="connsiteY3" fmla="*/ 0 h 116088"/>
                      <a:gd name="connsiteX4" fmla="*/ 126803 w 183791"/>
                      <a:gd name="connsiteY4" fmla="*/ 116088 h 116088"/>
                      <a:gd name="connsiteX5" fmla="*/ 0 w 183791"/>
                      <a:gd name="connsiteY5" fmla="*/ 116088 h 116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791" h="116088">
                        <a:moveTo>
                          <a:pt x="0" y="116088"/>
                        </a:moveTo>
                        <a:lnTo>
                          <a:pt x="4891" y="104726"/>
                        </a:lnTo>
                        <a:lnTo>
                          <a:pt x="56988" y="0"/>
                        </a:lnTo>
                        <a:lnTo>
                          <a:pt x="183791" y="0"/>
                        </a:lnTo>
                        <a:lnTo>
                          <a:pt x="126803" y="116088"/>
                        </a:lnTo>
                        <a:lnTo>
                          <a:pt x="0" y="116088"/>
                        </a:lnTo>
                        <a:close/>
                      </a:path>
                    </a:pathLst>
                  </a:custGeom>
                  <a:blipFill>
                    <a:blip r:embed="rId13"/>
                    <a:tile tx="0" ty="0" sx="100000" sy="100000" flip="none" algn="tl"/>
                  </a:blip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800">
                      <a:highlight>
                        <a:srgbClr val="000000"/>
                      </a:highlight>
                      <a:latin typeface="+mj-lt"/>
                    </a:endParaRPr>
                  </a:p>
                </p:txBody>
              </p:sp>
              <p:sp>
                <p:nvSpPr>
                  <p:cNvPr id="145" name="平行四辺形 44">
                    <a:extLst>
                      <a:ext uri="{FF2B5EF4-FFF2-40B4-BE49-F238E27FC236}">
                        <a16:creationId xmlns:a16="http://schemas.microsoft.com/office/drawing/2014/main" id="{D38B0C7C-9906-1557-2D0C-4D2560EBEBE7}"/>
                      </a:ext>
                    </a:extLst>
                  </p:cNvPr>
                  <p:cNvSpPr/>
                  <p:nvPr/>
                </p:nvSpPr>
                <p:spPr>
                  <a:xfrm rot="1705626">
                    <a:off x="5425567" y="5165483"/>
                    <a:ext cx="193984" cy="116088"/>
                  </a:xfrm>
                  <a:custGeom>
                    <a:avLst/>
                    <a:gdLst>
                      <a:gd name="connsiteX0" fmla="*/ 0 w 183791"/>
                      <a:gd name="connsiteY0" fmla="*/ 116088 h 116088"/>
                      <a:gd name="connsiteX1" fmla="*/ 56988 w 183791"/>
                      <a:gd name="connsiteY1" fmla="*/ 0 h 116088"/>
                      <a:gd name="connsiteX2" fmla="*/ 183791 w 183791"/>
                      <a:gd name="connsiteY2" fmla="*/ 0 h 116088"/>
                      <a:gd name="connsiteX3" fmla="*/ 126803 w 183791"/>
                      <a:gd name="connsiteY3" fmla="*/ 116088 h 116088"/>
                      <a:gd name="connsiteX4" fmla="*/ 0 w 183791"/>
                      <a:gd name="connsiteY4" fmla="*/ 116088 h 116088"/>
                      <a:gd name="connsiteX0" fmla="*/ 0 w 183791"/>
                      <a:gd name="connsiteY0" fmla="*/ 116088 h 116088"/>
                      <a:gd name="connsiteX1" fmla="*/ 4891 w 183791"/>
                      <a:gd name="connsiteY1" fmla="*/ 104726 h 116088"/>
                      <a:gd name="connsiteX2" fmla="*/ 56988 w 183791"/>
                      <a:gd name="connsiteY2" fmla="*/ 0 h 116088"/>
                      <a:gd name="connsiteX3" fmla="*/ 183791 w 183791"/>
                      <a:gd name="connsiteY3" fmla="*/ 0 h 116088"/>
                      <a:gd name="connsiteX4" fmla="*/ 126803 w 183791"/>
                      <a:gd name="connsiteY4" fmla="*/ 116088 h 116088"/>
                      <a:gd name="connsiteX5" fmla="*/ 0 w 183791"/>
                      <a:gd name="connsiteY5" fmla="*/ 116088 h 116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791" h="116088">
                        <a:moveTo>
                          <a:pt x="0" y="116088"/>
                        </a:moveTo>
                        <a:lnTo>
                          <a:pt x="4891" y="104726"/>
                        </a:lnTo>
                        <a:lnTo>
                          <a:pt x="56988" y="0"/>
                        </a:lnTo>
                        <a:lnTo>
                          <a:pt x="183791" y="0"/>
                        </a:lnTo>
                        <a:lnTo>
                          <a:pt x="126803" y="116088"/>
                        </a:lnTo>
                        <a:lnTo>
                          <a:pt x="0" y="116088"/>
                        </a:lnTo>
                        <a:close/>
                      </a:path>
                    </a:pathLst>
                  </a:custGeom>
                  <a:blipFill>
                    <a:blip r:embed="rId13"/>
                    <a:tile tx="0" ty="0" sx="100000" sy="100000" flip="none" algn="tl"/>
                  </a:blip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800">
                      <a:highlight>
                        <a:srgbClr val="000000"/>
                      </a:highlight>
                      <a:latin typeface="+mj-lt"/>
                    </a:endParaRPr>
                  </a:p>
                </p:txBody>
              </p:sp>
            </p:grpSp>
            <p:sp>
              <p:nvSpPr>
                <p:cNvPr id="138" name="平行四辺形 44">
                  <a:extLst>
                    <a:ext uri="{FF2B5EF4-FFF2-40B4-BE49-F238E27FC236}">
                      <a16:creationId xmlns:a16="http://schemas.microsoft.com/office/drawing/2014/main" id="{64ABB23E-865B-17D6-18D5-649C0504C716}"/>
                    </a:ext>
                  </a:extLst>
                </p:cNvPr>
                <p:cNvSpPr/>
                <p:nvPr/>
              </p:nvSpPr>
              <p:spPr>
                <a:xfrm rot="1705626">
                  <a:off x="2823805" y="4969056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  <p:sp>
              <p:nvSpPr>
                <p:cNvPr id="139" name="平行四辺形 44">
                  <a:extLst>
                    <a:ext uri="{FF2B5EF4-FFF2-40B4-BE49-F238E27FC236}">
                      <a16:creationId xmlns:a16="http://schemas.microsoft.com/office/drawing/2014/main" id="{B2F5B676-0B99-1D79-E809-0A23C4D682B3}"/>
                    </a:ext>
                  </a:extLst>
                </p:cNvPr>
                <p:cNvSpPr/>
                <p:nvPr/>
              </p:nvSpPr>
              <p:spPr>
                <a:xfrm rot="1705626">
                  <a:off x="2935352" y="4893217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  <p:sp>
              <p:nvSpPr>
                <p:cNvPr id="140" name="平行四辺形 44">
                  <a:extLst>
                    <a:ext uri="{FF2B5EF4-FFF2-40B4-BE49-F238E27FC236}">
                      <a16:creationId xmlns:a16="http://schemas.microsoft.com/office/drawing/2014/main" id="{E2794430-8F8D-75FD-938A-FA34AB3180B1}"/>
                    </a:ext>
                  </a:extLst>
                </p:cNvPr>
                <p:cNvSpPr/>
                <p:nvPr/>
              </p:nvSpPr>
              <p:spPr>
                <a:xfrm rot="1705626">
                  <a:off x="3045994" y="4816364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  <p:sp>
              <p:nvSpPr>
                <p:cNvPr id="141" name="平行四辺形 44">
                  <a:extLst>
                    <a:ext uri="{FF2B5EF4-FFF2-40B4-BE49-F238E27FC236}">
                      <a16:creationId xmlns:a16="http://schemas.microsoft.com/office/drawing/2014/main" id="{29EFB425-081E-4F26-9833-9B61143E3125}"/>
                    </a:ext>
                  </a:extLst>
                </p:cNvPr>
                <p:cNvSpPr/>
                <p:nvPr/>
              </p:nvSpPr>
              <p:spPr>
                <a:xfrm rot="1705626">
                  <a:off x="3156934" y="4742122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  <p:sp>
              <p:nvSpPr>
                <p:cNvPr id="142" name="平行四辺形 44">
                  <a:extLst>
                    <a:ext uri="{FF2B5EF4-FFF2-40B4-BE49-F238E27FC236}">
                      <a16:creationId xmlns:a16="http://schemas.microsoft.com/office/drawing/2014/main" id="{C3B61E39-2087-16F9-F766-0F833DEA5FD7}"/>
                    </a:ext>
                  </a:extLst>
                </p:cNvPr>
                <p:cNvSpPr/>
                <p:nvPr/>
              </p:nvSpPr>
              <p:spPr>
                <a:xfrm rot="1705626">
                  <a:off x="3266238" y="4667516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</p:grpSp>
          <p:cxnSp>
            <p:nvCxnSpPr>
              <p:cNvPr id="507" name="直線コネクタ 506">
                <a:extLst>
                  <a:ext uri="{FF2B5EF4-FFF2-40B4-BE49-F238E27FC236}">
                    <a16:creationId xmlns:a16="http://schemas.microsoft.com/office/drawing/2014/main" id="{E36B7C7E-7DC4-AE5C-6969-8C9276C84B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430" y="4601525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8" name="直線コネクタ 507">
                <a:extLst>
                  <a:ext uri="{FF2B5EF4-FFF2-40B4-BE49-F238E27FC236}">
                    <a16:creationId xmlns:a16="http://schemas.microsoft.com/office/drawing/2014/main" id="{3C09A373-7324-7BB8-E14A-B06455AEE0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705" y="4513604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9" name="直線コネクタ 508">
                <a:extLst>
                  <a:ext uri="{FF2B5EF4-FFF2-40B4-BE49-F238E27FC236}">
                    <a16:creationId xmlns:a16="http://schemas.microsoft.com/office/drawing/2014/main" id="{089A4A84-3289-D1A2-74F4-8485A3A70F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165" y="4444988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0" name="直線コネクタ 509">
                <a:extLst>
                  <a:ext uri="{FF2B5EF4-FFF2-40B4-BE49-F238E27FC236}">
                    <a16:creationId xmlns:a16="http://schemas.microsoft.com/office/drawing/2014/main" id="{3A50B13F-C3B8-C175-129E-1462210202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728" y="4376372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1" name="直線コネクタ 510">
                <a:extLst>
                  <a:ext uri="{FF2B5EF4-FFF2-40B4-BE49-F238E27FC236}">
                    <a16:creationId xmlns:a16="http://schemas.microsoft.com/office/drawing/2014/main" id="{A34E6C3B-39BE-5EC3-58A6-09BE20E861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876" y="4299909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302ADDF5-7FFC-F8FD-6F30-55E66CB5B6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1554" y="4219914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F71D98D4-B809-4DEE-91F5-4D7C769DE9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3679" y="4149411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0" name="直線矢印コネクタ 129">
                <a:extLst>
                  <a:ext uri="{FF2B5EF4-FFF2-40B4-BE49-F238E27FC236}">
                    <a16:creationId xmlns:a16="http://schemas.microsoft.com/office/drawing/2014/main" id="{9B292FF2-C832-ECB0-F531-E369B315D5B0}"/>
                  </a:ext>
                </a:extLst>
              </p:cNvPr>
              <p:cNvCxnSpPr/>
              <p:nvPr/>
            </p:nvCxnSpPr>
            <p:spPr>
              <a:xfrm flipH="1">
                <a:off x="244717" y="3981340"/>
                <a:ext cx="927504" cy="6224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DB210F67-86E9-2A9D-16DC-BE7098758952}"/>
                  </a:ext>
                </a:extLst>
              </p:cNvPr>
              <p:cNvSpPr/>
              <p:nvPr/>
            </p:nvSpPr>
            <p:spPr>
              <a:xfrm rot="21326725" flipV="1">
                <a:off x="2488969" y="4455380"/>
                <a:ext cx="401196" cy="207355"/>
              </a:xfrm>
              <a:custGeom>
                <a:avLst/>
                <a:gdLst>
                  <a:gd name="connsiteX0" fmla="*/ 117228 w 401196"/>
                  <a:gd name="connsiteY0" fmla="*/ 0 h 207355"/>
                  <a:gd name="connsiteX1" fmla="*/ 317148 w 401196"/>
                  <a:gd name="connsiteY1" fmla="*/ 93621 h 207355"/>
                  <a:gd name="connsiteX2" fmla="*/ 358150 w 401196"/>
                  <a:gd name="connsiteY2" fmla="*/ 66385 h 207355"/>
                  <a:gd name="connsiteX3" fmla="*/ 401196 w 401196"/>
                  <a:gd name="connsiteY3" fmla="*/ 207355 h 207355"/>
                  <a:gd name="connsiteX4" fmla="*/ 145926 w 401196"/>
                  <a:gd name="connsiteY4" fmla="*/ 207355 h 207355"/>
                  <a:gd name="connsiteX5" fmla="*/ 209204 w 401196"/>
                  <a:gd name="connsiteY5" fmla="*/ 165323 h 207355"/>
                  <a:gd name="connsiteX6" fmla="*/ 0 w 401196"/>
                  <a:gd name="connsiteY6" fmla="*/ 67355 h 20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96" h="207355">
                    <a:moveTo>
                      <a:pt x="117228" y="0"/>
                    </a:moveTo>
                    <a:lnTo>
                      <a:pt x="317148" y="93621"/>
                    </a:lnTo>
                    <a:lnTo>
                      <a:pt x="358150" y="66385"/>
                    </a:lnTo>
                    <a:lnTo>
                      <a:pt x="401196" y="207355"/>
                    </a:lnTo>
                    <a:lnTo>
                      <a:pt x="145926" y="207355"/>
                    </a:lnTo>
                    <a:lnTo>
                      <a:pt x="209204" y="165323"/>
                    </a:lnTo>
                    <a:lnTo>
                      <a:pt x="0" y="67355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sz="800" dirty="0">
                  <a:latin typeface="+mj-lt"/>
                </a:endParaRPr>
              </a:p>
            </p:txBody>
          </p: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D26578AA-B758-0E33-6118-F6261B0F0A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40968" y="5282623"/>
                <a:ext cx="195205" cy="12787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35DBC824-1248-E8DF-EF4E-BB81EE0656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63737" y="5341889"/>
                <a:ext cx="195205" cy="12787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4" name="直線矢印コネクタ 133">
                <a:extLst>
                  <a:ext uri="{FF2B5EF4-FFF2-40B4-BE49-F238E27FC236}">
                    <a16:creationId xmlns:a16="http://schemas.microsoft.com/office/drawing/2014/main" id="{D084B8A5-3C28-FB22-F3D9-3B98C93B21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8730" y="5237501"/>
                <a:ext cx="215584" cy="1354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矢印コネクタ 134">
                <a:extLst>
                  <a:ext uri="{FF2B5EF4-FFF2-40B4-BE49-F238E27FC236}">
                    <a16:creationId xmlns:a16="http://schemas.microsoft.com/office/drawing/2014/main" id="{79261F46-3A67-FE47-CD3E-7639A41174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8759" y="5448865"/>
                <a:ext cx="215584" cy="1354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A304910-7BDE-6217-B060-2DC669E96BCA}"/>
                </a:ext>
              </a:extLst>
            </p:cNvPr>
            <p:cNvSpPr txBox="1"/>
            <p:nvPr/>
          </p:nvSpPr>
          <p:spPr>
            <a:xfrm>
              <a:off x="3098902" y="3034750"/>
              <a:ext cx="872327" cy="57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latin typeface="+mj-lt"/>
                </a:rPr>
                <a:t>DET</a:t>
              </a:r>
              <a:endParaRPr kumimoji="1" lang="ja-JP" altLang="en-US" sz="1200" b="1" dirty="0">
                <a:latin typeface="+mj-lt"/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956007CB-A5A4-DD5C-BB76-4BE7A2BDFF7C}"/>
                </a:ext>
              </a:extLst>
            </p:cNvPr>
            <p:cNvGrpSpPr/>
            <p:nvPr/>
          </p:nvGrpSpPr>
          <p:grpSpPr>
            <a:xfrm rot="15944993">
              <a:off x="2491424" y="3972759"/>
              <a:ext cx="162985" cy="247493"/>
              <a:chOff x="3274063" y="2879158"/>
              <a:chExt cx="162985" cy="247493"/>
            </a:xfrm>
          </p:grpSpPr>
          <p:sp>
            <p:nvSpPr>
              <p:cNvPr id="499" name="円弧 498">
                <a:extLst>
                  <a:ext uri="{FF2B5EF4-FFF2-40B4-BE49-F238E27FC236}">
                    <a16:creationId xmlns:a16="http://schemas.microsoft.com/office/drawing/2014/main" id="{AAC969A7-27A2-11C6-EBF8-979E77AAB433}"/>
                  </a:ext>
                </a:extLst>
              </p:cNvPr>
              <p:cNvSpPr/>
              <p:nvPr/>
            </p:nvSpPr>
            <p:spPr>
              <a:xfrm rot="16200000">
                <a:off x="3234242" y="2918979"/>
                <a:ext cx="242627" cy="162985"/>
              </a:xfrm>
              <a:prstGeom prst="arc">
                <a:avLst>
                  <a:gd name="adj1" fmla="val 3359829"/>
                  <a:gd name="adj2" fmla="val 333694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 dirty="0">
                  <a:highlight>
                    <a:srgbClr val="000000"/>
                  </a:highlight>
                  <a:latin typeface="+mj-lt"/>
                </a:endParaRPr>
              </a:p>
            </p:txBody>
          </p:sp>
          <p:sp>
            <p:nvSpPr>
              <p:cNvPr id="500" name="円弧 499">
                <a:extLst>
                  <a:ext uri="{FF2B5EF4-FFF2-40B4-BE49-F238E27FC236}">
                    <a16:creationId xmlns:a16="http://schemas.microsoft.com/office/drawing/2014/main" id="{3239254A-3731-4F3E-84D5-317BA1EF42CD}"/>
                  </a:ext>
                </a:extLst>
              </p:cNvPr>
              <p:cNvSpPr/>
              <p:nvPr/>
            </p:nvSpPr>
            <p:spPr>
              <a:xfrm rot="16200000">
                <a:off x="3252035" y="2941640"/>
                <a:ext cx="242627" cy="127396"/>
              </a:xfrm>
              <a:prstGeom prst="arc">
                <a:avLst>
                  <a:gd name="adj1" fmla="val 3359829"/>
                  <a:gd name="adj2" fmla="val 333694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 dirty="0">
                  <a:highlight>
                    <a:srgbClr val="000000"/>
                  </a:highlight>
                  <a:latin typeface="+mj-lt"/>
                </a:endParaRPr>
              </a:p>
            </p:txBody>
          </p:sp>
        </p:grp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54BC7A88-6DAE-7C31-4861-6E6D40215097}"/>
                </a:ext>
              </a:extLst>
            </p:cNvPr>
            <p:cNvCxnSpPr>
              <a:cxnSpLocks/>
              <a:stCxn id="143" idx="0"/>
              <a:endCxn id="495" idx="3"/>
            </p:cNvCxnSpPr>
            <p:nvPr/>
          </p:nvCxnSpPr>
          <p:spPr>
            <a:xfrm flipV="1">
              <a:off x="2012162" y="3756182"/>
              <a:ext cx="682570" cy="1891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A487529-9B64-7211-C47D-A378DCE02430}"/>
                </a:ext>
              </a:extLst>
            </p:cNvPr>
            <p:cNvCxnSpPr>
              <a:cxnSpLocks/>
              <a:stCxn id="142" idx="3"/>
              <a:endCxn id="496" idx="1"/>
            </p:cNvCxnSpPr>
            <p:nvPr/>
          </p:nvCxnSpPr>
          <p:spPr>
            <a:xfrm flipH="1" flipV="1">
              <a:off x="2505195" y="3842290"/>
              <a:ext cx="506695" cy="1267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EBBA2003-7746-1E25-A7FB-1091AFDB2B3D}"/>
                </a:ext>
              </a:extLst>
            </p:cNvPr>
            <p:cNvCxnSpPr>
              <a:cxnSpLocks/>
              <a:stCxn id="142" idx="2"/>
              <a:endCxn id="496" idx="4"/>
            </p:cNvCxnSpPr>
            <p:nvPr/>
          </p:nvCxnSpPr>
          <p:spPr>
            <a:xfrm flipH="1" flipV="1">
              <a:off x="2526109" y="3855767"/>
              <a:ext cx="368084" cy="11906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637EA350-B1AD-796F-7972-B323ED79A6D6}"/>
                </a:ext>
              </a:extLst>
            </p:cNvPr>
            <p:cNvCxnSpPr>
              <a:cxnSpLocks/>
              <a:stCxn id="143" idx="4"/>
              <a:endCxn id="495" idx="2"/>
            </p:cNvCxnSpPr>
            <p:nvPr/>
          </p:nvCxnSpPr>
          <p:spPr>
            <a:xfrm flipV="1">
              <a:off x="2129859" y="3743899"/>
              <a:ext cx="542182" cy="19673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CCC6E6F-8541-14F5-D453-4A0F4E771E6E}"/>
                </a:ext>
              </a:extLst>
            </p:cNvPr>
            <p:cNvSpPr txBox="1"/>
            <p:nvPr/>
          </p:nvSpPr>
          <p:spPr>
            <a:xfrm>
              <a:off x="1660035" y="3612574"/>
              <a:ext cx="690811" cy="516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latin typeface="+mj-lt"/>
                </a:rPr>
                <a:t>Slit</a:t>
              </a:r>
              <a:endParaRPr kumimoji="1" lang="ja-JP" altLang="en-US" sz="1200" b="1" dirty="0">
                <a:latin typeface="+mj-lt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DD92A568-18B8-AB1E-FDB3-A9FB62804F61}"/>
                </a:ext>
              </a:extLst>
            </p:cNvPr>
            <p:cNvSpPr txBox="1"/>
            <p:nvPr/>
          </p:nvSpPr>
          <p:spPr>
            <a:xfrm>
              <a:off x="2717473" y="3889266"/>
              <a:ext cx="1456919" cy="516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latin typeface="+mj-lt"/>
                </a:rPr>
                <a:t>Telescope</a:t>
              </a:r>
              <a:endParaRPr kumimoji="1" lang="ja-JP" altLang="en-US" sz="1200" b="1" dirty="0">
                <a:latin typeface="+mj-lt"/>
              </a:endParaRPr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F8368B0E-9EE7-8692-7C88-95D8882B9F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05774" y="3745184"/>
              <a:ext cx="186602" cy="108370"/>
              <a:chOff x="5338815" y="4937878"/>
              <a:chExt cx="967856" cy="649383"/>
            </a:xfrm>
          </p:grpSpPr>
          <p:cxnSp>
            <p:nvCxnSpPr>
              <p:cNvPr id="489" name="直線コネクタ 488">
                <a:extLst>
                  <a:ext uri="{FF2B5EF4-FFF2-40B4-BE49-F238E27FC236}">
                    <a16:creationId xmlns:a16="http://schemas.microsoft.com/office/drawing/2014/main" id="{8BF0C8A0-0E3E-1451-DEA6-FD8FE22A2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5556" y="4937878"/>
                <a:ext cx="261266" cy="1728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90" name="グループ化 489">
                <a:extLst>
                  <a:ext uri="{FF2B5EF4-FFF2-40B4-BE49-F238E27FC236}">
                    <a16:creationId xmlns:a16="http://schemas.microsoft.com/office/drawing/2014/main" id="{E2C5DB1B-2801-0AFE-FCA3-A7D773AF2167}"/>
                  </a:ext>
                </a:extLst>
              </p:cNvPr>
              <p:cNvGrpSpPr/>
              <p:nvPr/>
            </p:nvGrpSpPr>
            <p:grpSpPr>
              <a:xfrm>
                <a:off x="5338815" y="5318481"/>
                <a:ext cx="416173" cy="268780"/>
                <a:chOff x="5203378" y="5165483"/>
                <a:chExt cx="416173" cy="268780"/>
              </a:xfrm>
            </p:grpSpPr>
            <p:sp>
              <p:nvSpPr>
                <p:cNvPr id="496" name="平行四辺形 44">
                  <a:extLst>
                    <a:ext uri="{FF2B5EF4-FFF2-40B4-BE49-F238E27FC236}">
                      <a16:creationId xmlns:a16="http://schemas.microsoft.com/office/drawing/2014/main" id="{AE61BA1C-4AE0-7346-BC50-6E9B3F0A3B1D}"/>
                    </a:ext>
                  </a:extLst>
                </p:cNvPr>
                <p:cNvSpPr/>
                <p:nvPr/>
              </p:nvSpPr>
              <p:spPr>
                <a:xfrm rot="1705626">
                  <a:off x="5203378" y="5318175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b="1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  <p:sp>
              <p:nvSpPr>
                <p:cNvPr id="497" name="平行四辺形 44">
                  <a:extLst>
                    <a:ext uri="{FF2B5EF4-FFF2-40B4-BE49-F238E27FC236}">
                      <a16:creationId xmlns:a16="http://schemas.microsoft.com/office/drawing/2014/main" id="{98E83183-4A7C-938D-6DC0-8B9B730FAFAC}"/>
                    </a:ext>
                  </a:extLst>
                </p:cNvPr>
                <p:cNvSpPr/>
                <p:nvPr/>
              </p:nvSpPr>
              <p:spPr>
                <a:xfrm rot="1705626">
                  <a:off x="5314925" y="5242336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b="1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  <p:sp>
              <p:nvSpPr>
                <p:cNvPr id="498" name="平行四辺形 44">
                  <a:extLst>
                    <a:ext uri="{FF2B5EF4-FFF2-40B4-BE49-F238E27FC236}">
                      <a16:creationId xmlns:a16="http://schemas.microsoft.com/office/drawing/2014/main" id="{B6F00735-1922-5053-3230-72165A8D6160}"/>
                    </a:ext>
                  </a:extLst>
                </p:cNvPr>
                <p:cNvSpPr/>
                <p:nvPr/>
              </p:nvSpPr>
              <p:spPr>
                <a:xfrm rot="1705626">
                  <a:off x="5425567" y="5165483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b="1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</p:grpSp>
          <p:sp>
            <p:nvSpPr>
              <p:cNvPr id="491" name="平行四辺形 44">
                <a:extLst>
                  <a:ext uri="{FF2B5EF4-FFF2-40B4-BE49-F238E27FC236}">
                    <a16:creationId xmlns:a16="http://schemas.microsoft.com/office/drawing/2014/main" id="{6C6294FF-8E4F-0F16-6631-B15FB86767AD}"/>
                  </a:ext>
                </a:extLst>
              </p:cNvPr>
              <p:cNvSpPr/>
              <p:nvPr/>
            </p:nvSpPr>
            <p:spPr>
              <a:xfrm rot="1705626">
                <a:off x="5670254" y="5244979"/>
                <a:ext cx="193984" cy="116088"/>
              </a:xfrm>
              <a:custGeom>
                <a:avLst/>
                <a:gdLst>
                  <a:gd name="connsiteX0" fmla="*/ 0 w 183791"/>
                  <a:gd name="connsiteY0" fmla="*/ 116088 h 116088"/>
                  <a:gd name="connsiteX1" fmla="*/ 56988 w 183791"/>
                  <a:gd name="connsiteY1" fmla="*/ 0 h 116088"/>
                  <a:gd name="connsiteX2" fmla="*/ 183791 w 183791"/>
                  <a:gd name="connsiteY2" fmla="*/ 0 h 116088"/>
                  <a:gd name="connsiteX3" fmla="*/ 126803 w 183791"/>
                  <a:gd name="connsiteY3" fmla="*/ 116088 h 116088"/>
                  <a:gd name="connsiteX4" fmla="*/ 0 w 183791"/>
                  <a:gd name="connsiteY4" fmla="*/ 116088 h 116088"/>
                  <a:gd name="connsiteX0" fmla="*/ 0 w 183791"/>
                  <a:gd name="connsiteY0" fmla="*/ 116088 h 116088"/>
                  <a:gd name="connsiteX1" fmla="*/ 4891 w 183791"/>
                  <a:gd name="connsiteY1" fmla="*/ 104726 h 116088"/>
                  <a:gd name="connsiteX2" fmla="*/ 56988 w 183791"/>
                  <a:gd name="connsiteY2" fmla="*/ 0 h 116088"/>
                  <a:gd name="connsiteX3" fmla="*/ 183791 w 183791"/>
                  <a:gd name="connsiteY3" fmla="*/ 0 h 116088"/>
                  <a:gd name="connsiteX4" fmla="*/ 126803 w 183791"/>
                  <a:gd name="connsiteY4" fmla="*/ 116088 h 116088"/>
                  <a:gd name="connsiteX5" fmla="*/ 0 w 183791"/>
                  <a:gd name="connsiteY5" fmla="*/ 116088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791" h="116088">
                    <a:moveTo>
                      <a:pt x="0" y="116088"/>
                    </a:moveTo>
                    <a:lnTo>
                      <a:pt x="4891" y="104726"/>
                    </a:lnTo>
                    <a:lnTo>
                      <a:pt x="56988" y="0"/>
                    </a:lnTo>
                    <a:lnTo>
                      <a:pt x="183791" y="0"/>
                    </a:lnTo>
                    <a:lnTo>
                      <a:pt x="126803" y="116088"/>
                    </a:lnTo>
                    <a:lnTo>
                      <a:pt x="0" y="116088"/>
                    </a:lnTo>
                    <a:close/>
                  </a:path>
                </a:pathLst>
              </a:custGeom>
              <a:blipFill>
                <a:blip r:embed="rId13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>
                  <a:highlight>
                    <a:srgbClr val="000000"/>
                  </a:highlight>
                  <a:latin typeface="+mj-lt"/>
                </a:endParaRPr>
              </a:p>
            </p:txBody>
          </p:sp>
          <p:sp>
            <p:nvSpPr>
              <p:cNvPr id="492" name="平行四辺形 44">
                <a:extLst>
                  <a:ext uri="{FF2B5EF4-FFF2-40B4-BE49-F238E27FC236}">
                    <a16:creationId xmlns:a16="http://schemas.microsoft.com/office/drawing/2014/main" id="{AEA0BADB-4927-8568-25FC-AF488726312B}"/>
                  </a:ext>
                </a:extLst>
              </p:cNvPr>
              <p:cNvSpPr/>
              <p:nvPr/>
            </p:nvSpPr>
            <p:spPr>
              <a:xfrm rot="1705626">
                <a:off x="5781801" y="5169140"/>
                <a:ext cx="193984" cy="116088"/>
              </a:xfrm>
              <a:custGeom>
                <a:avLst/>
                <a:gdLst>
                  <a:gd name="connsiteX0" fmla="*/ 0 w 183791"/>
                  <a:gd name="connsiteY0" fmla="*/ 116088 h 116088"/>
                  <a:gd name="connsiteX1" fmla="*/ 56988 w 183791"/>
                  <a:gd name="connsiteY1" fmla="*/ 0 h 116088"/>
                  <a:gd name="connsiteX2" fmla="*/ 183791 w 183791"/>
                  <a:gd name="connsiteY2" fmla="*/ 0 h 116088"/>
                  <a:gd name="connsiteX3" fmla="*/ 126803 w 183791"/>
                  <a:gd name="connsiteY3" fmla="*/ 116088 h 116088"/>
                  <a:gd name="connsiteX4" fmla="*/ 0 w 183791"/>
                  <a:gd name="connsiteY4" fmla="*/ 116088 h 116088"/>
                  <a:gd name="connsiteX0" fmla="*/ 0 w 183791"/>
                  <a:gd name="connsiteY0" fmla="*/ 116088 h 116088"/>
                  <a:gd name="connsiteX1" fmla="*/ 4891 w 183791"/>
                  <a:gd name="connsiteY1" fmla="*/ 104726 h 116088"/>
                  <a:gd name="connsiteX2" fmla="*/ 56988 w 183791"/>
                  <a:gd name="connsiteY2" fmla="*/ 0 h 116088"/>
                  <a:gd name="connsiteX3" fmla="*/ 183791 w 183791"/>
                  <a:gd name="connsiteY3" fmla="*/ 0 h 116088"/>
                  <a:gd name="connsiteX4" fmla="*/ 126803 w 183791"/>
                  <a:gd name="connsiteY4" fmla="*/ 116088 h 116088"/>
                  <a:gd name="connsiteX5" fmla="*/ 0 w 183791"/>
                  <a:gd name="connsiteY5" fmla="*/ 116088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791" h="116088">
                    <a:moveTo>
                      <a:pt x="0" y="116088"/>
                    </a:moveTo>
                    <a:lnTo>
                      <a:pt x="4891" y="104726"/>
                    </a:lnTo>
                    <a:lnTo>
                      <a:pt x="56988" y="0"/>
                    </a:lnTo>
                    <a:lnTo>
                      <a:pt x="183791" y="0"/>
                    </a:lnTo>
                    <a:lnTo>
                      <a:pt x="126803" y="116088"/>
                    </a:lnTo>
                    <a:lnTo>
                      <a:pt x="0" y="116088"/>
                    </a:lnTo>
                    <a:close/>
                  </a:path>
                </a:pathLst>
              </a:custGeom>
              <a:blipFill>
                <a:blip r:embed="rId13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>
                  <a:highlight>
                    <a:srgbClr val="000000"/>
                  </a:highlight>
                  <a:latin typeface="+mj-lt"/>
                </a:endParaRPr>
              </a:p>
            </p:txBody>
          </p:sp>
          <p:sp>
            <p:nvSpPr>
              <p:cNvPr id="493" name="平行四辺形 44">
                <a:extLst>
                  <a:ext uri="{FF2B5EF4-FFF2-40B4-BE49-F238E27FC236}">
                    <a16:creationId xmlns:a16="http://schemas.microsoft.com/office/drawing/2014/main" id="{73B3F134-7560-2E74-FCA4-1EED8F28885E}"/>
                  </a:ext>
                </a:extLst>
              </p:cNvPr>
              <p:cNvSpPr/>
              <p:nvPr/>
            </p:nvSpPr>
            <p:spPr>
              <a:xfrm rot="1705626">
                <a:off x="5892443" y="5092287"/>
                <a:ext cx="193984" cy="116088"/>
              </a:xfrm>
              <a:custGeom>
                <a:avLst/>
                <a:gdLst>
                  <a:gd name="connsiteX0" fmla="*/ 0 w 183791"/>
                  <a:gd name="connsiteY0" fmla="*/ 116088 h 116088"/>
                  <a:gd name="connsiteX1" fmla="*/ 56988 w 183791"/>
                  <a:gd name="connsiteY1" fmla="*/ 0 h 116088"/>
                  <a:gd name="connsiteX2" fmla="*/ 183791 w 183791"/>
                  <a:gd name="connsiteY2" fmla="*/ 0 h 116088"/>
                  <a:gd name="connsiteX3" fmla="*/ 126803 w 183791"/>
                  <a:gd name="connsiteY3" fmla="*/ 116088 h 116088"/>
                  <a:gd name="connsiteX4" fmla="*/ 0 w 183791"/>
                  <a:gd name="connsiteY4" fmla="*/ 116088 h 116088"/>
                  <a:gd name="connsiteX0" fmla="*/ 0 w 183791"/>
                  <a:gd name="connsiteY0" fmla="*/ 116088 h 116088"/>
                  <a:gd name="connsiteX1" fmla="*/ 4891 w 183791"/>
                  <a:gd name="connsiteY1" fmla="*/ 104726 h 116088"/>
                  <a:gd name="connsiteX2" fmla="*/ 56988 w 183791"/>
                  <a:gd name="connsiteY2" fmla="*/ 0 h 116088"/>
                  <a:gd name="connsiteX3" fmla="*/ 183791 w 183791"/>
                  <a:gd name="connsiteY3" fmla="*/ 0 h 116088"/>
                  <a:gd name="connsiteX4" fmla="*/ 126803 w 183791"/>
                  <a:gd name="connsiteY4" fmla="*/ 116088 h 116088"/>
                  <a:gd name="connsiteX5" fmla="*/ 0 w 183791"/>
                  <a:gd name="connsiteY5" fmla="*/ 116088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791" h="116088">
                    <a:moveTo>
                      <a:pt x="0" y="116088"/>
                    </a:moveTo>
                    <a:lnTo>
                      <a:pt x="4891" y="104726"/>
                    </a:lnTo>
                    <a:lnTo>
                      <a:pt x="56988" y="0"/>
                    </a:lnTo>
                    <a:lnTo>
                      <a:pt x="183791" y="0"/>
                    </a:lnTo>
                    <a:lnTo>
                      <a:pt x="126803" y="116088"/>
                    </a:lnTo>
                    <a:lnTo>
                      <a:pt x="0" y="116088"/>
                    </a:lnTo>
                    <a:close/>
                  </a:path>
                </a:pathLst>
              </a:custGeom>
              <a:blipFill>
                <a:blip r:embed="rId13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>
                  <a:highlight>
                    <a:srgbClr val="000000"/>
                  </a:highlight>
                  <a:latin typeface="+mj-lt"/>
                </a:endParaRPr>
              </a:p>
            </p:txBody>
          </p:sp>
          <p:sp>
            <p:nvSpPr>
              <p:cNvPr id="494" name="平行四辺形 44">
                <a:extLst>
                  <a:ext uri="{FF2B5EF4-FFF2-40B4-BE49-F238E27FC236}">
                    <a16:creationId xmlns:a16="http://schemas.microsoft.com/office/drawing/2014/main" id="{1A24DC5E-FC9B-9EF7-D61C-1D6039F53D97}"/>
                  </a:ext>
                </a:extLst>
              </p:cNvPr>
              <p:cNvSpPr/>
              <p:nvPr/>
            </p:nvSpPr>
            <p:spPr>
              <a:xfrm rot="1705626">
                <a:off x="6003383" y="5018045"/>
                <a:ext cx="193984" cy="116088"/>
              </a:xfrm>
              <a:custGeom>
                <a:avLst/>
                <a:gdLst>
                  <a:gd name="connsiteX0" fmla="*/ 0 w 183791"/>
                  <a:gd name="connsiteY0" fmla="*/ 116088 h 116088"/>
                  <a:gd name="connsiteX1" fmla="*/ 56988 w 183791"/>
                  <a:gd name="connsiteY1" fmla="*/ 0 h 116088"/>
                  <a:gd name="connsiteX2" fmla="*/ 183791 w 183791"/>
                  <a:gd name="connsiteY2" fmla="*/ 0 h 116088"/>
                  <a:gd name="connsiteX3" fmla="*/ 126803 w 183791"/>
                  <a:gd name="connsiteY3" fmla="*/ 116088 h 116088"/>
                  <a:gd name="connsiteX4" fmla="*/ 0 w 183791"/>
                  <a:gd name="connsiteY4" fmla="*/ 116088 h 116088"/>
                  <a:gd name="connsiteX0" fmla="*/ 0 w 183791"/>
                  <a:gd name="connsiteY0" fmla="*/ 116088 h 116088"/>
                  <a:gd name="connsiteX1" fmla="*/ 4891 w 183791"/>
                  <a:gd name="connsiteY1" fmla="*/ 104726 h 116088"/>
                  <a:gd name="connsiteX2" fmla="*/ 56988 w 183791"/>
                  <a:gd name="connsiteY2" fmla="*/ 0 h 116088"/>
                  <a:gd name="connsiteX3" fmla="*/ 183791 w 183791"/>
                  <a:gd name="connsiteY3" fmla="*/ 0 h 116088"/>
                  <a:gd name="connsiteX4" fmla="*/ 126803 w 183791"/>
                  <a:gd name="connsiteY4" fmla="*/ 116088 h 116088"/>
                  <a:gd name="connsiteX5" fmla="*/ 0 w 183791"/>
                  <a:gd name="connsiteY5" fmla="*/ 116088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791" h="116088">
                    <a:moveTo>
                      <a:pt x="0" y="116088"/>
                    </a:moveTo>
                    <a:lnTo>
                      <a:pt x="4891" y="104726"/>
                    </a:lnTo>
                    <a:lnTo>
                      <a:pt x="56988" y="0"/>
                    </a:lnTo>
                    <a:lnTo>
                      <a:pt x="183791" y="0"/>
                    </a:lnTo>
                    <a:lnTo>
                      <a:pt x="126803" y="116088"/>
                    </a:lnTo>
                    <a:lnTo>
                      <a:pt x="0" y="116088"/>
                    </a:lnTo>
                    <a:close/>
                  </a:path>
                </a:pathLst>
              </a:custGeom>
              <a:blipFill>
                <a:blip r:embed="rId13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>
                  <a:highlight>
                    <a:srgbClr val="000000"/>
                  </a:highlight>
                  <a:latin typeface="+mj-lt"/>
                </a:endParaRPr>
              </a:p>
            </p:txBody>
          </p:sp>
          <p:sp>
            <p:nvSpPr>
              <p:cNvPr id="495" name="平行四辺形 44">
                <a:extLst>
                  <a:ext uri="{FF2B5EF4-FFF2-40B4-BE49-F238E27FC236}">
                    <a16:creationId xmlns:a16="http://schemas.microsoft.com/office/drawing/2014/main" id="{C5BB6E2B-DB85-2AF8-AC27-57E3D8425B1A}"/>
                  </a:ext>
                </a:extLst>
              </p:cNvPr>
              <p:cNvSpPr/>
              <p:nvPr/>
            </p:nvSpPr>
            <p:spPr>
              <a:xfrm rot="1705626">
                <a:off x="6112687" y="4943439"/>
                <a:ext cx="193984" cy="116088"/>
              </a:xfrm>
              <a:custGeom>
                <a:avLst/>
                <a:gdLst>
                  <a:gd name="connsiteX0" fmla="*/ 0 w 183791"/>
                  <a:gd name="connsiteY0" fmla="*/ 116088 h 116088"/>
                  <a:gd name="connsiteX1" fmla="*/ 56988 w 183791"/>
                  <a:gd name="connsiteY1" fmla="*/ 0 h 116088"/>
                  <a:gd name="connsiteX2" fmla="*/ 183791 w 183791"/>
                  <a:gd name="connsiteY2" fmla="*/ 0 h 116088"/>
                  <a:gd name="connsiteX3" fmla="*/ 126803 w 183791"/>
                  <a:gd name="connsiteY3" fmla="*/ 116088 h 116088"/>
                  <a:gd name="connsiteX4" fmla="*/ 0 w 183791"/>
                  <a:gd name="connsiteY4" fmla="*/ 116088 h 116088"/>
                  <a:gd name="connsiteX0" fmla="*/ 0 w 183791"/>
                  <a:gd name="connsiteY0" fmla="*/ 116088 h 116088"/>
                  <a:gd name="connsiteX1" fmla="*/ 4891 w 183791"/>
                  <a:gd name="connsiteY1" fmla="*/ 104726 h 116088"/>
                  <a:gd name="connsiteX2" fmla="*/ 56988 w 183791"/>
                  <a:gd name="connsiteY2" fmla="*/ 0 h 116088"/>
                  <a:gd name="connsiteX3" fmla="*/ 183791 w 183791"/>
                  <a:gd name="connsiteY3" fmla="*/ 0 h 116088"/>
                  <a:gd name="connsiteX4" fmla="*/ 126803 w 183791"/>
                  <a:gd name="connsiteY4" fmla="*/ 116088 h 116088"/>
                  <a:gd name="connsiteX5" fmla="*/ 0 w 183791"/>
                  <a:gd name="connsiteY5" fmla="*/ 116088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791" h="116088">
                    <a:moveTo>
                      <a:pt x="0" y="116088"/>
                    </a:moveTo>
                    <a:lnTo>
                      <a:pt x="4891" y="104726"/>
                    </a:lnTo>
                    <a:lnTo>
                      <a:pt x="56988" y="0"/>
                    </a:lnTo>
                    <a:lnTo>
                      <a:pt x="183791" y="0"/>
                    </a:lnTo>
                    <a:lnTo>
                      <a:pt x="126803" y="116088"/>
                    </a:lnTo>
                    <a:lnTo>
                      <a:pt x="0" y="116088"/>
                    </a:lnTo>
                    <a:close/>
                  </a:path>
                </a:pathLst>
              </a:custGeom>
              <a:blipFill>
                <a:blip r:embed="rId13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>
                  <a:highlight>
                    <a:srgbClr val="000000"/>
                  </a:highlight>
                  <a:latin typeface="+mj-lt"/>
                </a:endParaRPr>
              </a:p>
            </p:txBody>
          </p:sp>
        </p:grp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1F74A7F5-E008-53AD-7491-F3B82AD9E21E}"/>
                </a:ext>
              </a:extLst>
            </p:cNvPr>
            <p:cNvCxnSpPr>
              <a:cxnSpLocks/>
              <a:stCxn id="495" idx="2"/>
            </p:cNvCxnSpPr>
            <p:nvPr/>
          </p:nvCxnSpPr>
          <p:spPr>
            <a:xfrm flipH="1" flipV="1">
              <a:off x="2512975" y="3159167"/>
              <a:ext cx="159066" cy="58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019C0D76-31AA-9635-24A6-BF59B855B329}"/>
                </a:ext>
              </a:extLst>
            </p:cNvPr>
            <p:cNvCxnSpPr>
              <a:cxnSpLocks/>
              <a:stCxn id="496" idx="0"/>
            </p:cNvCxnSpPr>
            <p:nvPr/>
          </p:nvCxnSpPr>
          <p:spPr>
            <a:xfrm flipH="1" flipV="1">
              <a:off x="2355916" y="3206674"/>
              <a:ext cx="147502" cy="636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4F7675A6-A014-28F3-2B12-4583BB315277}"/>
                </a:ext>
              </a:extLst>
            </p:cNvPr>
            <p:cNvCxnSpPr>
              <a:cxnSpLocks/>
              <a:stCxn id="496" idx="4"/>
            </p:cNvCxnSpPr>
            <p:nvPr/>
          </p:nvCxnSpPr>
          <p:spPr>
            <a:xfrm flipV="1">
              <a:off x="2526109" y="3248703"/>
              <a:ext cx="132968" cy="607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346D4ECC-DEF3-BFDF-BCFD-2F779975D95D}"/>
                </a:ext>
              </a:extLst>
            </p:cNvPr>
            <p:cNvCxnSpPr>
              <a:cxnSpLocks/>
              <a:stCxn id="495" idx="3"/>
            </p:cNvCxnSpPr>
            <p:nvPr/>
          </p:nvCxnSpPr>
          <p:spPr>
            <a:xfrm flipV="1">
              <a:off x="2694732" y="3173982"/>
              <a:ext cx="199461" cy="582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FE683909-2F80-0685-15A4-F0767F03F592}"/>
                </a:ext>
              </a:extLst>
            </p:cNvPr>
            <p:cNvGrpSpPr/>
            <p:nvPr/>
          </p:nvGrpSpPr>
          <p:grpSpPr>
            <a:xfrm rot="15944993">
              <a:off x="2502482" y="2802144"/>
              <a:ext cx="237995" cy="661521"/>
              <a:chOff x="3274063" y="2879158"/>
              <a:chExt cx="162985" cy="247493"/>
            </a:xfrm>
          </p:grpSpPr>
          <p:sp>
            <p:nvSpPr>
              <p:cNvPr id="487" name="円弧 486">
                <a:extLst>
                  <a:ext uri="{FF2B5EF4-FFF2-40B4-BE49-F238E27FC236}">
                    <a16:creationId xmlns:a16="http://schemas.microsoft.com/office/drawing/2014/main" id="{634B1DBD-950B-24D9-D48F-15953B61CD33}"/>
                  </a:ext>
                </a:extLst>
              </p:cNvPr>
              <p:cNvSpPr/>
              <p:nvPr/>
            </p:nvSpPr>
            <p:spPr>
              <a:xfrm rot="16200000">
                <a:off x="3234242" y="2918979"/>
                <a:ext cx="242627" cy="162985"/>
              </a:xfrm>
              <a:prstGeom prst="arc">
                <a:avLst>
                  <a:gd name="adj1" fmla="val 3359829"/>
                  <a:gd name="adj2" fmla="val 333694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 dirty="0">
                  <a:highlight>
                    <a:srgbClr val="000000"/>
                  </a:highlight>
                  <a:latin typeface="+mj-lt"/>
                </a:endParaRPr>
              </a:p>
            </p:txBody>
          </p:sp>
          <p:sp>
            <p:nvSpPr>
              <p:cNvPr id="488" name="円弧 487">
                <a:extLst>
                  <a:ext uri="{FF2B5EF4-FFF2-40B4-BE49-F238E27FC236}">
                    <a16:creationId xmlns:a16="http://schemas.microsoft.com/office/drawing/2014/main" id="{68799A77-0128-14C0-E840-033DA42AEDCF}"/>
                  </a:ext>
                </a:extLst>
              </p:cNvPr>
              <p:cNvSpPr/>
              <p:nvPr/>
            </p:nvSpPr>
            <p:spPr>
              <a:xfrm rot="16200000">
                <a:off x="3252035" y="2941640"/>
                <a:ext cx="242627" cy="127396"/>
              </a:xfrm>
              <a:prstGeom prst="arc">
                <a:avLst>
                  <a:gd name="adj1" fmla="val 3359829"/>
                  <a:gd name="adj2" fmla="val 333694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 dirty="0">
                  <a:highlight>
                    <a:srgbClr val="000000"/>
                  </a:highlight>
                  <a:latin typeface="+mj-lt"/>
                </a:endParaRPr>
              </a:p>
            </p:txBody>
          </p:sp>
        </p:grp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58DCEAC6-ED3E-2F5E-A596-A7489F34F13F}"/>
                </a:ext>
              </a:extLst>
            </p:cNvPr>
            <p:cNvSpPr/>
            <p:nvPr/>
          </p:nvSpPr>
          <p:spPr>
            <a:xfrm>
              <a:off x="2117818" y="2276125"/>
              <a:ext cx="1044351" cy="736805"/>
            </a:xfrm>
            <a:custGeom>
              <a:avLst/>
              <a:gdLst>
                <a:gd name="connsiteX0" fmla="*/ 130968 w 523875"/>
                <a:gd name="connsiteY0" fmla="*/ 164306 h 454819"/>
                <a:gd name="connsiteX1" fmla="*/ 523875 w 523875"/>
                <a:gd name="connsiteY1" fmla="*/ 0 h 454819"/>
                <a:gd name="connsiteX2" fmla="*/ 392906 w 523875"/>
                <a:gd name="connsiteY2" fmla="*/ 283369 h 454819"/>
                <a:gd name="connsiteX3" fmla="*/ 0 w 523875"/>
                <a:gd name="connsiteY3" fmla="*/ 454819 h 454819"/>
                <a:gd name="connsiteX4" fmla="*/ 130968 w 523875"/>
                <a:gd name="connsiteY4" fmla="*/ 164306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5" h="454819">
                  <a:moveTo>
                    <a:pt x="130968" y="164306"/>
                  </a:moveTo>
                  <a:lnTo>
                    <a:pt x="523875" y="0"/>
                  </a:lnTo>
                  <a:lnTo>
                    <a:pt x="392906" y="283369"/>
                  </a:lnTo>
                  <a:lnTo>
                    <a:pt x="0" y="454819"/>
                  </a:lnTo>
                  <a:lnTo>
                    <a:pt x="130968" y="164306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800" dirty="0">
                <a:latin typeface="+mj-lt"/>
              </a:endParaRP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4157E610-6756-2B20-1A47-19A26440D12C}"/>
                </a:ext>
              </a:extLst>
            </p:cNvPr>
            <p:cNvGrpSpPr/>
            <p:nvPr/>
          </p:nvGrpSpPr>
          <p:grpSpPr>
            <a:xfrm>
              <a:off x="2163014" y="2593838"/>
              <a:ext cx="839232" cy="389474"/>
              <a:chOff x="6007816" y="747359"/>
              <a:chExt cx="420982" cy="240416"/>
            </a:xfrm>
          </p:grpSpPr>
          <p:cxnSp>
            <p:nvCxnSpPr>
              <p:cNvPr id="479" name="直線コネクタ 478">
                <a:extLst>
                  <a:ext uri="{FF2B5EF4-FFF2-40B4-BE49-F238E27FC236}">
                    <a16:creationId xmlns:a16="http://schemas.microsoft.com/office/drawing/2014/main" id="{31FD0296-A100-B206-789A-89E88F9AB0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6843" y="792606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直線コネクタ 479">
                <a:extLst>
                  <a:ext uri="{FF2B5EF4-FFF2-40B4-BE49-F238E27FC236}">
                    <a16:creationId xmlns:a16="http://schemas.microsoft.com/office/drawing/2014/main" id="{9A5E0A35-03B2-9DB0-4448-03BDB3CB69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4715" y="801962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直線コネクタ 480">
                <a:extLst>
                  <a:ext uri="{FF2B5EF4-FFF2-40B4-BE49-F238E27FC236}">
                    <a16:creationId xmlns:a16="http://schemas.microsoft.com/office/drawing/2014/main" id="{C7DFFAE0-47D5-AE9E-879F-F9C557B05D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2332" y="811487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直線コネクタ 481">
                <a:extLst>
                  <a:ext uri="{FF2B5EF4-FFF2-40B4-BE49-F238E27FC236}">
                    <a16:creationId xmlns:a16="http://schemas.microsoft.com/office/drawing/2014/main" id="{052B98DF-2C01-5EC9-BFB9-901FAC630D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7816" y="823469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直線コネクタ 482">
                <a:extLst>
                  <a:ext uri="{FF2B5EF4-FFF2-40B4-BE49-F238E27FC236}">
                    <a16:creationId xmlns:a16="http://schemas.microsoft.com/office/drawing/2014/main" id="{CF546A57-7268-4873-337D-B6C465EBFB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5891" y="747359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直線コネクタ 483">
                <a:extLst>
                  <a:ext uri="{FF2B5EF4-FFF2-40B4-BE49-F238E27FC236}">
                    <a16:creationId xmlns:a16="http://schemas.microsoft.com/office/drawing/2014/main" id="{F3D94EBD-0D8D-5FFF-B54B-A55D140196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1382" y="759096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直線コネクタ 484">
                <a:extLst>
                  <a:ext uri="{FF2B5EF4-FFF2-40B4-BE49-F238E27FC236}">
                    <a16:creationId xmlns:a16="http://schemas.microsoft.com/office/drawing/2014/main" id="{F8315D5D-5477-A998-DFA4-78503620FE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8999" y="768621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直線コネクタ 485">
                <a:extLst>
                  <a:ext uri="{FF2B5EF4-FFF2-40B4-BE49-F238E27FC236}">
                    <a16:creationId xmlns:a16="http://schemas.microsoft.com/office/drawing/2014/main" id="{D096D2E7-6D69-BDBA-12F6-57EE7A2C51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4483" y="780603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FD89DEB0-4E52-7377-8568-567E1B901B68}"/>
                </a:ext>
              </a:extLst>
            </p:cNvPr>
            <p:cNvGrpSpPr/>
            <p:nvPr/>
          </p:nvGrpSpPr>
          <p:grpSpPr>
            <a:xfrm>
              <a:off x="2234219" y="2447242"/>
              <a:ext cx="839232" cy="389474"/>
              <a:chOff x="6007816" y="747359"/>
              <a:chExt cx="420982" cy="240416"/>
            </a:xfrm>
          </p:grpSpPr>
          <p:cxnSp>
            <p:nvCxnSpPr>
              <p:cNvPr id="471" name="直線コネクタ 470">
                <a:extLst>
                  <a:ext uri="{FF2B5EF4-FFF2-40B4-BE49-F238E27FC236}">
                    <a16:creationId xmlns:a16="http://schemas.microsoft.com/office/drawing/2014/main" id="{631F9CEF-4EE9-BEE3-9A60-395603E71F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6843" y="792606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直線コネクタ 471">
                <a:extLst>
                  <a:ext uri="{FF2B5EF4-FFF2-40B4-BE49-F238E27FC236}">
                    <a16:creationId xmlns:a16="http://schemas.microsoft.com/office/drawing/2014/main" id="{47B212D0-E6BC-9B38-F033-492C7EEF2A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4715" y="801962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直線コネクタ 472">
                <a:extLst>
                  <a:ext uri="{FF2B5EF4-FFF2-40B4-BE49-F238E27FC236}">
                    <a16:creationId xmlns:a16="http://schemas.microsoft.com/office/drawing/2014/main" id="{7F77ECB6-A3BB-028E-4626-7D9DBBD130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2332" y="811487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直線コネクタ 473">
                <a:extLst>
                  <a:ext uri="{FF2B5EF4-FFF2-40B4-BE49-F238E27FC236}">
                    <a16:creationId xmlns:a16="http://schemas.microsoft.com/office/drawing/2014/main" id="{FA7B645F-7703-ED01-0536-6EB5C305EF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7816" y="823469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直線コネクタ 474">
                <a:extLst>
                  <a:ext uri="{FF2B5EF4-FFF2-40B4-BE49-F238E27FC236}">
                    <a16:creationId xmlns:a16="http://schemas.microsoft.com/office/drawing/2014/main" id="{CB9DD38A-3DB9-6279-3046-809CFAF2E9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5891" y="747359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直線コネクタ 475">
                <a:extLst>
                  <a:ext uri="{FF2B5EF4-FFF2-40B4-BE49-F238E27FC236}">
                    <a16:creationId xmlns:a16="http://schemas.microsoft.com/office/drawing/2014/main" id="{927ACC04-546D-19A8-59A4-23E169F12D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1382" y="759096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直線コネクタ 476">
                <a:extLst>
                  <a:ext uri="{FF2B5EF4-FFF2-40B4-BE49-F238E27FC236}">
                    <a16:creationId xmlns:a16="http://schemas.microsoft.com/office/drawing/2014/main" id="{FD633BCB-C49E-4BA6-C727-B297BB8FB1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8999" y="768621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直線コネクタ 477">
                <a:extLst>
                  <a:ext uri="{FF2B5EF4-FFF2-40B4-BE49-F238E27FC236}">
                    <a16:creationId xmlns:a16="http://schemas.microsoft.com/office/drawing/2014/main" id="{6F43BA5C-9949-77F6-3150-7D1AA8F147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4483" y="780603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F089AFF6-E5C6-8CA8-7026-E85589172151}"/>
                </a:ext>
              </a:extLst>
            </p:cNvPr>
            <p:cNvGrpSpPr/>
            <p:nvPr/>
          </p:nvGrpSpPr>
          <p:grpSpPr>
            <a:xfrm>
              <a:off x="2310176" y="2304517"/>
              <a:ext cx="839232" cy="389474"/>
              <a:chOff x="6007816" y="747359"/>
              <a:chExt cx="420982" cy="240416"/>
            </a:xfrm>
          </p:grpSpPr>
          <p:cxnSp>
            <p:nvCxnSpPr>
              <p:cNvPr id="450" name="直線コネクタ 449">
                <a:extLst>
                  <a:ext uri="{FF2B5EF4-FFF2-40B4-BE49-F238E27FC236}">
                    <a16:creationId xmlns:a16="http://schemas.microsoft.com/office/drawing/2014/main" id="{B878E605-83E3-505A-2A6E-A24A08AE3C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6843" y="792606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直線コネクタ 450">
                <a:extLst>
                  <a:ext uri="{FF2B5EF4-FFF2-40B4-BE49-F238E27FC236}">
                    <a16:creationId xmlns:a16="http://schemas.microsoft.com/office/drawing/2014/main" id="{5D259607-CF3A-00E4-3CB7-456E38AD8B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4715" y="801962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直線コネクタ 451">
                <a:extLst>
                  <a:ext uri="{FF2B5EF4-FFF2-40B4-BE49-F238E27FC236}">
                    <a16:creationId xmlns:a16="http://schemas.microsoft.com/office/drawing/2014/main" id="{11456BAE-5B2C-AA0C-1A23-02F66FBDEC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2332" y="811487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直線コネクタ 452">
                <a:extLst>
                  <a:ext uri="{FF2B5EF4-FFF2-40B4-BE49-F238E27FC236}">
                    <a16:creationId xmlns:a16="http://schemas.microsoft.com/office/drawing/2014/main" id="{A838B428-65E0-FD7C-DBAE-2D00D1478B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7816" y="823469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直線コネクタ 460">
                <a:extLst>
                  <a:ext uri="{FF2B5EF4-FFF2-40B4-BE49-F238E27FC236}">
                    <a16:creationId xmlns:a16="http://schemas.microsoft.com/office/drawing/2014/main" id="{31347780-E4C1-99B7-5DCB-C5E32F16E9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5891" y="747359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直線コネクタ 461">
                <a:extLst>
                  <a:ext uri="{FF2B5EF4-FFF2-40B4-BE49-F238E27FC236}">
                    <a16:creationId xmlns:a16="http://schemas.microsoft.com/office/drawing/2014/main" id="{AC801F96-AF70-4BB9-1B63-5165D678DC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1382" y="759096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直線コネクタ 468">
                <a:extLst>
                  <a:ext uri="{FF2B5EF4-FFF2-40B4-BE49-F238E27FC236}">
                    <a16:creationId xmlns:a16="http://schemas.microsoft.com/office/drawing/2014/main" id="{0AD191A6-AEE4-2D92-9449-EAFCF68D0C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8999" y="768621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直線コネクタ 469">
                <a:extLst>
                  <a:ext uri="{FF2B5EF4-FFF2-40B4-BE49-F238E27FC236}">
                    <a16:creationId xmlns:a16="http://schemas.microsoft.com/office/drawing/2014/main" id="{A70B0A3B-CB1A-27A3-5B7B-9A63B39C7D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4483" y="780603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1CCAF07-2EF7-5EFF-65F2-53B1DDF239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4877" y="2737549"/>
              <a:ext cx="10432" cy="4204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BEBE9D40-C6CB-6EE4-71E5-ABB6BD3BFD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57387" y="2750413"/>
              <a:ext cx="536" cy="373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2295A657-7E26-E140-CC82-B1C4D2224F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8612" y="2602967"/>
              <a:ext cx="12761" cy="552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33DE895A-9D63-F4BC-5A16-C4A73DB67C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30780" y="2618904"/>
              <a:ext cx="4078" cy="5173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B6244B8D-614B-E8F5-8325-8FF1B7FE5968}"/>
                </a:ext>
              </a:extLst>
            </p:cNvPr>
            <p:cNvCxnSpPr>
              <a:cxnSpLocks/>
              <a:endCxn id="50" idx="2"/>
            </p:cNvCxnSpPr>
            <p:nvPr/>
          </p:nvCxnSpPr>
          <p:spPr>
            <a:xfrm flipV="1">
              <a:off x="2655271" y="2634547"/>
              <a:ext cx="546611" cy="114011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平行四辺形 49">
              <a:extLst>
                <a:ext uri="{FF2B5EF4-FFF2-40B4-BE49-F238E27FC236}">
                  <a16:creationId xmlns:a16="http://schemas.microsoft.com/office/drawing/2014/main" id="{085932F0-9309-14E8-E041-4210009E2D68}"/>
                </a:ext>
              </a:extLst>
            </p:cNvPr>
            <p:cNvSpPr>
              <a:spLocks noChangeAspect="1"/>
            </p:cNvSpPr>
            <p:nvPr/>
          </p:nvSpPr>
          <p:spPr>
            <a:xfrm rot="16460614" flipV="1">
              <a:off x="2950884" y="2731834"/>
              <a:ext cx="474214" cy="171186"/>
            </a:xfrm>
            <a:prstGeom prst="parallelogram">
              <a:avLst>
                <a:gd name="adj" fmla="val 6273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>
                <a:latin typeface="+mj-lt"/>
              </a:endParaRPr>
            </a:p>
          </p:txBody>
        </p:sp>
        <p:sp>
          <p:nvSpPr>
            <p:cNvPr id="51" name="平行四辺形 50">
              <a:extLst>
                <a:ext uri="{FF2B5EF4-FFF2-40B4-BE49-F238E27FC236}">
                  <a16:creationId xmlns:a16="http://schemas.microsoft.com/office/drawing/2014/main" id="{F483CD97-8FCC-4518-0F7C-EA9B42138657}"/>
                </a:ext>
              </a:extLst>
            </p:cNvPr>
            <p:cNvSpPr>
              <a:spLocks noChangeAspect="1"/>
            </p:cNvSpPr>
            <p:nvPr/>
          </p:nvSpPr>
          <p:spPr>
            <a:xfrm rot="16460614" flipV="1">
              <a:off x="3128087" y="2640561"/>
              <a:ext cx="474214" cy="171186"/>
            </a:xfrm>
            <a:prstGeom prst="parallelogram">
              <a:avLst>
                <a:gd name="adj" fmla="val 6273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>
                <a:latin typeface="+mj-lt"/>
              </a:endParaRPr>
            </a:p>
          </p:txBody>
        </p: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81F4DDD2-94F7-5662-9FC8-B21255B29B46}"/>
                </a:ext>
              </a:extLst>
            </p:cNvPr>
            <p:cNvCxnSpPr>
              <a:cxnSpLocks/>
              <a:endCxn id="50" idx="2"/>
            </p:cNvCxnSpPr>
            <p:nvPr/>
          </p:nvCxnSpPr>
          <p:spPr>
            <a:xfrm flipV="1">
              <a:off x="2353625" y="2634547"/>
              <a:ext cx="848257" cy="10828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D462C50A-2672-88AD-C66D-351AAC19FC56}"/>
                </a:ext>
              </a:extLst>
            </p:cNvPr>
            <p:cNvCxnSpPr>
              <a:cxnSpLocks/>
              <a:endCxn id="50" idx="5"/>
            </p:cNvCxnSpPr>
            <p:nvPr/>
          </p:nvCxnSpPr>
          <p:spPr>
            <a:xfrm>
              <a:off x="2350093" y="2741017"/>
              <a:ext cx="824007" cy="25929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F49504DA-90E3-CB29-20FC-185836CDD91C}"/>
                </a:ext>
              </a:extLst>
            </p:cNvPr>
            <p:cNvCxnSpPr>
              <a:cxnSpLocks/>
              <a:endCxn id="50" idx="5"/>
            </p:cNvCxnSpPr>
            <p:nvPr/>
          </p:nvCxnSpPr>
          <p:spPr>
            <a:xfrm>
              <a:off x="2666424" y="2760428"/>
              <a:ext cx="507676" cy="23987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ADB4B9D2-0DCE-620B-ECC2-BF4B4532F9F9}"/>
                </a:ext>
              </a:extLst>
            </p:cNvPr>
            <p:cNvCxnSpPr>
              <a:cxnSpLocks/>
              <a:endCxn id="51" idx="5"/>
            </p:cNvCxnSpPr>
            <p:nvPr/>
          </p:nvCxnSpPr>
          <p:spPr>
            <a:xfrm>
              <a:off x="2850800" y="2608962"/>
              <a:ext cx="500503" cy="30007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81664002-CDE5-94E6-5522-162A7D9604C0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 flipV="1">
              <a:off x="2857859" y="2543274"/>
              <a:ext cx="521226" cy="6608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B61180F5-34E7-0532-6A01-69FEE8BD1E9A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 flipV="1">
              <a:off x="2530460" y="2543274"/>
              <a:ext cx="848625" cy="82822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5A804A1C-E5FA-78B7-8A86-6292F017F755}"/>
                </a:ext>
              </a:extLst>
            </p:cNvPr>
            <p:cNvCxnSpPr>
              <a:cxnSpLocks/>
              <a:endCxn id="51" idx="5"/>
            </p:cNvCxnSpPr>
            <p:nvPr/>
          </p:nvCxnSpPr>
          <p:spPr>
            <a:xfrm>
              <a:off x="2530620" y="2630459"/>
              <a:ext cx="820683" cy="27857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730F9BA1-9BD9-E035-8FD3-EA731B85D5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2542" y="2634634"/>
              <a:ext cx="848257" cy="10828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40C4E000-8D59-E62B-3046-0668A5835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2603" y="2634591"/>
              <a:ext cx="848257" cy="108286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1" name="平行四辺形 60">
              <a:extLst>
                <a:ext uri="{FF2B5EF4-FFF2-40B4-BE49-F238E27FC236}">
                  <a16:creationId xmlns:a16="http://schemas.microsoft.com/office/drawing/2014/main" id="{9292A337-5ECB-A786-4518-29A268E715BF}"/>
                </a:ext>
              </a:extLst>
            </p:cNvPr>
            <p:cNvSpPr>
              <a:spLocks noChangeAspect="1"/>
            </p:cNvSpPr>
            <p:nvPr/>
          </p:nvSpPr>
          <p:spPr>
            <a:xfrm rot="16460614" flipV="1">
              <a:off x="3036388" y="2687257"/>
              <a:ext cx="474214" cy="171186"/>
            </a:xfrm>
            <a:prstGeom prst="parallelogram">
              <a:avLst>
                <a:gd name="adj" fmla="val 62739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9000">
                  <a:schemeClr val="accent6">
                    <a:lumMod val="60000"/>
                    <a:lumOff val="40000"/>
                  </a:schemeClr>
                </a:gs>
                <a:gs pos="100000">
                  <a:srgbClr val="FF000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>
                <a:latin typeface="+mj-lt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E122CAA3-3DB1-A521-8460-44896334AF77}"/>
                </a:ext>
              </a:extLst>
            </p:cNvPr>
            <p:cNvSpPr txBox="1"/>
            <p:nvPr/>
          </p:nvSpPr>
          <p:spPr>
            <a:xfrm>
              <a:off x="1657299" y="2011198"/>
              <a:ext cx="875627" cy="57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latin typeface="+mj-lt"/>
                </a:rPr>
                <a:t>SPG</a:t>
              </a:r>
              <a:endParaRPr kumimoji="1" lang="ja-JP" altLang="en-US" sz="1200" b="1" dirty="0">
                <a:latin typeface="+mj-lt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F79F8811-A4A3-4947-FD44-0F354925BEC4}"/>
                </a:ext>
              </a:extLst>
            </p:cNvPr>
            <p:cNvSpPr txBox="1"/>
            <p:nvPr/>
          </p:nvSpPr>
          <p:spPr>
            <a:xfrm>
              <a:off x="2409449" y="5844291"/>
              <a:ext cx="1636674" cy="516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latin typeface="+mj-lt"/>
                </a:rPr>
                <a:t>Along Track</a:t>
              </a:r>
              <a:endParaRPr kumimoji="1" lang="ja-JP" altLang="en-US" sz="1200" b="1" dirty="0">
                <a:latin typeface="+mj-lt"/>
              </a:endParaRPr>
            </a:p>
          </p:txBody>
        </p:sp>
        <p:sp>
          <p:nvSpPr>
            <p:cNvPr id="448" name="テキスト ボックス 447">
              <a:extLst>
                <a:ext uri="{FF2B5EF4-FFF2-40B4-BE49-F238E27FC236}">
                  <a16:creationId xmlns:a16="http://schemas.microsoft.com/office/drawing/2014/main" id="{58B1629F-F95F-0EEC-2439-02B439544923}"/>
                </a:ext>
              </a:extLst>
            </p:cNvPr>
            <p:cNvSpPr txBox="1"/>
            <p:nvPr/>
          </p:nvSpPr>
          <p:spPr>
            <a:xfrm>
              <a:off x="3243627" y="4258938"/>
              <a:ext cx="1160767" cy="860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latin typeface="+mj-lt"/>
                </a:rPr>
                <a:t>Cross Track</a:t>
              </a:r>
              <a:endParaRPr kumimoji="1" lang="ja-JP" altLang="en-US" sz="1200" b="1" dirty="0">
                <a:latin typeface="+mj-lt"/>
              </a:endParaRPr>
            </a:p>
          </p:txBody>
        </p:sp>
        <p:sp>
          <p:nvSpPr>
            <p:cNvPr id="449" name="テキスト ボックス 448">
              <a:extLst>
                <a:ext uri="{FF2B5EF4-FFF2-40B4-BE49-F238E27FC236}">
                  <a16:creationId xmlns:a16="http://schemas.microsoft.com/office/drawing/2014/main" id="{B7CB6696-3C62-F20A-45CF-89AC12E2C738}"/>
                </a:ext>
              </a:extLst>
            </p:cNvPr>
            <p:cNvSpPr txBox="1"/>
            <p:nvPr/>
          </p:nvSpPr>
          <p:spPr>
            <a:xfrm>
              <a:off x="316957" y="5738554"/>
              <a:ext cx="2004258" cy="51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latin typeface="+mj-lt"/>
                </a:rPr>
                <a:t>GSD=30m</a:t>
              </a:r>
              <a:endParaRPr kumimoji="1" lang="ja-JP" altLang="en-US" sz="1200" b="1" dirty="0">
                <a:latin typeface="+mj-lt"/>
              </a:endParaRPr>
            </a:p>
          </p:txBody>
        </p:sp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6F11DEBA-8F02-1CA5-3FE9-CCBAAA334C65}"/>
              </a:ext>
            </a:extLst>
          </p:cNvPr>
          <p:cNvGrpSpPr>
            <a:grpSpLocks noChangeAspect="1"/>
          </p:cNvGrpSpPr>
          <p:nvPr/>
        </p:nvGrpSpPr>
        <p:grpSpPr>
          <a:xfrm>
            <a:off x="2927471" y="1582776"/>
            <a:ext cx="2284575" cy="2333420"/>
            <a:chOff x="146028" y="2011198"/>
            <a:chExt cx="4258366" cy="4349409"/>
          </a:xfrm>
        </p:grpSpPr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DB89B10C-FA8C-56DC-4822-B7D013BBE8D9}"/>
                </a:ext>
              </a:extLst>
            </p:cNvPr>
            <p:cNvSpPr txBox="1"/>
            <p:nvPr/>
          </p:nvSpPr>
          <p:spPr>
            <a:xfrm>
              <a:off x="146028" y="3761346"/>
              <a:ext cx="1180834" cy="860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latin typeface="+mj-lt"/>
                </a:rPr>
                <a:t>Swath</a:t>
              </a:r>
            </a:p>
            <a:p>
              <a:r>
                <a:rPr lang="en-US" altLang="ja-JP" sz="1200" b="1" dirty="0">
                  <a:latin typeface="+mj-lt"/>
                </a:rPr>
                <a:t>=20 km</a:t>
              </a:r>
              <a:endParaRPr kumimoji="1" lang="ja-JP" altLang="en-US" sz="1200" b="1" dirty="0">
                <a:latin typeface="+mj-lt"/>
              </a:endParaRPr>
            </a:p>
          </p:txBody>
        </p:sp>
        <p:grpSp>
          <p:nvGrpSpPr>
            <p:cNvPr id="150" name="グループ化 149">
              <a:extLst>
                <a:ext uri="{FF2B5EF4-FFF2-40B4-BE49-F238E27FC236}">
                  <a16:creationId xmlns:a16="http://schemas.microsoft.com/office/drawing/2014/main" id="{BABFBEEA-A64E-81A2-E744-26824133DF83}"/>
                </a:ext>
              </a:extLst>
            </p:cNvPr>
            <p:cNvGrpSpPr/>
            <p:nvPr/>
          </p:nvGrpSpPr>
          <p:grpSpPr>
            <a:xfrm>
              <a:off x="732531" y="4328595"/>
              <a:ext cx="2696166" cy="1602966"/>
              <a:chOff x="244717" y="3981340"/>
              <a:chExt cx="2696166" cy="1602966"/>
            </a:xfrm>
          </p:grpSpPr>
          <p:cxnSp>
            <p:nvCxnSpPr>
              <p:cNvPr id="1065" name="直線コネクタ 1064">
                <a:extLst>
                  <a:ext uri="{FF2B5EF4-FFF2-40B4-BE49-F238E27FC236}">
                    <a16:creationId xmlns:a16="http://schemas.microsoft.com/office/drawing/2014/main" id="{57A19DA9-A01E-0471-B749-62809B0A29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752" y="4070372"/>
                <a:ext cx="909605" cy="5989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66" name="直線コネクタ 1065">
                <a:extLst>
                  <a:ext uri="{FF2B5EF4-FFF2-40B4-BE49-F238E27FC236}">
                    <a16:creationId xmlns:a16="http://schemas.microsoft.com/office/drawing/2014/main" id="{A71C5E24-C5F9-A2F0-A745-CDC9AE7D7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357" y="4062752"/>
                <a:ext cx="1591178" cy="9127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67" name="直線コネクタ 1066">
                <a:extLst>
                  <a:ext uri="{FF2B5EF4-FFF2-40B4-BE49-F238E27FC236}">
                    <a16:creationId xmlns:a16="http://schemas.microsoft.com/office/drawing/2014/main" id="{6590F51D-C533-4A43-021B-F27A3B94B1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1309" y="4978055"/>
                <a:ext cx="890690" cy="5834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68" name="直線コネクタ 1067">
                <a:extLst>
                  <a:ext uri="{FF2B5EF4-FFF2-40B4-BE49-F238E27FC236}">
                    <a16:creationId xmlns:a16="http://schemas.microsoft.com/office/drawing/2014/main" id="{37E3FE13-053C-A8BC-DDA5-24C723D394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752" y="4666684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C25ABE9B-9580-534F-5A8E-0BE9AA3B7932}"/>
                  </a:ext>
                </a:extLst>
              </p:cNvPr>
              <p:cNvSpPr/>
              <p:nvPr/>
            </p:nvSpPr>
            <p:spPr>
              <a:xfrm>
                <a:off x="2539687" y="5269177"/>
                <a:ext cx="401196" cy="207355"/>
              </a:xfrm>
              <a:custGeom>
                <a:avLst/>
                <a:gdLst>
                  <a:gd name="connsiteX0" fmla="*/ 117228 w 401196"/>
                  <a:gd name="connsiteY0" fmla="*/ 0 h 207355"/>
                  <a:gd name="connsiteX1" fmla="*/ 317148 w 401196"/>
                  <a:gd name="connsiteY1" fmla="*/ 93621 h 207355"/>
                  <a:gd name="connsiteX2" fmla="*/ 358150 w 401196"/>
                  <a:gd name="connsiteY2" fmla="*/ 66385 h 207355"/>
                  <a:gd name="connsiteX3" fmla="*/ 401196 w 401196"/>
                  <a:gd name="connsiteY3" fmla="*/ 207355 h 207355"/>
                  <a:gd name="connsiteX4" fmla="*/ 145926 w 401196"/>
                  <a:gd name="connsiteY4" fmla="*/ 207355 h 207355"/>
                  <a:gd name="connsiteX5" fmla="*/ 209204 w 401196"/>
                  <a:gd name="connsiteY5" fmla="*/ 165323 h 207355"/>
                  <a:gd name="connsiteX6" fmla="*/ 0 w 401196"/>
                  <a:gd name="connsiteY6" fmla="*/ 67355 h 20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96" h="207355">
                    <a:moveTo>
                      <a:pt x="117228" y="0"/>
                    </a:moveTo>
                    <a:lnTo>
                      <a:pt x="317148" y="93621"/>
                    </a:lnTo>
                    <a:lnTo>
                      <a:pt x="358150" y="66385"/>
                    </a:lnTo>
                    <a:lnTo>
                      <a:pt x="401196" y="207355"/>
                    </a:lnTo>
                    <a:lnTo>
                      <a:pt x="145926" y="207355"/>
                    </a:lnTo>
                    <a:lnTo>
                      <a:pt x="209204" y="165323"/>
                    </a:lnTo>
                    <a:lnTo>
                      <a:pt x="0" y="67355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sz="800" dirty="0">
                  <a:latin typeface="+mj-lt"/>
                </a:endParaRPr>
              </a:p>
            </p:txBody>
          </p:sp>
          <p:grpSp>
            <p:nvGrpSpPr>
              <p:cNvPr id="1070" name="グループ化 1069">
                <a:extLst>
                  <a:ext uri="{FF2B5EF4-FFF2-40B4-BE49-F238E27FC236}">
                    <a16:creationId xmlns:a16="http://schemas.microsoft.com/office/drawing/2014/main" id="{4E93E15E-279C-CE06-7A0D-4B67F5787902}"/>
                  </a:ext>
                </a:extLst>
              </p:cNvPr>
              <p:cNvGrpSpPr/>
              <p:nvPr/>
            </p:nvGrpSpPr>
            <p:grpSpPr>
              <a:xfrm>
                <a:off x="1540284" y="4704112"/>
                <a:ext cx="967856" cy="649383"/>
                <a:chOff x="2492366" y="4661955"/>
                <a:chExt cx="967856" cy="649383"/>
              </a:xfrm>
            </p:grpSpPr>
            <p:cxnSp>
              <p:nvCxnSpPr>
                <p:cNvPr id="1084" name="直線コネクタ 1083">
                  <a:extLst>
                    <a:ext uri="{FF2B5EF4-FFF2-40B4-BE49-F238E27FC236}">
                      <a16:creationId xmlns:a16="http://schemas.microsoft.com/office/drawing/2014/main" id="{645F8B9B-8650-32CA-4D11-35C0DE0357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99107" y="4661955"/>
                  <a:ext cx="261266" cy="17289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085" name="グループ化 1084">
                  <a:extLst>
                    <a:ext uri="{FF2B5EF4-FFF2-40B4-BE49-F238E27FC236}">
                      <a16:creationId xmlns:a16="http://schemas.microsoft.com/office/drawing/2014/main" id="{FE2B972A-78B7-6C50-4FDD-025024C60781}"/>
                    </a:ext>
                  </a:extLst>
                </p:cNvPr>
                <p:cNvGrpSpPr/>
                <p:nvPr/>
              </p:nvGrpSpPr>
              <p:grpSpPr>
                <a:xfrm>
                  <a:off x="2492366" y="5042558"/>
                  <a:ext cx="416173" cy="268780"/>
                  <a:chOff x="5203378" y="5165483"/>
                  <a:chExt cx="416173" cy="268780"/>
                </a:xfrm>
              </p:grpSpPr>
              <p:sp>
                <p:nvSpPr>
                  <p:cNvPr id="579" name="平行四辺形 44">
                    <a:extLst>
                      <a:ext uri="{FF2B5EF4-FFF2-40B4-BE49-F238E27FC236}">
                        <a16:creationId xmlns:a16="http://schemas.microsoft.com/office/drawing/2014/main" id="{44A29F86-FD38-28D9-D4C4-225A7696B249}"/>
                      </a:ext>
                    </a:extLst>
                  </p:cNvPr>
                  <p:cNvSpPr/>
                  <p:nvPr/>
                </p:nvSpPr>
                <p:spPr>
                  <a:xfrm rot="1705626">
                    <a:off x="5203378" y="5318175"/>
                    <a:ext cx="193984" cy="116088"/>
                  </a:xfrm>
                  <a:custGeom>
                    <a:avLst/>
                    <a:gdLst>
                      <a:gd name="connsiteX0" fmla="*/ 0 w 183791"/>
                      <a:gd name="connsiteY0" fmla="*/ 116088 h 116088"/>
                      <a:gd name="connsiteX1" fmla="*/ 56988 w 183791"/>
                      <a:gd name="connsiteY1" fmla="*/ 0 h 116088"/>
                      <a:gd name="connsiteX2" fmla="*/ 183791 w 183791"/>
                      <a:gd name="connsiteY2" fmla="*/ 0 h 116088"/>
                      <a:gd name="connsiteX3" fmla="*/ 126803 w 183791"/>
                      <a:gd name="connsiteY3" fmla="*/ 116088 h 116088"/>
                      <a:gd name="connsiteX4" fmla="*/ 0 w 183791"/>
                      <a:gd name="connsiteY4" fmla="*/ 116088 h 116088"/>
                      <a:gd name="connsiteX0" fmla="*/ 0 w 183791"/>
                      <a:gd name="connsiteY0" fmla="*/ 116088 h 116088"/>
                      <a:gd name="connsiteX1" fmla="*/ 4891 w 183791"/>
                      <a:gd name="connsiteY1" fmla="*/ 104726 h 116088"/>
                      <a:gd name="connsiteX2" fmla="*/ 56988 w 183791"/>
                      <a:gd name="connsiteY2" fmla="*/ 0 h 116088"/>
                      <a:gd name="connsiteX3" fmla="*/ 183791 w 183791"/>
                      <a:gd name="connsiteY3" fmla="*/ 0 h 116088"/>
                      <a:gd name="connsiteX4" fmla="*/ 126803 w 183791"/>
                      <a:gd name="connsiteY4" fmla="*/ 116088 h 116088"/>
                      <a:gd name="connsiteX5" fmla="*/ 0 w 183791"/>
                      <a:gd name="connsiteY5" fmla="*/ 116088 h 116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791" h="116088">
                        <a:moveTo>
                          <a:pt x="0" y="116088"/>
                        </a:moveTo>
                        <a:lnTo>
                          <a:pt x="4891" y="104726"/>
                        </a:lnTo>
                        <a:lnTo>
                          <a:pt x="56988" y="0"/>
                        </a:lnTo>
                        <a:lnTo>
                          <a:pt x="183791" y="0"/>
                        </a:lnTo>
                        <a:lnTo>
                          <a:pt x="126803" y="116088"/>
                        </a:lnTo>
                        <a:lnTo>
                          <a:pt x="0" y="116088"/>
                        </a:lnTo>
                        <a:close/>
                      </a:path>
                    </a:pathLst>
                  </a:custGeom>
                  <a:blipFill>
                    <a:blip r:embed="rId13"/>
                    <a:tile tx="0" ty="0" sx="100000" sy="100000" flip="none" algn="tl"/>
                  </a:blip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800">
                      <a:highlight>
                        <a:srgbClr val="000000"/>
                      </a:highlight>
                      <a:latin typeface="+mj-lt"/>
                    </a:endParaRPr>
                  </a:p>
                </p:txBody>
              </p:sp>
              <p:sp>
                <p:nvSpPr>
                  <p:cNvPr id="580" name="平行四辺形 44">
                    <a:extLst>
                      <a:ext uri="{FF2B5EF4-FFF2-40B4-BE49-F238E27FC236}">
                        <a16:creationId xmlns:a16="http://schemas.microsoft.com/office/drawing/2014/main" id="{63E31250-75A4-6DEB-F162-E5969558E53D}"/>
                      </a:ext>
                    </a:extLst>
                  </p:cNvPr>
                  <p:cNvSpPr/>
                  <p:nvPr/>
                </p:nvSpPr>
                <p:spPr>
                  <a:xfrm rot="1705626">
                    <a:off x="5314925" y="5242336"/>
                    <a:ext cx="193984" cy="116088"/>
                  </a:xfrm>
                  <a:custGeom>
                    <a:avLst/>
                    <a:gdLst>
                      <a:gd name="connsiteX0" fmla="*/ 0 w 183791"/>
                      <a:gd name="connsiteY0" fmla="*/ 116088 h 116088"/>
                      <a:gd name="connsiteX1" fmla="*/ 56988 w 183791"/>
                      <a:gd name="connsiteY1" fmla="*/ 0 h 116088"/>
                      <a:gd name="connsiteX2" fmla="*/ 183791 w 183791"/>
                      <a:gd name="connsiteY2" fmla="*/ 0 h 116088"/>
                      <a:gd name="connsiteX3" fmla="*/ 126803 w 183791"/>
                      <a:gd name="connsiteY3" fmla="*/ 116088 h 116088"/>
                      <a:gd name="connsiteX4" fmla="*/ 0 w 183791"/>
                      <a:gd name="connsiteY4" fmla="*/ 116088 h 116088"/>
                      <a:gd name="connsiteX0" fmla="*/ 0 w 183791"/>
                      <a:gd name="connsiteY0" fmla="*/ 116088 h 116088"/>
                      <a:gd name="connsiteX1" fmla="*/ 4891 w 183791"/>
                      <a:gd name="connsiteY1" fmla="*/ 104726 h 116088"/>
                      <a:gd name="connsiteX2" fmla="*/ 56988 w 183791"/>
                      <a:gd name="connsiteY2" fmla="*/ 0 h 116088"/>
                      <a:gd name="connsiteX3" fmla="*/ 183791 w 183791"/>
                      <a:gd name="connsiteY3" fmla="*/ 0 h 116088"/>
                      <a:gd name="connsiteX4" fmla="*/ 126803 w 183791"/>
                      <a:gd name="connsiteY4" fmla="*/ 116088 h 116088"/>
                      <a:gd name="connsiteX5" fmla="*/ 0 w 183791"/>
                      <a:gd name="connsiteY5" fmla="*/ 116088 h 116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791" h="116088">
                        <a:moveTo>
                          <a:pt x="0" y="116088"/>
                        </a:moveTo>
                        <a:lnTo>
                          <a:pt x="4891" y="104726"/>
                        </a:lnTo>
                        <a:lnTo>
                          <a:pt x="56988" y="0"/>
                        </a:lnTo>
                        <a:lnTo>
                          <a:pt x="183791" y="0"/>
                        </a:lnTo>
                        <a:lnTo>
                          <a:pt x="126803" y="116088"/>
                        </a:lnTo>
                        <a:lnTo>
                          <a:pt x="0" y="116088"/>
                        </a:lnTo>
                        <a:close/>
                      </a:path>
                    </a:pathLst>
                  </a:custGeom>
                  <a:blipFill>
                    <a:blip r:embed="rId13"/>
                    <a:tile tx="0" ty="0" sx="100000" sy="100000" flip="none" algn="tl"/>
                  </a:blip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800">
                      <a:highlight>
                        <a:srgbClr val="000000"/>
                      </a:highlight>
                      <a:latin typeface="+mj-lt"/>
                    </a:endParaRPr>
                  </a:p>
                </p:txBody>
              </p:sp>
              <p:sp>
                <p:nvSpPr>
                  <p:cNvPr id="581" name="平行四辺形 44">
                    <a:extLst>
                      <a:ext uri="{FF2B5EF4-FFF2-40B4-BE49-F238E27FC236}">
                        <a16:creationId xmlns:a16="http://schemas.microsoft.com/office/drawing/2014/main" id="{4A83FC69-9911-82F9-581B-7A9E8D45BDDD}"/>
                      </a:ext>
                    </a:extLst>
                  </p:cNvPr>
                  <p:cNvSpPr/>
                  <p:nvPr/>
                </p:nvSpPr>
                <p:spPr>
                  <a:xfrm rot="1705626">
                    <a:off x="5425567" y="5165483"/>
                    <a:ext cx="193984" cy="116088"/>
                  </a:xfrm>
                  <a:custGeom>
                    <a:avLst/>
                    <a:gdLst>
                      <a:gd name="connsiteX0" fmla="*/ 0 w 183791"/>
                      <a:gd name="connsiteY0" fmla="*/ 116088 h 116088"/>
                      <a:gd name="connsiteX1" fmla="*/ 56988 w 183791"/>
                      <a:gd name="connsiteY1" fmla="*/ 0 h 116088"/>
                      <a:gd name="connsiteX2" fmla="*/ 183791 w 183791"/>
                      <a:gd name="connsiteY2" fmla="*/ 0 h 116088"/>
                      <a:gd name="connsiteX3" fmla="*/ 126803 w 183791"/>
                      <a:gd name="connsiteY3" fmla="*/ 116088 h 116088"/>
                      <a:gd name="connsiteX4" fmla="*/ 0 w 183791"/>
                      <a:gd name="connsiteY4" fmla="*/ 116088 h 116088"/>
                      <a:gd name="connsiteX0" fmla="*/ 0 w 183791"/>
                      <a:gd name="connsiteY0" fmla="*/ 116088 h 116088"/>
                      <a:gd name="connsiteX1" fmla="*/ 4891 w 183791"/>
                      <a:gd name="connsiteY1" fmla="*/ 104726 h 116088"/>
                      <a:gd name="connsiteX2" fmla="*/ 56988 w 183791"/>
                      <a:gd name="connsiteY2" fmla="*/ 0 h 116088"/>
                      <a:gd name="connsiteX3" fmla="*/ 183791 w 183791"/>
                      <a:gd name="connsiteY3" fmla="*/ 0 h 116088"/>
                      <a:gd name="connsiteX4" fmla="*/ 126803 w 183791"/>
                      <a:gd name="connsiteY4" fmla="*/ 116088 h 116088"/>
                      <a:gd name="connsiteX5" fmla="*/ 0 w 183791"/>
                      <a:gd name="connsiteY5" fmla="*/ 116088 h 116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791" h="116088">
                        <a:moveTo>
                          <a:pt x="0" y="116088"/>
                        </a:moveTo>
                        <a:lnTo>
                          <a:pt x="4891" y="104726"/>
                        </a:lnTo>
                        <a:lnTo>
                          <a:pt x="56988" y="0"/>
                        </a:lnTo>
                        <a:lnTo>
                          <a:pt x="183791" y="0"/>
                        </a:lnTo>
                        <a:lnTo>
                          <a:pt x="126803" y="116088"/>
                        </a:lnTo>
                        <a:lnTo>
                          <a:pt x="0" y="116088"/>
                        </a:lnTo>
                        <a:close/>
                      </a:path>
                    </a:pathLst>
                  </a:custGeom>
                  <a:blipFill>
                    <a:blip r:embed="rId13"/>
                    <a:tile tx="0" ty="0" sx="100000" sy="100000" flip="none" algn="tl"/>
                  </a:blip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800">
                      <a:highlight>
                        <a:srgbClr val="000000"/>
                      </a:highlight>
                      <a:latin typeface="+mj-lt"/>
                    </a:endParaRPr>
                  </a:p>
                </p:txBody>
              </p:sp>
            </p:grpSp>
            <p:sp>
              <p:nvSpPr>
                <p:cNvPr id="1086" name="平行四辺形 44">
                  <a:extLst>
                    <a:ext uri="{FF2B5EF4-FFF2-40B4-BE49-F238E27FC236}">
                      <a16:creationId xmlns:a16="http://schemas.microsoft.com/office/drawing/2014/main" id="{32DFCD7D-6DF4-CAE6-0ACA-01F1B333224C}"/>
                    </a:ext>
                  </a:extLst>
                </p:cNvPr>
                <p:cNvSpPr/>
                <p:nvPr/>
              </p:nvSpPr>
              <p:spPr>
                <a:xfrm rot="1705626">
                  <a:off x="2823805" y="4969056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  <p:sp>
              <p:nvSpPr>
                <p:cNvPr id="1087" name="平行四辺形 44">
                  <a:extLst>
                    <a:ext uri="{FF2B5EF4-FFF2-40B4-BE49-F238E27FC236}">
                      <a16:creationId xmlns:a16="http://schemas.microsoft.com/office/drawing/2014/main" id="{5E379006-47F5-B549-F45F-98AD2BC2672D}"/>
                    </a:ext>
                  </a:extLst>
                </p:cNvPr>
                <p:cNvSpPr/>
                <p:nvPr/>
              </p:nvSpPr>
              <p:spPr>
                <a:xfrm rot="1705626">
                  <a:off x="2935352" y="4893217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  <p:sp>
              <p:nvSpPr>
                <p:cNvPr id="576" name="平行四辺形 44">
                  <a:extLst>
                    <a:ext uri="{FF2B5EF4-FFF2-40B4-BE49-F238E27FC236}">
                      <a16:creationId xmlns:a16="http://schemas.microsoft.com/office/drawing/2014/main" id="{D761980B-2BE7-CCDD-1678-F5825F14E682}"/>
                    </a:ext>
                  </a:extLst>
                </p:cNvPr>
                <p:cNvSpPr/>
                <p:nvPr/>
              </p:nvSpPr>
              <p:spPr>
                <a:xfrm rot="1705626">
                  <a:off x="3045994" y="4816364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  <p:sp>
              <p:nvSpPr>
                <p:cNvPr id="577" name="平行四辺形 44">
                  <a:extLst>
                    <a:ext uri="{FF2B5EF4-FFF2-40B4-BE49-F238E27FC236}">
                      <a16:creationId xmlns:a16="http://schemas.microsoft.com/office/drawing/2014/main" id="{C877D558-6F95-F046-76D9-D295FE6BE43C}"/>
                    </a:ext>
                  </a:extLst>
                </p:cNvPr>
                <p:cNvSpPr/>
                <p:nvPr/>
              </p:nvSpPr>
              <p:spPr>
                <a:xfrm rot="1705626">
                  <a:off x="3156934" y="4742122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  <p:sp>
              <p:nvSpPr>
                <p:cNvPr id="578" name="平行四辺形 44">
                  <a:extLst>
                    <a:ext uri="{FF2B5EF4-FFF2-40B4-BE49-F238E27FC236}">
                      <a16:creationId xmlns:a16="http://schemas.microsoft.com/office/drawing/2014/main" id="{AFB62F40-440C-64C0-7E44-D98848B79E37}"/>
                    </a:ext>
                  </a:extLst>
                </p:cNvPr>
                <p:cNvSpPr/>
                <p:nvPr/>
              </p:nvSpPr>
              <p:spPr>
                <a:xfrm rot="1705626">
                  <a:off x="3266238" y="4667516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</p:grpSp>
          <p:cxnSp>
            <p:nvCxnSpPr>
              <p:cNvPr id="1071" name="直線コネクタ 1070">
                <a:extLst>
                  <a:ext uri="{FF2B5EF4-FFF2-40B4-BE49-F238E27FC236}">
                    <a16:creationId xmlns:a16="http://schemas.microsoft.com/office/drawing/2014/main" id="{18946996-687E-A8AF-E14C-1F2CD40E8E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430" y="4601525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72" name="直線コネクタ 1071">
                <a:extLst>
                  <a:ext uri="{FF2B5EF4-FFF2-40B4-BE49-F238E27FC236}">
                    <a16:creationId xmlns:a16="http://schemas.microsoft.com/office/drawing/2014/main" id="{1DD649B8-3E21-DE9A-1B1F-4BC50C5BC3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705" y="4513604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73" name="直線コネクタ 1072">
                <a:extLst>
                  <a:ext uri="{FF2B5EF4-FFF2-40B4-BE49-F238E27FC236}">
                    <a16:creationId xmlns:a16="http://schemas.microsoft.com/office/drawing/2014/main" id="{B57A1197-3652-9D38-870B-B947C81FF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165" y="4444988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74" name="直線コネクタ 1073">
                <a:extLst>
                  <a:ext uri="{FF2B5EF4-FFF2-40B4-BE49-F238E27FC236}">
                    <a16:creationId xmlns:a16="http://schemas.microsoft.com/office/drawing/2014/main" id="{C30AF1D2-42EA-E31B-AD99-F48239E888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728" y="4376372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75" name="直線コネクタ 1074">
                <a:extLst>
                  <a:ext uri="{FF2B5EF4-FFF2-40B4-BE49-F238E27FC236}">
                    <a16:creationId xmlns:a16="http://schemas.microsoft.com/office/drawing/2014/main" id="{B99AE8C9-26FD-D46F-2EB6-974A007B0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876" y="4299909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76" name="直線コネクタ 1075">
                <a:extLst>
                  <a:ext uri="{FF2B5EF4-FFF2-40B4-BE49-F238E27FC236}">
                    <a16:creationId xmlns:a16="http://schemas.microsoft.com/office/drawing/2014/main" id="{7BC2C3E5-D709-0A5B-7E74-5EF013FF8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1554" y="4219914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77" name="直線コネクタ 1076">
                <a:extLst>
                  <a:ext uri="{FF2B5EF4-FFF2-40B4-BE49-F238E27FC236}">
                    <a16:creationId xmlns:a16="http://schemas.microsoft.com/office/drawing/2014/main" id="{807555E0-719A-AB64-334C-2B20DF5A02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3679" y="4149411"/>
                <a:ext cx="1599557" cy="89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78" name="直線矢印コネクタ 1077">
                <a:extLst>
                  <a:ext uri="{FF2B5EF4-FFF2-40B4-BE49-F238E27FC236}">
                    <a16:creationId xmlns:a16="http://schemas.microsoft.com/office/drawing/2014/main" id="{FABF9635-48C3-7E48-73EE-2D5EBF3D8634}"/>
                  </a:ext>
                </a:extLst>
              </p:cNvPr>
              <p:cNvCxnSpPr/>
              <p:nvPr/>
            </p:nvCxnSpPr>
            <p:spPr>
              <a:xfrm flipH="1">
                <a:off x="244717" y="3981340"/>
                <a:ext cx="927504" cy="6224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DD59CAA0-F030-2DE5-A12A-8F812D2B3245}"/>
                  </a:ext>
                </a:extLst>
              </p:cNvPr>
              <p:cNvSpPr/>
              <p:nvPr/>
            </p:nvSpPr>
            <p:spPr>
              <a:xfrm rot="21326725" flipV="1">
                <a:off x="2488969" y="4455380"/>
                <a:ext cx="401196" cy="207355"/>
              </a:xfrm>
              <a:custGeom>
                <a:avLst/>
                <a:gdLst>
                  <a:gd name="connsiteX0" fmla="*/ 117228 w 401196"/>
                  <a:gd name="connsiteY0" fmla="*/ 0 h 207355"/>
                  <a:gd name="connsiteX1" fmla="*/ 317148 w 401196"/>
                  <a:gd name="connsiteY1" fmla="*/ 93621 h 207355"/>
                  <a:gd name="connsiteX2" fmla="*/ 358150 w 401196"/>
                  <a:gd name="connsiteY2" fmla="*/ 66385 h 207355"/>
                  <a:gd name="connsiteX3" fmla="*/ 401196 w 401196"/>
                  <a:gd name="connsiteY3" fmla="*/ 207355 h 207355"/>
                  <a:gd name="connsiteX4" fmla="*/ 145926 w 401196"/>
                  <a:gd name="connsiteY4" fmla="*/ 207355 h 207355"/>
                  <a:gd name="connsiteX5" fmla="*/ 209204 w 401196"/>
                  <a:gd name="connsiteY5" fmla="*/ 165323 h 207355"/>
                  <a:gd name="connsiteX6" fmla="*/ 0 w 401196"/>
                  <a:gd name="connsiteY6" fmla="*/ 67355 h 20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96" h="207355">
                    <a:moveTo>
                      <a:pt x="117228" y="0"/>
                    </a:moveTo>
                    <a:lnTo>
                      <a:pt x="317148" y="93621"/>
                    </a:lnTo>
                    <a:lnTo>
                      <a:pt x="358150" y="66385"/>
                    </a:lnTo>
                    <a:lnTo>
                      <a:pt x="401196" y="207355"/>
                    </a:lnTo>
                    <a:lnTo>
                      <a:pt x="145926" y="207355"/>
                    </a:lnTo>
                    <a:lnTo>
                      <a:pt x="209204" y="165323"/>
                    </a:lnTo>
                    <a:lnTo>
                      <a:pt x="0" y="67355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sz="800" dirty="0">
                  <a:latin typeface="+mj-lt"/>
                </a:endParaRPr>
              </a:p>
            </p:txBody>
          </p:sp>
          <p:cxnSp>
            <p:nvCxnSpPr>
              <p:cNvPr id="1080" name="直線コネクタ 1079">
                <a:extLst>
                  <a:ext uri="{FF2B5EF4-FFF2-40B4-BE49-F238E27FC236}">
                    <a16:creationId xmlns:a16="http://schemas.microsoft.com/office/drawing/2014/main" id="{3F9BA815-EF46-23CC-E877-6D674011C6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40968" y="5282623"/>
                <a:ext cx="195205" cy="12787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81" name="直線コネクタ 1080">
                <a:extLst>
                  <a:ext uri="{FF2B5EF4-FFF2-40B4-BE49-F238E27FC236}">
                    <a16:creationId xmlns:a16="http://schemas.microsoft.com/office/drawing/2014/main" id="{E04A9615-73C6-8308-BC29-B8CA80DBC4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63737" y="5341889"/>
                <a:ext cx="195205" cy="12787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82" name="直線矢印コネクタ 1081">
                <a:extLst>
                  <a:ext uri="{FF2B5EF4-FFF2-40B4-BE49-F238E27FC236}">
                    <a16:creationId xmlns:a16="http://schemas.microsoft.com/office/drawing/2014/main" id="{D3C63822-D326-DB05-9129-87038A60A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8730" y="5237501"/>
                <a:ext cx="215584" cy="1354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直線矢印コネクタ 1082">
                <a:extLst>
                  <a:ext uri="{FF2B5EF4-FFF2-40B4-BE49-F238E27FC236}">
                    <a16:creationId xmlns:a16="http://schemas.microsoft.com/office/drawing/2014/main" id="{A3318FE2-4F90-24D5-E396-D834D9082B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8759" y="5448865"/>
                <a:ext cx="215584" cy="1354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64EF3C69-36FC-1DBE-FEC2-EF37B1C0FDFB}"/>
                </a:ext>
              </a:extLst>
            </p:cNvPr>
            <p:cNvSpPr txBox="1"/>
            <p:nvPr/>
          </p:nvSpPr>
          <p:spPr>
            <a:xfrm>
              <a:off x="3098903" y="3034751"/>
              <a:ext cx="789415" cy="516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latin typeface="+mj-lt"/>
                </a:rPr>
                <a:t>DET</a:t>
              </a:r>
              <a:endParaRPr kumimoji="1" lang="ja-JP" altLang="en-US" sz="1200" b="1" dirty="0">
                <a:latin typeface="+mj-lt"/>
              </a:endParaRPr>
            </a:p>
          </p:txBody>
        </p:sp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3298F667-61C4-6B71-4EB8-1F77605F639F}"/>
                </a:ext>
              </a:extLst>
            </p:cNvPr>
            <p:cNvGrpSpPr/>
            <p:nvPr/>
          </p:nvGrpSpPr>
          <p:grpSpPr>
            <a:xfrm rot="15944993">
              <a:off x="2491424" y="3972759"/>
              <a:ext cx="162985" cy="247493"/>
              <a:chOff x="3274063" y="2879158"/>
              <a:chExt cx="162985" cy="247493"/>
            </a:xfrm>
          </p:grpSpPr>
          <p:sp>
            <p:nvSpPr>
              <p:cNvPr id="1063" name="円弧 1062">
                <a:extLst>
                  <a:ext uri="{FF2B5EF4-FFF2-40B4-BE49-F238E27FC236}">
                    <a16:creationId xmlns:a16="http://schemas.microsoft.com/office/drawing/2014/main" id="{3803171A-E9C7-35BA-8E2C-200D17B963A3}"/>
                  </a:ext>
                </a:extLst>
              </p:cNvPr>
              <p:cNvSpPr/>
              <p:nvPr/>
            </p:nvSpPr>
            <p:spPr>
              <a:xfrm rot="16200000">
                <a:off x="3234242" y="2918979"/>
                <a:ext cx="242627" cy="162985"/>
              </a:xfrm>
              <a:prstGeom prst="arc">
                <a:avLst>
                  <a:gd name="adj1" fmla="val 3359829"/>
                  <a:gd name="adj2" fmla="val 333694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 dirty="0">
                  <a:highlight>
                    <a:srgbClr val="000000"/>
                  </a:highlight>
                  <a:latin typeface="+mj-lt"/>
                </a:endParaRPr>
              </a:p>
            </p:txBody>
          </p:sp>
          <p:sp>
            <p:nvSpPr>
              <p:cNvPr id="1064" name="円弧 1063">
                <a:extLst>
                  <a:ext uri="{FF2B5EF4-FFF2-40B4-BE49-F238E27FC236}">
                    <a16:creationId xmlns:a16="http://schemas.microsoft.com/office/drawing/2014/main" id="{32D9B392-C41B-19D9-1C79-EEB0D596EA1D}"/>
                  </a:ext>
                </a:extLst>
              </p:cNvPr>
              <p:cNvSpPr/>
              <p:nvPr/>
            </p:nvSpPr>
            <p:spPr>
              <a:xfrm rot="16200000">
                <a:off x="3252035" y="2941640"/>
                <a:ext cx="242627" cy="127396"/>
              </a:xfrm>
              <a:prstGeom prst="arc">
                <a:avLst>
                  <a:gd name="adj1" fmla="val 3359829"/>
                  <a:gd name="adj2" fmla="val 333694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 dirty="0">
                  <a:highlight>
                    <a:srgbClr val="000000"/>
                  </a:highlight>
                  <a:latin typeface="+mj-lt"/>
                </a:endParaRPr>
              </a:p>
            </p:txBody>
          </p:sp>
        </p:grp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BB837D28-7EF0-FF18-05F5-F87BA7ED6A74}"/>
                </a:ext>
              </a:extLst>
            </p:cNvPr>
            <p:cNvCxnSpPr>
              <a:cxnSpLocks/>
              <a:stCxn id="579" idx="0"/>
              <a:endCxn id="1059" idx="3"/>
            </p:cNvCxnSpPr>
            <p:nvPr/>
          </p:nvCxnSpPr>
          <p:spPr>
            <a:xfrm flipV="1">
              <a:off x="2012162" y="3756182"/>
              <a:ext cx="682570" cy="1891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1F99A354-A631-655D-98CE-3226EE351A64}"/>
                </a:ext>
              </a:extLst>
            </p:cNvPr>
            <p:cNvCxnSpPr>
              <a:cxnSpLocks/>
              <a:stCxn id="578" idx="3"/>
              <a:endCxn id="1060" idx="1"/>
            </p:cNvCxnSpPr>
            <p:nvPr/>
          </p:nvCxnSpPr>
          <p:spPr>
            <a:xfrm flipH="1" flipV="1">
              <a:off x="2505195" y="3842290"/>
              <a:ext cx="506695" cy="1267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直線コネクタ 154">
              <a:extLst>
                <a:ext uri="{FF2B5EF4-FFF2-40B4-BE49-F238E27FC236}">
                  <a16:creationId xmlns:a16="http://schemas.microsoft.com/office/drawing/2014/main" id="{48A12D07-73C4-8C97-8DF1-0AE2B697079F}"/>
                </a:ext>
              </a:extLst>
            </p:cNvPr>
            <p:cNvCxnSpPr>
              <a:cxnSpLocks/>
              <a:stCxn id="578" idx="2"/>
              <a:endCxn id="1060" idx="4"/>
            </p:cNvCxnSpPr>
            <p:nvPr/>
          </p:nvCxnSpPr>
          <p:spPr>
            <a:xfrm flipH="1" flipV="1">
              <a:off x="2526109" y="3855767"/>
              <a:ext cx="368084" cy="11906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6D02E2D9-FCB2-9197-8A20-5A07083148F4}"/>
                </a:ext>
              </a:extLst>
            </p:cNvPr>
            <p:cNvCxnSpPr>
              <a:cxnSpLocks/>
              <a:stCxn id="579" idx="4"/>
              <a:endCxn id="1059" idx="2"/>
            </p:cNvCxnSpPr>
            <p:nvPr/>
          </p:nvCxnSpPr>
          <p:spPr>
            <a:xfrm flipV="1">
              <a:off x="2129859" y="3743899"/>
              <a:ext cx="542182" cy="19673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7" name="テキスト ボックス 156">
              <a:extLst>
                <a:ext uri="{FF2B5EF4-FFF2-40B4-BE49-F238E27FC236}">
                  <a16:creationId xmlns:a16="http://schemas.microsoft.com/office/drawing/2014/main" id="{7E2353E3-E803-E756-20E4-F9B1F7FEDAF4}"/>
                </a:ext>
              </a:extLst>
            </p:cNvPr>
            <p:cNvSpPr txBox="1"/>
            <p:nvPr/>
          </p:nvSpPr>
          <p:spPr>
            <a:xfrm>
              <a:off x="1660035" y="3612574"/>
              <a:ext cx="690811" cy="516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latin typeface="+mj-lt"/>
                </a:rPr>
                <a:t>Slit</a:t>
              </a:r>
              <a:endParaRPr kumimoji="1" lang="ja-JP" altLang="en-US" sz="1200" b="1" dirty="0">
                <a:latin typeface="+mj-lt"/>
              </a:endParaRPr>
            </a:p>
          </p:txBody>
        </p:sp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64346C4B-3696-5482-CEA7-E1B919300931}"/>
                </a:ext>
              </a:extLst>
            </p:cNvPr>
            <p:cNvSpPr txBox="1"/>
            <p:nvPr/>
          </p:nvSpPr>
          <p:spPr>
            <a:xfrm>
              <a:off x="2717473" y="3889266"/>
              <a:ext cx="1456919" cy="516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latin typeface="+mj-lt"/>
                </a:rPr>
                <a:t>Telescope</a:t>
              </a:r>
              <a:endParaRPr kumimoji="1" lang="ja-JP" altLang="en-US" sz="1200" b="1" dirty="0">
                <a:latin typeface="+mj-lt"/>
              </a:endParaRPr>
            </a:p>
          </p:txBody>
        </p:sp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CC4A666D-D5C2-18D2-754A-75B7B7840F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05774" y="3745184"/>
              <a:ext cx="186602" cy="108370"/>
              <a:chOff x="5338815" y="4937878"/>
              <a:chExt cx="967856" cy="649383"/>
            </a:xfrm>
          </p:grpSpPr>
          <p:cxnSp>
            <p:nvCxnSpPr>
              <p:cNvPr id="1053" name="直線コネクタ 1052">
                <a:extLst>
                  <a:ext uri="{FF2B5EF4-FFF2-40B4-BE49-F238E27FC236}">
                    <a16:creationId xmlns:a16="http://schemas.microsoft.com/office/drawing/2014/main" id="{C0A63D14-0B34-12BA-F563-1B70C0C84D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5556" y="4937878"/>
                <a:ext cx="261266" cy="1728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054" name="グループ化 1053">
                <a:extLst>
                  <a:ext uri="{FF2B5EF4-FFF2-40B4-BE49-F238E27FC236}">
                    <a16:creationId xmlns:a16="http://schemas.microsoft.com/office/drawing/2014/main" id="{3B8A5777-229E-56C3-44A8-2AADEACD4C9B}"/>
                  </a:ext>
                </a:extLst>
              </p:cNvPr>
              <p:cNvGrpSpPr/>
              <p:nvPr/>
            </p:nvGrpSpPr>
            <p:grpSpPr>
              <a:xfrm>
                <a:off x="5338815" y="5318481"/>
                <a:ext cx="416173" cy="268780"/>
                <a:chOff x="5203378" y="5165483"/>
                <a:chExt cx="416173" cy="268780"/>
              </a:xfrm>
            </p:grpSpPr>
            <p:sp>
              <p:nvSpPr>
                <p:cNvPr id="1060" name="平行四辺形 44">
                  <a:extLst>
                    <a:ext uri="{FF2B5EF4-FFF2-40B4-BE49-F238E27FC236}">
                      <a16:creationId xmlns:a16="http://schemas.microsoft.com/office/drawing/2014/main" id="{D13BA333-C121-812E-1657-8D0F89F016A7}"/>
                    </a:ext>
                  </a:extLst>
                </p:cNvPr>
                <p:cNvSpPr/>
                <p:nvPr/>
              </p:nvSpPr>
              <p:spPr>
                <a:xfrm rot="1705626">
                  <a:off x="5203378" y="5318175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b="1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  <p:sp>
              <p:nvSpPr>
                <p:cNvPr id="1061" name="平行四辺形 44">
                  <a:extLst>
                    <a:ext uri="{FF2B5EF4-FFF2-40B4-BE49-F238E27FC236}">
                      <a16:creationId xmlns:a16="http://schemas.microsoft.com/office/drawing/2014/main" id="{38F844C9-BBAD-6FC7-EDB0-70AC24E62BDD}"/>
                    </a:ext>
                  </a:extLst>
                </p:cNvPr>
                <p:cNvSpPr/>
                <p:nvPr/>
              </p:nvSpPr>
              <p:spPr>
                <a:xfrm rot="1705626">
                  <a:off x="5314925" y="5242336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b="1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  <p:sp>
              <p:nvSpPr>
                <p:cNvPr id="1062" name="平行四辺形 44">
                  <a:extLst>
                    <a:ext uri="{FF2B5EF4-FFF2-40B4-BE49-F238E27FC236}">
                      <a16:creationId xmlns:a16="http://schemas.microsoft.com/office/drawing/2014/main" id="{C6037186-E4E8-EE7C-4D35-16FA81F6E6BE}"/>
                    </a:ext>
                  </a:extLst>
                </p:cNvPr>
                <p:cNvSpPr/>
                <p:nvPr/>
              </p:nvSpPr>
              <p:spPr>
                <a:xfrm rot="1705626">
                  <a:off x="5425567" y="5165483"/>
                  <a:ext cx="193984" cy="116088"/>
                </a:xfrm>
                <a:custGeom>
                  <a:avLst/>
                  <a:gdLst>
                    <a:gd name="connsiteX0" fmla="*/ 0 w 183791"/>
                    <a:gd name="connsiteY0" fmla="*/ 116088 h 116088"/>
                    <a:gd name="connsiteX1" fmla="*/ 56988 w 183791"/>
                    <a:gd name="connsiteY1" fmla="*/ 0 h 116088"/>
                    <a:gd name="connsiteX2" fmla="*/ 183791 w 183791"/>
                    <a:gd name="connsiteY2" fmla="*/ 0 h 116088"/>
                    <a:gd name="connsiteX3" fmla="*/ 126803 w 183791"/>
                    <a:gd name="connsiteY3" fmla="*/ 116088 h 116088"/>
                    <a:gd name="connsiteX4" fmla="*/ 0 w 183791"/>
                    <a:gd name="connsiteY4" fmla="*/ 116088 h 116088"/>
                    <a:gd name="connsiteX0" fmla="*/ 0 w 183791"/>
                    <a:gd name="connsiteY0" fmla="*/ 116088 h 116088"/>
                    <a:gd name="connsiteX1" fmla="*/ 4891 w 183791"/>
                    <a:gd name="connsiteY1" fmla="*/ 104726 h 116088"/>
                    <a:gd name="connsiteX2" fmla="*/ 56988 w 183791"/>
                    <a:gd name="connsiteY2" fmla="*/ 0 h 116088"/>
                    <a:gd name="connsiteX3" fmla="*/ 183791 w 183791"/>
                    <a:gd name="connsiteY3" fmla="*/ 0 h 116088"/>
                    <a:gd name="connsiteX4" fmla="*/ 126803 w 183791"/>
                    <a:gd name="connsiteY4" fmla="*/ 116088 h 116088"/>
                    <a:gd name="connsiteX5" fmla="*/ 0 w 183791"/>
                    <a:gd name="connsiteY5" fmla="*/ 116088 h 1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791" h="116088">
                      <a:moveTo>
                        <a:pt x="0" y="116088"/>
                      </a:moveTo>
                      <a:lnTo>
                        <a:pt x="4891" y="104726"/>
                      </a:lnTo>
                      <a:lnTo>
                        <a:pt x="56988" y="0"/>
                      </a:lnTo>
                      <a:lnTo>
                        <a:pt x="183791" y="0"/>
                      </a:lnTo>
                      <a:lnTo>
                        <a:pt x="126803" y="116088"/>
                      </a:lnTo>
                      <a:lnTo>
                        <a:pt x="0" y="116088"/>
                      </a:lnTo>
                      <a:close/>
                    </a:path>
                  </a:pathLst>
                </a:custGeom>
                <a:blipFill>
                  <a:blip r:embed="rId13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b="1">
                    <a:highlight>
                      <a:srgbClr val="000000"/>
                    </a:highlight>
                    <a:latin typeface="+mj-lt"/>
                  </a:endParaRPr>
                </a:p>
              </p:txBody>
            </p:sp>
          </p:grpSp>
          <p:sp>
            <p:nvSpPr>
              <p:cNvPr id="1055" name="平行四辺形 44">
                <a:extLst>
                  <a:ext uri="{FF2B5EF4-FFF2-40B4-BE49-F238E27FC236}">
                    <a16:creationId xmlns:a16="http://schemas.microsoft.com/office/drawing/2014/main" id="{D2F72126-66DC-CFD4-E5C9-628EB62E0BE0}"/>
                  </a:ext>
                </a:extLst>
              </p:cNvPr>
              <p:cNvSpPr/>
              <p:nvPr/>
            </p:nvSpPr>
            <p:spPr>
              <a:xfrm rot="1705626">
                <a:off x="5670254" y="5244979"/>
                <a:ext cx="193984" cy="116088"/>
              </a:xfrm>
              <a:custGeom>
                <a:avLst/>
                <a:gdLst>
                  <a:gd name="connsiteX0" fmla="*/ 0 w 183791"/>
                  <a:gd name="connsiteY0" fmla="*/ 116088 h 116088"/>
                  <a:gd name="connsiteX1" fmla="*/ 56988 w 183791"/>
                  <a:gd name="connsiteY1" fmla="*/ 0 h 116088"/>
                  <a:gd name="connsiteX2" fmla="*/ 183791 w 183791"/>
                  <a:gd name="connsiteY2" fmla="*/ 0 h 116088"/>
                  <a:gd name="connsiteX3" fmla="*/ 126803 w 183791"/>
                  <a:gd name="connsiteY3" fmla="*/ 116088 h 116088"/>
                  <a:gd name="connsiteX4" fmla="*/ 0 w 183791"/>
                  <a:gd name="connsiteY4" fmla="*/ 116088 h 116088"/>
                  <a:gd name="connsiteX0" fmla="*/ 0 w 183791"/>
                  <a:gd name="connsiteY0" fmla="*/ 116088 h 116088"/>
                  <a:gd name="connsiteX1" fmla="*/ 4891 w 183791"/>
                  <a:gd name="connsiteY1" fmla="*/ 104726 h 116088"/>
                  <a:gd name="connsiteX2" fmla="*/ 56988 w 183791"/>
                  <a:gd name="connsiteY2" fmla="*/ 0 h 116088"/>
                  <a:gd name="connsiteX3" fmla="*/ 183791 w 183791"/>
                  <a:gd name="connsiteY3" fmla="*/ 0 h 116088"/>
                  <a:gd name="connsiteX4" fmla="*/ 126803 w 183791"/>
                  <a:gd name="connsiteY4" fmla="*/ 116088 h 116088"/>
                  <a:gd name="connsiteX5" fmla="*/ 0 w 183791"/>
                  <a:gd name="connsiteY5" fmla="*/ 116088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791" h="116088">
                    <a:moveTo>
                      <a:pt x="0" y="116088"/>
                    </a:moveTo>
                    <a:lnTo>
                      <a:pt x="4891" y="104726"/>
                    </a:lnTo>
                    <a:lnTo>
                      <a:pt x="56988" y="0"/>
                    </a:lnTo>
                    <a:lnTo>
                      <a:pt x="183791" y="0"/>
                    </a:lnTo>
                    <a:lnTo>
                      <a:pt x="126803" y="116088"/>
                    </a:lnTo>
                    <a:lnTo>
                      <a:pt x="0" y="116088"/>
                    </a:lnTo>
                    <a:close/>
                  </a:path>
                </a:pathLst>
              </a:custGeom>
              <a:blipFill>
                <a:blip r:embed="rId13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>
                  <a:highlight>
                    <a:srgbClr val="000000"/>
                  </a:highlight>
                  <a:latin typeface="+mj-lt"/>
                </a:endParaRPr>
              </a:p>
            </p:txBody>
          </p:sp>
          <p:sp>
            <p:nvSpPr>
              <p:cNvPr id="1056" name="平行四辺形 44">
                <a:extLst>
                  <a:ext uri="{FF2B5EF4-FFF2-40B4-BE49-F238E27FC236}">
                    <a16:creationId xmlns:a16="http://schemas.microsoft.com/office/drawing/2014/main" id="{AF23B8CC-92F5-5247-E43B-A108BDEB0C60}"/>
                  </a:ext>
                </a:extLst>
              </p:cNvPr>
              <p:cNvSpPr/>
              <p:nvPr/>
            </p:nvSpPr>
            <p:spPr>
              <a:xfrm rot="1705626">
                <a:off x="5781801" y="5169140"/>
                <a:ext cx="193984" cy="116088"/>
              </a:xfrm>
              <a:custGeom>
                <a:avLst/>
                <a:gdLst>
                  <a:gd name="connsiteX0" fmla="*/ 0 w 183791"/>
                  <a:gd name="connsiteY0" fmla="*/ 116088 h 116088"/>
                  <a:gd name="connsiteX1" fmla="*/ 56988 w 183791"/>
                  <a:gd name="connsiteY1" fmla="*/ 0 h 116088"/>
                  <a:gd name="connsiteX2" fmla="*/ 183791 w 183791"/>
                  <a:gd name="connsiteY2" fmla="*/ 0 h 116088"/>
                  <a:gd name="connsiteX3" fmla="*/ 126803 w 183791"/>
                  <a:gd name="connsiteY3" fmla="*/ 116088 h 116088"/>
                  <a:gd name="connsiteX4" fmla="*/ 0 w 183791"/>
                  <a:gd name="connsiteY4" fmla="*/ 116088 h 116088"/>
                  <a:gd name="connsiteX0" fmla="*/ 0 w 183791"/>
                  <a:gd name="connsiteY0" fmla="*/ 116088 h 116088"/>
                  <a:gd name="connsiteX1" fmla="*/ 4891 w 183791"/>
                  <a:gd name="connsiteY1" fmla="*/ 104726 h 116088"/>
                  <a:gd name="connsiteX2" fmla="*/ 56988 w 183791"/>
                  <a:gd name="connsiteY2" fmla="*/ 0 h 116088"/>
                  <a:gd name="connsiteX3" fmla="*/ 183791 w 183791"/>
                  <a:gd name="connsiteY3" fmla="*/ 0 h 116088"/>
                  <a:gd name="connsiteX4" fmla="*/ 126803 w 183791"/>
                  <a:gd name="connsiteY4" fmla="*/ 116088 h 116088"/>
                  <a:gd name="connsiteX5" fmla="*/ 0 w 183791"/>
                  <a:gd name="connsiteY5" fmla="*/ 116088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791" h="116088">
                    <a:moveTo>
                      <a:pt x="0" y="116088"/>
                    </a:moveTo>
                    <a:lnTo>
                      <a:pt x="4891" y="104726"/>
                    </a:lnTo>
                    <a:lnTo>
                      <a:pt x="56988" y="0"/>
                    </a:lnTo>
                    <a:lnTo>
                      <a:pt x="183791" y="0"/>
                    </a:lnTo>
                    <a:lnTo>
                      <a:pt x="126803" y="116088"/>
                    </a:lnTo>
                    <a:lnTo>
                      <a:pt x="0" y="116088"/>
                    </a:lnTo>
                    <a:close/>
                  </a:path>
                </a:pathLst>
              </a:custGeom>
              <a:blipFill>
                <a:blip r:embed="rId13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>
                  <a:highlight>
                    <a:srgbClr val="000000"/>
                  </a:highlight>
                  <a:latin typeface="+mj-lt"/>
                </a:endParaRPr>
              </a:p>
            </p:txBody>
          </p:sp>
          <p:sp>
            <p:nvSpPr>
              <p:cNvPr id="1057" name="平行四辺形 44">
                <a:extLst>
                  <a:ext uri="{FF2B5EF4-FFF2-40B4-BE49-F238E27FC236}">
                    <a16:creationId xmlns:a16="http://schemas.microsoft.com/office/drawing/2014/main" id="{0BEE55FE-4A89-88F9-0D64-E3A41488C447}"/>
                  </a:ext>
                </a:extLst>
              </p:cNvPr>
              <p:cNvSpPr/>
              <p:nvPr/>
            </p:nvSpPr>
            <p:spPr>
              <a:xfrm rot="1705626">
                <a:off x="5892443" y="5092287"/>
                <a:ext cx="193984" cy="116088"/>
              </a:xfrm>
              <a:custGeom>
                <a:avLst/>
                <a:gdLst>
                  <a:gd name="connsiteX0" fmla="*/ 0 w 183791"/>
                  <a:gd name="connsiteY0" fmla="*/ 116088 h 116088"/>
                  <a:gd name="connsiteX1" fmla="*/ 56988 w 183791"/>
                  <a:gd name="connsiteY1" fmla="*/ 0 h 116088"/>
                  <a:gd name="connsiteX2" fmla="*/ 183791 w 183791"/>
                  <a:gd name="connsiteY2" fmla="*/ 0 h 116088"/>
                  <a:gd name="connsiteX3" fmla="*/ 126803 w 183791"/>
                  <a:gd name="connsiteY3" fmla="*/ 116088 h 116088"/>
                  <a:gd name="connsiteX4" fmla="*/ 0 w 183791"/>
                  <a:gd name="connsiteY4" fmla="*/ 116088 h 116088"/>
                  <a:gd name="connsiteX0" fmla="*/ 0 w 183791"/>
                  <a:gd name="connsiteY0" fmla="*/ 116088 h 116088"/>
                  <a:gd name="connsiteX1" fmla="*/ 4891 w 183791"/>
                  <a:gd name="connsiteY1" fmla="*/ 104726 h 116088"/>
                  <a:gd name="connsiteX2" fmla="*/ 56988 w 183791"/>
                  <a:gd name="connsiteY2" fmla="*/ 0 h 116088"/>
                  <a:gd name="connsiteX3" fmla="*/ 183791 w 183791"/>
                  <a:gd name="connsiteY3" fmla="*/ 0 h 116088"/>
                  <a:gd name="connsiteX4" fmla="*/ 126803 w 183791"/>
                  <a:gd name="connsiteY4" fmla="*/ 116088 h 116088"/>
                  <a:gd name="connsiteX5" fmla="*/ 0 w 183791"/>
                  <a:gd name="connsiteY5" fmla="*/ 116088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791" h="116088">
                    <a:moveTo>
                      <a:pt x="0" y="116088"/>
                    </a:moveTo>
                    <a:lnTo>
                      <a:pt x="4891" y="104726"/>
                    </a:lnTo>
                    <a:lnTo>
                      <a:pt x="56988" y="0"/>
                    </a:lnTo>
                    <a:lnTo>
                      <a:pt x="183791" y="0"/>
                    </a:lnTo>
                    <a:lnTo>
                      <a:pt x="126803" y="116088"/>
                    </a:lnTo>
                    <a:lnTo>
                      <a:pt x="0" y="116088"/>
                    </a:lnTo>
                    <a:close/>
                  </a:path>
                </a:pathLst>
              </a:custGeom>
              <a:blipFill>
                <a:blip r:embed="rId13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>
                  <a:highlight>
                    <a:srgbClr val="000000"/>
                  </a:highlight>
                  <a:latin typeface="+mj-lt"/>
                </a:endParaRPr>
              </a:p>
            </p:txBody>
          </p:sp>
          <p:sp>
            <p:nvSpPr>
              <p:cNvPr id="1058" name="平行四辺形 44">
                <a:extLst>
                  <a:ext uri="{FF2B5EF4-FFF2-40B4-BE49-F238E27FC236}">
                    <a16:creationId xmlns:a16="http://schemas.microsoft.com/office/drawing/2014/main" id="{8DADBE5E-6062-F23C-2840-36EBD45AEE0C}"/>
                  </a:ext>
                </a:extLst>
              </p:cNvPr>
              <p:cNvSpPr/>
              <p:nvPr/>
            </p:nvSpPr>
            <p:spPr>
              <a:xfrm rot="1705626">
                <a:off x="6003383" y="5018045"/>
                <a:ext cx="193984" cy="116088"/>
              </a:xfrm>
              <a:custGeom>
                <a:avLst/>
                <a:gdLst>
                  <a:gd name="connsiteX0" fmla="*/ 0 w 183791"/>
                  <a:gd name="connsiteY0" fmla="*/ 116088 h 116088"/>
                  <a:gd name="connsiteX1" fmla="*/ 56988 w 183791"/>
                  <a:gd name="connsiteY1" fmla="*/ 0 h 116088"/>
                  <a:gd name="connsiteX2" fmla="*/ 183791 w 183791"/>
                  <a:gd name="connsiteY2" fmla="*/ 0 h 116088"/>
                  <a:gd name="connsiteX3" fmla="*/ 126803 w 183791"/>
                  <a:gd name="connsiteY3" fmla="*/ 116088 h 116088"/>
                  <a:gd name="connsiteX4" fmla="*/ 0 w 183791"/>
                  <a:gd name="connsiteY4" fmla="*/ 116088 h 116088"/>
                  <a:gd name="connsiteX0" fmla="*/ 0 w 183791"/>
                  <a:gd name="connsiteY0" fmla="*/ 116088 h 116088"/>
                  <a:gd name="connsiteX1" fmla="*/ 4891 w 183791"/>
                  <a:gd name="connsiteY1" fmla="*/ 104726 h 116088"/>
                  <a:gd name="connsiteX2" fmla="*/ 56988 w 183791"/>
                  <a:gd name="connsiteY2" fmla="*/ 0 h 116088"/>
                  <a:gd name="connsiteX3" fmla="*/ 183791 w 183791"/>
                  <a:gd name="connsiteY3" fmla="*/ 0 h 116088"/>
                  <a:gd name="connsiteX4" fmla="*/ 126803 w 183791"/>
                  <a:gd name="connsiteY4" fmla="*/ 116088 h 116088"/>
                  <a:gd name="connsiteX5" fmla="*/ 0 w 183791"/>
                  <a:gd name="connsiteY5" fmla="*/ 116088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791" h="116088">
                    <a:moveTo>
                      <a:pt x="0" y="116088"/>
                    </a:moveTo>
                    <a:lnTo>
                      <a:pt x="4891" y="104726"/>
                    </a:lnTo>
                    <a:lnTo>
                      <a:pt x="56988" y="0"/>
                    </a:lnTo>
                    <a:lnTo>
                      <a:pt x="183791" y="0"/>
                    </a:lnTo>
                    <a:lnTo>
                      <a:pt x="126803" y="116088"/>
                    </a:lnTo>
                    <a:lnTo>
                      <a:pt x="0" y="116088"/>
                    </a:lnTo>
                    <a:close/>
                  </a:path>
                </a:pathLst>
              </a:custGeom>
              <a:blipFill>
                <a:blip r:embed="rId13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>
                  <a:highlight>
                    <a:srgbClr val="000000"/>
                  </a:highlight>
                  <a:latin typeface="+mj-lt"/>
                </a:endParaRPr>
              </a:p>
            </p:txBody>
          </p:sp>
          <p:sp>
            <p:nvSpPr>
              <p:cNvPr id="1059" name="平行四辺形 44">
                <a:extLst>
                  <a:ext uri="{FF2B5EF4-FFF2-40B4-BE49-F238E27FC236}">
                    <a16:creationId xmlns:a16="http://schemas.microsoft.com/office/drawing/2014/main" id="{9180C884-1AC7-19C1-FDA1-49E154665BE7}"/>
                  </a:ext>
                </a:extLst>
              </p:cNvPr>
              <p:cNvSpPr/>
              <p:nvPr/>
            </p:nvSpPr>
            <p:spPr>
              <a:xfrm rot="1705626">
                <a:off x="6112687" y="4943439"/>
                <a:ext cx="193984" cy="116088"/>
              </a:xfrm>
              <a:custGeom>
                <a:avLst/>
                <a:gdLst>
                  <a:gd name="connsiteX0" fmla="*/ 0 w 183791"/>
                  <a:gd name="connsiteY0" fmla="*/ 116088 h 116088"/>
                  <a:gd name="connsiteX1" fmla="*/ 56988 w 183791"/>
                  <a:gd name="connsiteY1" fmla="*/ 0 h 116088"/>
                  <a:gd name="connsiteX2" fmla="*/ 183791 w 183791"/>
                  <a:gd name="connsiteY2" fmla="*/ 0 h 116088"/>
                  <a:gd name="connsiteX3" fmla="*/ 126803 w 183791"/>
                  <a:gd name="connsiteY3" fmla="*/ 116088 h 116088"/>
                  <a:gd name="connsiteX4" fmla="*/ 0 w 183791"/>
                  <a:gd name="connsiteY4" fmla="*/ 116088 h 116088"/>
                  <a:gd name="connsiteX0" fmla="*/ 0 w 183791"/>
                  <a:gd name="connsiteY0" fmla="*/ 116088 h 116088"/>
                  <a:gd name="connsiteX1" fmla="*/ 4891 w 183791"/>
                  <a:gd name="connsiteY1" fmla="*/ 104726 h 116088"/>
                  <a:gd name="connsiteX2" fmla="*/ 56988 w 183791"/>
                  <a:gd name="connsiteY2" fmla="*/ 0 h 116088"/>
                  <a:gd name="connsiteX3" fmla="*/ 183791 w 183791"/>
                  <a:gd name="connsiteY3" fmla="*/ 0 h 116088"/>
                  <a:gd name="connsiteX4" fmla="*/ 126803 w 183791"/>
                  <a:gd name="connsiteY4" fmla="*/ 116088 h 116088"/>
                  <a:gd name="connsiteX5" fmla="*/ 0 w 183791"/>
                  <a:gd name="connsiteY5" fmla="*/ 116088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791" h="116088">
                    <a:moveTo>
                      <a:pt x="0" y="116088"/>
                    </a:moveTo>
                    <a:lnTo>
                      <a:pt x="4891" y="104726"/>
                    </a:lnTo>
                    <a:lnTo>
                      <a:pt x="56988" y="0"/>
                    </a:lnTo>
                    <a:lnTo>
                      <a:pt x="183791" y="0"/>
                    </a:lnTo>
                    <a:lnTo>
                      <a:pt x="126803" y="116088"/>
                    </a:lnTo>
                    <a:lnTo>
                      <a:pt x="0" y="116088"/>
                    </a:lnTo>
                    <a:close/>
                  </a:path>
                </a:pathLst>
              </a:custGeom>
              <a:blipFill>
                <a:blip r:embed="rId13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>
                  <a:highlight>
                    <a:srgbClr val="000000"/>
                  </a:highlight>
                  <a:latin typeface="+mj-lt"/>
                </a:endParaRPr>
              </a:p>
            </p:txBody>
          </p:sp>
        </p:grpSp>
        <p:cxnSp>
          <p:nvCxnSpPr>
            <p:cNvPr id="160" name="直線コネクタ 159">
              <a:extLst>
                <a:ext uri="{FF2B5EF4-FFF2-40B4-BE49-F238E27FC236}">
                  <a16:creationId xmlns:a16="http://schemas.microsoft.com/office/drawing/2014/main" id="{E6C9AE11-0B87-5BF8-EB4F-5F328BE57CF0}"/>
                </a:ext>
              </a:extLst>
            </p:cNvPr>
            <p:cNvCxnSpPr>
              <a:cxnSpLocks/>
              <a:stCxn id="1059" idx="2"/>
            </p:cNvCxnSpPr>
            <p:nvPr/>
          </p:nvCxnSpPr>
          <p:spPr>
            <a:xfrm flipH="1" flipV="1">
              <a:off x="2512975" y="3159167"/>
              <a:ext cx="159066" cy="58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直線コネクタ 160">
              <a:extLst>
                <a:ext uri="{FF2B5EF4-FFF2-40B4-BE49-F238E27FC236}">
                  <a16:creationId xmlns:a16="http://schemas.microsoft.com/office/drawing/2014/main" id="{D1287A18-0A73-8E1F-8E49-7A3EAC481A33}"/>
                </a:ext>
              </a:extLst>
            </p:cNvPr>
            <p:cNvCxnSpPr>
              <a:cxnSpLocks/>
              <a:stCxn id="1060" idx="0"/>
            </p:cNvCxnSpPr>
            <p:nvPr/>
          </p:nvCxnSpPr>
          <p:spPr>
            <a:xfrm flipH="1" flipV="1">
              <a:off x="2355916" y="3206674"/>
              <a:ext cx="147502" cy="636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07203E0C-9E91-4B1F-8CCE-2F12457D5F26}"/>
                </a:ext>
              </a:extLst>
            </p:cNvPr>
            <p:cNvCxnSpPr>
              <a:cxnSpLocks/>
              <a:stCxn id="1060" idx="4"/>
            </p:cNvCxnSpPr>
            <p:nvPr/>
          </p:nvCxnSpPr>
          <p:spPr>
            <a:xfrm flipV="1">
              <a:off x="2526109" y="3248703"/>
              <a:ext cx="132968" cy="607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直線コネクタ 162">
              <a:extLst>
                <a:ext uri="{FF2B5EF4-FFF2-40B4-BE49-F238E27FC236}">
                  <a16:creationId xmlns:a16="http://schemas.microsoft.com/office/drawing/2014/main" id="{3D425CD0-CE9B-9D6B-FF7F-44ED901BB0BE}"/>
                </a:ext>
              </a:extLst>
            </p:cNvPr>
            <p:cNvCxnSpPr>
              <a:cxnSpLocks/>
              <a:stCxn id="1059" idx="3"/>
            </p:cNvCxnSpPr>
            <p:nvPr/>
          </p:nvCxnSpPr>
          <p:spPr>
            <a:xfrm flipV="1">
              <a:off x="2694732" y="3173982"/>
              <a:ext cx="199461" cy="582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64" name="グループ化 163">
              <a:extLst>
                <a:ext uri="{FF2B5EF4-FFF2-40B4-BE49-F238E27FC236}">
                  <a16:creationId xmlns:a16="http://schemas.microsoft.com/office/drawing/2014/main" id="{0F7259D9-3DD4-2B2F-D7ED-6F0C26A8CDC4}"/>
                </a:ext>
              </a:extLst>
            </p:cNvPr>
            <p:cNvGrpSpPr/>
            <p:nvPr/>
          </p:nvGrpSpPr>
          <p:grpSpPr>
            <a:xfrm rot="15944993">
              <a:off x="2502482" y="2802144"/>
              <a:ext cx="237995" cy="661521"/>
              <a:chOff x="3274063" y="2879158"/>
              <a:chExt cx="162985" cy="247493"/>
            </a:xfrm>
          </p:grpSpPr>
          <p:sp>
            <p:nvSpPr>
              <p:cNvPr id="1051" name="円弧 1050">
                <a:extLst>
                  <a:ext uri="{FF2B5EF4-FFF2-40B4-BE49-F238E27FC236}">
                    <a16:creationId xmlns:a16="http://schemas.microsoft.com/office/drawing/2014/main" id="{0B0512B1-6EAB-B781-8675-CFDFF0847F76}"/>
                  </a:ext>
                </a:extLst>
              </p:cNvPr>
              <p:cNvSpPr/>
              <p:nvPr/>
            </p:nvSpPr>
            <p:spPr>
              <a:xfrm rot="16200000">
                <a:off x="3234242" y="2918979"/>
                <a:ext cx="242627" cy="162985"/>
              </a:xfrm>
              <a:prstGeom prst="arc">
                <a:avLst>
                  <a:gd name="adj1" fmla="val 3359829"/>
                  <a:gd name="adj2" fmla="val 333694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 dirty="0">
                  <a:highlight>
                    <a:srgbClr val="000000"/>
                  </a:highlight>
                  <a:latin typeface="+mj-lt"/>
                </a:endParaRPr>
              </a:p>
            </p:txBody>
          </p:sp>
          <p:sp>
            <p:nvSpPr>
              <p:cNvPr id="1052" name="円弧 1051">
                <a:extLst>
                  <a:ext uri="{FF2B5EF4-FFF2-40B4-BE49-F238E27FC236}">
                    <a16:creationId xmlns:a16="http://schemas.microsoft.com/office/drawing/2014/main" id="{0F14FAA6-3AAF-EE78-CFF4-D0D69287E598}"/>
                  </a:ext>
                </a:extLst>
              </p:cNvPr>
              <p:cNvSpPr/>
              <p:nvPr/>
            </p:nvSpPr>
            <p:spPr>
              <a:xfrm rot="16200000">
                <a:off x="3252035" y="2941640"/>
                <a:ext cx="242627" cy="127396"/>
              </a:xfrm>
              <a:prstGeom prst="arc">
                <a:avLst>
                  <a:gd name="adj1" fmla="val 3359829"/>
                  <a:gd name="adj2" fmla="val 333694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b="1" dirty="0">
                  <a:highlight>
                    <a:srgbClr val="000000"/>
                  </a:highlight>
                  <a:latin typeface="+mj-lt"/>
                </a:endParaRPr>
              </a:p>
            </p:txBody>
          </p:sp>
        </p:grp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6A571823-19AC-6A45-520F-150711A7D0F2}"/>
                </a:ext>
              </a:extLst>
            </p:cNvPr>
            <p:cNvSpPr/>
            <p:nvPr/>
          </p:nvSpPr>
          <p:spPr>
            <a:xfrm>
              <a:off x="2117818" y="2276125"/>
              <a:ext cx="1044351" cy="736805"/>
            </a:xfrm>
            <a:custGeom>
              <a:avLst/>
              <a:gdLst>
                <a:gd name="connsiteX0" fmla="*/ 130968 w 523875"/>
                <a:gd name="connsiteY0" fmla="*/ 164306 h 454819"/>
                <a:gd name="connsiteX1" fmla="*/ 523875 w 523875"/>
                <a:gd name="connsiteY1" fmla="*/ 0 h 454819"/>
                <a:gd name="connsiteX2" fmla="*/ 392906 w 523875"/>
                <a:gd name="connsiteY2" fmla="*/ 283369 h 454819"/>
                <a:gd name="connsiteX3" fmla="*/ 0 w 523875"/>
                <a:gd name="connsiteY3" fmla="*/ 454819 h 454819"/>
                <a:gd name="connsiteX4" fmla="*/ 130968 w 523875"/>
                <a:gd name="connsiteY4" fmla="*/ 164306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5" h="454819">
                  <a:moveTo>
                    <a:pt x="130968" y="164306"/>
                  </a:moveTo>
                  <a:lnTo>
                    <a:pt x="523875" y="0"/>
                  </a:lnTo>
                  <a:lnTo>
                    <a:pt x="392906" y="283369"/>
                  </a:lnTo>
                  <a:lnTo>
                    <a:pt x="0" y="454819"/>
                  </a:lnTo>
                  <a:lnTo>
                    <a:pt x="130968" y="164306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800" dirty="0">
                <a:latin typeface="+mj-lt"/>
              </a:endParaRPr>
            </a:p>
          </p:txBody>
        </p:sp>
        <p:grpSp>
          <p:nvGrpSpPr>
            <p:cNvPr id="166" name="グループ化 165">
              <a:extLst>
                <a:ext uri="{FF2B5EF4-FFF2-40B4-BE49-F238E27FC236}">
                  <a16:creationId xmlns:a16="http://schemas.microsoft.com/office/drawing/2014/main" id="{1285B459-AF46-F531-FD43-58AC110C96AC}"/>
                </a:ext>
              </a:extLst>
            </p:cNvPr>
            <p:cNvGrpSpPr/>
            <p:nvPr/>
          </p:nvGrpSpPr>
          <p:grpSpPr>
            <a:xfrm>
              <a:off x="2163014" y="2593838"/>
              <a:ext cx="839232" cy="389474"/>
              <a:chOff x="6007816" y="747359"/>
              <a:chExt cx="420982" cy="240416"/>
            </a:xfrm>
          </p:grpSpPr>
          <p:cxnSp>
            <p:nvCxnSpPr>
              <p:cNvPr id="1043" name="直線コネクタ 1042">
                <a:extLst>
                  <a:ext uri="{FF2B5EF4-FFF2-40B4-BE49-F238E27FC236}">
                    <a16:creationId xmlns:a16="http://schemas.microsoft.com/office/drawing/2014/main" id="{322BD0ED-13F4-2BF4-6879-D21C7B9B7D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6843" y="792606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直線コネクタ 1043">
                <a:extLst>
                  <a:ext uri="{FF2B5EF4-FFF2-40B4-BE49-F238E27FC236}">
                    <a16:creationId xmlns:a16="http://schemas.microsoft.com/office/drawing/2014/main" id="{25CCF622-4C89-B5CF-1632-FF648A9DFC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4715" y="801962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直線コネクタ 1044">
                <a:extLst>
                  <a:ext uri="{FF2B5EF4-FFF2-40B4-BE49-F238E27FC236}">
                    <a16:creationId xmlns:a16="http://schemas.microsoft.com/office/drawing/2014/main" id="{D0BDDBCA-E432-CE3B-6F0F-ABB9455E22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2332" y="811487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直線コネクタ 1045">
                <a:extLst>
                  <a:ext uri="{FF2B5EF4-FFF2-40B4-BE49-F238E27FC236}">
                    <a16:creationId xmlns:a16="http://schemas.microsoft.com/office/drawing/2014/main" id="{D19A1CE4-758B-0EA4-57E1-762E24B2FF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7816" y="823469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直線コネクタ 1046">
                <a:extLst>
                  <a:ext uri="{FF2B5EF4-FFF2-40B4-BE49-F238E27FC236}">
                    <a16:creationId xmlns:a16="http://schemas.microsoft.com/office/drawing/2014/main" id="{661256D7-4472-6864-4291-B25FB60FC2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5891" y="747359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直線コネクタ 1047">
                <a:extLst>
                  <a:ext uri="{FF2B5EF4-FFF2-40B4-BE49-F238E27FC236}">
                    <a16:creationId xmlns:a16="http://schemas.microsoft.com/office/drawing/2014/main" id="{839670DE-A397-4E0C-CD9E-E4564F7424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1382" y="759096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直線コネクタ 1048">
                <a:extLst>
                  <a:ext uri="{FF2B5EF4-FFF2-40B4-BE49-F238E27FC236}">
                    <a16:creationId xmlns:a16="http://schemas.microsoft.com/office/drawing/2014/main" id="{A847D766-790E-3C3B-12C2-1A2CB31D44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8999" y="768621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直線コネクタ 1049">
                <a:extLst>
                  <a:ext uri="{FF2B5EF4-FFF2-40B4-BE49-F238E27FC236}">
                    <a16:creationId xmlns:a16="http://schemas.microsoft.com/office/drawing/2014/main" id="{BDDCCA8C-DA1D-B5C8-E599-17791AB460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4483" y="780603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グループ化 166">
              <a:extLst>
                <a:ext uri="{FF2B5EF4-FFF2-40B4-BE49-F238E27FC236}">
                  <a16:creationId xmlns:a16="http://schemas.microsoft.com/office/drawing/2014/main" id="{8A86DD4D-F5E8-9FF2-E347-0488C3130C8A}"/>
                </a:ext>
              </a:extLst>
            </p:cNvPr>
            <p:cNvGrpSpPr/>
            <p:nvPr/>
          </p:nvGrpSpPr>
          <p:grpSpPr>
            <a:xfrm>
              <a:off x="2234219" y="2447242"/>
              <a:ext cx="839232" cy="389474"/>
              <a:chOff x="6007816" y="747359"/>
              <a:chExt cx="420982" cy="240416"/>
            </a:xfrm>
          </p:grpSpPr>
          <p:cxnSp>
            <p:nvCxnSpPr>
              <p:cNvPr id="1035" name="直線コネクタ 1034">
                <a:extLst>
                  <a:ext uri="{FF2B5EF4-FFF2-40B4-BE49-F238E27FC236}">
                    <a16:creationId xmlns:a16="http://schemas.microsoft.com/office/drawing/2014/main" id="{80226F3D-3A6F-30AE-6D89-F107CD4F02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6843" y="792606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直線コネクタ 1035">
                <a:extLst>
                  <a:ext uri="{FF2B5EF4-FFF2-40B4-BE49-F238E27FC236}">
                    <a16:creationId xmlns:a16="http://schemas.microsoft.com/office/drawing/2014/main" id="{9426A656-811C-DFB1-8FAA-C2C7018B15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4715" y="801962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直線コネクタ 1036">
                <a:extLst>
                  <a:ext uri="{FF2B5EF4-FFF2-40B4-BE49-F238E27FC236}">
                    <a16:creationId xmlns:a16="http://schemas.microsoft.com/office/drawing/2014/main" id="{6793005F-EAE0-DD0A-41D2-9DC319805C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2332" y="811487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直線コネクタ 1037">
                <a:extLst>
                  <a:ext uri="{FF2B5EF4-FFF2-40B4-BE49-F238E27FC236}">
                    <a16:creationId xmlns:a16="http://schemas.microsoft.com/office/drawing/2014/main" id="{A92614AA-BCA0-0B3B-930E-E0E5BD0F88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7816" y="823469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直線コネクタ 1038">
                <a:extLst>
                  <a:ext uri="{FF2B5EF4-FFF2-40B4-BE49-F238E27FC236}">
                    <a16:creationId xmlns:a16="http://schemas.microsoft.com/office/drawing/2014/main" id="{8BB08B82-F419-A3E1-4B51-8CAE931479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5891" y="747359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直線コネクタ 1039">
                <a:extLst>
                  <a:ext uri="{FF2B5EF4-FFF2-40B4-BE49-F238E27FC236}">
                    <a16:creationId xmlns:a16="http://schemas.microsoft.com/office/drawing/2014/main" id="{12D3D15E-ACB2-2397-731E-B7FF8257A7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1382" y="759096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直線コネクタ 1040">
                <a:extLst>
                  <a:ext uri="{FF2B5EF4-FFF2-40B4-BE49-F238E27FC236}">
                    <a16:creationId xmlns:a16="http://schemas.microsoft.com/office/drawing/2014/main" id="{A6A21F95-CEDC-E2D0-6CC8-82D8FD4C28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8999" y="768621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直線コネクタ 1041">
                <a:extLst>
                  <a:ext uri="{FF2B5EF4-FFF2-40B4-BE49-F238E27FC236}">
                    <a16:creationId xmlns:a16="http://schemas.microsoft.com/office/drawing/2014/main" id="{5D78AFF3-3FDC-3A8D-0F91-A1EA74B70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4483" y="780603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グループ化 167">
              <a:extLst>
                <a:ext uri="{FF2B5EF4-FFF2-40B4-BE49-F238E27FC236}">
                  <a16:creationId xmlns:a16="http://schemas.microsoft.com/office/drawing/2014/main" id="{A6132EFA-49BD-1575-EC55-E77E4A0A0F2E}"/>
                </a:ext>
              </a:extLst>
            </p:cNvPr>
            <p:cNvGrpSpPr/>
            <p:nvPr/>
          </p:nvGrpSpPr>
          <p:grpSpPr>
            <a:xfrm>
              <a:off x="2310176" y="2304517"/>
              <a:ext cx="839232" cy="389474"/>
              <a:chOff x="6007816" y="747359"/>
              <a:chExt cx="420982" cy="240416"/>
            </a:xfrm>
          </p:grpSpPr>
          <p:cxnSp>
            <p:nvCxnSpPr>
              <p:cNvPr id="1027" name="直線コネクタ 1026">
                <a:extLst>
                  <a:ext uri="{FF2B5EF4-FFF2-40B4-BE49-F238E27FC236}">
                    <a16:creationId xmlns:a16="http://schemas.microsoft.com/office/drawing/2014/main" id="{8A49D2BD-74C6-F2E1-C4AA-42A435AA34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6843" y="792606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直線コネクタ 1027">
                <a:extLst>
                  <a:ext uri="{FF2B5EF4-FFF2-40B4-BE49-F238E27FC236}">
                    <a16:creationId xmlns:a16="http://schemas.microsoft.com/office/drawing/2014/main" id="{DE46B488-A90A-4116-97E2-2255EA8E89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4715" y="801962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直線コネクタ 1028">
                <a:extLst>
                  <a:ext uri="{FF2B5EF4-FFF2-40B4-BE49-F238E27FC236}">
                    <a16:creationId xmlns:a16="http://schemas.microsoft.com/office/drawing/2014/main" id="{1E31EE33-4707-016E-6C8E-8D14AFAFA8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2332" y="811487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直線コネクタ 1029">
                <a:extLst>
                  <a:ext uri="{FF2B5EF4-FFF2-40B4-BE49-F238E27FC236}">
                    <a16:creationId xmlns:a16="http://schemas.microsoft.com/office/drawing/2014/main" id="{F4EF2490-0235-5318-D360-3BCCAADD80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7816" y="823469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直線コネクタ 1030">
                <a:extLst>
                  <a:ext uri="{FF2B5EF4-FFF2-40B4-BE49-F238E27FC236}">
                    <a16:creationId xmlns:a16="http://schemas.microsoft.com/office/drawing/2014/main" id="{884260AA-6391-B3F8-1CE7-CB49854C08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5891" y="747359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直線コネクタ 1031">
                <a:extLst>
                  <a:ext uri="{FF2B5EF4-FFF2-40B4-BE49-F238E27FC236}">
                    <a16:creationId xmlns:a16="http://schemas.microsoft.com/office/drawing/2014/main" id="{97925D31-8C02-B3AD-A77C-D0B7BC9D4C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1382" y="759096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直線コネクタ 1032">
                <a:extLst>
                  <a:ext uri="{FF2B5EF4-FFF2-40B4-BE49-F238E27FC236}">
                    <a16:creationId xmlns:a16="http://schemas.microsoft.com/office/drawing/2014/main" id="{306783B5-411D-6AD2-64CD-9784801AE1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8999" y="768621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直線コネクタ 1033">
                <a:extLst>
                  <a:ext uri="{FF2B5EF4-FFF2-40B4-BE49-F238E27FC236}">
                    <a16:creationId xmlns:a16="http://schemas.microsoft.com/office/drawing/2014/main" id="{37054BD0-5DA9-C77C-38C6-5EDA1135EF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4483" y="780603"/>
                <a:ext cx="392907" cy="16430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72618FB1-A306-D1D4-6F86-A89717CA8C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4877" y="2737549"/>
              <a:ext cx="10432" cy="4204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直線コネクタ 169">
              <a:extLst>
                <a:ext uri="{FF2B5EF4-FFF2-40B4-BE49-F238E27FC236}">
                  <a16:creationId xmlns:a16="http://schemas.microsoft.com/office/drawing/2014/main" id="{A5BF4326-15F8-ABD2-43FF-D5C8DA5BE2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57387" y="2750413"/>
              <a:ext cx="536" cy="373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直線コネクタ 170">
              <a:extLst>
                <a:ext uri="{FF2B5EF4-FFF2-40B4-BE49-F238E27FC236}">
                  <a16:creationId xmlns:a16="http://schemas.microsoft.com/office/drawing/2014/main" id="{A9D103DF-2A89-5163-46DE-1FB9C23747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8612" y="2602967"/>
              <a:ext cx="12761" cy="552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直線コネクタ 171">
              <a:extLst>
                <a:ext uri="{FF2B5EF4-FFF2-40B4-BE49-F238E27FC236}">
                  <a16:creationId xmlns:a16="http://schemas.microsoft.com/office/drawing/2014/main" id="{648631D0-486B-CCB1-1D8B-C62123255C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30780" y="2618904"/>
              <a:ext cx="4078" cy="5173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直線コネクタ 172">
              <a:extLst>
                <a:ext uri="{FF2B5EF4-FFF2-40B4-BE49-F238E27FC236}">
                  <a16:creationId xmlns:a16="http://schemas.microsoft.com/office/drawing/2014/main" id="{E840F470-2393-A6EC-EB8D-DAA85FE83C6D}"/>
                </a:ext>
              </a:extLst>
            </p:cNvPr>
            <p:cNvCxnSpPr>
              <a:cxnSpLocks/>
              <a:endCxn id="174" idx="2"/>
            </p:cNvCxnSpPr>
            <p:nvPr/>
          </p:nvCxnSpPr>
          <p:spPr>
            <a:xfrm flipV="1">
              <a:off x="2655271" y="2634547"/>
              <a:ext cx="546611" cy="114011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4" name="平行四辺形 173">
              <a:extLst>
                <a:ext uri="{FF2B5EF4-FFF2-40B4-BE49-F238E27FC236}">
                  <a16:creationId xmlns:a16="http://schemas.microsoft.com/office/drawing/2014/main" id="{21586069-D4E0-B59E-6B7C-93CCC58D61AD}"/>
                </a:ext>
              </a:extLst>
            </p:cNvPr>
            <p:cNvSpPr>
              <a:spLocks noChangeAspect="1"/>
            </p:cNvSpPr>
            <p:nvPr/>
          </p:nvSpPr>
          <p:spPr>
            <a:xfrm rot="16460614" flipV="1">
              <a:off x="2950884" y="2731834"/>
              <a:ext cx="474214" cy="171186"/>
            </a:xfrm>
            <a:prstGeom prst="parallelogram">
              <a:avLst>
                <a:gd name="adj" fmla="val 6273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>
                <a:latin typeface="+mj-lt"/>
              </a:endParaRPr>
            </a:p>
          </p:txBody>
        </p:sp>
        <p:sp>
          <p:nvSpPr>
            <p:cNvPr id="175" name="平行四辺形 174">
              <a:extLst>
                <a:ext uri="{FF2B5EF4-FFF2-40B4-BE49-F238E27FC236}">
                  <a16:creationId xmlns:a16="http://schemas.microsoft.com/office/drawing/2014/main" id="{5B615912-ABBF-A30D-0A59-31BD2A1B2094}"/>
                </a:ext>
              </a:extLst>
            </p:cNvPr>
            <p:cNvSpPr>
              <a:spLocks noChangeAspect="1"/>
            </p:cNvSpPr>
            <p:nvPr/>
          </p:nvSpPr>
          <p:spPr>
            <a:xfrm rot="16460614" flipV="1">
              <a:off x="3128087" y="2640561"/>
              <a:ext cx="474214" cy="171186"/>
            </a:xfrm>
            <a:prstGeom prst="parallelogram">
              <a:avLst>
                <a:gd name="adj" fmla="val 6273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>
                <a:latin typeface="+mj-lt"/>
              </a:endParaRPr>
            </a:p>
          </p:txBody>
        </p:sp>
        <p:cxnSp>
          <p:nvCxnSpPr>
            <p:cNvPr id="176" name="直線コネクタ 175">
              <a:extLst>
                <a:ext uri="{FF2B5EF4-FFF2-40B4-BE49-F238E27FC236}">
                  <a16:creationId xmlns:a16="http://schemas.microsoft.com/office/drawing/2014/main" id="{D3680FFF-AB2E-C2CB-9053-989BE5EE568F}"/>
                </a:ext>
              </a:extLst>
            </p:cNvPr>
            <p:cNvCxnSpPr>
              <a:cxnSpLocks/>
              <a:endCxn id="174" idx="2"/>
            </p:cNvCxnSpPr>
            <p:nvPr/>
          </p:nvCxnSpPr>
          <p:spPr>
            <a:xfrm flipV="1">
              <a:off x="2353625" y="2634547"/>
              <a:ext cx="848257" cy="10828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直線コネクタ 176">
              <a:extLst>
                <a:ext uri="{FF2B5EF4-FFF2-40B4-BE49-F238E27FC236}">
                  <a16:creationId xmlns:a16="http://schemas.microsoft.com/office/drawing/2014/main" id="{D0AF2589-BA6E-D2A8-A7BB-9996E67DEE5F}"/>
                </a:ext>
              </a:extLst>
            </p:cNvPr>
            <p:cNvCxnSpPr>
              <a:cxnSpLocks/>
              <a:endCxn id="174" idx="5"/>
            </p:cNvCxnSpPr>
            <p:nvPr/>
          </p:nvCxnSpPr>
          <p:spPr>
            <a:xfrm>
              <a:off x="2350093" y="2741017"/>
              <a:ext cx="824007" cy="25929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直線コネクタ 177">
              <a:extLst>
                <a:ext uri="{FF2B5EF4-FFF2-40B4-BE49-F238E27FC236}">
                  <a16:creationId xmlns:a16="http://schemas.microsoft.com/office/drawing/2014/main" id="{3DB72D6F-3DF9-C529-5C8A-DD345073F258}"/>
                </a:ext>
              </a:extLst>
            </p:cNvPr>
            <p:cNvCxnSpPr>
              <a:cxnSpLocks/>
              <a:endCxn id="174" idx="5"/>
            </p:cNvCxnSpPr>
            <p:nvPr/>
          </p:nvCxnSpPr>
          <p:spPr>
            <a:xfrm>
              <a:off x="2666424" y="2760428"/>
              <a:ext cx="507676" cy="23987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直線コネクタ 178">
              <a:extLst>
                <a:ext uri="{FF2B5EF4-FFF2-40B4-BE49-F238E27FC236}">
                  <a16:creationId xmlns:a16="http://schemas.microsoft.com/office/drawing/2014/main" id="{C77B9849-5EB0-36F0-0AF8-C4F0FD396CDC}"/>
                </a:ext>
              </a:extLst>
            </p:cNvPr>
            <p:cNvCxnSpPr>
              <a:cxnSpLocks/>
              <a:endCxn id="175" idx="5"/>
            </p:cNvCxnSpPr>
            <p:nvPr/>
          </p:nvCxnSpPr>
          <p:spPr>
            <a:xfrm>
              <a:off x="2850800" y="2608962"/>
              <a:ext cx="500503" cy="30007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直線コネクタ 183">
              <a:extLst>
                <a:ext uri="{FF2B5EF4-FFF2-40B4-BE49-F238E27FC236}">
                  <a16:creationId xmlns:a16="http://schemas.microsoft.com/office/drawing/2014/main" id="{5E9DAD96-B753-549F-B29F-ABCC1F3B0955}"/>
                </a:ext>
              </a:extLst>
            </p:cNvPr>
            <p:cNvCxnSpPr>
              <a:cxnSpLocks/>
              <a:endCxn id="175" idx="2"/>
            </p:cNvCxnSpPr>
            <p:nvPr/>
          </p:nvCxnSpPr>
          <p:spPr>
            <a:xfrm flipV="1">
              <a:off x="2857859" y="2543274"/>
              <a:ext cx="521226" cy="6608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5" name="直線コネクタ 184">
              <a:extLst>
                <a:ext uri="{FF2B5EF4-FFF2-40B4-BE49-F238E27FC236}">
                  <a16:creationId xmlns:a16="http://schemas.microsoft.com/office/drawing/2014/main" id="{D7A55C97-0543-A34E-4FEB-DC901A555944}"/>
                </a:ext>
              </a:extLst>
            </p:cNvPr>
            <p:cNvCxnSpPr>
              <a:cxnSpLocks/>
              <a:endCxn id="175" idx="2"/>
            </p:cNvCxnSpPr>
            <p:nvPr/>
          </p:nvCxnSpPr>
          <p:spPr>
            <a:xfrm flipV="1">
              <a:off x="2530460" y="2543274"/>
              <a:ext cx="848625" cy="82822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6" name="直線コネクタ 185">
              <a:extLst>
                <a:ext uri="{FF2B5EF4-FFF2-40B4-BE49-F238E27FC236}">
                  <a16:creationId xmlns:a16="http://schemas.microsoft.com/office/drawing/2014/main" id="{157B4F60-9156-EF64-B6BA-16F3045B1D8C}"/>
                </a:ext>
              </a:extLst>
            </p:cNvPr>
            <p:cNvCxnSpPr>
              <a:cxnSpLocks/>
              <a:endCxn id="175" idx="5"/>
            </p:cNvCxnSpPr>
            <p:nvPr/>
          </p:nvCxnSpPr>
          <p:spPr>
            <a:xfrm>
              <a:off x="2530620" y="2630459"/>
              <a:ext cx="820683" cy="27857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E386751E-622A-6B05-4369-ACBB557AB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2542" y="2634634"/>
              <a:ext cx="848257" cy="10828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8" name="直線コネクタ 187">
              <a:extLst>
                <a:ext uri="{FF2B5EF4-FFF2-40B4-BE49-F238E27FC236}">
                  <a16:creationId xmlns:a16="http://schemas.microsoft.com/office/drawing/2014/main" id="{32DA1B86-C29E-687A-9C09-7DD2BA8BB1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2603" y="2634591"/>
              <a:ext cx="848257" cy="108286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9" name="平行四辺形 188">
              <a:extLst>
                <a:ext uri="{FF2B5EF4-FFF2-40B4-BE49-F238E27FC236}">
                  <a16:creationId xmlns:a16="http://schemas.microsoft.com/office/drawing/2014/main" id="{83C79213-E64C-F90E-8061-7187F00DBE7A}"/>
                </a:ext>
              </a:extLst>
            </p:cNvPr>
            <p:cNvSpPr>
              <a:spLocks noChangeAspect="1"/>
            </p:cNvSpPr>
            <p:nvPr/>
          </p:nvSpPr>
          <p:spPr>
            <a:xfrm rot="16460614" flipV="1">
              <a:off x="3036388" y="2687257"/>
              <a:ext cx="474214" cy="171186"/>
            </a:xfrm>
            <a:prstGeom prst="parallelogram">
              <a:avLst>
                <a:gd name="adj" fmla="val 62739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9000">
                  <a:schemeClr val="accent6">
                    <a:lumMod val="60000"/>
                    <a:lumOff val="40000"/>
                  </a:schemeClr>
                </a:gs>
                <a:gs pos="100000">
                  <a:srgbClr val="FF000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>
                <a:latin typeface="+mj-lt"/>
              </a:endParaRPr>
            </a:p>
          </p:txBody>
        </p:sp>
        <p:sp>
          <p:nvSpPr>
            <p:cNvPr id="190" name="テキスト ボックス 189">
              <a:extLst>
                <a:ext uri="{FF2B5EF4-FFF2-40B4-BE49-F238E27FC236}">
                  <a16:creationId xmlns:a16="http://schemas.microsoft.com/office/drawing/2014/main" id="{0A19933B-3680-93E2-E97F-B3087DA15047}"/>
                </a:ext>
              </a:extLst>
            </p:cNvPr>
            <p:cNvSpPr txBox="1"/>
            <p:nvPr/>
          </p:nvSpPr>
          <p:spPr>
            <a:xfrm>
              <a:off x="1747009" y="2011198"/>
              <a:ext cx="792401" cy="516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latin typeface="+mj-lt"/>
                </a:rPr>
                <a:t>SPG</a:t>
              </a:r>
              <a:endParaRPr kumimoji="1" lang="ja-JP" altLang="en-US" sz="1200" b="1" dirty="0">
                <a:latin typeface="+mj-lt"/>
              </a:endParaRPr>
            </a:p>
          </p:txBody>
        </p:sp>
        <p:sp>
          <p:nvSpPr>
            <p:cNvPr id="191" name="テキスト ボックス 190">
              <a:extLst>
                <a:ext uri="{FF2B5EF4-FFF2-40B4-BE49-F238E27FC236}">
                  <a16:creationId xmlns:a16="http://schemas.microsoft.com/office/drawing/2014/main" id="{B070286C-957F-27E1-E0EF-E30CAFF1D57B}"/>
                </a:ext>
              </a:extLst>
            </p:cNvPr>
            <p:cNvSpPr txBox="1"/>
            <p:nvPr/>
          </p:nvSpPr>
          <p:spPr>
            <a:xfrm>
              <a:off x="2409449" y="5844291"/>
              <a:ext cx="1636674" cy="516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latin typeface="+mj-lt"/>
                </a:rPr>
                <a:t>Along Track</a:t>
              </a:r>
              <a:endParaRPr kumimoji="1" lang="ja-JP" altLang="en-US" sz="1200" b="1" dirty="0">
                <a:latin typeface="+mj-lt"/>
              </a:endParaRPr>
            </a:p>
          </p:txBody>
        </p:sp>
        <p:sp>
          <p:nvSpPr>
            <p:cNvPr id="1024" name="テキスト ボックス 1023">
              <a:extLst>
                <a:ext uri="{FF2B5EF4-FFF2-40B4-BE49-F238E27FC236}">
                  <a16:creationId xmlns:a16="http://schemas.microsoft.com/office/drawing/2014/main" id="{78FB209D-6F48-ECBB-ABAC-F6537F6196E0}"/>
                </a:ext>
              </a:extLst>
            </p:cNvPr>
            <p:cNvSpPr txBox="1"/>
            <p:nvPr/>
          </p:nvSpPr>
          <p:spPr>
            <a:xfrm>
              <a:off x="3243627" y="4258938"/>
              <a:ext cx="1160767" cy="860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latin typeface="+mj-lt"/>
                </a:rPr>
                <a:t>Cross Track</a:t>
              </a:r>
              <a:endParaRPr kumimoji="1" lang="ja-JP" altLang="en-US" sz="1200" b="1" dirty="0">
                <a:latin typeface="+mj-lt"/>
              </a:endParaRPr>
            </a:p>
          </p:txBody>
        </p:sp>
        <p:sp>
          <p:nvSpPr>
            <p:cNvPr id="1025" name="テキスト ボックス 1024">
              <a:extLst>
                <a:ext uri="{FF2B5EF4-FFF2-40B4-BE49-F238E27FC236}">
                  <a16:creationId xmlns:a16="http://schemas.microsoft.com/office/drawing/2014/main" id="{3F79A6B2-AA34-6CE7-5030-6F84EF469F28}"/>
                </a:ext>
              </a:extLst>
            </p:cNvPr>
            <p:cNvSpPr txBox="1"/>
            <p:nvPr/>
          </p:nvSpPr>
          <p:spPr>
            <a:xfrm>
              <a:off x="316957" y="5738554"/>
              <a:ext cx="2004258" cy="51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latin typeface="+mj-lt"/>
                </a:rPr>
                <a:t>GSD=30m</a:t>
              </a:r>
              <a:endParaRPr kumimoji="1" lang="ja-JP" altLang="en-US" sz="1200" b="1" dirty="0">
                <a:latin typeface="+mj-lt"/>
              </a:endParaRPr>
            </a:p>
          </p:txBody>
        </p:sp>
      </p:grpSp>
      <p:pic>
        <p:nvPicPr>
          <p:cNvPr id="582" name="図 581" descr="火力発電所">
            <a:extLst>
              <a:ext uri="{FF2B5EF4-FFF2-40B4-BE49-F238E27FC236}">
                <a16:creationId xmlns:a16="http://schemas.microsoft.com/office/drawing/2014/main" id="{CD9BB6AC-E8C1-3FF1-C33A-B06A8EA5AB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8" y="5066274"/>
            <a:ext cx="966223" cy="463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3" name="テキスト ボックス 582">
            <a:extLst>
              <a:ext uri="{FF2B5EF4-FFF2-40B4-BE49-F238E27FC236}">
                <a16:creationId xmlns:a16="http://schemas.microsoft.com/office/drawing/2014/main" id="{83DFD45E-7E87-1B88-A790-354C9691D57E}"/>
              </a:ext>
            </a:extLst>
          </p:cNvPr>
          <p:cNvSpPr txBox="1"/>
          <p:nvPr/>
        </p:nvSpPr>
        <p:spPr>
          <a:xfrm>
            <a:off x="45335" y="5656203"/>
            <a:ext cx="147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Green</a:t>
            </a:r>
          </a:p>
          <a:p>
            <a:r>
              <a:rPr kumimoji="1"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House gas</a:t>
            </a:r>
          </a:p>
        </p:txBody>
      </p:sp>
      <p:grpSp>
        <p:nvGrpSpPr>
          <p:cNvPr id="585" name="グループ化 584">
            <a:extLst>
              <a:ext uri="{FF2B5EF4-FFF2-40B4-BE49-F238E27FC236}">
                <a16:creationId xmlns:a16="http://schemas.microsoft.com/office/drawing/2014/main" id="{04A63131-63F2-ACFC-7C75-78CBCD3225A2}"/>
              </a:ext>
            </a:extLst>
          </p:cNvPr>
          <p:cNvGrpSpPr/>
          <p:nvPr/>
        </p:nvGrpSpPr>
        <p:grpSpPr>
          <a:xfrm>
            <a:off x="5033246" y="4402425"/>
            <a:ext cx="1448781" cy="1247447"/>
            <a:chOff x="5398712" y="1753208"/>
            <a:chExt cx="1448781" cy="1247447"/>
          </a:xfrm>
        </p:grpSpPr>
        <p:sp>
          <p:nvSpPr>
            <p:cNvPr id="586" name="テキスト ボックス 585">
              <a:extLst>
                <a:ext uri="{FF2B5EF4-FFF2-40B4-BE49-F238E27FC236}">
                  <a16:creationId xmlns:a16="http://schemas.microsoft.com/office/drawing/2014/main" id="{4586125B-E28C-9016-B508-9BF0FBDB4F74}"/>
                </a:ext>
              </a:extLst>
            </p:cNvPr>
            <p:cNvSpPr txBox="1"/>
            <p:nvPr/>
          </p:nvSpPr>
          <p:spPr>
            <a:xfrm>
              <a:off x="5398712" y="2477435"/>
              <a:ext cx="144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Aperture:</a:t>
              </a:r>
            </a:p>
            <a:p>
              <a:r>
                <a:rPr kumimoji="1"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 170mm</a:t>
              </a:r>
              <a:endParaRPr kumimoji="1" lang="ja-JP" alt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587" name="グループ化 586">
              <a:extLst>
                <a:ext uri="{FF2B5EF4-FFF2-40B4-BE49-F238E27FC236}">
                  <a16:creationId xmlns:a16="http://schemas.microsoft.com/office/drawing/2014/main" id="{64869282-34DF-BAFB-C2DB-EBF8932C3769}"/>
                </a:ext>
              </a:extLst>
            </p:cNvPr>
            <p:cNvGrpSpPr/>
            <p:nvPr/>
          </p:nvGrpSpPr>
          <p:grpSpPr>
            <a:xfrm>
              <a:off x="5577464" y="1753208"/>
              <a:ext cx="370798" cy="674804"/>
              <a:chOff x="5962654" y="1887914"/>
              <a:chExt cx="370798" cy="674804"/>
            </a:xfrm>
          </p:grpSpPr>
          <p:sp>
            <p:nvSpPr>
              <p:cNvPr id="588" name="楕円 587">
                <a:extLst>
                  <a:ext uri="{FF2B5EF4-FFF2-40B4-BE49-F238E27FC236}">
                    <a16:creationId xmlns:a16="http://schemas.microsoft.com/office/drawing/2014/main" id="{E4871AA8-3C89-BEC6-4D7B-E3FFCA5CB0AF}"/>
                  </a:ext>
                </a:extLst>
              </p:cNvPr>
              <p:cNvSpPr/>
              <p:nvPr/>
            </p:nvSpPr>
            <p:spPr>
              <a:xfrm>
                <a:off x="5982709" y="1887914"/>
                <a:ext cx="342000" cy="34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589" name="直線コネクタ 588">
                <a:extLst>
                  <a:ext uri="{FF2B5EF4-FFF2-40B4-BE49-F238E27FC236}">
                    <a16:creationId xmlns:a16="http://schemas.microsoft.com/office/drawing/2014/main" id="{A0B91ACC-8AD1-6ED0-B2B3-EFFF5B0B95B5}"/>
                  </a:ext>
                </a:extLst>
              </p:cNvPr>
              <p:cNvCxnSpPr>
                <a:cxnSpLocks/>
                <a:endCxn id="588" idx="2"/>
              </p:cNvCxnSpPr>
              <p:nvPr/>
            </p:nvCxnSpPr>
            <p:spPr>
              <a:xfrm flipV="1">
                <a:off x="5982708" y="2058914"/>
                <a:ext cx="1" cy="46607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直線コネクタ 589">
                <a:extLst>
                  <a:ext uri="{FF2B5EF4-FFF2-40B4-BE49-F238E27FC236}">
                    <a16:creationId xmlns:a16="http://schemas.microsoft.com/office/drawing/2014/main" id="{937C4AB3-137F-F315-73FD-98F91454C99A}"/>
                  </a:ext>
                </a:extLst>
              </p:cNvPr>
              <p:cNvCxnSpPr>
                <a:cxnSpLocks/>
                <a:endCxn id="588" idx="6"/>
              </p:cNvCxnSpPr>
              <p:nvPr/>
            </p:nvCxnSpPr>
            <p:spPr>
              <a:xfrm flipV="1">
                <a:off x="6324709" y="2058914"/>
                <a:ext cx="0" cy="48070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直線コネクタ 590">
                <a:extLst>
                  <a:ext uri="{FF2B5EF4-FFF2-40B4-BE49-F238E27FC236}">
                    <a16:creationId xmlns:a16="http://schemas.microsoft.com/office/drawing/2014/main" id="{80F9523A-5E75-F790-D967-C88760AB7E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2654" y="2562718"/>
                <a:ext cx="37079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4" name="グラフィックス 603">
            <a:extLst>
              <a:ext uri="{FF2B5EF4-FFF2-40B4-BE49-F238E27FC236}">
                <a16:creationId xmlns:a16="http://schemas.microsoft.com/office/drawing/2014/main" id="{C7F0AF28-F464-11FF-3D93-2E71B88DA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81592" y="5241601"/>
            <a:ext cx="1693159" cy="1340342"/>
          </a:xfrm>
          <a:prstGeom prst="rect">
            <a:avLst/>
          </a:prstGeom>
        </p:spPr>
      </p:pic>
      <p:pic>
        <p:nvPicPr>
          <p:cNvPr id="605" name="図 604">
            <a:extLst>
              <a:ext uri="{FF2B5EF4-FFF2-40B4-BE49-F238E27FC236}">
                <a16:creationId xmlns:a16="http://schemas.microsoft.com/office/drawing/2014/main" id="{89F9B276-9532-1D9B-884D-B914C3D2FC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96341" y="4784999"/>
            <a:ext cx="1057886" cy="75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6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21AEA2-CA6B-AAF0-66D9-0D32B66A48A9}"/>
              </a:ext>
            </a:extLst>
          </p:cNvPr>
          <p:cNvSpPr txBox="1"/>
          <p:nvPr/>
        </p:nvSpPr>
        <p:spPr>
          <a:xfrm>
            <a:off x="140371" y="728895"/>
            <a:ext cx="11911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Engineering and flight models will be manufactured </a:t>
            </a:r>
            <a:r>
              <a:rPr lang="en-US" altLang="ja-JP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 the next two years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To shorten the development term, an </a:t>
            </a:r>
            <a:r>
              <a:rPr lang="en-US" altLang="ja-JP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EFM method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, i.e. an EM compatible with the FM, will be manufactured, tested and evaluated, and then refurbished into the FM.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ja-JP" sz="2400" kern="100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rPr>
              <a:t>An </a:t>
            </a:r>
            <a:r>
              <a:rPr lang="en-US" altLang="ja-JP" sz="2400" kern="100" dirty="0">
                <a:solidFill>
                  <a:srgbClr val="FF0000"/>
                </a:solidFill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rPr>
              <a:t>end-to-end simulator </a:t>
            </a:r>
            <a:r>
              <a:rPr lang="en-US" altLang="ja-JP" sz="2400" kern="100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rPr>
              <a:t>is developed, and </a:t>
            </a:r>
            <a:r>
              <a:rPr lang="en-US" altLang="ja-JP" sz="2400" kern="100" dirty="0">
                <a:solidFill>
                  <a:srgbClr val="FF0000"/>
                </a:solidFill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rPr>
              <a:t>correlation with hardware </a:t>
            </a:r>
            <a:r>
              <a:rPr lang="en-US" altLang="ja-JP" sz="2400" kern="100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rPr>
              <a:t>to increase the accuracy of performance simulation, accelerate design evaluation, and reduce rework due to defects to realize </a:t>
            </a:r>
            <a:r>
              <a:rPr lang="en-US" altLang="ja-JP" sz="2400" kern="100" dirty="0">
                <a:solidFill>
                  <a:srgbClr val="FF0000"/>
                </a:solidFill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rPr>
              <a:t>short term delivery of a total of two years</a:t>
            </a:r>
            <a:r>
              <a:rPr lang="en-US" altLang="ja-JP" sz="2400" kern="100" dirty="0">
                <a:latin typeface="Helvetica" panose="020B0604020202020204" pitchFamily="34" charset="0"/>
                <a:ea typeface="游ゴシック Medium" panose="020B0500000000000000" pitchFamily="50" charset="-128"/>
                <a:cs typeface="Helvetica" panose="020B0604020202020204" pitchFamily="34" charset="0"/>
              </a:rPr>
              <a:t>. </a:t>
            </a:r>
            <a:endParaRPr lang="ja-JP" altLang="ja-JP" sz="2400" kern="100" dirty="0">
              <a:latin typeface="Helvetica" panose="020B0604020202020204" pitchFamily="34" charset="0"/>
              <a:ea typeface="游ゴシック Medium" panose="020B0500000000000000" pitchFamily="50" charset="-128"/>
              <a:cs typeface="Helvetica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DF56034-5AA9-130C-8F55-E2147E100F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1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0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j-cs"/>
              </a:defRPr>
            </a:lvl1pPr>
          </a:lstStyle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Development plan</a:t>
            </a:r>
            <a:endParaRPr lang="ja-JP" alt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53DE196C-A866-CDBB-B64A-154C3644C8B4}"/>
              </a:ext>
            </a:extLst>
          </p:cNvPr>
          <p:cNvSpPr txBox="1">
            <a:spLocks/>
          </p:cNvSpPr>
          <p:nvPr/>
        </p:nvSpPr>
        <p:spPr>
          <a:xfrm>
            <a:off x="9295094" y="164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3FC9CE-28F9-48C1-ADD3-29A14CAA1947}" type="slidenum">
              <a:rPr kumimoji="1" lang="ja-JP" altLang="en-US" sz="1800" smtClean="0">
                <a:latin typeface="Helvetica" panose="020B0604020202020204" pitchFamily="34" charset="0"/>
                <a:cs typeface="Helvetica" panose="020B0604020202020204" pitchFamily="34" charset="0"/>
              </a:rPr>
              <a:pPr/>
              <a:t>4</a:t>
            </a:fld>
            <a:endParaRPr kumimoji="1" lang="ja-JP" alt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A755806-D2AD-6AA8-4546-EEE4913C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1" y="3164900"/>
            <a:ext cx="11911258" cy="32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4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17482</TotalTime>
  <Words>525</Words>
  <Application>Microsoft Office PowerPoint</Application>
  <PresentationFormat>ワイド画面</PresentationFormat>
  <Paragraphs>140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游ゴシック</vt:lpstr>
      <vt:lpstr>游ゴシック Medium</vt:lpstr>
      <vt:lpstr>Arial</vt:lpstr>
      <vt:lpstr>Calibri</vt:lpstr>
      <vt:lpstr>Calibri Light</vt:lpstr>
      <vt:lpstr>Helvetica</vt:lpstr>
      <vt:lpstr>Wingdings</vt:lpstr>
      <vt:lpstr>Office テーマ</vt:lpstr>
      <vt:lpstr>Japanese spaceborne hyperspectral sensor constellation project     </vt:lpstr>
      <vt:lpstr>PowerPoint プレゼンテーション</vt:lpstr>
      <vt:lpstr>PowerPoint プレゼンテーション</vt:lpstr>
      <vt:lpstr>PowerPoint プレゼンテーション</vt:lpstr>
    </vt:vector>
  </TitlesOfParts>
  <Company>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aiwasaki</dc:creator>
  <cp:lastModifiedBy>川島　高弘</cp:lastModifiedBy>
  <cp:revision>317</cp:revision>
  <cp:lastPrinted>2023-08-29T12:26:32Z</cp:lastPrinted>
  <dcterms:created xsi:type="dcterms:W3CDTF">2022-01-19T12:33:25Z</dcterms:created>
  <dcterms:modified xsi:type="dcterms:W3CDTF">2024-11-13T07:37:31Z</dcterms:modified>
</cp:coreProperties>
</file>