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4.xml" ContentType="application/vnd.openxmlformats-officedocument.theme+xml"/>
  <Override PartName="/ppt/comments/modernComment_3D18_C7000789.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3D27_128AFCDF.xml" ContentType="application/vnd.ms-powerpoint.comments+xml"/>
  <Override PartName="/ppt/comments/modernComment_7FB47893_4701B3F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903" r:id="rId5"/>
    <p:sldMasterId id="2147483990" r:id="rId6"/>
  </p:sldMasterIdLst>
  <p:notesMasterIdLst>
    <p:notesMasterId r:id="rId22"/>
  </p:notesMasterIdLst>
  <p:sldIdLst>
    <p:sldId id="15640" r:id="rId7"/>
    <p:sldId id="29035" r:id="rId8"/>
    <p:sldId id="2142533787" r:id="rId9"/>
    <p:sldId id="2142533904" r:id="rId10"/>
    <p:sldId id="15657" r:id="rId11"/>
    <p:sldId id="15644" r:id="rId12"/>
    <p:sldId id="2142533717" r:id="rId13"/>
    <p:sldId id="15655" r:id="rId14"/>
    <p:sldId id="2142533779" r:id="rId15"/>
    <p:sldId id="2142534480" r:id="rId16"/>
    <p:sldId id="2142534481" r:id="rId17"/>
    <p:sldId id="2142533791" r:id="rId18"/>
    <p:sldId id="2142534479" r:id="rId19"/>
    <p:sldId id="2142534482" r:id="rId20"/>
    <p:sldId id="21425337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52C105-FD4A-829C-B81B-E850927626A9}" name="Brodrick, Philip G (US 398J)" initials="PB" userId="S::philip.brodrick@jpl.nasa.gov::3432dc80-271c-44c8-9b4b-232cf7abb273" providerId="AD"/>
  <p188:author id="{B910E306-7D7C-2AC5-0C74-956B1EC88B35}" name="Bohn, Niklas (382B)" initials="B(" userId="S::urs.n.bohn@jpl.nasa.gov::b00cca23-d306-4565-9f71-daf3c7866d3b" providerId="AD"/>
  <p188:author id="{A2C38613-1229-B5ED-E5A1-2EF42EE075D9}" name="Lee, Christine M (US 329F)" initials="L3" userId="S::christine.m.lee@jpl.nasa.gov::3cf0e91a-f63a-4cd5-a5f0-09f3527e2652" providerId="AD"/>
  <p188:author id="{E1E8804D-302F-8756-2489-EF4FB3AC5CC3}" name="Chadwick, Dana (US 329F)" initials="C3" userId="S::katherine.d.chadwick@jpl.nasa.gov::e2b43297-62f3-4e60-84e2-c1f731811648" providerId="AD"/>
  <p188:author id="{A943A758-3449-4321-C02B-12F978556BCD}" name="Eckert, Regina F (US 382B)" initials="E3" userId="S::regina.f.eckert@jpl.nasa.gov::ea73841d-6e21-44b4-89ee-404716bc02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tacin Roberto" initials="BR" lastIdx="12" clrIdx="0">
    <p:extLst>
      <p:ext uri="{19B8F6BF-5375-455C-9EA6-DF929625EA0E}">
        <p15:presenceInfo xmlns:p15="http://schemas.microsoft.com/office/powerpoint/2012/main" userId="S-1-5-21-3130134465-445538008-3150561178-243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0000"/>
    <a:srgbClr val="EDEDED"/>
    <a:srgbClr val="DAE3F3"/>
    <a:srgbClr val="B28AB7"/>
    <a:srgbClr val="330B37"/>
    <a:srgbClr val="D2E5F7"/>
    <a:srgbClr val="C3DEF7"/>
    <a:srgbClr val="DEEB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8"/>
    <p:restoredTop sz="94653"/>
  </p:normalViewPr>
  <p:slideViewPr>
    <p:cSldViewPr snapToGrid="0">
      <p:cViewPr>
        <p:scale>
          <a:sx n="80" d="100"/>
          <a:sy n="80" d="100"/>
        </p:scale>
        <p:origin x="840" y="10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modernComment_3D18_C7000789.xml><?xml version="1.0" encoding="utf-8"?>
<p188:cmLst xmlns:a="http://schemas.openxmlformats.org/drawingml/2006/main" xmlns:r="http://schemas.openxmlformats.org/officeDocument/2006/relationships" xmlns:p188="http://schemas.microsoft.com/office/powerpoint/2018/8/main">
  <p188:cm id="{F800DB45-2E59-47A2-B236-8A06B08FB5EE}" authorId="{E1E8804D-302F-8756-2489-EF4FB3AC5CC3}" status="resolved" created="2023-06-20T12:49:26.571" complete="100000">
    <ac:txMkLst xmlns:ac="http://schemas.microsoft.com/office/drawing/2013/main/command">
      <pc:docMk xmlns:pc="http://schemas.microsoft.com/office/powerpoint/2013/main/command"/>
      <pc:sldMk xmlns:pc="http://schemas.microsoft.com/office/powerpoint/2013/main/command" cId="3338667913" sldId="15640"/>
      <ac:spMk id="7" creationId="{2EE5BD12-596B-BB1C-BB7C-E67A5EBCF6C7}"/>
      <ac:txMk cp="0" len="459">
        <ac:context len="460" hash="1048006608"/>
      </ac:txMk>
    </ac:txMkLst>
    <p188:pos x="3333750" y="1407583"/>
    <p188:txBody>
      <a:bodyPr/>
      <a:lstStyle/>
      <a:p>
        <a:r>
          <a:rPr lang="en-US"/>
          <a:t>This is the content we need to expedite the video recording being approved for posting by URS. </a:t>
        </a:r>
      </a:p>
    </p188:txBody>
  </p188:cm>
</p188:cmLst>
</file>

<file path=ppt/comments/modernComment_3D27_128AFCDF.xml><?xml version="1.0" encoding="utf-8"?>
<p188:cmLst xmlns:a="http://schemas.openxmlformats.org/drawingml/2006/main" xmlns:r="http://schemas.openxmlformats.org/officeDocument/2006/relationships" xmlns:p188="http://schemas.microsoft.com/office/powerpoint/2018/8/main">
  <p188:cm id="{8CFB7A67-1DAD-4199-ACA1-5CFE62D1FC09}" authorId="{E1E8804D-302F-8756-2489-EF4FB3AC5CC3}" status="resolved" created="2023-06-20T18:54:27.774">
    <ac:txMkLst xmlns:ac="http://schemas.microsoft.com/office/drawing/2013/main/command">
      <pc:docMk xmlns:pc="http://schemas.microsoft.com/office/powerpoint/2013/main/command"/>
      <pc:sldMk xmlns:pc="http://schemas.microsoft.com/office/powerpoint/2013/main/command" cId="311098591" sldId="15655"/>
      <ac:graphicFrameMk id="5" creationId="{AA4CC681-1A01-3881-6511-D1D91D17BF6B}"/>
      <ac:tblMk/>
      <ac:tcMk rowId="921019374" colId="3789053112"/>
      <ac:txMk cp="28" len="1">
        <ac:context len="64" hash="4146436150"/>
      </ac:txMk>
    </ac:txMkLst>
    <p188:pos x="8223849" y="3091132"/>
    <p188:replyLst>
      <p188:reply id="{B6E37182-BB56-47EB-8E08-9B4D52E7BB89}" authorId="{B910E306-7D7C-2AC5-0C74-956B1EC88B35}" created="2023-06-20T19:04:19.504">
        <p188:txBody>
          <a:bodyPr/>
          <a:lstStyle/>
          <a:p>
            <a:r>
              <a:rPr lang="en-US"/>
              <a:t>Yes, I'd go with mm.</a:t>
            </a:r>
          </a:p>
        </p188:txBody>
      </p188:reply>
      <p188:reply id="{C20A8300-FD1C-4CD4-B569-A4E984BF24E6}" authorId="{E1E8804D-302F-8756-2489-EF4FB3AC5CC3}" created="2023-06-20T19:09:29.004">
        <p188:txBody>
          <a:bodyPr/>
          <a:lstStyle/>
          <a:p>
            <a:r>
              <a:rPr lang="en-US"/>
              <a:t>thanks! </a:t>
            </a:r>
          </a:p>
        </p188:txBody>
      </p188:reply>
    </p188:replyLst>
    <p188:txBody>
      <a:bodyPr/>
      <a:lstStyle/>
      <a:p>
        <a:r>
          <a:rPr lang="en-US"/>
          <a:t>Should this be mm? [@Bohn, Niklas (382B)] </a:t>
        </a:r>
      </a:p>
    </p188:txBody>
  </p188:cm>
</p188:cmLst>
</file>

<file path=ppt/comments/modernComment_7FB47893_4701B3F7.xml><?xml version="1.0" encoding="utf-8"?>
<p188:cmLst xmlns:a="http://schemas.openxmlformats.org/drawingml/2006/main" xmlns:r="http://schemas.openxmlformats.org/officeDocument/2006/relationships" xmlns:p188="http://schemas.microsoft.com/office/powerpoint/2018/8/main">
  <p188:cm id="{3674F633-95D2-744A-BB2A-4334692F7016}" authorId="{E1E8804D-302F-8756-2489-EF4FB3AC5CC3}" status="resolved" created="2023-06-20T18:59:13.402">
    <ac:deMkLst xmlns:ac="http://schemas.microsoft.com/office/drawing/2013/main/command">
      <pc:docMk xmlns:pc="http://schemas.microsoft.com/office/powerpoint/2013/main/command"/>
      <pc:sldMk xmlns:pc="http://schemas.microsoft.com/office/powerpoint/2013/main/command" cId="1191293943" sldId="2142533779"/>
      <ac:picMk id="5" creationId="{076CE836-1D9A-9882-7A3E-8B4385909557}"/>
    </ac:deMkLst>
    <p188:txBody>
      <a:bodyPr/>
      <a:lstStyle/>
      <a:p>
        <a:r>
          <a:rPr lang="en-US"/>
          <a:t>[@Brodrick, Philip G (US 398J)] chlorophyll is spelled wrong, I updated it in the algorithm maps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09:29.530"/>
    </inkml:context>
    <inkml:brush xml:id="br0">
      <inkml:brushProperty name="width" value="0.05" units="cm"/>
      <inkml:brushProperty name="height" value="0.05" units="cm"/>
    </inkml:brush>
  </inkml:definitions>
  <inkml:trace contextRef="#ctx0" brushRef="#br0">1 0 13798,'0'0'-1328,"0"0"-1970,0 0 641,0 0-192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4:59.091"/>
    </inkml:context>
    <inkml:brush xml:id="br0">
      <inkml:brushProperty name="width" value="0.05" units="cm"/>
      <inkml:brushProperty name="height" value="0.05" units="cm"/>
    </inkml:brush>
  </inkml:definitions>
  <inkml:trace contextRef="#ctx0" brushRef="#br0">-635 131 10165,'0'0'-320,"0"0"-1169,0 0 448,0 0 289,0 0-945,0 0 465,0 0 495,0-26-2160</inkml:trace>
  <inkml:trace contextRef="#ctx0" brushRef="#br0" timeOffset="-1296">0 27 11509,'0'0'-1296,"0"0"127,0 0-592,0 0-15,0 0 543,0 0 112,0-27 97</inkml:trace>
  <inkml:trace contextRef="#ctx0" brushRef="#br0" timeOffset="-1120">0 26 4690,'-53'26'3458,"53"-26"-3426,0 0-16,0 0 0,0 0-16,0 0-208,0 0-305,0 0-607,0 0-689,0 0 304,0 0 577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2.722"/>
    </inkml:context>
    <inkml:brush xml:id="br0">
      <inkml:brushProperty name="width" value="0.05" units="cm"/>
      <inkml:brushProperty name="height" value="0.05" units="cm"/>
    </inkml:brush>
  </inkml:definitions>
  <inkml:trace contextRef="#ctx0" brushRef="#br0">-660 28 13734,'0'0'-496,"0"0"0,0 0 224,0 0 176,27 0 16,-27 0-433,0 27-959,0-27-2018</inkml:trace>
  <inkml:trace contextRef="#ctx0" brushRef="#br0" timeOffset="-869">1 1 10581,'0'0'240,"0"0"-192,0 0 384,0 0-128,0 0-224,0 0-112,0 0-1120,0 0-2626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39:15.575"/>
    </inkml:context>
    <inkml:brush xml:id="br0">
      <inkml:brushProperty name="width" value="0.05" units="cm"/>
      <inkml:brushProperty name="height" value="0.05" units="cm"/>
    </inkml:brush>
  </inkml:definitions>
  <inkml:trace contextRef="#ctx0" brushRef="#br0">79 0 16776,'0'0'-993,"0"0"561,0 0-288,0 0 304,-26 0-689,-1 0-1632,1 0-2081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5T22:40:08.718"/>
    </inkml:context>
    <inkml:brush xml:id="br0">
      <inkml:brushProperty name="width" value="0.05" units="cm"/>
      <inkml:brushProperty name="height" value="0.05" units="cm"/>
    </inkml:brush>
  </inkml:definitions>
  <inkml:trace contextRef="#ctx0" brushRef="#br0">54 0 4370,'0'0'3185,"0"0"-4881,0 0-33,0 0 1265,-53 27-561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2CAC7-4DA0-4B3B-BB1B-A6FBC3D32B86}" type="datetimeFigureOut">
              <a:rPr lang="en-US" smtClean="0"/>
              <a:t>11/14/24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4171C-CFEF-4530-AB8C-65836EA974B2}" type="slidenum">
              <a:rPr lang="en-US" smtClean="0"/>
              <a:t>‹#›</a:t>
            </a:fld>
            <a:endParaRPr lang="en-US"/>
          </a:p>
        </p:txBody>
      </p:sp>
    </p:spTree>
    <p:extLst>
      <p:ext uri="{BB962C8B-B14F-4D97-AF65-F5344CB8AC3E}">
        <p14:creationId xmlns:p14="http://schemas.microsoft.com/office/powerpoint/2010/main" val="427770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24171C-CFEF-4530-AB8C-65836EA974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65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(“Structure” is the spatial distribution of plants and their components on land, and of aquatic biomass. “Function” is the physiology and underpinning of biophysical and biogeochemical properties of terrestrial vegetation and shallow aquatic vegetation.) </a:t>
            </a:r>
          </a:p>
        </p:txBody>
      </p:sp>
      <p:sp>
        <p:nvSpPr>
          <p:cNvPr id="4" name="Slide Number Placeholder 3"/>
          <p:cNvSpPr>
            <a:spLocks noGrp="1"/>
          </p:cNvSpPr>
          <p:nvPr>
            <p:ph type="sldNum" sz="quarter" idx="5"/>
          </p:nvPr>
        </p:nvSpPr>
        <p:spPr/>
        <p:txBody>
          <a:bodyPr/>
          <a:lstStyle/>
          <a:p>
            <a:fld id="{1924171C-CFEF-4530-AB8C-65836EA974B2}" type="slidenum">
              <a:rPr lang="en-US" smtClean="0"/>
              <a:t>5</a:t>
            </a:fld>
            <a:endParaRPr lang="en-US"/>
          </a:p>
        </p:txBody>
      </p:sp>
    </p:spTree>
    <p:extLst>
      <p:ext uri="{BB962C8B-B14F-4D97-AF65-F5344CB8AC3E}">
        <p14:creationId xmlns:p14="http://schemas.microsoft.com/office/powerpoint/2010/main" val="174578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(“Structure” is the spatial distribution of plants and their components on land, and of aquatic biomass. “Function” is the physiology and underpinning of biophysical and biogeochemical properties of terrestrial vegetation and shallow aquatic vegetation.) </a:t>
            </a:r>
          </a:p>
        </p:txBody>
      </p:sp>
      <p:sp>
        <p:nvSpPr>
          <p:cNvPr id="4" name="Slide Number Placeholder 3"/>
          <p:cNvSpPr>
            <a:spLocks noGrp="1"/>
          </p:cNvSpPr>
          <p:nvPr>
            <p:ph type="sldNum" sz="quarter" idx="5"/>
          </p:nvPr>
        </p:nvSpPr>
        <p:spPr/>
        <p:txBody>
          <a:bodyPr/>
          <a:lstStyle/>
          <a:p>
            <a:fld id="{1924171C-CFEF-4530-AB8C-65836EA974B2}" type="slidenum">
              <a:rPr lang="en-US" smtClean="0"/>
              <a:t>7</a:t>
            </a:fld>
            <a:endParaRPr lang="en-US"/>
          </a:p>
        </p:txBody>
      </p:sp>
    </p:spTree>
    <p:extLst>
      <p:ext uri="{BB962C8B-B14F-4D97-AF65-F5344CB8AC3E}">
        <p14:creationId xmlns:p14="http://schemas.microsoft.com/office/powerpoint/2010/main" val="177448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customXml" Target="../ink/ink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06D-ECB1-41BC-894F-EDDD41A8502F}"/>
              </a:ext>
            </a:extLst>
          </p:cNvPr>
          <p:cNvSpPr>
            <a:spLocks noGrp="1"/>
          </p:cNvSpPr>
          <p:nvPr>
            <p:ph type="ctrTitle"/>
          </p:nvPr>
        </p:nvSpPr>
        <p:spPr>
          <a:xfrm>
            <a:off x="1524000" y="4210050"/>
            <a:ext cx="9144000" cy="1198562"/>
          </a:xfrm>
        </p:spPr>
        <p:txBody>
          <a:bodyPr anchor="t">
            <a:normAutofit/>
          </a:bodyPr>
          <a:lstStyle>
            <a:lvl1pPr algn="ctr">
              <a:defRPr sz="1400">
                <a:solidFill>
                  <a:schemeClr val="accent6">
                    <a:lumMod val="50000"/>
                  </a:schemeClr>
                </a:solidFill>
              </a:defRPr>
            </a:lvl1pPr>
          </a:lstStyle>
          <a:p>
            <a:endParaRPr lang="en-US"/>
          </a:p>
        </p:txBody>
      </p:sp>
      <p:sp>
        <p:nvSpPr>
          <p:cNvPr id="3" name="Subtitle 2">
            <a:extLst>
              <a:ext uri="{FF2B5EF4-FFF2-40B4-BE49-F238E27FC236}">
                <a16:creationId xmlns:a16="http://schemas.microsoft.com/office/drawing/2014/main" id="{BC74E91C-AC56-481C-9D09-F8971ACC61FC}"/>
              </a:ext>
            </a:extLst>
          </p:cNvPr>
          <p:cNvSpPr>
            <a:spLocks noGrp="1"/>
          </p:cNvSpPr>
          <p:nvPr>
            <p:ph type="subTitle" idx="1"/>
          </p:nvPr>
        </p:nvSpPr>
        <p:spPr>
          <a:xfrm>
            <a:off x="1524000" y="2339975"/>
            <a:ext cx="9144000" cy="1655762"/>
          </a:xfrm>
        </p:spPr>
        <p:txBody>
          <a:bodyPr anchor="ctr">
            <a:normAutofit/>
          </a:bodyPr>
          <a:lstStyle>
            <a:lvl1pPr marL="0" indent="0" algn="ctr">
              <a:buNone/>
              <a:defRPr sz="32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9">
            <a:extLst>
              <a:ext uri="{FF2B5EF4-FFF2-40B4-BE49-F238E27FC236}">
                <a16:creationId xmlns:a16="http://schemas.microsoft.com/office/drawing/2014/main" id="{9660E632-D8BC-4539-B858-F86F62D3E76C}"/>
              </a:ext>
            </a:extLst>
          </p:cNvPr>
          <p:cNvSpPr>
            <a:spLocks noGrp="1"/>
          </p:cNvSpPr>
          <p:nvPr>
            <p:ph type="sldNum" sz="quarter" idx="12"/>
          </p:nvPr>
        </p:nvSpPr>
        <p:spPr>
          <a:xfrm>
            <a:off x="8751706" y="6492875"/>
            <a:ext cx="2743200" cy="365125"/>
          </a:xfrm>
        </p:spPr>
        <p:txBody>
          <a:bodyPr/>
          <a:lstStyle/>
          <a:p>
            <a:fld id="{7745B78D-BBFA-4944-BBD5-E07BE4D896B9}" type="slidenum">
              <a:rPr lang="en-US" smtClean="0"/>
              <a:t>‹#›</a:t>
            </a:fld>
            <a:endParaRPr lang="en-US"/>
          </a:p>
        </p:txBody>
      </p:sp>
      <p:sp>
        <p:nvSpPr>
          <p:cNvPr id="5" name="Footer Placeholder 13">
            <a:extLst>
              <a:ext uri="{FF2B5EF4-FFF2-40B4-BE49-F238E27FC236}">
                <a16:creationId xmlns:a16="http://schemas.microsoft.com/office/drawing/2014/main" id="{5E979520-76EF-F29A-43A9-8590B23EC888}"/>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16 September 2024</a:t>
            </a:r>
          </a:p>
        </p:txBody>
      </p:sp>
    </p:spTree>
    <p:extLst>
      <p:ext uri="{BB962C8B-B14F-4D97-AF65-F5344CB8AC3E}">
        <p14:creationId xmlns:p14="http://schemas.microsoft.com/office/powerpoint/2010/main" val="279030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35"/>
        <p:cNvGrpSpPr/>
        <p:nvPr/>
      </p:nvGrpSpPr>
      <p:grpSpPr>
        <a:xfrm>
          <a:off x="0" y="0"/>
          <a:ext cx="0" cy="0"/>
          <a:chOff x="0" y="0"/>
          <a:chExt cx="0" cy="0"/>
        </a:xfrm>
      </p:grpSpPr>
      <p:sp>
        <p:nvSpPr>
          <p:cNvPr id="36" name="Google Shape;36;p45"/>
          <p:cNvSpPr txBox="1">
            <a:spLocks noGrp="1"/>
          </p:cNvSpPr>
          <p:nvPr>
            <p:ph type="body" idx="1"/>
          </p:nvPr>
        </p:nvSpPr>
        <p:spPr>
          <a:xfrm>
            <a:off x="203201" y="1155702"/>
            <a:ext cx="11785600" cy="5090721"/>
          </a:xfrm>
          <a:prstGeom prst="rect">
            <a:avLst/>
          </a:prstGeom>
          <a:solidFill>
            <a:schemeClr val="lt1"/>
          </a:solidFill>
          <a:ln>
            <a:noFill/>
          </a:ln>
        </p:spPr>
        <p:txBody>
          <a:bodyPr spcFirstLastPara="1" wrap="square" lIns="91425" tIns="45700" rIns="91425" bIns="45700" anchor="t" anchorCtr="0">
            <a:normAutofit/>
          </a:bodyPr>
          <a:lstStyle>
            <a:lvl1pPr marL="457144" lvl="0" indent="-380952" algn="l">
              <a:lnSpc>
                <a:spcPct val="90000"/>
              </a:lnSpc>
              <a:spcBef>
                <a:spcPts val="480"/>
              </a:spcBef>
              <a:spcAft>
                <a:spcPts val="0"/>
              </a:spcAft>
              <a:buClr>
                <a:schemeClr val="dk1"/>
              </a:buClr>
              <a:buSzPts val="2400"/>
              <a:buFont typeface="Times New Roman"/>
              <a:buChar char="•"/>
              <a:defRPr sz="2400"/>
            </a:lvl1pPr>
            <a:lvl2pPr marL="914286" lvl="1" indent="-355555" algn="l">
              <a:lnSpc>
                <a:spcPct val="90000"/>
              </a:lnSpc>
              <a:spcBef>
                <a:spcPts val="400"/>
              </a:spcBef>
              <a:spcAft>
                <a:spcPts val="0"/>
              </a:spcAft>
              <a:buClr>
                <a:schemeClr val="dk1"/>
              </a:buClr>
              <a:buSzPts val="2000"/>
              <a:buFont typeface="Times New Roman"/>
              <a:buChar char="–"/>
              <a:defRPr sz="2000"/>
            </a:lvl2pPr>
            <a:lvl3pPr marL="1371428" lvl="2" indent="-342858" algn="l">
              <a:lnSpc>
                <a:spcPct val="90000"/>
              </a:lnSpc>
              <a:spcBef>
                <a:spcPts val="360"/>
              </a:spcBef>
              <a:spcAft>
                <a:spcPts val="0"/>
              </a:spcAft>
              <a:buClr>
                <a:schemeClr val="dk1"/>
              </a:buClr>
              <a:buSzPts val="1800"/>
              <a:buChar char="▪"/>
              <a:defRPr sz="1800"/>
            </a:lvl3pPr>
            <a:lvl4pPr marL="1828572" lvl="3" indent="-330159" algn="l">
              <a:lnSpc>
                <a:spcPct val="90000"/>
              </a:lnSpc>
              <a:spcBef>
                <a:spcPts val="320"/>
              </a:spcBef>
              <a:spcAft>
                <a:spcPts val="0"/>
              </a:spcAft>
              <a:buClr>
                <a:schemeClr val="dk1"/>
              </a:buClr>
              <a:buSzPts val="1600"/>
              <a:buChar char="-"/>
              <a:defRPr sz="1600"/>
            </a:lvl4pPr>
            <a:lvl5pPr marL="2285715" lvl="4" indent="-330159" algn="l">
              <a:lnSpc>
                <a:spcPct val="90000"/>
              </a:lnSpc>
              <a:spcBef>
                <a:spcPts val="320"/>
              </a:spcBef>
              <a:spcAft>
                <a:spcPts val="0"/>
              </a:spcAft>
              <a:buClr>
                <a:schemeClr val="dk1"/>
              </a:buClr>
              <a:buSzPts val="1600"/>
              <a:buChar char="▫"/>
              <a:defRPr sz="1600"/>
            </a:lvl5pPr>
            <a:lvl6pPr marL="2742858" lvl="5" indent="-342858" algn="l">
              <a:spcBef>
                <a:spcPts val="360"/>
              </a:spcBef>
              <a:spcAft>
                <a:spcPts val="0"/>
              </a:spcAft>
              <a:buSzPts val="1800"/>
              <a:buChar char="▪"/>
              <a:defRPr/>
            </a:lvl6pPr>
            <a:lvl7pPr marL="3200001" lvl="6" indent="-342858" algn="l">
              <a:spcBef>
                <a:spcPts val="360"/>
              </a:spcBef>
              <a:spcAft>
                <a:spcPts val="0"/>
              </a:spcAft>
              <a:buSzPts val="1800"/>
              <a:buChar char="▪"/>
              <a:defRPr/>
            </a:lvl7pPr>
            <a:lvl8pPr marL="3657144" lvl="7" indent="-342858" algn="l">
              <a:spcBef>
                <a:spcPts val="360"/>
              </a:spcBef>
              <a:spcAft>
                <a:spcPts val="0"/>
              </a:spcAft>
              <a:buSzPts val="1800"/>
              <a:buChar char="▪"/>
              <a:defRPr/>
            </a:lvl8pPr>
            <a:lvl9pPr marL="4114286" lvl="8" indent="-342858" algn="l">
              <a:spcBef>
                <a:spcPts val="360"/>
              </a:spcBef>
              <a:spcAft>
                <a:spcPts val="0"/>
              </a:spcAft>
              <a:buSzPts val="1800"/>
              <a:buChar char="▪"/>
              <a:defRPr/>
            </a:lvl9pPr>
          </a:lstStyle>
          <a:p>
            <a:endParaRPr/>
          </a:p>
        </p:txBody>
      </p:sp>
      <p:sp>
        <p:nvSpPr>
          <p:cNvPr id="37" name="Google Shape;37;p45"/>
          <p:cNvSpPr txBox="1">
            <a:spLocks noGrp="1"/>
          </p:cNvSpPr>
          <p:nvPr>
            <p:ph type="title"/>
          </p:nvPr>
        </p:nvSpPr>
        <p:spPr>
          <a:xfrm>
            <a:off x="1727201" y="262302"/>
            <a:ext cx="7416800" cy="45878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800"/>
              <a:buFont typeface="Arial"/>
              <a:buNone/>
              <a:defRPr sz="2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sldNum" idx="12"/>
          </p:nvPr>
        </p:nvSpPr>
        <p:spPr>
          <a:xfrm>
            <a:off x="9227975" y="649287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345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11723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3636516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E8E54-D9A1-4930-A56C-0B2A8C6A7EC3}"/>
              </a:ext>
            </a:extLst>
          </p:cNvPr>
          <p:cNvSpPr>
            <a:spLocks noGrp="1"/>
          </p:cNvSpPr>
          <p:nvPr>
            <p:ph type="dt" sz="half" idx="10"/>
          </p:nvPr>
        </p:nvSpPr>
        <p:spPr/>
        <p:txBody>
          <a:bodyPr/>
          <a:lstStyle/>
          <a:p>
            <a:fld id="{55C56252-3C0C-4D3C-9320-ED8367A536E6}" type="datetimeFigureOut">
              <a:rPr lang="en-US" smtClean="0"/>
              <a:t>11/14/24</a:t>
            </a:fld>
            <a:endParaRPr lang="en-US"/>
          </a:p>
        </p:txBody>
      </p:sp>
      <p:sp>
        <p:nvSpPr>
          <p:cNvPr id="3" name="Footer Placeholder 2">
            <a:extLst>
              <a:ext uri="{FF2B5EF4-FFF2-40B4-BE49-F238E27FC236}">
                <a16:creationId xmlns:a16="http://schemas.microsoft.com/office/drawing/2014/main" id="{90AF3E1F-87C3-4529-B385-7ED827A17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CB0A3-0B28-4D19-A5DF-F0016B5894FA}"/>
              </a:ext>
            </a:extLst>
          </p:cNvPr>
          <p:cNvSpPr>
            <a:spLocks noGrp="1"/>
          </p:cNvSpPr>
          <p:nvPr>
            <p:ph type="sldNum" sz="quarter" idx="12"/>
          </p:nvPr>
        </p:nvSpPr>
        <p:spPr/>
        <p:txBody>
          <a:bodyPr/>
          <a:lstStyle/>
          <a:p>
            <a:fld id="{AE131E1B-8EE7-4C02-8B46-18011A40713D}" type="slidenum">
              <a:rPr lang="en-US" smtClean="0"/>
              <a:t>‹#›</a:t>
            </a:fld>
            <a:endParaRPr lang="en-US"/>
          </a:p>
        </p:txBody>
      </p:sp>
    </p:spTree>
    <p:extLst>
      <p:ext uri="{BB962C8B-B14F-4D97-AF65-F5344CB8AC3E}">
        <p14:creationId xmlns:p14="http://schemas.microsoft.com/office/powerpoint/2010/main" val="1873358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9" indent="0" algn="ctr">
              <a:buNone/>
              <a:defRPr sz="2000"/>
            </a:lvl2pPr>
            <a:lvl3pPr marL="914418" indent="0" algn="ctr">
              <a:buNone/>
              <a:defRPr sz="1800"/>
            </a:lvl3pPr>
            <a:lvl4pPr marL="1371627" indent="0" algn="ctr">
              <a:buNone/>
              <a:defRPr sz="1600"/>
            </a:lvl4pPr>
            <a:lvl5pPr marL="1828837" indent="0" algn="ctr">
              <a:buNone/>
              <a:defRPr sz="1600"/>
            </a:lvl5pPr>
            <a:lvl6pPr marL="2286046" indent="0" algn="ctr">
              <a:buNone/>
              <a:defRPr sz="1600"/>
            </a:lvl6pPr>
            <a:lvl7pPr marL="2743255" indent="0" algn="ctr">
              <a:buNone/>
              <a:defRPr sz="1600"/>
            </a:lvl7pPr>
            <a:lvl8pPr marL="3200464" indent="0" algn="ctr">
              <a:buNone/>
              <a:defRPr sz="1600"/>
            </a:lvl8pPr>
            <a:lvl9pPr marL="365767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7301F2E-3B84-4E4C-AC7F-FE8DD4C40A37}" type="datetimeFigureOut">
              <a:rPr lang="en-US" smtClean="0"/>
              <a:t>11/14/24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12B35DD-64F7-B048-B2BB-3953229FF8CC}" type="slidenum">
              <a:rPr lang="en-US" smtClean="0"/>
              <a:t>‹#›</a:t>
            </a:fld>
            <a:endParaRPr lang="en-US"/>
          </a:p>
        </p:txBody>
      </p:sp>
    </p:spTree>
    <p:extLst>
      <p:ext uri="{BB962C8B-B14F-4D97-AF65-F5344CB8AC3E}">
        <p14:creationId xmlns:p14="http://schemas.microsoft.com/office/powerpoint/2010/main" val="669883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074" y="14741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7301F2E-3B84-4E4C-AC7F-FE8DD4C40A37}" type="datetimeFigureOut">
              <a:rPr lang="en-US" smtClean="0"/>
              <a:t>11/14/24</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12B35DD-64F7-B048-B2BB-3953229FF8CC}" type="slidenum">
              <a:rPr lang="en-US" smtClean="0"/>
              <a:t>‹#›</a:t>
            </a:fld>
            <a:endParaRPr lang="en-US"/>
          </a:p>
        </p:txBody>
      </p:sp>
    </p:spTree>
    <p:extLst>
      <p:ext uri="{BB962C8B-B14F-4D97-AF65-F5344CB8AC3E}">
        <p14:creationId xmlns:p14="http://schemas.microsoft.com/office/powerpoint/2010/main" val="4160603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8" indent="0">
              <a:buNone/>
              <a:defRPr sz="1800">
                <a:solidFill>
                  <a:schemeClr val="tx1">
                    <a:tint val="75000"/>
                  </a:schemeClr>
                </a:solidFill>
              </a:defRPr>
            </a:lvl3pPr>
            <a:lvl4pPr marL="1371627"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5" indent="0">
              <a:buNone/>
              <a:defRPr sz="1600">
                <a:solidFill>
                  <a:schemeClr val="tx1">
                    <a:tint val="75000"/>
                  </a:schemeClr>
                </a:solidFill>
              </a:defRPr>
            </a:lvl7pPr>
            <a:lvl8pPr marL="3200464" indent="0">
              <a:buNone/>
              <a:defRPr sz="1600">
                <a:solidFill>
                  <a:schemeClr val="tx1">
                    <a:tint val="75000"/>
                  </a:schemeClr>
                </a:solidFill>
              </a:defRPr>
            </a:lvl8pPr>
            <a:lvl9pPr marL="3657673"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10422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074" y="14741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7301F2E-3B84-4E4C-AC7F-FE8DD4C40A37}" type="datetimeFigureOut">
              <a:rPr lang="en-US" smtClean="0"/>
              <a:t>11/14/24</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12B35DD-64F7-B048-B2BB-3953229FF8CC}" type="slidenum">
              <a:rPr lang="en-US" smtClean="0"/>
              <a:t>‹#›</a:t>
            </a:fld>
            <a:endParaRPr lang="en-US"/>
          </a:p>
        </p:txBody>
      </p:sp>
    </p:spTree>
    <p:extLst>
      <p:ext uri="{BB962C8B-B14F-4D97-AF65-F5344CB8AC3E}">
        <p14:creationId xmlns:p14="http://schemas.microsoft.com/office/powerpoint/2010/main" val="2758745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9" indent="0">
              <a:buNone/>
              <a:defRPr sz="2000" b="1"/>
            </a:lvl2pPr>
            <a:lvl3pPr marL="914418" indent="0">
              <a:buNone/>
              <a:defRPr sz="1800" b="1"/>
            </a:lvl3pPr>
            <a:lvl4pPr marL="1371627" indent="0">
              <a:buNone/>
              <a:defRPr sz="1600" b="1"/>
            </a:lvl4pPr>
            <a:lvl5pPr marL="1828837" indent="0">
              <a:buNone/>
              <a:defRPr sz="1600" b="1"/>
            </a:lvl5pPr>
            <a:lvl6pPr marL="2286046" indent="0">
              <a:buNone/>
              <a:defRPr sz="1600" b="1"/>
            </a:lvl6pPr>
            <a:lvl7pPr marL="2743255" indent="0">
              <a:buNone/>
              <a:defRPr sz="1600" b="1"/>
            </a:lvl7pPr>
            <a:lvl8pPr marL="3200464" indent="0">
              <a:buNone/>
              <a:defRPr sz="1600" b="1"/>
            </a:lvl8pPr>
            <a:lvl9pPr marL="365767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7301F2E-3B84-4E4C-AC7F-FE8DD4C40A37}" type="datetimeFigureOut">
              <a:rPr lang="en-US" smtClean="0"/>
              <a:t>11/14/24</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12B35DD-64F7-B048-B2BB-3953229FF8CC}" type="slidenum">
              <a:rPr lang="en-US" smtClean="0"/>
              <a:t>‹#›</a:t>
            </a:fld>
            <a:endParaRPr lang="en-US"/>
          </a:p>
        </p:txBody>
      </p:sp>
    </p:spTree>
    <p:extLst>
      <p:ext uri="{BB962C8B-B14F-4D97-AF65-F5344CB8AC3E}">
        <p14:creationId xmlns:p14="http://schemas.microsoft.com/office/powerpoint/2010/main" val="2525887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074" y="147413"/>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735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B12B35DD-64F7-B048-B2BB-3953229FF8CC}" type="slidenum">
              <a:rPr lang="en-US" smtClean="0"/>
              <a:t>‹#›</a:t>
            </a:fld>
            <a:endParaRPr lang="en-US"/>
          </a:p>
        </p:txBody>
      </p:sp>
      <p:sp>
        <p:nvSpPr>
          <p:cNvPr id="7" name="Footer Placeholder 13">
            <a:extLst>
              <a:ext uri="{FF2B5EF4-FFF2-40B4-BE49-F238E27FC236}">
                <a16:creationId xmlns:a16="http://schemas.microsoft.com/office/drawing/2014/main" id="{EEFBAC51-1939-2B7E-DE39-58E8C7A5A8D7}"/>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16 September 2024</a:t>
            </a:r>
          </a:p>
        </p:txBody>
      </p:sp>
    </p:spTree>
    <p:extLst>
      <p:ext uri="{BB962C8B-B14F-4D97-AF65-F5344CB8AC3E}">
        <p14:creationId xmlns:p14="http://schemas.microsoft.com/office/powerpoint/2010/main" val="289676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877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Tree>
    <p:extLst>
      <p:ext uri="{BB962C8B-B14F-4D97-AF65-F5344CB8AC3E}">
        <p14:creationId xmlns:p14="http://schemas.microsoft.com/office/powerpoint/2010/main" val="29448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9" indent="0">
              <a:buNone/>
              <a:defRPr sz="2800"/>
            </a:lvl2pPr>
            <a:lvl3pPr marL="914418" indent="0">
              <a:buNone/>
              <a:defRPr sz="2400"/>
            </a:lvl3pPr>
            <a:lvl4pPr marL="1371627" indent="0">
              <a:buNone/>
              <a:defRPr sz="2000"/>
            </a:lvl4pPr>
            <a:lvl5pPr marL="1828837" indent="0">
              <a:buNone/>
              <a:defRPr sz="2000"/>
            </a:lvl5pPr>
            <a:lvl6pPr marL="2286046" indent="0">
              <a:buNone/>
              <a:defRPr sz="2000"/>
            </a:lvl6pPr>
            <a:lvl7pPr marL="2743255" indent="0">
              <a:buNone/>
              <a:defRPr sz="2000"/>
            </a:lvl7pPr>
            <a:lvl8pPr marL="3200464" indent="0">
              <a:buNone/>
              <a:defRPr sz="2000"/>
            </a:lvl8pPr>
            <a:lvl9pPr marL="3657673"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9" indent="0">
              <a:buNone/>
              <a:defRPr sz="1400"/>
            </a:lvl2pPr>
            <a:lvl3pPr marL="914418" indent="0">
              <a:buNone/>
              <a:defRPr sz="1200"/>
            </a:lvl3pPr>
            <a:lvl4pPr marL="1371627" indent="0">
              <a:buNone/>
              <a:defRPr sz="1000"/>
            </a:lvl4pPr>
            <a:lvl5pPr marL="1828837" indent="0">
              <a:buNone/>
              <a:defRPr sz="1000"/>
            </a:lvl5pPr>
            <a:lvl6pPr marL="2286046" indent="0">
              <a:buNone/>
              <a:defRPr sz="1000"/>
            </a:lvl6pPr>
            <a:lvl7pPr marL="2743255" indent="0">
              <a:buNone/>
              <a:defRPr sz="1000"/>
            </a:lvl7pPr>
            <a:lvl8pPr marL="3200464" indent="0">
              <a:buNone/>
              <a:defRPr sz="1000"/>
            </a:lvl8pPr>
            <a:lvl9pPr marL="3657673" indent="0">
              <a:buNone/>
              <a:defRPr sz="1000"/>
            </a:lvl9pPr>
          </a:lstStyle>
          <a:p>
            <a:pPr lvl="0"/>
            <a:r>
              <a:rPr lang="en-US"/>
              <a:t>Edit Master text styles</a:t>
            </a:r>
          </a:p>
        </p:txBody>
      </p:sp>
    </p:spTree>
    <p:extLst>
      <p:ext uri="{BB962C8B-B14F-4D97-AF65-F5344CB8AC3E}">
        <p14:creationId xmlns:p14="http://schemas.microsoft.com/office/powerpoint/2010/main" val="114126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074" y="14741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3500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552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587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025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666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CF10CCD7-E80C-45A6-9244-EEE6992B6B19}"/>
              </a:ext>
            </a:extLst>
          </p:cNvPr>
          <p:cNvSpPr>
            <a:spLocks noGrp="1"/>
          </p:cNvSpPr>
          <p:nvPr>
            <p:ph type="sldNum" sz="quarter" idx="12"/>
          </p:nvPr>
        </p:nvSpPr>
        <p:spPr>
          <a:xfrm>
            <a:off x="11035548" y="6626634"/>
            <a:ext cx="242053" cy="184665"/>
          </a:xfrm>
        </p:spPr>
        <p:txBody>
          <a:bodyPr/>
          <a:lstStyle/>
          <a:p>
            <a:pPr defTabSz="609585"/>
            <a:fld id="{1F15C832-BA88-44B2-B74D-EBDA7A9ACE5F}" type="slidenum">
              <a:rPr lang="fr-FR" smtClean="0">
                <a:solidFill>
                  <a:prstClr val="white">
                    <a:lumMod val="50000"/>
                  </a:prstClr>
                </a:solidFill>
              </a:rPr>
              <a:pPr defTabSz="609585"/>
              <a:t>‹#›</a:t>
            </a:fld>
            <a:endParaRPr lang="fr-FR">
              <a:solidFill>
                <a:prstClr val="white">
                  <a:lumMod val="50000"/>
                </a:prstClr>
              </a:solidFill>
            </a:endParaRPr>
          </a:p>
        </p:txBody>
      </p:sp>
    </p:spTree>
    <p:extLst>
      <p:ext uri="{BB962C8B-B14F-4D97-AF65-F5344CB8AC3E}">
        <p14:creationId xmlns:p14="http://schemas.microsoft.com/office/powerpoint/2010/main" val="148705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5" userDrawn="1">
  <p:cSld name="Title and Content 5">
    <p:spTree>
      <p:nvGrpSpPr>
        <p:cNvPr id="1" name="Shape 357"/>
        <p:cNvGrpSpPr/>
        <p:nvPr/>
      </p:nvGrpSpPr>
      <p:grpSpPr>
        <a:xfrm>
          <a:off x="0" y="0"/>
          <a:ext cx="0" cy="0"/>
          <a:chOff x="0" y="0"/>
          <a:chExt cx="0" cy="0"/>
        </a:xfrm>
      </p:grpSpPr>
    </p:spTree>
    <p:extLst>
      <p:ext uri="{BB962C8B-B14F-4D97-AF65-F5344CB8AC3E}">
        <p14:creationId xmlns:p14="http://schemas.microsoft.com/office/powerpoint/2010/main" val="365148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7CCC-B7C3-47C0-977C-7E91511F6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5F8C37-1C88-45FC-873B-18EFAE9E9123}"/>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2760817B-848C-4C7B-87A9-9337E8D8C1E9}"/>
              </a:ext>
            </a:extLst>
          </p:cNvPr>
          <p:cNvSpPr>
            <a:spLocks noGrp="1"/>
          </p:cNvSpPr>
          <p:nvPr>
            <p:ph type="sldNum" sz="quarter" idx="12"/>
          </p:nvPr>
        </p:nvSpPr>
        <p:spPr/>
        <p:txBody>
          <a:bodyPr/>
          <a:lstStyle/>
          <a:p>
            <a:fld id="{AD8ECCB3-7528-44B0-9F3E-708A303C68A6}" type="slidenum">
              <a:rPr lang="en-US" smtClean="0"/>
              <a:t>‹#›</a:t>
            </a:fld>
            <a:endParaRPr lang="en-US"/>
          </a:p>
        </p:txBody>
      </p:sp>
      <p:sp>
        <p:nvSpPr>
          <p:cNvPr id="6" name="Footer Placeholder 13">
            <a:extLst>
              <a:ext uri="{FF2B5EF4-FFF2-40B4-BE49-F238E27FC236}">
                <a16:creationId xmlns:a16="http://schemas.microsoft.com/office/drawing/2014/main" id="{385F8B2B-EE3F-FA84-6BE1-4D4D27EEF3B3}"/>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16 September 2024</a:t>
            </a:r>
          </a:p>
        </p:txBody>
      </p:sp>
    </p:spTree>
    <p:extLst>
      <p:ext uri="{BB962C8B-B14F-4D97-AF65-F5344CB8AC3E}">
        <p14:creationId xmlns:p14="http://schemas.microsoft.com/office/powerpoint/2010/main" val="2023706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96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08"/>
        <p:cNvGrpSpPr/>
        <p:nvPr/>
      </p:nvGrpSpPr>
      <p:grpSpPr>
        <a:xfrm>
          <a:off x="0" y="0"/>
          <a:ext cx="0" cy="0"/>
          <a:chOff x="0" y="0"/>
          <a:chExt cx="0" cy="0"/>
        </a:xfrm>
      </p:grpSpPr>
    </p:spTree>
    <p:extLst>
      <p:ext uri="{BB962C8B-B14F-4D97-AF65-F5344CB8AC3E}">
        <p14:creationId xmlns:p14="http://schemas.microsoft.com/office/powerpoint/2010/main" val="2324001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1D4346-7463-4829-BB8D-68915639DA2C}"/>
              </a:ext>
            </a:extLst>
          </p:cNvPr>
          <p:cNvSpPr>
            <a:spLocks noGrp="1"/>
          </p:cNvSpPr>
          <p:nvPr>
            <p:ph type="sldNum" sz="quarter" idx="12"/>
          </p:nvPr>
        </p:nvSpPr>
        <p:spPr>
          <a:xfrm>
            <a:off x="11559208" y="6489701"/>
            <a:ext cx="427381" cy="365125"/>
          </a:xfrm>
        </p:spPr>
        <p:txBody>
          <a:bodyPr/>
          <a:lstStyle>
            <a:lvl1pPr>
              <a:defRPr sz="825"/>
            </a:lvl1pPr>
          </a:lstStyle>
          <a:p>
            <a:fld id="{9BFFA013-A24D-4D92-8267-B4AD1D450C2C}" type="slidenum">
              <a:rPr lang="en-US" smtClean="0"/>
              <a:pPr/>
              <a:t>‹#›</a:t>
            </a:fld>
            <a:endParaRPr lang="en-US"/>
          </a:p>
        </p:txBody>
      </p:sp>
    </p:spTree>
    <p:extLst>
      <p:ext uri="{BB962C8B-B14F-4D97-AF65-F5344CB8AC3E}">
        <p14:creationId xmlns:p14="http://schemas.microsoft.com/office/powerpoint/2010/main" val="2797150409"/>
      </p:ext>
    </p:extLst>
  </p:cSld>
  <p:clrMapOvr>
    <a:masterClrMapping/>
  </p:clrMapOvr>
  <p:extLst>
    <p:ext uri="{DCECCB84-F9BA-43D5-87BE-67443E8EF086}">
      <p15:sldGuideLst xmlns:p15="http://schemas.microsoft.com/office/powerpoint/2012/main">
        <p15:guide id="1" pos="264">
          <p15:clr>
            <a:srgbClr val="FBAE40"/>
          </p15:clr>
        </p15:guide>
        <p15:guide id="2" orient="horz" pos="768">
          <p15:clr>
            <a:srgbClr val="FBAE40"/>
          </p15:clr>
        </p15:guide>
        <p15:guide id="3" pos="741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19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E6A06D0-A950-B147-ADA7-B444DB4EF7FE}"/>
              </a:ext>
            </a:extLst>
          </p:cNvPr>
          <p:cNvSpPr>
            <a:spLocks noGrp="1"/>
          </p:cNvSpPr>
          <p:nvPr>
            <p:ph type="sldNum" sz="quarter" idx="12"/>
          </p:nvPr>
        </p:nvSpPr>
        <p:spPr>
          <a:xfrm>
            <a:off x="9208008" y="6356350"/>
            <a:ext cx="274320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BF3D6B-7512-DC4E-9AD6-900204DF0DDD}"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603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0562-C4BE-4C00-8ED4-248D18F9FA00}"/>
              </a:ext>
            </a:extLst>
          </p:cNvPr>
          <p:cNvSpPr>
            <a:spLocks noGrp="1"/>
          </p:cNvSpPr>
          <p:nvPr>
            <p:ph type="title"/>
          </p:nvPr>
        </p:nvSpPr>
        <p:spPr>
          <a:xfrm>
            <a:off x="129074" y="147413"/>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FBE2CD7-A94A-4A9D-99DF-13594CADFBC9}"/>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429396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1" y="2995083"/>
            <a:ext cx="12192000" cy="867834"/>
          </a:xfrm>
          <a:prstGeom prst="rect">
            <a:avLst/>
          </a:prstGeom>
        </p:spPr>
        <p:txBody>
          <a:bodyPr anchor="t"/>
          <a:lstStyle>
            <a:lvl1pPr marL="0" indent="0" algn="ctr">
              <a:buNone/>
              <a:defRPr sz="4800" b="0" i="0" baseline="0">
                <a:solidFill>
                  <a:schemeClr val="tx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Chapter Divider</a:t>
            </a:r>
          </a:p>
        </p:txBody>
      </p:sp>
    </p:spTree>
    <p:extLst>
      <p:ext uri="{BB962C8B-B14F-4D97-AF65-F5344CB8AC3E}">
        <p14:creationId xmlns:p14="http://schemas.microsoft.com/office/powerpoint/2010/main" val="37264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893723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4" name="Picture 3" descr="JPL_RedBlack_rgb_stacked_5in_160601.eps">
            <a:extLst>
              <a:ext uri="{FF2B5EF4-FFF2-40B4-BE49-F238E27FC236}">
                <a16:creationId xmlns:a16="http://schemas.microsoft.com/office/drawing/2014/main" id="{70A62996-06E1-4056-BEE0-7629F416B1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5680" y="2308860"/>
            <a:ext cx="5120640" cy="2240280"/>
          </a:xfrm>
          <a:prstGeom prst="rect">
            <a:avLst/>
          </a:prstGeom>
        </p:spPr>
      </p:pic>
      <p:sp>
        <p:nvSpPr>
          <p:cNvPr id="6" name="Date Placeholder 5"/>
          <p:cNvSpPr>
            <a:spLocks noGrp="1"/>
          </p:cNvSpPr>
          <p:nvPr>
            <p:ph type="dt" sz="half" idx="10"/>
          </p:nvPr>
        </p:nvSpPr>
        <p:spPr/>
        <p:txBody>
          <a:bodyPr/>
          <a:lstStyle/>
          <a:p>
            <a:fld id="{1743CEAB-D483-4D8E-A27C-A59065FF3C10}" type="datetime1">
              <a:rPr lang="en-US" smtClean="0"/>
              <a:t>11/14/24</a:t>
            </a:fld>
            <a:endParaRPr lang="en-US"/>
          </a:p>
        </p:txBody>
      </p:sp>
      <p:sp>
        <p:nvSpPr>
          <p:cNvPr id="7" name="Footer Placeholder 6"/>
          <p:cNvSpPr>
            <a:spLocks noGrp="1"/>
          </p:cNvSpPr>
          <p:nvPr>
            <p:ph type="ftr" sz="quarter" idx="11"/>
          </p:nvPr>
        </p:nvSpPr>
        <p:spPr/>
        <p:txBody>
          <a:bodyPr/>
          <a:lstStyle/>
          <a:p>
            <a:r>
              <a:rPr lang="en-US"/>
              <a:t>For required markings, please visit https://mh.jpl.nasa.gov </a:t>
            </a:r>
          </a:p>
        </p:txBody>
      </p:sp>
      <p:sp>
        <p:nvSpPr>
          <p:cNvPr id="8" name="Slide Number Placeholder 7"/>
          <p:cNvSpPr>
            <a:spLocks noGrp="1"/>
          </p:cNvSpPr>
          <p:nvPr>
            <p:ph type="sldNum" sz="quarter" idx="12"/>
          </p:nvPr>
        </p:nvSpPr>
        <p:spPr/>
        <p:txBody>
          <a:bodyPr/>
          <a:lstStyle/>
          <a:p>
            <a:fld id="{9F59CCD7-C394-4572-A8F9-1262759A750E}" type="slidenum">
              <a:rPr lang="en-US" smtClean="0"/>
              <a:pPr/>
              <a:t>‹#›</a:t>
            </a:fld>
            <a:endParaRPr lang="en-US"/>
          </a:p>
        </p:txBody>
      </p:sp>
    </p:spTree>
    <p:extLst>
      <p:ext uri="{BB962C8B-B14F-4D97-AF65-F5344CB8AC3E}">
        <p14:creationId xmlns:p14="http://schemas.microsoft.com/office/powerpoint/2010/main" val="875217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A5EA42-259B-2A44-A2F8-9BEEEF37C76F}"/>
              </a:ext>
            </a:extLst>
          </p:cNvPr>
          <p:cNvSpPr>
            <a:spLocks noGrp="1"/>
          </p:cNvSpPr>
          <p:nvPr>
            <p:ph type="dt" sz="half" idx="10"/>
          </p:nvPr>
        </p:nvSpPr>
        <p:spPr>
          <a:xfrm>
            <a:off x="0" y="6486523"/>
            <a:ext cx="2743200" cy="365125"/>
          </a:xfrm>
        </p:spPr>
        <p:txBody>
          <a:bodyPr/>
          <a:lstStyle/>
          <a:p>
            <a:fld id="{724750DA-15E4-2F42-8848-ACFF69599BCD}" type="datetime1">
              <a:rPr lang="en-US" smtClean="0"/>
              <a:t>11/14/24</a:t>
            </a:fld>
            <a:endParaRPr lang="en-US"/>
          </a:p>
        </p:txBody>
      </p:sp>
      <p:sp>
        <p:nvSpPr>
          <p:cNvPr id="4" name="Footer Placeholder 3">
            <a:extLst>
              <a:ext uri="{FF2B5EF4-FFF2-40B4-BE49-F238E27FC236}">
                <a16:creationId xmlns:a16="http://schemas.microsoft.com/office/drawing/2014/main" id="{44763365-5E06-D644-89AB-0F3CB456C159}"/>
              </a:ext>
            </a:extLst>
          </p:cNvPr>
          <p:cNvSpPr>
            <a:spLocks noGrp="1"/>
          </p:cNvSpPr>
          <p:nvPr>
            <p:ph type="ftr" sz="quarter" idx="11"/>
          </p:nvPr>
        </p:nvSpPr>
        <p:spPr>
          <a:xfrm>
            <a:off x="4038600" y="6486524"/>
            <a:ext cx="4114800" cy="365125"/>
          </a:xfrm>
        </p:spPr>
        <p:txBody>
          <a:bodyPr/>
          <a:lstStyle>
            <a:lvl1pPr>
              <a:defRPr/>
            </a:lvl1pPr>
          </a:lstStyle>
          <a:p>
            <a:r>
              <a:rPr lang="en-US"/>
              <a:t>JPL/Caltech BUSINESS DISCREET – Not for public distribution</a:t>
            </a:r>
          </a:p>
        </p:txBody>
      </p:sp>
      <p:sp>
        <p:nvSpPr>
          <p:cNvPr id="5" name="Slide Number Placeholder 4">
            <a:extLst>
              <a:ext uri="{FF2B5EF4-FFF2-40B4-BE49-F238E27FC236}">
                <a16:creationId xmlns:a16="http://schemas.microsoft.com/office/drawing/2014/main" id="{B1E7EBE4-12FA-A048-B3E8-E1666971F0F4}"/>
              </a:ext>
            </a:extLst>
          </p:cNvPr>
          <p:cNvSpPr>
            <a:spLocks noGrp="1"/>
          </p:cNvSpPr>
          <p:nvPr>
            <p:ph type="sldNum" sz="quarter" idx="12"/>
          </p:nvPr>
        </p:nvSpPr>
        <p:spPr>
          <a:xfrm>
            <a:off x="9448800" y="6496050"/>
            <a:ext cx="2743200" cy="365125"/>
          </a:xfrm>
        </p:spPr>
        <p:txBody>
          <a:bodyPr/>
          <a:lstStyle/>
          <a:p>
            <a:fld id="{C5A3C988-65DD-7E4E-BE81-BB5F8A62873E}" type="slidenum">
              <a:rPr lang="en-US" smtClean="0"/>
              <a:t>‹#›</a:t>
            </a:fld>
            <a:endParaRPr lang="en-US"/>
          </a:p>
        </p:txBody>
      </p:sp>
    </p:spTree>
    <p:extLst>
      <p:ext uri="{BB962C8B-B14F-4D97-AF65-F5344CB8AC3E}">
        <p14:creationId xmlns:p14="http://schemas.microsoft.com/office/powerpoint/2010/main" val="139143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96B2208-D0E5-F446-967D-C6AB2CB62434}"/>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23" name="Content Placeholder 22">
            <a:extLst>
              <a:ext uri="{FF2B5EF4-FFF2-40B4-BE49-F238E27FC236}">
                <a16:creationId xmlns:a16="http://schemas.microsoft.com/office/drawing/2014/main" id="{678AE2BA-A4BB-A54B-B129-C11C3E33E6DF}"/>
              </a:ext>
            </a:extLst>
          </p:cNvPr>
          <p:cNvSpPr>
            <a:spLocks noGrp="1"/>
          </p:cNvSpPr>
          <p:nvPr>
            <p:ph sz="quarter" idx="13"/>
          </p:nvPr>
        </p:nvSpPr>
        <p:spPr>
          <a:xfrm>
            <a:off x="97632" y="1115736"/>
            <a:ext cx="11996738" cy="5285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39838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716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asic One-Line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658EDC-07B7-3652-B965-7F52F71EA9AB}"/>
              </a:ext>
            </a:extLst>
          </p:cNvPr>
          <p:cNvSpPr/>
          <p:nvPr userDrawn="1"/>
        </p:nvSpPr>
        <p:spPr>
          <a:xfrm>
            <a:off x="2042532" y="6657945"/>
            <a:ext cx="8106937" cy="200055"/>
          </a:xfrm>
          <a:prstGeom prst="rect">
            <a:avLst/>
          </a:prstGeom>
        </p:spPr>
        <p:txBody>
          <a:bodyPr wrap="square">
            <a:spAutoFit/>
          </a:bodyPr>
          <a:lstStyle/>
          <a:p>
            <a:pPr algn="ctr"/>
            <a:r>
              <a:rPr lang="en-US" sz="700" i="0">
                <a:solidFill>
                  <a:schemeClr val="bg2">
                    <a:lumMod val="50000"/>
                  </a:schemeClr>
                </a:solidFill>
              </a:rPr>
              <a:t>JPL/Caltech BUSINESS DISCREET. Caltech Record. Not for Public Distribution.</a:t>
            </a:r>
          </a:p>
        </p:txBody>
      </p:sp>
    </p:spTree>
    <p:extLst>
      <p:ext uri="{BB962C8B-B14F-4D97-AF65-F5344CB8AC3E}">
        <p14:creationId xmlns:p14="http://schemas.microsoft.com/office/powerpoint/2010/main" val="2469025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4625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Date Placeholder 1"/>
          <p:cNvSpPr>
            <a:spLocks noGrp="1"/>
          </p:cNvSpPr>
          <p:nvPr>
            <p:ph type="dt" sz="half" idx="20"/>
          </p:nvPr>
        </p:nvSpPr>
        <p:spPr/>
        <p:txBody>
          <a:bodyPr/>
          <a:lstStyle/>
          <a:p>
            <a:endParaRPr lang="en-US"/>
          </a:p>
        </p:txBody>
      </p:sp>
      <p:sp>
        <p:nvSpPr>
          <p:cNvPr id="3" name="Footer Placeholder 2"/>
          <p:cNvSpPr>
            <a:spLocks noGrp="1"/>
          </p:cNvSpPr>
          <p:nvPr>
            <p:ph type="ftr" sz="quarter" idx="21"/>
          </p:nvPr>
        </p:nvSpPr>
        <p:spPr/>
        <p:txBody>
          <a:bodyPr/>
          <a:lstStyle/>
          <a:p>
            <a:endParaRPr lang="en-US"/>
          </a:p>
        </p:txBody>
      </p:sp>
      <p:sp>
        <p:nvSpPr>
          <p:cNvPr id="8" name="Slide Number Placeholder 7"/>
          <p:cNvSpPr>
            <a:spLocks noGrp="1"/>
          </p:cNvSpPr>
          <p:nvPr>
            <p:ph type="sldNum" sz="quarter" idx="22"/>
          </p:nvPr>
        </p:nvSpPr>
        <p:spPr/>
        <p:txBody>
          <a:bodyPr/>
          <a:lstStyle/>
          <a:p>
            <a:fld id="{224B4221-436D-4A56-A870-FCD944AD4DA9}" type="slidenum">
              <a:rPr lang="en-US" smtClean="0"/>
              <a:pPr/>
              <a:t>‹#›</a:t>
            </a:fld>
            <a:endParaRPr lang="en-US"/>
          </a:p>
        </p:txBody>
      </p:sp>
    </p:spTree>
    <p:extLst>
      <p:ext uri="{BB962C8B-B14F-4D97-AF65-F5344CB8AC3E}">
        <p14:creationId xmlns:p14="http://schemas.microsoft.com/office/powerpoint/2010/main" val="2409798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9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BF408C-A3FE-427A-BCAC-49F0BEAE4F3E}"/>
              </a:ext>
            </a:extLst>
          </p:cNvPr>
          <p:cNvSpPr/>
          <p:nvPr userDrawn="1"/>
        </p:nvSpPr>
        <p:spPr>
          <a:xfrm>
            <a:off x="0" y="1"/>
            <a:ext cx="12192000" cy="6858000"/>
          </a:xfrm>
          <a:prstGeom prst="rect">
            <a:avLst/>
          </a:prstGeom>
          <a:gradFill flip="none" rotWithShape="1">
            <a:gsLst>
              <a:gs pos="49000">
                <a:schemeClr val="tx1">
                  <a:alpha val="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01441076-21A4-4AB0-A4C3-2CD86B085516}"/>
                  </a:ext>
                </a:extLst>
              </p14:cNvPr>
              <p14:cNvContentPartPr/>
              <p14:nvPr userDrawn="1"/>
            </p14:nvContentPartPr>
            <p14:xfrm>
              <a:off x="3285825" y="7305630"/>
              <a:ext cx="360" cy="360"/>
            </p14:xfrm>
          </p:contentPart>
        </mc:Choice>
        <mc:Fallback>
          <p:pic>
            <p:nvPicPr>
              <p:cNvPr id="8" name="Ink 7">
                <a:extLst>
                  <a:ext uri="{FF2B5EF4-FFF2-40B4-BE49-F238E27FC236}">
                    <a16:creationId xmlns:a16="http://schemas.microsoft.com/office/drawing/2014/main" id="{01441076-21A4-4AB0-A4C3-2CD86B085516}"/>
                  </a:ext>
                </a:extLst>
              </p:cNvPr>
              <p:cNvPicPr/>
              <p:nvPr/>
            </p:nvPicPr>
            <p:blipFill>
              <a:blip r:embed="rId4"/>
              <a:stretch>
                <a:fillRect/>
              </a:stretch>
            </p:blipFill>
            <p:spPr>
              <a:xfrm>
                <a:off x="3276825" y="729663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812E5E6F-A5EC-4FFE-BD32-F34737E4091E}"/>
                  </a:ext>
                </a:extLst>
              </p14:cNvPr>
              <p14:cNvContentPartPr/>
              <p14:nvPr userDrawn="1"/>
            </p14:nvContentPartPr>
            <p14:xfrm>
              <a:off x="2238300" y="1333470"/>
              <a:ext cx="228960" cy="47520"/>
            </p14:xfrm>
          </p:contentPart>
        </mc:Choice>
        <mc:Fallback>
          <p:pic>
            <p:nvPicPr>
              <p:cNvPr id="9" name="Ink 8">
                <a:extLst>
                  <a:ext uri="{FF2B5EF4-FFF2-40B4-BE49-F238E27FC236}">
                    <a16:creationId xmlns:a16="http://schemas.microsoft.com/office/drawing/2014/main" id="{812E5E6F-A5EC-4FFE-BD32-F34737E4091E}"/>
                  </a:ext>
                </a:extLst>
              </p:cNvPr>
              <p:cNvPicPr/>
              <p:nvPr/>
            </p:nvPicPr>
            <p:blipFill>
              <a:blip r:embed="rId6"/>
              <a:stretch>
                <a:fillRect/>
              </a:stretch>
            </p:blipFill>
            <p:spPr>
              <a:xfrm>
                <a:off x="2229300" y="1324470"/>
                <a:ext cx="246600" cy="651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A1E4DA85-F019-4E90-A6AA-7043F3D87AD7}"/>
                  </a:ext>
                </a:extLst>
              </p14:cNvPr>
              <p14:cNvContentPartPr/>
              <p14:nvPr userDrawn="1"/>
            </p14:nvContentPartPr>
            <p14:xfrm>
              <a:off x="5810220" y="4838430"/>
              <a:ext cx="238320" cy="19440"/>
            </p14:xfrm>
          </p:contentPart>
        </mc:Choice>
        <mc:Fallback>
          <p:pic>
            <p:nvPicPr>
              <p:cNvPr id="13" name="Ink 12">
                <a:extLst>
                  <a:ext uri="{FF2B5EF4-FFF2-40B4-BE49-F238E27FC236}">
                    <a16:creationId xmlns:a16="http://schemas.microsoft.com/office/drawing/2014/main" id="{A1E4DA85-F019-4E90-A6AA-7043F3D87AD7}"/>
                  </a:ext>
                </a:extLst>
              </p:cNvPr>
              <p:cNvPicPr/>
              <p:nvPr/>
            </p:nvPicPr>
            <p:blipFill>
              <a:blip r:embed="rId8"/>
              <a:stretch>
                <a:fillRect/>
              </a:stretch>
            </p:blipFill>
            <p:spPr>
              <a:xfrm>
                <a:off x="5801220" y="4829594"/>
                <a:ext cx="255960" cy="36759"/>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Ink 18">
                <a:extLst>
                  <a:ext uri="{FF2B5EF4-FFF2-40B4-BE49-F238E27FC236}">
                    <a16:creationId xmlns:a16="http://schemas.microsoft.com/office/drawing/2014/main" id="{790FFFC0-B22C-429C-95BD-DD45145FEBA8}"/>
                  </a:ext>
                </a:extLst>
              </p14:cNvPr>
              <p14:cNvContentPartPr/>
              <p14:nvPr userDrawn="1"/>
            </p14:nvContentPartPr>
            <p14:xfrm>
              <a:off x="7019925" y="123765"/>
              <a:ext cx="28800" cy="360"/>
            </p14:xfrm>
          </p:contentPart>
        </mc:Choice>
        <mc:Fallback>
          <p:pic>
            <p:nvPicPr>
              <p:cNvPr id="19" name="Ink 18">
                <a:extLst>
                  <a:ext uri="{FF2B5EF4-FFF2-40B4-BE49-F238E27FC236}">
                    <a16:creationId xmlns:a16="http://schemas.microsoft.com/office/drawing/2014/main" id="{790FFFC0-B22C-429C-95BD-DD45145FEBA8}"/>
                  </a:ext>
                </a:extLst>
              </p:cNvPr>
              <p:cNvPicPr/>
              <p:nvPr/>
            </p:nvPicPr>
            <p:blipFill>
              <a:blip r:embed="rId10"/>
              <a:stretch>
                <a:fillRect/>
              </a:stretch>
            </p:blipFill>
            <p:spPr>
              <a:xfrm>
                <a:off x="7010925" y="114765"/>
                <a:ext cx="4644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1" name="Ink 20">
                <a:extLst>
                  <a:ext uri="{FF2B5EF4-FFF2-40B4-BE49-F238E27FC236}">
                    <a16:creationId xmlns:a16="http://schemas.microsoft.com/office/drawing/2014/main" id="{4F2552DA-D8AD-49AD-B221-046C987028BC}"/>
                  </a:ext>
                </a:extLst>
              </p14:cNvPr>
              <p14:cNvContentPartPr/>
              <p14:nvPr userDrawn="1"/>
            </p14:nvContentPartPr>
            <p14:xfrm>
              <a:off x="4705125" y="7267500"/>
              <a:ext cx="19440" cy="9720"/>
            </p14:xfrm>
          </p:contentPart>
        </mc:Choice>
        <mc:Fallback>
          <p:pic>
            <p:nvPicPr>
              <p:cNvPr id="21" name="Ink 20">
                <a:extLst>
                  <a:ext uri="{FF2B5EF4-FFF2-40B4-BE49-F238E27FC236}">
                    <a16:creationId xmlns:a16="http://schemas.microsoft.com/office/drawing/2014/main" id="{4F2552DA-D8AD-49AD-B221-046C987028BC}"/>
                  </a:ext>
                </a:extLst>
              </p:cNvPr>
              <p:cNvPicPr/>
              <p:nvPr/>
            </p:nvPicPr>
            <p:blipFill>
              <a:blip r:embed="rId12"/>
              <a:stretch>
                <a:fillRect/>
              </a:stretch>
            </p:blipFill>
            <p:spPr>
              <a:xfrm>
                <a:off x="4696125" y="7258821"/>
                <a:ext cx="37080" cy="26730"/>
              </a:xfrm>
              <a:prstGeom prst="rect">
                <a:avLst/>
              </a:prstGeom>
            </p:spPr>
          </p:pic>
        </mc:Fallback>
      </mc:AlternateContent>
      <p:pic>
        <p:nvPicPr>
          <p:cNvPr id="11" name="Picture 10">
            <a:extLst>
              <a:ext uri="{FF2B5EF4-FFF2-40B4-BE49-F238E27FC236}">
                <a16:creationId xmlns:a16="http://schemas.microsoft.com/office/drawing/2014/main" id="{BD312742-FF8F-405A-9B03-FA3BE36135F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a:blipFill>
            <a:blip r:embed="rId13">
              <a:extLst>
                <a:ext uri="{28A0092B-C50C-407E-A947-70E740481C1C}">
                  <a14:useLocalDpi xmlns:a14="http://schemas.microsoft.com/office/drawing/2010/main" val="0"/>
                </a:ext>
              </a:extLst>
            </a:blip>
            <a:stretch>
              <a:fillRect/>
            </a:stretch>
          </a:blipFill>
        </p:spPr>
      </p:pic>
    </p:spTree>
    <p:extLst>
      <p:ext uri="{BB962C8B-B14F-4D97-AF65-F5344CB8AC3E}">
        <p14:creationId xmlns:p14="http://schemas.microsoft.com/office/powerpoint/2010/main" val="3424734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Foot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B5277AC-1FFB-FF4A-A2EB-99DAAF105F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3800" y="0"/>
            <a:ext cx="816438" cy="44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328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a:t>Theme, project, mission or org ID (optional)</a:t>
            </a:r>
          </a:p>
        </p:txBody>
      </p:sp>
      <p:sp>
        <p:nvSpPr>
          <p:cNvPr id="9" name="Title 8"/>
          <p:cNvSpPr>
            <a:spLocks noGrp="1"/>
          </p:cNvSpPr>
          <p:nvPr>
            <p:ph type="title"/>
          </p:nvPr>
        </p:nvSpPr>
        <p:spPr>
          <a:xfrm>
            <a:off x="129074" y="147413"/>
            <a:ext cx="10515600" cy="1325563"/>
          </a:xfrm>
          <a:prstGeom prst="rect">
            <a:avLst/>
          </a:prstGeom>
        </p:spPr>
        <p:txBody>
          <a:bodyPr>
            <a:noAutofit/>
          </a:bodyPr>
          <a:lstStyle/>
          <a:p>
            <a:r>
              <a:rPr lang="en-US"/>
              <a:t>Click to edit Master title style</a:t>
            </a:r>
          </a:p>
        </p:txBody>
      </p:sp>
      <p:sp>
        <p:nvSpPr>
          <p:cNvPr id="10" name="Date Placeholder 9"/>
          <p:cNvSpPr>
            <a:spLocks noGrp="1"/>
          </p:cNvSpPr>
          <p:nvPr>
            <p:ph type="dt" sz="half" idx="18"/>
          </p:nvPr>
        </p:nvSpPr>
        <p:spPr/>
        <p:txBody>
          <a:bodyPr/>
          <a:lstStyle/>
          <a:p>
            <a:fld id="{4CDE9990-EC7A-4A1C-8ABD-4EE112A8D4B0}" type="datetime1">
              <a:rPr lang="en-US" smtClean="0"/>
              <a:t>11/14/24</a:t>
            </a:fld>
            <a:endParaRPr lang="en-US"/>
          </a:p>
        </p:txBody>
      </p:sp>
      <p:sp>
        <p:nvSpPr>
          <p:cNvPr id="11" name="Footer Placeholder 10"/>
          <p:cNvSpPr>
            <a:spLocks noGrp="1"/>
          </p:cNvSpPr>
          <p:nvPr>
            <p:ph type="ftr" sz="quarter" idx="19"/>
          </p:nvPr>
        </p:nvSpPr>
        <p:spPr/>
        <p:txBody>
          <a:bodyPr/>
          <a:lstStyle/>
          <a:p>
            <a:r>
              <a:rPr lang="en-US"/>
              <a:t>For required markings, please visit https://mh.jpl.nasa.gov</a:t>
            </a:r>
          </a:p>
        </p:txBody>
      </p:sp>
      <p:sp>
        <p:nvSpPr>
          <p:cNvPr id="12" name="Slide Number Placeholder 11"/>
          <p:cNvSpPr>
            <a:spLocks noGrp="1"/>
          </p:cNvSpPr>
          <p:nvPr>
            <p:ph type="sldNum" sz="quarter" idx="20"/>
          </p:nvPr>
        </p:nvSpPr>
        <p:spPr/>
        <p:txBody>
          <a:bodyPr/>
          <a:lstStyle/>
          <a:p>
            <a:fld id="{4F9B971E-2AE2-4733-B5FD-67030972C437}" type="slidenum">
              <a:rPr lang="en-US" smtClean="0"/>
              <a:pPr/>
              <a:t>‹#›</a:t>
            </a:fld>
            <a:endParaRPr lang="en-US"/>
          </a:p>
        </p:txBody>
      </p:sp>
    </p:spTree>
    <p:extLst>
      <p:ext uri="{BB962C8B-B14F-4D97-AF65-F5344CB8AC3E}">
        <p14:creationId xmlns:p14="http://schemas.microsoft.com/office/powerpoint/2010/main" val="986607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427971" y="325010"/>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a:t>Click to Edit Header</a:t>
            </a:r>
          </a:p>
        </p:txBody>
      </p:sp>
      <p:pic>
        <p:nvPicPr>
          <p:cNvPr id="7" name="Picture 6" descr="JPL-logo_Stacked_RedBlack-RGB_small_040615.eps"/>
          <p:cNvPicPr>
            <a:picLocks noChangeAspect="1"/>
          </p:cNvPicPr>
          <p:nvPr userDrawn="1"/>
        </p:nvPicPr>
        <p:blipFill rotWithShape="1">
          <a:blip r:embed="rId2" cstate="print">
            <a:extLst>
              <a:ext uri="{28A0092B-C50C-407E-A947-70E740481C1C}">
                <a14:useLocalDpi xmlns:a14="http://schemas.microsoft.com/office/drawing/2010/main" val="0"/>
              </a:ext>
            </a:extLst>
          </a:blip>
          <a:srcRect b="36678"/>
          <a:stretch/>
        </p:blipFill>
        <p:spPr>
          <a:xfrm>
            <a:off x="11476113" y="6489377"/>
            <a:ext cx="463660" cy="160143"/>
          </a:xfrm>
          <a:prstGeom prst="rect">
            <a:avLst/>
          </a:prstGeom>
        </p:spPr>
      </p:pic>
      <p:sp>
        <p:nvSpPr>
          <p:cNvPr id="2" name="Date Placeholder 1"/>
          <p:cNvSpPr>
            <a:spLocks noGrp="1"/>
          </p:cNvSpPr>
          <p:nvPr>
            <p:ph type="dt" sz="half" idx="10"/>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034" rtl="0" eaLnBrk="1" fontAlgn="auto" latinLnBrk="0" hangingPunct="1">
              <a:lnSpc>
                <a:spcPct val="100000"/>
              </a:lnSpc>
              <a:spcBef>
                <a:spcPts val="0"/>
              </a:spcBef>
              <a:spcAft>
                <a:spcPts val="0"/>
              </a:spcAft>
              <a:buClrTx/>
              <a:buSzTx/>
              <a:buFontTx/>
              <a:buNone/>
              <a:tabLst/>
              <a:defRPr/>
            </a:pPr>
            <a:fld id="{95819BC3-7E48-734B-B255-F05E5B733943}" type="slidenum">
              <a:rPr kumimoji="0" lang="en-US" sz="1799"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034" rtl="0" eaLnBrk="1" fontAlgn="auto" latinLnBrk="0" hangingPunct="1">
                <a:lnSpc>
                  <a:spcPct val="100000"/>
                </a:lnSpc>
                <a:spcBef>
                  <a:spcPts val="0"/>
                </a:spcBef>
                <a:spcAft>
                  <a:spcPts val="0"/>
                </a:spcAft>
                <a:buClrTx/>
                <a:buSzTx/>
                <a:buFontTx/>
                <a:buNone/>
                <a:tabLst/>
                <a:defRPr/>
              </a:pPr>
              <a:t>‹#›</a:t>
            </a:fld>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02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F1A-79AC-DB46-A96B-E9E798B0C371}"/>
              </a:ext>
            </a:extLst>
          </p:cNvPr>
          <p:cNvSpPr>
            <a:spLocks noGrp="1"/>
          </p:cNvSpPr>
          <p:nvPr>
            <p:ph type="title"/>
          </p:nvPr>
        </p:nvSpPr>
        <p:spPr>
          <a:xfrm>
            <a:off x="1687032" y="57801"/>
            <a:ext cx="8799207" cy="665951"/>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6908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on't use this one too">
    <p:spTree>
      <p:nvGrpSpPr>
        <p:cNvPr id="1" name=""/>
        <p:cNvGrpSpPr/>
        <p:nvPr/>
      </p:nvGrpSpPr>
      <p:grpSpPr>
        <a:xfrm>
          <a:off x="0" y="0"/>
          <a:ext cx="0" cy="0"/>
          <a:chOff x="0" y="0"/>
          <a:chExt cx="0" cy="0"/>
        </a:xfrm>
      </p:grpSpPr>
      <p:sp>
        <p:nvSpPr>
          <p:cNvPr id="9" name="Content Placeholder 7"/>
          <p:cNvSpPr>
            <a:spLocks noGrp="1"/>
          </p:cNvSpPr>
          <p:nvPr>
            <p:ph sz="quarter" idx="1" hasCustomPrompt="1"/>
          </p:nvPr>
        </p:nvSpPr>
        <p:spPr>
          <a:xfrm>
            <a:off x="816865" y="1600200"/>
            <a:ext cx="10871200" cy="4645536"/>
          </a:xfrm>
          <a:prstGeom prst="rect">
            <a:avLst/>
          </a:prstGeom>
        </p:spPr>
        <p:txBody>
          <a:bodyPr/>
          <a:lstStyle>
            <a:lvl1pPr marL="320020" indent="-320020">
              <a:spcBef>
                <a:spcPts val="0"/>
              </a:spcBef>
              <a:spcAft>
                <a:spcPts val="800"/>
              </a:spcAft>
              <a:buClr>
                <a:srgbClr val="3E517B"/>
              </a:buClr>
              <a:buSzPct val="80000"/>
              <a:buFont typeface="Wingdings" charset="2"/>
              <a:buChar char="◼"/>
              <a:defRPr sz="2400"/>
            </a:lvl1pPr>
            <a:lvl2pPr marL="640040" indent="-274303">
              <a:spcBef>
                <a:spcPts val="0"/>
              </a:spcBef>
              <a:spcAft>
                <a:spcPts val="800"/>
              </a:spcAft>
              <a:buSzPct val="80000"/>
              <a:buFont typeface="Lucida Grande"/>
              <a:buChar char="◼"/>
              <a:defRPr sz="2200"/>
            </a:lvl2pPr>
            <a:lvl3pPr marL="822909" indent="-228585">
              <a:spcBef>
                <a:spcPts val="0"/>
              </a:spcBef>
              <a:spcAft>
                <a:spcPts val="800"/>
              </a:spcAft>
              <a:buClr>
                <a:schemeClr val="bg2">
                  <a:lumMod val="90000"/>
                </a:schemeClr>
              </a:buClr>
              <a:buSzPct val="80000"/>
              <a:buFont typeface="Wingdings" charset="2"/>
              <a:buChar char="◼"/>
              <a:defRPr sz="2000"/>
            </a:lvl3pPr>
            <a:lvl4pPr marL="1097211">
              <a:spcBef>
                <a:spcPts val="0"/>
              </a:spcBef>
              <a:spcAft>
                <a:spcPts val="800"/>
              </a:spcAft>
              <a:buSzPct val="80000"/>
              <a:defRPr/>
            </a:lvl4pPr>
            <a:lvl5pPr marL="1280080">
              <a:spcBef>
                <a:spcPts val="0"/>
              </a:spcBef>
              <a:spcAft>
                <a:spcPts val="800"/>
              </a:spcAft>
              <a:buSzPct val="80000"/>
              <a:defRPr/>
            </a:lvl5pPr>
          </a:lstStyle>
          <a:p>
            <a:pPr lvl="0" eaLnBrk="1" latinLnBrk="0" hangingPunct="1"/>
            <a:r>
              <a:rPr lang="en-US"/>
              <a:t>Click to add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hasCustomPrompt="1"/>
          </p:nvPr>
        </p:nvSpPr>
        <p:spPr>
          <a:xfrm>
            <a:off x="2768314" y="177801"/>
            <a:ext cx="7427415" cy="584200"/>
          </a:xfrm>
          <a:prstGeom prst="rect">
            <a:avLst/>
          </a:prstGeom>
        </p:spPr>
        <p:txBody>
          <a:bodyPr/>
          <a:lstStyle>
            <a:lvl1pPr algn="ctr">
              <a:lnSpc>
                <a:spcPct val="90000"/>
              </a:lnSpc>
              <a:defRPr sz="3000">
                <a:solidFill>
                  <a:srgbClr val="776C70"/>
                </a:solidFill>
                <a:latin typeface="Helvetica Neue Light"/>
                <a:cs typeface="Helvetica Neue Light"/>
              </a:defRPr>
            </a:lvl1pPr>
          </a:lstStyle>
          <a:p>
            <a:r>
              <a:rPr kumimoji="0" lang="en-US"/>
              <a:t>Click to edit title</a:t>
            </a:r>
          </a:p>
        </p:txBody>
      </p:sp>
    </p:spTree>
    <p:extLst>
      <p:ext uri="{BB962C8B-B14F-4D97-AF65-F5344CB8AC3E}">
        <p14:creationId xmlns:p14="http://schemas.microsoft.com/office/powerpoint/2010/main" val="38958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06277" y="197054"/>
            <a:ext cx="8179444" cy="544513"/>
          </a:xfrm>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chemeClr val="tx1"/>
                </a:solidFill>
              </a:defRPr>
            </a:lvl1pPr>
            <a:lvl2pPr>
              <a:defRPr sz="1800">
                <a:solidFill>
                  <a:schemeClr val="tx1"/>
                </a:solidFill>
              </a:defRPr>
            </a:lvl2pPr>
            <a:lvl3pPr>
              <a:defRPr sz="1700">
                <a:solidFill>
                  <a:schemeClr val="tx1"/>
                </a:solidFill>
              </a:defRPr>
            </a:lvl3pPr>
            <a:lvl4pPr>
              <a:defRPr sz="16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55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416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age/Text Driven Title Dark">
    <p:spTree>
      <p:nvGrpSpPr>
        <p:cNvPr id="1" name=""/>
        <p:cNvGrpSpPr/>
        <p:nvPr/>
      </p:nvGrpSpPr>
      <p:grpSpPr>
        <a:xfrm>
          <a:off x="0" y="0"/>
          <a:ext cx="0" cy="0"/>
          <a:chOff x="0" y="0"/>
          <a:chExt cx="0" cy="0"/>
        </a:xfrm>
      </p:grpSpPr>
      <p:sp>
        <p:nvSpPr>
          <p:cNvPr id="82" name="Text Placeholder 1"/>
          <p:cNvSpPr txBox="1">
            <a:spLocks noGrp="1"/>
          </p:cNvSpPr>
          <p:nvPr>
            <p:ph type="body" sz="quarter" idx="21" hasCustomPrompt="1"/>
          </p:nvPr>
        </p:nvSpPr>
        <p:spPr>
          <a:xfrm>
            <a:off x="554186" y="362373"/>
            <a:ext cx="11083629" cy="333906"/>
          </a:xfrm>
          <a:prstGeom prst="rect">
            <a:avLst/>
          </a:prstGeom>
        </p:spPr>
        <p:txBody>
          <a:bodyPr lIns="121919" tIns="121919" rIns="121919" bIns="121919"/>
          <a:lstStyle>
            <a:lvl1pPr marL="0" indent="0" defTabSz="609628">
              <a:lnSpc>
                <a:spcPct val="100000"/>
              </a:lnSpc>
              <a:spcBef>
                <a:spcPts val="250"/>
              </a:spcBef>
              <a:buSzTx/>
              <a:buNone/>
              <a:defRPr b="1" i="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stStyle>
          <a:p>
            <a:r>
              <a:t>ENTER SUBTITLE HERE</a:t>
            </a:r>
          </a:p>
        </p:txBody>
      </p:sp>
      <p:sp>
        <p:nvSpPr>
          <p:cNvPr id="86" name="Slide Number"/>
          <p:cNvSpPr txBox="1">
            <a:spLocks noGrp="1"/>
          </p:cNvSpPr>
          <p:nvPr>
            <p:ph type="sldNum" sz="quarter" idx="2"/>
          </p:nvPr>
        </p:nvSpPr>
        <p:spPr>
          <a:xfrm>
            <a:off x="241553" y="6501131"/>
            <a:ext cx="158049" cy="171450"/>
          </a:xfrm>
          <a:prstGeom prst="rect">
            <a:avLst/>
          </a:prstGeom>
        </p:spPr>
        <p:txBody>
          <a:bodyPr/>
          <a:lstStyle/>
          <a:p>
            <a:fld id="{86CB4B4D-7CA3-9044-876B-883B54F8677D}" type="slidenum">
              <a:t>‹#›</a:t>
            </a:fld>
            <a:endParaRPr/>
          </a:p>
        </p:txBody>
      </p:sp>
      <p:sp>
        <p:nvSpPr>
          <p:cNvPr id="8" name="Title 2">
            <a:extLst>
              <a:ext uri="{FF2B5EF4-FFF2-40B4-BE49-F238E27FC236}">
                <a16:creationId xmlns:a16="http://schemas.microsoft.com/office/drawing/2014/main" id="{4F0D901C-C506-0641-A5E0-759CF65206EC}"/>
              </a:ext>
            </a:extLst>
          </p:cNvPr>
          <p:cNvSpPr txBox="1">
            <a:spLocks noGrp="1"/>
          </p:cNvSpPr>
          <p:nvPr>
            <p:ph type="body" sz="quarter" idx="22" hasCustomPrompt="1"/>
          </p:nvPr>
        </p:nvSpPr>
        <p:spPr>
          <a:xfrm>
            <a:off x="554186" y="827722"/>
            <a:ext cx="11083629" cy="578802"/>
          </a:xfrm>
          <a:prstGeom prst="rect">
            <a:avLst/>
          </a:prstGeom>
        </p:spPr>
        <p:txBody>
          <a:bodyPr lIns="121919" tIns="121919" rIns="121919" bIns="121919">
            <a:noAutofit/>
          </a:bodyPr>
          <a:lstStyle>
            <a:lvl1pPr marL="0" indent="0" defTabSz="258793">
              <a:lnSpc>
                <a:spcPct val="90000"/>
              </a:lnSpc>
              <a:buSzTx/>
              <a:buNone/>
              <a:defRPr sz="3000" b="1" spc="0">
                <a:latin typeface="+mn-lt"/>
                <a:ea typeface="+mn-ea"/>
                <a:cs typeface="+mn-cs"/>
                <a:sym typeface="Inter Extra Bold"/>
              </a:defRPr>
            </a:lvl1pPr>
          </a:lstStyle>
          <a:p>
            <a:r>
              <a:t>Enter Title Here</a:t>
            </a:r>
          </a:p>
        </p:txBody>
      </p:sp>
    </p:spTree>
    <p:extLst>
      <p:ext uri="{BB962C8B-B14F-4D97-AF65-F5344CB8AC3E}">
        <p14:creationId xmlns:p14="http://schemas.microsoft.com/office/powerpoint/2010/main" val="4077748703"/>
      </p:ext>
    </p:extLst>
  </p:cSld>
  <p:clrMapOvr>
    <a:masterClrMapping/>
  </p:clrMapOvr>
  <p:transition spd="med"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6.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image" Target="../media/image8.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theme" Target="../theme/theme3.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D8FBB8-0956-4B4E-BFA5-A831FE033E0F}"/>
              </a:ext>
            </a:extLst>
          </p:cNvPr>
          <p:cNvSpPr>
            <a:spLocks noGrp="1"/>
          </p:cNvSpPr>
          <p:nvPr>
            <p:ph type="body" idx="1"/>
          </p:nvPr>
        </p:nvSpPr>
        <p:spPr>
          <a:xfrm>
            <a:off x="478171" y="983784"/>
            <a:ext cx="11148969" cy="5329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F0D6026-7BEF-47CA-8F87-EEEAB9EA269B}"/>
              </a:ext>
            </a:extLst>
          </p:cNvPr>
          <p:cNvSpPr>
            <a:spLocks noGrp="1"/>
          </p:cNvSpPr>
          <p:nvPr>
            <p:ph type="sldNum" sz="quarter" idx="4"/>
          </p:nvPr>
        </p:nvSpPr>
        <p:spPr>
          <a:xfrm>
            <a:off x="8613423"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B78D-BBFA-4944-BBD5-E07BE4D896B9}" type="slidenum">
              <a:rPr lang="en-US" smtClean="0"/>
              <a:t>‹#›</a:t>
            </a:fld>
            <a:endParaRPr lang="en-US"/>
          </a:p>
        </p:txBody>
      </p:sp>
      <p:pic>
        <p:nvPicPr>
          <p:cNvPr id="7" name="Image" descr="Image">
            <a:extLst>
              <a:ext uri="{FF2B5EF4-FFF2-40B4-BE49-F238E27FC236}">
                <a16:creationId xmlns:a16="http://schemas.microsoft.com/office/drawing/2014/main" id="{1CF89392-08A7-41D5-88CC-E8253D6B2F4D}"/>
              </a:ext>
            </a:extLst>
          </p:cNvPr>
          <p:cNvPicPr>
            <a:picLocks noChangeAspect="1"/>
          </p:cNvPicPr>
          <p:nvPr userDrawn="1"/>
        </p:nvPicPr>
        <p:blipFill>
          <a:blip r:embed="rId5"/>
          <a:srcRect t="685" b="79581"/>
          <a:stretch>
            <a:fillRect/>
          </a:stretch>
        </p:blipFill>
        <p:spPr>
          <a:xfrm>
            <a:off x="0" y="0"/>
            <a:ext cx="12192000" cy="823180"/>
          </a:xfrm>
          <a:prstGeom prst="rect">
            <a:avLst/>
          </a:prstGeom>
          <a:ln w="12700">
            <a:miter lim="400000"/>
          </a:ln>
        </p:spPr>
      </p:pic>
      <p:sp>
        <p:nvSpPr>
          <p:cNvPr id="2" name="Title Placeholder 1">
            <a:extLst>
              <a:ext uri="{FF2B5EF4-FFF2-40B4-BE49-F238E27FC236}">
                <a16:creationId xmlns:a16="http://schemas.microsoft.com/office/drawing/2014/main" id="{46C6D2BD-E7F7-4B0F-9CED-0B55A2D6A9A2}"/>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a:t>Click to edit Master title style</a:t>
            </a:r>
          </a:p>
        </p:txBody>
      </p:sp>
      <p:pic>
        <p:nvPicPr>
          <p:cNvPr id="11" name="Image" descr="Image">
            <a:extLst>
              <a:ext uri="{FF2B5EF4-FFF2-40B4-BE49-F238E27FC236}">
                <a16:creationId xmlns:a16="http://schemas.microsoft.com/office/drawing/2014/main" id="{CEFED7C8-FC96-4DCE-AAFC-0744B364F541}"/>
              </a:ext>
            </a:extLst>
          </p:cNvPr>
          <p:cNvPicPr>
            <a:picLocks noChangeAspect="1"/>
          </p:cNvPicPr>
          <p:nvPr userDrawn="1"/>
        </p:nvPicPr>
        <p:blipFill rotWithShape="1">
          <a:blip r:embed="rId5"/>
          <a:srcRect l="235" t="-7646" r="18684" b="93618"/>
          <a:stretch/>
        </p:blipFill>
        <p:spPr>
          <a:xfrm>
            <a:off x="10542" y="6372225"/>
            <a:ext cx="12074084" cy="182459"/>
          </a:xfrm>
          <a:prstGeom prst="rect">
            <a:avLst/>
          </a:prstGeom>
          <a:ln w="12700">
            <a:miter lim="400000"/>
          </a:ln>
        </p:spPr>
      </p:pic>
      <p:pic>
        <p:nvPicPr>
          <p:cNvPr id="12" name="Image" descr="Image">
            <a:extLst>
              <a:ext uri="{FF2B5EF4-FFF2-40B4-BE49-F238E27FC236}">
                <a16:creationId xmlns:a16="http://schemas.microsoft.com/office/drawing/2014/main" id="{BB28F55D-A942-4CC3-8721-6C77669EFEB2}"/>
              </a:ext>
            </a:extLst>
          </p:cNvPr>
          <p:cNvPicPr>
            <a:picLocks noChangeAspect="1"/>
          </p:cNvPicPr>
          <p:nvPr userDrawn="1"/>
        </p:nvPicPr>
        <p:blipFill>
          <a:blip r:embed="rId6"/>
          <a:stretch>
            <a:fillRect/>
          </a:stretch>
        </p:blipFill>
        <p:spPr>
          <a:xfrm>
            <a:off x="11551465" y="6246725"/>
            <a:ext cx="560070" cy="560070"/>
          </a:xfrm>
          <a:prstGeom prst="rect">
            <a:avLst/>
          </a:prstGeom>
          <a:ln w="12700">
            <a:miter lim="400000"/>
          </a:ln>
        </p:spPr>
      </p:pic>
      <p:pic>
        <p:nvPicPr>
          <p:cNvPr id="1028" name="Picture 4" descr="See the source image">
            <a:extLst>
              <a:ext uri="{FF2B5EF4-FFF2-40B4-BE49-F238E27FC236}">
                <a16:creationId xmlns:a16="http://schemas.microsoft.com/office/drawing/2014/main" id="{407C0210-1C2F-4AED-AFE7-A72AFE7E32FC}"/>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12408" r="12733"/>
          <a:stretch/>
        </p:blipFill>
        <p:spPr bwMode="auto">
          <a:xfrm>
            <a:off x="107406" y="87388"/>
            <a:ext cx="857436" cy="644285"/>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13">
            <a:extLst>
              <a:ext uri="{FF2B5EF4-FFF2-40B4-BE49-F238E27FC236}">
                <a16:creationId xmlns:a16="http://schemas.microsoft.com/office/drawing/2014/main" id="{8C004E66-4660-4CD3-942C-41DA27AB24FA}"/>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21 June 2023</a:t>
            </a:r>
          </a:p>
        </p:txBody>
      </p:sp>
      <p:sp>
        <p:nvSpPr>
          <p:cNvPr id="23" name="TextBox 22">
            <a:extLst>
              <a:ext uri="{FF2B5EF4-FFF2-40B4-BE49-F238E27FC236}">
                <a16:creationId xmlns:a16="http://schemas.microsoft.com/office/drawing/2014/main" id="{3EA2CAB3-65C4-48BF-919A-0B3C5D72B554}"/>
              </a:ext>
            </a:extLst>
          </p:cNvPr>
          <p:cNvSpPr txBox="1"/>
          <p:nvPr userDrawn="1"/>
        </p:nvSpPr>
        <p:spPr>
          <a:xfrm>
            <a:off x="2156345" y="6590390"/>
            <a:ext cx="8011109" cy="190821"/>
          </a:xfrm>
          <a:prstGeom prst="rect">
            <a:avLst/>
          </a:prstGeom>
          <a:noFill/>
        </p:spPr>
        <p:txBody>
          <a:bodyPr wrap="square" lIns="18288" tIns="18288" rIns="18288" bIns="18288" rtlCol="0">
            <a:spAutoFit/>
          </a:bodyPr>
          <a:lstStyle/>
          <a:p>
            <a:pPr algn="ctr"/>
            <a:r>
              <a:rPr lang="en-US" sz="1000">
                <a:solidFill>
                  <a:schemeClr val="tx1"/>
                </a:solidFill>
              </a:rPr>
              <a:t>© 2024 California Institute of Technology. Government sponsorship acknowledged.</a:t>
            </a:r>
          </a:p>
        </p:txBody>
      </p:sp>
    </p:spTree>
    <p:extLst>
      <p:ext uri="{BB962C8B-B14F-4D97-AF65-F5344CB8AC3E}">
        <p14:creationId xmlns:p14="http://schemas.microsoft.com/office/powerpoint/2010/main" val="2122236969"/>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9" r:id="rId3"/>
  </p:sldLayoutIdLst>
  <p:hf hdr="0" dt="0"/>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5EA21BE6-713C-1B47-9184-65148A152371}"/>
              </a:ext>
            </a:extLst>
          </p:cNvPr>
          <p:cNvSpPr>
            <a:spLocks noGrp="1"/>
          </p:cNvSpPr>
          <p:nvPr>
            <p:ph type="title"/>
          </p:nvPr>
        </p:nvSpPr>
        <p:spPr>
          <a:xfrm>
            <a:off x="1687032" y="129513"/>
            <a:ext cx="8799207" cy="66595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E7E33DB3-EF83-5847-B173-AE9C854E107D}"/>
              </a:ext>
            </a:extLst>
          </p:cNvPr>
          <p:cNvSpPr>
            <a:spLocks noGrp="1"/>
          </p:cNvSpPr>
          <p:nvPr>
            <p:ph type="body" idx="1"/>
          </p:nvPr>
        </p:nvSpPr>
        <p:spPr>
          <a:xfrm>
            <a:off x="97474" y="1046079"/>
            <a:ext cx="11997055" cy="5135900"/>
          </a:xfrm>
          <a:prstGeom prst="rect">
            <a:avLst/>
          </a:prstGeom>
        </p:spPr>
        <p:style>
          <a:lnRef idx="0">
            <a:scrgbClr r="0" g="0" b="0"/>
          </a:lnRef>
          <a:fillRef idx="1001">
            <a:schemeClr val="lt1"/>
          </a:fillRef>
          <a:effectRef idx="0">
            <a:scrgbClr r="0" g="0" b="0"/>
          </a:effectRef>
          <a:fontRef idx="major"/>
        </p:style>
        <p:txBody>
          <a:bodyPr vert="horz" lIns="91440" tIns="45720" rIns="91440" bIns="45720" rtlCol="0">
            <a:normAutofit/>
          </a:bodyPr>
          <a:lstStyle/>
          <a:p>
            <a:pPr marL="177789" marR="0" lvl="0" indent="-177789"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mn-cs"/>
              </a:rPr>
              <a:t>Click to edit Master text styles</a:t>
            </a:r>
          </a:p>
          <a:p>
            <a:pPr marL="520667" marR="0" lvl="1" indent="-228585"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rPr>
              <a:t>Second level</a:t>
            </a:r>
          </a:p>
          <a:p>
            <a:pPr marL="812749" marR="0" lvl="2"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rPr>
              <a:t>Third level</a:t>
            </a:r>
          </a:p>
          <a:p>
            <a:pPr marL="1142929" marR="0" lvl="3"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rPr>
              <a:t>Fourth level</a:t>
            </a:r>
          </a:p>
          <a:p>
            <a:pPr marL="1435011" marR="0" lvl="4"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a:pPr>
            <a:r>
              <a:rPr kumimoji="0" lang="en-US" sz="1400" b="0" i="0" u="none" strike="noStrike" kern="0" cap="none" spc="0" normalizeH="0" baseline="0" noProof="0">
                <a:ln>
                  <a:noFill/>
                </a:ln>
                <a:solidFill>
                  <a:srgbClr val="000000"/>
                </a:solidFill>
                <a:effectLst/>
                <a:uLnTx/>
                <a:uFillTx/>
                <a:latin typeface="Arial"/>
              </a:rPr>
              <a:t>Fifth level</a:t>
            </a:r>
          </a:p>
        </p:txBody>
      </p:sp>
      <p:pic>
        <p:nvPicPr>
          <p:cNvPr id="16" name="Picture 111" descr="nasa_logo(132x109)-official"/>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7081" y="41772"/>
            <a:ext cx="1022970" cy="8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2" y="918455"/>
            <a:ext cx="12191999" cy="94831"/>
          </a:xfrm>
          <a:prstGeom prst="rect">
            <a:avLst/>
          </a:prstGeom>
          <a:noFill/>
          <a:ln w="9525">
            <a:noFill/>
            <a:miter lim="800000"/>
            <a:headEnd/>
            <a:tailEnd/>
          </a:ln>
        </p:spPr>
      </p:pic>
      <p:pic>
        <p:nvPicPr>
          <p:cNvPr id="17" name="Picture 16">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9365" y="6770763"/>
            <a:ext cx="12191999" cy="90932"/>
          </a:xfrm>
          <a:prstGeom prst="rect">
            <a:avLst/>
          </a:prstGeom>
          <a:noFill/>
          <a:ln w="9525">
            <a:noFill/>
            <a:miter lim="800000"/>
            <a:headEnd/>
            <a:tailEnd/>
          </a:ln>
        </p:spPr>
      </p:pic>
      <p:pic>
        <p:nvPicPr>
          <p:cNvPr id="9" name="Picture 4">
            <a:extLst>
              <a:ext uri="{FF2B5EF4-FFF2-40B4-BE49-F238E27FC236}">
                <a16:creationId xmlns:a16="http://schemas.microsoft.com/office/drawing/2014/main" id="{B6411967-18A9-4EBF-9109-016B2631990E}"/>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1143219" y="43350"/>
            <a:ext cx="1004749" cy="84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3742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7" r:id="rId3"/>
    <p:sldLayoutId id="2147483953" r:id="rId4"/>
    <p:sldLayoutId id="2147483964" r:id="rId5"/>
    <p:sldLayoutId id="2147483965" r:id="rId6"/>
    <p:sldLayoutId id="2147483972" r:id="rId7"/>
    <p:sldLayoutId id="2147483982" r:id="rId8"/>
    <p:sldLayoutId id="2147483983" r:id="rId9"/>
    <p:sldLayoutId id="2147483989" r:id="rId10"/>
  </p:sldLayoutIdLst>
  <p:hf hdr="0"/>
  <p:txStyles>
    <p:titleStyle>
      <a:lvl1pPr algn="ctr" rtl="0" eaLnBrk="1" latinLnBrk="0" hangingPunct="1">
        <a:spcBef>
          <a:spcPct val="0"/>
        </a:spcBef>
        <a:buNone/>
        <a:defRPr kumimoji="0" sz="3200" kern="1200">
          <a:solidFill>
            <a:schemeClr val="tx1"/>
          </a:solidFill>
          <a:latin typeface="Arial"/>
          <a:ea typeface="+mj-ea"/>
          <a:cs typeface="Arial"/>
        </a:defRPr>
      </a:lvl1pPr>
    </p:titleStyle>
    <p:bodyStyle>
      <a:lvl1pPr marL="177789" marR="0" indent="-177789"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1pPr>
      <a:lvl2pPr marL="520667" marR="0" indent="-228585"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2pPr>
      <a:lvl3pPr marL="812749" marR="0"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3pPr>
      <a:lvl4pPr marL="1142929" marR="0"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4pPr>
      <a:lvl5pPr marL="1435011" marR="0"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5pPr>
      <a:lvl6pPr marL="2102989" indent="-228585"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92" indent="-228585"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95" indent="-228585"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97" indent="-228585"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2" algn="l" rtl="0" eaLnBrk="1" latinLnBrk="0" hangingPunct="1">
        <a:defRPr kumimoji="0" kern="1200">
          <a:solidFill>
            <a:schemeClr val="tx1"/>
          </a:solidFill>
          <a:latin typeface="+mn-lt"/>
          <a:ea typeface="+mn-ea"/>
          <a:cs typeface="+mn-cs"/>
        </a:defRPr>
      </a:lvl2pPr>
      <a:lvl3pPr marL="914343" algn="l" rtl="0" eaLnBrk="1" latinLnBrk="0" hangingPunct="1">
        <a:defRPr kumimoji="0" kern="1200">
          <a:solidFill>
            <a:schemeClr val="tx1"/>
          </a:solidFill>
          <a:latin typeface="+mn-lt"/>
          <a:ea typeface="+mn-ea"/>
          <a:cs typeface="+mn-cs"/>
        </a:defRPr>
      </a:lvl3pPr>
      <a:lvl4pPr marL="1371514" algn="l" rtl="0" eaLnBrk="1" latinLnBrk="0" hangingPunct="1">
        <a:defRPr kumimoji="0" kern="1200">
          <a:solidFill>
            <a:schemeClr val="tx1"/>
          </a:solidFill>
          <a:latin typeface="+mn-lt"/>
          <a:ea typeface="+mn-ea"/>
          <a:cs typeface="+mn-cs"/>
        </a:defRPr>
      </a:lvl4pPr>
      <a:lvl5pPr marL="1828686" algn="l" rtl="0" eaLnBrk="1" latinLnBrk="0" hangingPunct="1">
        <a:defRPr kumimoji="0" kern="1200">
          <a:solidFill>
            <a:schemeClr val="tx1"/>
          </a:solidFill>
          <a:latin typeface="+mn-lt"/>
          <a:ea typeface="+mn-ea"/>
          <a:cs typeface="+mn-cs"/>
        </a:defRPr>
      </a:lvl5pPr>
      <a:lvl6pPr marL="2285858" algn="l" rtl="0" eaLnBrk="1" latinLnBrk="0" hangingPunct="1">
        <a:defRPr kumimoji="0" kern="1200">
          <a:solidFill>
            <a:schemeClr val="tx1"/>
          </a:solidFill>
          <a:latin typeface="+mn-lt"/>
          <a:ea typeface="+mn-ea"/>
          <a:cs typeface="+mn-cs"/>
        </a:defRPr>
      </a:lvl6pPr>
      <a:lvl7pPr marL="2743029" algn="l" rtl="0" eaLnBrk="1" latinLnBrk="0" hangingPunct="1">
        <a:defRPr kumimoji="0" kern="1200">
          <a:solidFill>
            <a:schemeClr val="tx1"/>
          </a:solidFill>
          <a:latin typeface="+mn-lt"/>
          <a:ea typeface="+mn-ea"/>
          <a:cs typeface="+mn-cs"/>
        </a:defRPr>
      </a:lvl7pPr>
      <a:lvl8pPr marL="3200200" algn="l" rtl="0" eaLnBrk="1" latinLnBrk="0" hangingPunct="1">
        <a:defRPr kumimoji="0" kern="1200">
          <a:solidFill>
            <a:schemeClr val="tx1"/>
          </a:solidFill>
          <a:latin typeface="+mn-lt"/>
          <a:ea typeface="+mn-ea"/>
          <a:cs typeface="+mn-cs"/>
        </a:defRPr>
      </a:lvl8pPr>
      <a:lvl9pPr marL="365737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accent1">
                <a:lumMod val="50000"/>
              </a:schemeClr>
            </a:gs>
          </a:gsLst>
          <a:lin ang="108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41823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Lst>
  <p:txStyles>
    <p:titleStyle>
      <a:lvl1pPr algn="l" defTabSz="914418"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5" indent="-228605" algn="l" defTabSz="914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4" indent="-228605" algn="l" defTabSz="914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3" indent="-228605" algn="l" defTabSz="914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32"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41"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50"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5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69"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8" indent="-228605" algn="l" defTabSz="914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8" rtl="0" eaLnBrk="1" latinLnBrk="0" hangingPunct="1">
        <a:defRPr sz="1800" kern="1200">
          <a:solidFill>
            <a:schemeClr val="tx1"/>
          </a:solidFill>
          <a:latin typeface="+mn-lt"/>
          <a:ea typeface="+mn-ea"/>
          <a:cs typeface="+mn-cs"/>
        </a:defRPr>
      </a:lvl1pPr>
      <a:lvl2pPr marL="457209" algn="l" defTabSz="914418" rtl="0" eaLnBrk="1" latinLnBrk="0" hangingPunct="1">
        <a:defRPr sz="1800" kern="1200">
          <a:solidFill>
            <a:schemeClr val="tx1"/>
          </a:solidFill>
          <a:latin typeface="+mn-lt"/>
          <a:ea typeface="+mn-ea"/>
          <a:cs typeface="+mn-cs"/>
        </a:defRPr>
      </a:lvl2pPr>
      <a:lvl3pPr marL="914418" algn="l" defTabSz="914418" rtl="0" eaLnBrk="1" latinLnBrk="0" hangingPunct="1">
        <a:defRPr sz="1800" kern="1200">
          <a:solidFill>
            <a:schemeClr val="tx1"/>
          </a:solidFill>
          <a:latin typeface="+mn-lt"/>
          <a:ea typeface="+mn-ea"/>
          <a:cs typeface="+mn-cs"/>
        </a:defRPr>
      </a:lvl3pPr>
      <a:lvl4pPr marL="1371627" algn="l" defTabSz="914418" rtl="0" eaLnBrk="1" latinLnBrk="0" hangingPunct="1">
        <a:defRPr sz="1800" kern="1200">
          <a:solidFill>
            <a:schemeClr val="tx1"/>
          </a:solidFill>
          <a:latin typeface="+mn-lt"/>
          <a:ea typeface="+mn-ea"/>
          <a:cs typeface="+mn-cs"/>
        </a:defRPr>
      </a:lvl4pPr>
      <a:lvl5pPr marL="1828837" algn="l" defTabSz="914418" rtl="0" eaLnBrk="1" latinLnBrk="0" hangingPunct="1">
        <a:defRPr sz="1800" kern="1200">
          <a:solidFill>
            <a:schemeClr val="tx1"/>
          </a:solidFill>
          <a:latin typeface="+mn-lt"/>
          <a:ea typeface="+mn-ea"/>
          <a:cs typeface="+mn-cs"/>
        </a:defRPr>
      </a:lvl5pPr>
      <a:lvl6pPr marL="2286046" algn="l" defTabSz="914418" rtl="0" eaLnBrk="1" latinLnBrk="0" hangingPunct="1">
        <a:defRPr sz="1800" kern="1200">
          <a:solidFill>
            <a:schemeClr val="tx1"/>
          </a:solidFill>
          <a:latin typeface="+mn-lt"/>
          <a:ea typeface="+mn-ea"/>
          <a:cs typeface="+mn-cs"/>
        </a:defRPr>
      </a:lvl6pPr>
      <a:lvl7pPr marL="2743255" algn="l" defTabSz="914418" rtl="0" eaLnBrk="1" latinLnBrk="0" hangingPunct="1">
        <a:defRPr sz="1800" kern="1200">
          <a:solidFill>
            <a:schemeClr val="tx1"/>
          </a:solidFill>
          <a:latin typeface="+mn-lt"/>
          <a:ea typeface="+mn-ea"/>
          <a:cs typeface="+mn-cs"/>
        </a:defRPr>
      </a:lvl7pPr>
      <a:lvl8pPr marL="3200464" algn="l" defTabSz="914418" rtl="0" eaLnBrk="1" latinLnBrk="0" hangingPunct="1">
        <a:defRPr sz="1800" kern="1200">
          <a:solidFill>
            <a:schemeClr val="tx1"/>
          </a:solidFill>
          <a:latin typeface="+mn-lt"/>
          <a:ea typeface="+mn-ea"/>
          <a:cs typeface="+mn-cs"/>
        </a:defRPr>
      </a:lvl8pPr>
      <a:lvl9pPr marL="3657673" algn="l" defTabSz="9144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3D18_C7000789.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8.png"/><Relationship Id="rId16"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emf"/><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jpe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3D27_128AFCDF.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microsoft.com/office/2018/10/relationships/comments" Target="../comments/modernComment_7FB47893_4701B3F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0DAC-75B8-9355-AE2C-8C041AF87B68}"/>
              </a:ext>
            </a:extLst>
          </p:cNvPr>
          <p:cNvSpPr>
            <a:spLocks noGrp="1"/>
          </p:cNvSpPr>
          <p:nvPr>
            <p:ph type="ctrTitle"/>
          </p:nvPr>
        </p:nvSpPr>
        <p:spPr>
          <a:xfrm>
            <a:off x="1623391" y="3138551"/>
            <a:ext cx="8945217" cy="1756641"/>
          </a:xfrm>
        </p:spPr>
        <p:txBody>
          <a:bodyPr>
            <a:normAutofit fontScale="90000"/>
          </a:bodyPr>
          <a:lstStyle/>
          <a:p>
            <a:pPr>
              <a:lnSpc>
                <a:spcPct val="100000"/>
              </a:lnSpc>
              <a:spcBef>
                <a:spcPts val="0"/>
              </a:spcBef>
            </a:pPr>
            <a:r>
              <a:rPr lang="en-US" sz="1800" dirty="0">
                <a:solidFill>
                  <a:schemeClr val="tx1"/>
                </a:solidFill>
                <a:latin typeface="Arial"/>
                <a:cs typeface="Arial"/>
              </a:rPr>
              <a:t>K. Dana Chadwick, Robert O. Green, David R. Thompson, Regina Eckert, Philip G. Brodrick, Kelly Luis, Niklas Bohn, Christiana Ade, and Colleagues</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solidFill>
                  <a:schemeClr val="tx1"/>
                </a:solidFill>
                <a:latin typeface="Arial"/>
                <a:cs typeface="Arial"/>
              </a:rPr>
              <a:t>November 14, 2024</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solidFill>
                  <a:schemeClr val="tx1"/>
                </a:solidFill>
                <a:latin typeface="Arial"/>
                <a:cs typeface="Arial"/>
              </a:rPr>
              <a:t>Jet Propulsion Laboratory, California Institute of Technology</a:t>
            </a:r>
            <a:br>
              <a:rPr lang="en-US" sz="1800" dirty="0">
                <a:latin typeface="Arial" panose="020B0604020202020204" pitchFamily="34" charset="0"/>
                <a:cs typeface="Arial" panose="020B0604020202020204" pitchFamily="34" charset="0"/>
              </a:rPr>
            </a:br>
            <a:r>
              <a:rPr lang="en-US" sz="1800" dirty="0">
                <a:solidFill>
                  <a:schemeClr val="tx1"/>
                </a:solidFill>
                <a:latin typeface="Arial"/>
                <a:cs typeface="Arial"/>
              </a:rPr>
              <a:t>and The Community</a:t>
            </a:r>
            <a:endParaRPr lang="en-US" dirty="0">
              <a:solidFill>
                <a:schemeClr val="tx1"/>
              </a:solidFill>
            </a:endParaRPr>
          </a:p>
        </p:txBody>
      </p:sp>
      <p:sp>
        <p:nvSpPr>
          <p:cNvPr id="3" name="Subtitle 2">
            <a:extLst>
              <a:ext uri="{FF2B5EF4-FFF2-40B4-BE49-F238E27FC236}">
                <a16:creationId xmlns:a16="http://schemas.microsoft.com/office/drawing/2014/main" id="{DCDFEBF5-8618-4A16-E3DB-C2F0349191E4}"/>
              </a:ext>
            </a:extLst>
          </p:cNvPr>
          <p:cNvSpPr>
            <a:spLocks noGrp="1"/>
          </p:cNvSpPr>
          <p:nvPr>
            <p:ph type="subTitle" idx="1"/>
          </p:nvPr>
        </p:nvSpPr>
        <p:spPr>
          <a:xfrm>
            <a:off x="1256980" y="786500"/>
            <a:ext cx="9672242" cy="2183300"/>
          </a:xfrm>
        </p:spPr>
        <p:txBody>
          <a:bodyPr>
            <a:normAutofit/>
          </a:bodyPr>
          <a:lstStyle/>
          <a:p>
            <a:pPr>
              <a:lnSpc>
                <a:spcPct val="100000"/>
              </a:lnSpc>
            </a:pPr>
            <a:r>
              <a:rPr lang="en-US" sz="3600" b="1" dirty="0">
                <a:solidFill>
                  <a:srgbClr val="1D1D1D"/>
                </a:solidFill>
                <a:latin typeface="Arial"/>
                <a:ea typeface="Calibri" panose="020F0502020204030204" pitchFamily="34" charset="0"/>
                <a:cs typeface="Arial"/>
              </a:rPr>
              <a:t>NASA SBG VSWIR – </a:t>
            </a:r>
            <a:r>
              <a:rPr lang="en-US" sz="3600" b="1" dirty="0">
                <a:solidFill>
                  <a:srgbClr val="1D1D1D"/>
                </a:solidFill>
                <a:latin typeface="Arial" panose="020B0604020202020204" pitchFamily="34" charset="0"/>
                <a:ea typeface="Calibri" panose="020F0502020204030204" pitchFamily="34" charset="0"/>
                <a:cs typeface="Arial" panose="020B0604020202020204" pitchFamily="34" charset="0"/>
              </a:rPr>
              <a:t>Overview of planned L3 measurements and products </a:t>
            </a:r>
          </a:p>
          <a:p>
            <a:pPr>
              <a:lnSpc>
                <a:spcPct val="100000"/>
              </a:lnSpc>
            </a:pPr>
            <a:r>
              <a:rPr lang="en-US" sz="3600" b="1" dirty="0">
                <a:solidFill>
                  <a:srgbClr val="1D1D1D"/>
                </a:solidFill>
                <a:latin typeface="Arial" panose="020B0604020202020204" pitchFamily="34" charset="0"/>
                <a:cs typeface="Arial" panose="020B0604020202020204" pitchFamily="34" charset="0"/>
              </a:rPr>
              <a:t>(with a vegetation focus)</a:t>
            </a:r>
            <a:endParaRPr lang="en-US" sz="3600" b="1" dirty="0">
              <a:latin typeface="Arial"/>
              <a:cs typeface="Arial"/>
            </a:endParaRPr>
          </a:p>
        </p:txBody>
      </p:sp>
      <p:sp>
        <p:nvSpPr>
          <p:cNvPr id="4" name="Slide Number Placeholder 3">
            <a:extLst>
              <a:ext uri="{FF2B5EF4-FFF2-40B4-BE49-F238E27FC236}">
                <a16:creationId xmlns:a16="http://schemas.microsoft.com/office/drawing/2014/main" id="{D0AC1336-0F46-0F7C-1300-BBE051A53018}"/>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a:t>
            </a:fld>
            <a:endParaRPr lang="en-US">
              <a:latin typeface="Arial"/>
              <a:cs typeface="Arial"/>
            </a:endParaRPr>
          </a:p>
        </p:txBody>
      </p:sp>
      <p:pic>
        <p:nvPicPr>
          <p:cNvPr id="8" name="Picture 8">
            <a:extLst>
              <a:ext uri="{FF2B5EF4-FFF2-40B4-BE49-F238E27FC236}">
                <a16:creationId xmlns:a16="http://schemas.microsoft.com/office/drawing/2014/main" id="{863B3696-247B-907B-8DA8-E99E1F661762}"/>
              </a:ext>
            </a:extLst>
          </p:cNvPr>
          <p:cNvPicPr>
            <a:picLocks noChangeAspect="1"/>
          </p:cNvPicPr>
          <p:nvPr/>
        </p:nvPicPr>
        <p:blipFill>
          <a:blip r:embed="rId3"/>
          <a:stretch>
            <a:fillRect/>
          </a:stretch>
        </p:blipFill>
        <p:spPr>
          <a:xfrm>
            <a:off x="234344" y="3476054"/>
            <a:ext cx="2088662" cy="2393194"/>
          </a:xfrm>
          <a:prstGeom prst="rect">
            <a:avLst/>
          </a:prstGeom>
        </p:spPr>
      </p:pic>
      <p:sp>
        <p:nvSpPr>
          <p:cNvPr id="7" name="TextBox 6">
            <a:extLst>
              <a:ext uri="{FF2B5EF4-FFF2-40B4-BE49-F238E27FC236}">
                <a16:creationId xmlns:a16="http://schemas.microsoft.com/office/drawing/2014/main" id="{2EE5BD12-596B-BB1C-BB7C-E67A5EBCF6C7}"/>
              </a:ext>
            </a:extLst>
          </p:cNvPr>
          <p:cNvSpPr txBox="1"/>
          <p:nvPr/>
        </p:nvSpPr>
        <p:spPr>
          <a:xfrm>
            <a:off x="37612" y="5986159"/>
            <a:ext cx="1212277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Arial"/>
                <a:ea typeface="+mn-lt"/>
                <a:cs typeface="+mn-lt"/>
              </a:rPr>
              <a:t>The research was carried out at the Jet Propulsion Laboratory, California Institute of Technology, under a contract with the National and Space Administration (80NM0018AeronauticsD0004)</a:t>
            </a:r>
            <a:endParaRPr lang="en-US" sz="900">
              <a:latin typeface="Arial"/>
              <a:cs typeface="Arial"/>
            </a:endParaRPr>
          </a:p>
          <a:p>
            <a:pPr algn="ctr"/>
            <a:r>
              <a:rPr lang="en-US" sz="900">
                <a:latin typeface="Arial"/>
                <a:ea typeface="+mn-lt"/>
                <a:cs typeface="+mn-lt"/>
              </a:rPr>
              <a:t>Reference herein to any specific commercial product, process, or service by trade name, trademark, manufacturer, or otherwise, does not constitute or imply its endorsement by the United States Government or the </a:t>
            </a:r>
          </a:p>
          <a:p>
            <a:pPr algn="ctr"/>
            <a:r>
              <a:rPr lang="en-US" sz="900">
                <a:latin typeface="Arial"/>
                <a:ea typeface="+mn-lt"/>
                <a:cs typeface="+mn-lt"/>
              </a:rPr>
              <a:t>Jet Propulsion Laboratory, California Institute of Technology</a:t>
            </a:r>
            <a:endParaRPr lang="en-US" sz="900">
              <a:latin typeface="Arial"/>
              <a:cs typeface="Arial"/>
            </a:endParaRPr>
          </a:p>
        </p:txBody>
      </p:sp>
      <p:sp>
        <p:nvSpPr>
          <p:cNvPr id="9" name="Footer Placeholder 4">
            <a:extLst>
              <a:ext uri="{FF2B5EF4-FFF2-40B4-BE49-F238E27FC236}">
                <a16:creationId xmlns:a16="http://schemas.microsoft.com/office/drawing/2014/main" id="{950084F3-B72D-61A9-A2BC-959921FC7F59}"/>
              </a:ext>
            </a:extLst>
          </p:cNvPr>
          <p:cNvSpPr>
            <a:spLocks noGrp="1"/>
          </p:cNvSpPr>
          <p:nvPr>
            <p:ph type="ftr" sz="quarter" idx="3"/>
          </p:nvPr>
        </p:nvSpPr>
        <p:spPr>
          <a:xfrm>
            <a:off x="39117" y="6533441"/>
            <a:ext cx="2435726" cy="324559"/>
          </a:xfrm>
        </p:spPr>
        <p:txBody>
          <a:bodyPr/>
          <a:lstStyle/>
          <a:p>
            <a:r>
              <a:rPr lang="en-US"/>
              <a:t>SBG VSWIR Science &amp; Applications                             16 September 2024</a:t>
            </a:r>
          </a:p>
        </p:txBody>
      </p:sp>
    </p:spTree>
    <p:extLst>
      <p:ext uri="{BB962C8B-B14F-4D97-AF65-F5344CB8AC3E}">
        <p14:creationId xmlns:p14="http://schemas.microsoft.com/office/powerpoint/2010/main" val="3338667913"/>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B1CA9-B474-4CE9-1608-8C39D083CE64}"/>
            </a:ext>
          </a:extLst>
        </p:cNvPr>
        <p:cNvGrpSpPr/>
        <p:nvPr/>
      </p:nvGrpSpPr>
      <p:grpSpPr>
        <a:xfrm>
          <a:off x="0" y="0"/>
          <a:ext cx="0" cy="0"/>
          <a:chOff x="0" y="0"/>
          <a:chExt cx="0" cy="0"/>
        </a:xfrm>
      </p:grpSpPr>
      <p:pic>
        <p:nvPicPr>
          <p:cNvPr id="16" name="Picture 16">
            <a:extLst>
              <a:ext uri="{FF2B5EF4-FFF2-40B4-BE49-F238E27FC236}">
                <a16:creationId xmlns:a16="http://schemas.microsoft.com/office/drawing/2014/main" id="{A843C689-0B57-6A0A-E17B-D954CABFD49C}"/>
              </a:ext>
            </a:extLst>
          </p:cNvPr>
          <p:cNvPicPr>
            <a:picLocks noChangeAspect="1"/>
          </p:cNvPicPr>
          <p:nvPr/>
        </p:nvPicPr>
        <p:blipFill>
          <a:blip r:embed="rId2"/>
          <a:stretch>
            <a:fillRect/>
          </a:stretch>
        </p:blipFill>
        <p:spPr>
          <a:xfrm>
            <a:off x="613573" y="4194940"/>
            <a:ext cx="8355841" cy="2222535"/>
          </a:xfrm>
          <a:prstGeom prst="rect">
            <a:avLst/>
          </a:prstGeom>
        </p:spPr>
      </p:pic>
      <p:sp>
        <p:nvSpPr>
          <p:cNvPr id="4" name="Slide Number Placeholder 3">
            <a:extLst>
              <a:ext uri="{FF2B5EF4-FFF2-40B4-BE49-F238E27FC236}">
                <a16:creationId xmlns:a16="http://schemas.microsoft.com/office/drawing/2014/main" id="{B1DC8037-A6B5-F2EC-AA07-D72759CCABE9}"/>
              </a:ext>
            </a:extLst>
          </p:cNvPr>
          <p:cNvSpPr>
            <a:spLocks noGrp="1"/>
          </p:cNvSpPr>
          <p:nvPr>
            <p:ph type="sldNum" sz="quarter" idx="12"/>
          </p:nvPr>
        </p:nvSpPr>
        <p:spPr/>
        <p:txBody>
          <a:bodyPr/>
          <a:lstStyle/>
          <a:p>
            <a:fld id="{7745B78D-BBFA-4944-BBD5-E07BE4D896B9}" type="slidenum">
              <a:rPr lang="en-US" smtClean="0"/>
              <a:t>10</a:t>
            </a:fld>
            <a:endParaRPr lang="en-US"/>
          </a:p>
        </p:txBody>
      </p:sp>
      <p:sp>
        <p:nvSpPr>
          <p:cNvPr id="7" name="Title 1">
            <a:extLst>
              <a:ext uri="{FF2B5EF4-FFF2-40B4-BE49-F238E27FC236}">
                <a16:creationId xmlns:a16="http://schemas.microsoft.com/office/drawing/2014/main" id="{93776721-04E3-1184-DDD4-70EC46D419D7}"/>
              </a:ext>
            </a:extLst>
          </p:cNvPr>
          <p:cNvSpPr txBox="1">
            <a:spLocks/>
          </p:cNvSpPr>
          <p:nvPr/>
        </p:nvSpPr>
        <p:spPr>
          <a:xfrm>
            <a:off x="1514998" y="197889"/>
            <a:ext cx="10513715" cy="553998"/>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Terrestrial Vegetation – Candidate Algorithms</a:t>
            </a:r>
          </a:p>
        </p:txBody>
      </p:sp>
      <p:sp>
        <p:nvSpPr>
          <p:cNvPr id="9" name="Footer Placeholder 4">
            <a:extLst>
              <a:ext uri="{FF2B5EF4-FFF2-40B4-BE49-F238E27FC236}">
                <a16:creationId xmlns:a16="http://schemas.microsoft.com/office/drawing/2014/main" id="{B2F98E07-FF4C-367D-3987-E96B64A772B8}"/>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pic>
        <p:nvPicPr>
          <p:cNvPr id="6" name="Picture 7">
            <a:extLst>
              <a:ext uri="{FF2B5EF4-FFF2-40B4-BE49-F238E27FC236}">
                <a16:creationId xmlns:a16="http://schemas.microsoft.com/office/drawing/2014/main" id="{71619205-3463-CECF-A728-545DB3968DD9}"/>
              </a:ext>
            </a:extLst>
          </p:cNvPr>
          <p:cNvPicPr>
            <a:picLocks noChangeAspect="1"/>
          </p:cNvPicPr>
          <p:nvPr/>
        </p:nvPicPr>
        <p:blipFill>
          <a:blip r:embed="rId3"/>
          <a:stretch>
            <a:fillRect/>
          </a:stretch>
        </p:blipFill>
        <p:spPr>
          <a:xfrm>
            <a:off x="10136996" y="1190645"/>
            <a:ext cx="1610683" cy="2994212"/>
          </a:xfrm>
          <a:prstGeom prst="rect">
            <a:avLst/>
          </a:prstGeom>
        </p:spPr>
      </p:pic>
      <p:sp>
        <p:nvSpPr>
          <p:cNvPr id="3" name="TextBox 2">
            <a:extLst>
              <a:ext uri="{FF2B5EF4-FFF2-40B4-BE49-F238E27FC236}">
                <a16:creationId xmlns:a16="http://schemas.microsoft.com/office/drawing/2014/main" id="{3AE9127F-9AC3-8962-3C69-0A12295D1790}"/>
              </a:ext>
            </a:extLst>
          </p:cNvPr>
          <p:cNvSpPr txBox="1"/>
          <p:nvPr/>
        </p:nvSpPr>
        <p:spPr>
          <a:xfrm>
            <a:off x="429973" y="11995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Equivalent Water Thickness</a:t>
            </a:r>
          </a:p>
        </p:txBody>
      </p:sp>
      <p:sp>
        <p:nvSpPr>
          <p:cNvPr id="8" name="TextBox 7">
            <a:extLst>
              <a:ext uri="{FF2B5EF4-FFF2-40B4-BE49-F238E27FC236}">
                <a16:creationId xmlns:a16="http://schemas.microsoft.com/office/drawing/2014/main" id="{42A7F6F3-726B-CE04-6057-1A4A31361DF8}"/>
              </a:ext>
            </a:extLst>
          </p:cNvPr>
          <p:cNvSpPr txBox="1"/>
          <p:nvPr/>
        </p:nvSpPr>
        <p:spPr>
          <a:xfrm>
            <a:off x="415862" y="3572910"/>
            <a:ext cx="31167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Foliar Traits (%N as example)</a:t>
            </a:r>
          </a:p>
        </p:txBody>
      </p:sp>
      <p:pic>
        <p:nvPicPr>
          <p:cNvPr id="11" name="Picture 11">
            <a:extLst>
              <a:ext uri="{FF2B5EF4-FFF2-40B4-BE49-F238E27FC236}">
                <a16:creationId xmlns:a16="http://schemas.microsoft.com/office/drawing/2014/main" id="{3CCBEE18-5309-B4B1-7957-2067899EC505}"/>
              </a:ext>
            </a:extLst>
          </p:cNvPr>
          <p:cNvPicPr>
            <a:picLocks noChangeAspect="1"/>
          </p:cNvPicPr>
          <p:nvPr/>
        </p:nvPicPr>
        <p:blipFill>
          <a:blip r:embed="rId4"/>
          <a:stretch>
            <a:fillRect/>
          </a:stretch>
        </p:blipFill>
        <p:spPr>
          <a:xfrm>
            <a:off x="8882612" y="4555491"/>
            <a:ext cx="3244144" cy="1557850"/>
          </a:xfrm>
          <a:prstGeom prst="rect">
            <a:avLst/>
          </a:prstGeom>
        </p:spPr>
      </p:pic>
      <p:cxnSp>
        <p:nvCxnSpPr>
          <p:cNvPr id="14" name="Straight Arrow Connector 13">
            <a:extLst>
              <a:ext uri="{FF2B5EF4-FFF2-40B4-BE49-F238E27FC236}">
                <a16:creationId xmlns:a16="http://schemas.microsoft.com/office/drawing/2014/main" id="{95571D19-83F6-E30D-BE0C-57138EF305BB}"/>
              </a:ext>
            </a:extLst>
          </p:cNvPr>
          <p:cNvCxnSpPr/>
          <p:nvPr/>
        </p:nvCxnSpPr>
        <p:spPr>
          <a:xfrm flipH="1">
            <a:off x="2845558" y="4103426"/>
            <a:ext cx="200167" cy="123968"/>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D2E146-2E56-CBFE-7CB3-3906829361F8}"/>
              </a:ext>
            </a:extLst>
          </p:cNvPr>
          <p:cNvCxnSpPr>
            <a:cxnSpLocks/>
          </p:cNvCxnSpPr>
          <p:nvPr/>
        </p:nvCxnSpPr>
        <p:spPr>
          <a:xfrm flipH="1">
            <a:off x="2885364" y="4131859"/>
            <a:ext cx="200167" cy="123968"/>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0" name="Picture 11">
            <a:extLst>
              <a:ext uri="{FF2B5EF4-FFF2-40B4-BE49-F238E27FC236}">
                <a16:creationId xmlns:a16="http://schemas.microsoft.com/office/drawing/2014/main" id="{E2A2EF62-D724-453D-817C-79BA235E94FC}"/>
              </a:ext>
            </a:extLst>
          </p:cNvPr>
          <p:cNvPicPr>
            <a:picLocks noChangeAspect="1"/>
          </p:cNvPicPr>
          <p:nvPr/>
        </p:nvPicPr>
        <p:blipFill>
          <a:blip r:embed="rId5"/>
          <a:stretch>
            <a:fillRect/>
          </a:stretch>
        </p:blipFill>
        <p:spPr>
          <a:xfrm>
            <a:off x="1518062" y="1510932"/>
            <a:ext cx="5810992" cy="1647118"/>
          </a:xfrm>
          <a:prstGeom prst="rect">
            <a:avLst/>
          </a:prstGeom>
        </p:spPr>
      </p:pic>
      <p:sp>
        <p:nvSpPr>
          <p:cNvPr id="2" name="TextBox 1">
            <a:extLst>
              <a:ext uri="{FF2B5EF4-FFF2-40B4-BE49-F238E27FC236}">
                <a16:creationId xmlns:a16="http://schemas.microsoft.com/office/drawing/2014/main" id="{5DA028F7-BF3E-4A0B-9246-8E7C8BAA7FEF}"/>
              </a:ext>
            </a:extLst>
          </p:cNvPr>
          <p:cNvSpPr txBox="1"/>
          <p:nvPr/>
        </p:nvSpPr>
        <p:spPr>
          <a:xfrm>
            <a:off x="4693692" y="959534"/>
            <a:ext cx="5810992" cy="923330"/>
          </a:xfrm>
          <a:prstGeom prst="rect">
            <a:avLst/>
          </a:prstGeom>
          <a:noFill/>
        </p:spPr>
        <p:txBody>
          <a:bodyPr wrap="square" rtlCol="0">
            <a:spAutoFit/>
          </a:bodyPr>
          <a:lstStyle/>
          <a:p>
            <a:r>
              <a:rPr lang="en-US" sz="1800" b="1" i="0" u="none" strike="noStrike" dirty="0">
                <a:solidFill>
                  <a:srgbClr val="000000"/>
                </a:solidFill>
                <a:effectLst/>
                <a:latin typeface="Calibri" panose="020F0502020204030204" pitchFamily="34" charset="0"/>
              </a:rPr>
              <a:t>Are our algorithms ready for large scale L3/L4 product generation and their frequently repeated production in order to assess Earth system processes?</a:t>
            </a:r>
          </a:p>
        </p:txBody>
      </p:sp>
    </p:spTree>
    <p:extLst>
      <p:ext uri="{BB962C8B-B14F-4D97-AF65-F5344CB8AC3E}">
        <p14:creationId xmlns:p14="http://schemas.microsoft.com/office/powerpoint/2010/main" val="9709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07AFF-4ABA-4B3A-F22B-3B86D7F7AE2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7A7753-03AE-1B68-E2FA-A4A9020FAB42}"/>
              </a:ext>
            </a:extLst>
          </p:cNvPr>
          <p:cNvSpPr>
            <a:spLocks noGrp="1"/>
          </p:cNvSpPr>
          <p:nvPr>
            <p:ph type="sldNum" sz="quarter" idx="12"/>
          </p:nvPr>
        </p:nvSpPr>
        <p:spPr/>
        <p:txBody>
          <a:bodyPr/>
          <a:lstStyle/>
          <a:p>
            <a:fld id="{7745B78D-BBFA-4944-BBD5-E07BE4D896B9}" type="slidenum">
              <a:rPr lang="en-US" smtClean="0"/>
              <a:t>11</a:t>
            </a:fld>
            <a:endParaRPr lang="en-US"/>
          </a:p>
        </p:txBody>
      </p:sp>
      <p:sp>
        <p:nvSpPr>
          <p:cNvPr id="7" name="Title 1">
            <a:extLst>
              <a:ext uri="{FF2B5EF4-FFF2-40B4-BE49-F238E27FC236}">
                <a16:creationId xmlns:a16="http://schemas.microsoft.com/office/drawing/2014/main" id="{42AF1DD7-4AA2-7295-96C5-463E18BBBF28}"/>
              </a:ext>
            </a:extLst>
          </p:cNvPr>
          <p:cNvSpPr txBox="1">
            <a:spLocks/>
          </p:cNvSpPr>
          <p:nvPr/>
        </p:nvSpPr>
        <p:spPr>
          <a:xfrm>
            <a:off x="1514998" y="197889"/>
            <a:ext cx="10513715" cy="553998"/>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We are not ready</a:t>
            </a:r>
          </a:p>
        </p:txBody>
      </p:sp>
      <p:sp>
        <p:nvSpPr>
          <p:cNvPr id="9" name="Footer Placeholder 4">
            <a:extLst>
              <a:ext uri="{FF2B5EF4-FFF2-40B4-BE49-F238E27FC236}">
                <a16:creationId xmlns:a16="http://schemas.microsoft.com/office/drawing/2014/main" id="{C8B50B71-B77A-A13D-5908-AF3FA50469E1}"/>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pic>
        <p:nvPicPr>
          <p:cNvPr id="21" name="Picture 20">
            <a:extLst>
              <a:ext uri="{FF2B5EF4-FFF2-40B4-BE49-F238E27FC236}">
                <a16:creationId xmlns:a16="http://schemas.microsoft.com/office/drawing/2014/main" id="{82ED8140-33C1-BA3D-B546-A13417BB9998}"/>
              </a:ext>
            </a:extLst>
          </p:cNvPr>
          <p:cNvPicPr>
            <a:picLocks noChangeAspect="1"/>
          </p:cNvPicPr>
          <p:nvPr/>
        </p:nvPicPr>
        <p:blipFill>
          <a:blip r:embed="rId2"/>
          <a:stretch>
            <a:fillRect/>
          </a:stretch>
        </p:blipFill>
        <p:spPr>
          <a:xfrm>
            <a:off x="6261175" y="1506636"/>
            <a:ext cx="5886346" cy="3844728"/>
          </a:xfrm>
          <a:prstGeom prst="rect">
            <a:avLst/>
          </a:prstGeom>
        </p:spPr>
      </p:pic>
      <p:sp>
        <p:nvSpPr>
          <p:cNvPr id="23" name="TextBox 22">
            <a:extLst>
              <a:ext uri="{FF2B5EF4-FFF2-40B4-BE49-F238E27FC236}">
                <a16:creationId xmlns:a16="http://schemas.microsoft.com/office/drawing/2014/main" id="{B6835725-D23F-47C3-0C36-DBB350732B90}"/>
              </a:ext>
            </a:extLst>
          </p:cNvPr>
          <p:cNvSpPr txBox="1"/>
          <p:nvPr/>
        </p:nvSpPr>
        <p:spPr>
          <a:xfrm>
            <a:off x="163287" y="1166842"/>
            <a:ext cx="6097888" cy="526297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Products have been successfully generated in many locations and at many scales, BUT: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need to do this: </a:t>
            </a:r>
          </a:p>
          <a:p>
            <a:pPr marL="285750" indent="-285750">
              <a:buFontTx/>
              <a:buChar char="-"/>
            </a:pPr>
            <a:r>
              <a:rPr lang="en-US" dirty="0">
                <a:latin typeface="Arial" panose="020B0604020202020204" pitchFamily="34" charset="0"/>
                <a:cs typeface="Arial" panose="020B0604020202020204" pitchFamily="34" charset="0"/>
              </a:rPr>
              <a:t>Globally</a:t>
            </a:r>
          </a:p>
          <a:p>
            <a:pPr marL="285750" indent="-285750">
              <a:buFontTx/>
              <a:buChar char="-"/>
            </a:pPr>
            <a:r>
              <a:rPr lang="en-US" dirty="0">
                <a:latin typeface="Arial" panose="020B0604020202020204" pitchFamily="34" charset="0"/>
                <a:cs typeface="Arial" panose="020B0604020202020204" pitchFamily="34" charset="0"/>
              </a:rPr>
              <a:t>Sub-seasonally</a:t>
            </a:r>
          </a:p>
          <a:p>
            <a:pPr marL="285750" indent="-285750">
              <a:buFontTx/>
              <a:buChar char="-"/>
            </a:pPr>
            <a:r>
              <a:rPr lang="en-US" dirty="0">
                <a:latin typeface="Arial" panose="020B0604020202020204" pitchFamily="34" charset="0"/>
                <a:cs typeface="Arial" panose="020B0604020202020204" pitchFamily="34" charset="0"/>
              </a:rPr>
              <a:t>In mixed pixel and complicated canopy environments </a:t>
            </a:r>
          </a:p>
          <a:p>
            <a:pPr marL="285750" indent="-285750">
              <a:buFontTx/>
              <a:buChar char="-"/>
            </a:pPr>
            <a:r>
              <a:rPr lang="en-US" b="1" i="1" dirty="0">
                <a:latin typeface="Arial" panose="020B0604020202020204" pitchFamily="34" charset="0"/>
                <a:cs typeface="Arial" panose="020B0604020202020204" pitchFamily="34" charset="0"/>
              </a:rPr>
              <a:t>Ideally </a:t>
            </a:r>
            <a:r>
              <a:rPr lang="en-US" dirty="0">
                <a:latin typeface="Arial" panose="020B0604020202020204" pitchFamily="34" charset="0"/>
                <a:cs typeface="Arial" panose="020B0604020202020204" pitchFamily="34" charset="0"/>
              </a:rPr>
              <a:t>utilizing methods that support intercomparison of products across missions</a:t>
            </a:r>
            <a:endParaRPr lang="en-US" u="sn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And: </a:t>
            </a:r>
          </a:p>
          <a:p>
            <a:pPr marL="285750" indent="-285750">
              <a:buFontTx/>
              <a:buChar char="-"/>
            </a:pPr>
            <a:r>
              <a:rPr lang="en-US" dirty="0">
                <a:latin typeface="Arial" panose="020B0604020202020204" pitchFamily="34" charset="0"/>
                <a:cs typeface="Arial" panose="020B0604020202020204" pitchFamily="34" charset="0"/>
              </a:rPr>
              <a:t>We need a strategy for leveraging different data collection activities</a:t>
            </a:r>
          </a:p>
          <a:p>
            <a:pPr marL="285750" indent="-285750">
              <a:buFontTx/>
              <a:buChar char="-"/>
            </a:pPr>
            <a:r>
              <a:rPr lang="en-US" dirty="0">
                <a:latin typeface="Arial" panose="020B0604020202020204" pitchFamily="34" charset="0"/>
                <a:cs typeface="Arial" panose="020B0604020202020204" pitchFamily="34" charset="0"/>
              </a:rPr>
              <a:t>We need to do better error propagation</a:t>
            </a:r>
          </a:p>
          <a:p>
            <a:pPr marL="285750" indent="-285750">
              <a:buFontTx/>
              <a:buChar char="-"/>
            </a:pPr>
            <a:r>
              <a:rPr lang="en-US" dirty="0">
                <a:latin typeface="Arial" panose="020B0604020202020204" pitchFamily="34" charset="0"/>
                <a:cs typeface="Arial" panose="020B0604020202020204" pitchFamily="34" charset="0"/>
              </a:rPr>
              <a:t>We need to be able to utilize airborne training data from different sensor platforms that have different atmospheric correction algorithms</a:t>
            </a:r>
          </a:p>
          <a:p>
            <a:pPr marL="285750" indent="-285750">
              <a:buFontTx/>
              <a:buChar char="-"/>
            </a:pPr>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CAFFF109-2652-0DB5-0DCD-5B5436F12FAF}"/>
              </a:ext>
            </a:extLst>
          </p:cNvPr>
          <p:cNvSpPr txBox="1"/>
          <p:nvPr/>
        </p:nvSpPr>
        <p:spPr>
          <a:xfrm>
            <a:off x="6318691" y="5459782"/>
            <a:ext cx="5873309" cy="646331"/>
          </a:xfrm>
          <a:prstGeom prst="rect">
            <a:avLst/>
          </a:prstGeom>
          <a:noFill/>
        </p:spPr>
        <p:txBody>
          <a:bodyPr wrap="square" rtlCol="0">
            <a:spAutoFit/>
          </a:bodyPr>
          <a:lstStyle/>
          <a:p>
            <a:r>
              <a:rPr lang="en-US" dirty="0"/>
              <a:t>There are many questions that we can be answering right now leveraging existing paired airborne and field collections! </a:t>
            </a:r>
          </a:p>
        </p:txBody>
      </p:sp>
    </p:spTree>
    <p:extLst>
      <p:ext uri="{BB962C8B-B14F-4D97-AF65-F5344CB8AC3E}">
        <p14:creationId xmlns:p14="http://schemas.microsoft.com/office/powerpoint/2010/main" val="44484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B808-4093-2016-99CA-F87E64F05C48}"/>
              </a:ext>
            </a:extLst>
          </p:cNvPr>
          <p:cNvSpPr>
            <a:spLocks noGrp="1"/>
          </p:cNvSpPr>
          <p:nvPr>
            <p:ph type="title"/>
          </p:nvPr>
        </p:nvSpPr>
        <p:spPr>
          <a:xfrm>
            <a:off x="903514" y="101700"/>
            <a:ext cx="11375572" cy="701993"/>
          </a:xfrm>
        </p:spPr>
        <p:txBody>
          <a:bodyPr>
            <a:normAutofit/>
          </a:bodyPr>
          <a:lstStyle/>
          <a:p>
            <a:r>
              <a:rPr lang="en-US"/>
              <a:t>Terrestrial Vegetation: database development </a:t>
            </a:r>
          </a:p>
        </p:txBody>
      </p:sp>
      <p:sp>
        <p:nvSpPr>
          <p:cNvPr id="3" name="Content Placeholder 2">
            <a:extLst>
              <a:ext uri="{FF2B5EF4-FFF2-40B4-BE49-F238E27FC236}">
                <a16:creationId xmlns:a16="http://schemas.microsoft.com/office/drawing/2014/main" id="{A7195675-24A1-C83A-E001-BDEB593DFC0E}"/>
              </a:ext>
            </a:extLst>
          </p:cNvPr>
          <p:cNvSpPr>
            <a:spLocks noGrp="1"/>
          </p:cNvSpPr>
          <p:nvPr>
            <p:ph idx="1"/>
          </p:nvPr>
        </p:nvSpPr>
        <p:spPr>
          <a:xfrm>
            <a:off x="48623" y="1093653"/>
            <a:ext cx="7289830" cy="2704868"/>
          </a:xfrm>
        </p:spPr>
        <p:txBody>
          <a:bodyPr vert="horz" lIns="91440" tIns="45720" rIns="91440" bIns="45720" rtlCol="0" anchor="t">
            <a:normAutofit/>
          </a:bodyPr>
          <a:lstStyle/>
          <a:p>
            <a:r>
              <a:rPr lang="en-US" sz="2000" dirty="0">
                <a:ea typeface="Calibri" panose="020F0502020204030204"/>
                <a:cs typeface="Calibri" panose="020F0502020204030204"/>
              </a:rPr>
              <a:t>PLSR algorithm development requires testing database that can support updates to atmospheric correction algorithms and inputs from various campaigns/programs. </a:t>
            </a:r>
          </a:p>
          <a:p>
            <a:r>
              <a:rPr lang="en-US" sz="2000" dirty="0">
                <a:ea typeface="Calibri" panose="020F0502020204030204"/>
                <a:cs typeface="Calibri" panose="020F0502020204030204"/>
              </a:rPr>
              <a:t>Small team working on developing database structure that will support algorithm testing for </a:t>
            </a:r>
            <a:r>
              <a:rPr lang="en-US" sz="2000" b="1" dirty="0">
                <a:ea typeface="Calibri" panose="020F0502020204030204"/>
                <a:cs typeface="Calibri" panose="020F0502020204030204"/>
              </a:rPr>
              <a:t>airborne &lt;&gt; field collection</a:t>
            </a:r>
            <a:r>
              <a:rPr lang="en-US" sz="2000" dirty="0">
                <a:ea typeface="Calibri" panose="020F0502020204030204"/>
                <a:cs typeface="Calibri" panose="020F0502020204030204"/>
              </a:rPr>
              <a:t> model methods</a:t>
            </a:r>
          </a:p>
          <a:p>
            <a:r>
              <a:rPr lang="en-US" sz="2000" dirty="0">
                <a:ea typeface="Calibri" panose="020F0502020204030204"/>
                <a:cs typeface="Calibri" panose="020F0502020204030204"/>
              </a:rPr>
              <a:t>Once draft established, we will release to the community for comment, collaboration, and use</a:t>
            </a:r>
          </a:p>
        </p:txBody>
      </p:sp>
      <p:sp>
        <p:nvSpPr>
          <p:cNvPr id="4" name="Slide Number Placeholder 3">
            <a:extLst>
              <a:ext uri="{FF2B5EF4-FFF2-40B4-BE49-F238E27FC236}">
                <a16:creationId xmlns:a16="http://schemas.microsoft.com/office/drawing/2014/main" id="{E3B8A203-E4E7-BCE4-EFBE-2132708CB4A7}"/>
              </a:ext>
            </a:extLst>
          </p:cNvPr>
          <p:cNvSpPr>
            <a:spLocks noGrp="1"/>
          </p:cNvSpPr>
          <p:nvPr>
            <p:ph type="sldNum" sz="quarter" idx="12"/>
          </p:nvPr>
        </p:nvSpPr>
        <p:spPr/>
        <p:txBody>
          <a:bodyPr/>
          <a:lstStyle/>
          <a:p>
            <a:fld id="{B12B35DD-64F7-B048-B2BB-3953229FF8CC}" type="slidenum">
              <a:rPr lang="en-US" smtClean="0"/>
              <a:t>12</a:t>
            </a:fld>
            <a:endParaRPr lang="en-US"/>
          </a:p>
        </p:txBody>
      </p:sp>
      <p:sp>
        <p:nvSpPr>
          <p:cNvPr id="5" name="Footer Placeholder 4">
            <a:extLst>
              <a:ext uri="{FF2B5EF4-FFF2-40B4-BE49-F238E27FC236}">
                <a16:creationId xmlns:a16="http://schemas.microsoft.com/office/drawing/2014/main" id="{EB6387C9-77F4-6642-8533-A8F10ABCC82E}"/>
              </a:ext>
            </a:extLst>
          </p:cNvPr>
          <p:cNvSpPr>
            <a:spLocks noGrp="1"/>
          </p:cNvSpPr>
          <p:nvPr>
            <p:ph type="ftr" sz="quarter" idx="3"/>
          </p:nvPr>
        </p:nvSpPr>
        <p:spPr/>
        <p:txBody>
          <a:bodyPr/>
          <a:lstStyle/>
          <a:p>
            <a:r>
              <a:rPr lang="en-US"/>
              <a:t>SBG VSWIR Science &amp; Applications                             16 September 2024</a:t>
            </a:r>
          </a:p>
        </p:txBody>
      </p:sp>
      <p:pic>
        <p:nvPicPr>
          <p:cNvPr id="6" name="Picture 5" descr="Timeline&#10;&#10;Description automatically generated">
            <a:extLst>
              <a:ext uri="{FF2B5EF4-FFF2-40B4-BE49-F238E27FC236}">
                <a16:creationId xmlns:a16="http://schemas.microsoft.com/office/drawing/2014/main" id="{7D831E21-9836-2C8C-095C-0090DB635E4F}"/>
              </a:ext>
            </a:extLst>
          </p:cNvPr>
          <p:cNvPicPr>
            <a:picLocks noChangeAspect="1"/>
          </p:cNvPicPr>
          <p:nvPr/>
        </p:nvPicPr>
        <p:blipFill>
          <a:blip r:embed="rId2"/>
          <a:stretch>
            <a:fillRect/>
          </a:stretch>
        </p:blipFill>
        <p:spPr>
          <a:xfrm>
            <a:off x="561438" y="3798521"/>
            <a:ext cx="10795185" cy="2532332"/>
          </a:xfrm>
          <a:prstGeom prst="rect">
            <a:avLst/>
          </a:prstGeom>
        </p:spPr>
      </p:pic>
      <p:pic>
        <p:nvPicPr>
          <p:cNvPr id="1026" name="Picture 2" descr="Loop | Yoseline Angel">
            <a:extLst>
              <a:ext uri="{FF2B5EF4-FFF2-40B4-BE49-F238E27FC236}">
                <a16:creationId xmlns:a16="http://schemas.microsoft.com/office/drawing/2014/main" id="{D2271BA7-0FC1-FE11-2811-7C106ABAA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7910" y="1054008"/>
            <a:ext cx="752757" cy="7527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awn Serbin - NGEE–Tropics">
            <a:extLst>
              <a:ext uri="{FF2B5EF4-FFF2-40B4-BE49-F238E27FC236}">
                <a16:creationId xmlns:a16="http://schemas.microsoft.com/office/drawing/2014/main" id="{F15E5C0B-A86D-642E-E95B-C56A3737C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124" y="1054006"/>
            <a:ext cx="752758" cy="752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hruva Kathuria | TWRI">
            <a:extLst>
              <a:ext uri="{FF2B5EF4-FFF2-40B4-BE49-F238E27FC236}">
                <a16:creationId xmlns:a16="http://schemas.microsoft.com/office/drawing/2014/main" id="{D5FE8876-37CD-1326-4258-D36914DBE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017" y="1054006"/>
            <a:ext cx="752759" cy="7527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exey SHIKLOMANOV | Researcher ...">
            <a:extLst>
              <a:ext uri="{FF2B5EF4-FFF2-40B4-BE49-F238E27FC236}">
                <a16:creationId xmlns:a16="http://schemas.microsoft.com/office/drawing/2014/main" id="{C920C5BD-417F-808B-75CB-3E9E347F18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8230" y="1054006"/>
            <a:ext cx="752757" cy="7527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van Lang - Software Engineer - Science ...">
            <a:extLst>
              <a:ext uri="{FF2B5EF4-FFF2-40B4-BE49-F238E27FC236}">
                <a16:creationId xmlns:a16="http://schemas.microsoft.com/office/drawing/2014/main" id="{570B1B36-E8CF-5FE7-DA28-02F4EB03D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8335" y="1054006"/>
            <a:ext cx="752757" cy="7527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o - Petya K. E. Campbell">
            <a:extLst>
              <a:ext uri="{FF2B5EF4-FFF2-40B4-BE49-F238E27FC236}">
                <a16:creationId xmlns:a16="http://schemas.microsoft.com/office/drawing/2014/main" id="{5EE3AE36-8EC8-6F73-C2F3-2A0CEC6D51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7473"/>
          <a:stretch/>
        </p:blipFill>
        <p:spPr bwMode="auto">
          <a:xfrm>
            <a:off x="7447910" y="1936520"/>
            <a:ext cx="791017" cy="75275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bserving Ecosystems from Orbit">
            <a:extLst>
              <a:ext uri="{FF2B5EF4-FFF2-40B4-BE49-F238E27FC236}">
                <a16:creationId xmlns:a16="http://schemas.microsoft.com/office/drawing/2014/main" id="{53EA69F9-7044-95F6-3058-6D38836209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4890" y="1936517"/>
            <a:ext cx="763922" cy="75275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wnsend, Philip A. | Center for ...">
            <a:extLst>
              <a:ext uri="{FF2B5EF4-FFF2-40B4-BE49-F238E27FC236}">
                <a16:creationId xmlns:a16="http://schemas.microsoft.com/office/drawing/2014/main" id="{6AA38656-CBAB-1E37-5627-89562B23DE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837"/>
          <a:stretch/>
        </p:blipFill>
        <p:spPr bwMode="auto">
          <a:xfrm>
            <a:off x="9294775" y="1936517"/>
            <a:ext cx="791018" cy="7527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7126DB-B469-1BF6-9723-15B4D311599C}"/>
              </a:ext>
            </a:extLst>
          </p:cNvPr>
          <p:cNvPicPr>
            <a:picLocks noChangeAspect="1"/>
          </p:cNvPicPr>
          <p:nvPr/>
        </p:nvPicPr>
        <p:blipFill>
          <a:blip r:embed="rId11"/>
          <a:srcRect b="4440"/>
          <a:stretch/>
        </p:blipFill>
        <p:spPr>
          <a:xfrm>
            <a:off x="10204660" y="1939965"/>
            <a:ext cx="752758" cy="749310"/>
          </a:xfrm>
          <a:prstGeom prst="rect">
            <a:avLst/>
          </a:prstGeom>
        </p:spPr>
      </p:pic>
      <p:pic>
        <p:nvPicPr>
          <p:cNvPr id="1042" name="Picture 18" descr="Kyle Kovach — Spectral Biology for the ...">
            <a:extLst>
              <a:ext uri="{FF2B5EF4-FFF2-40B4-BE49-F238E27FC236}">
                <a16:creationId xmlns:a16="http://schemas.microsoft.com/office/drawing/2014/main" id="{468E0C37-2BE5-C5BE-C2F3-F9B4E57F5B0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41641" y="1936517"/>
            <a:ext cx="752759" cy="752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2A6028B-D56C-CC37-D137-8391F540390D}"/>
              </a:ext>
            </a:extLst>
          </p:cNvPr>
          <p:cNvPicPr>
            <a:picLocks noChangeAspect="1"/>
          </p:cNvPicPr>
          <p:nvPr/>
        </p:nvPicPr>
        <p:blipFill>
          <a:blip r:embed="rId13"/>
          <a:stretch>
            <a:fillRect/>
          </a:stretch>
        </p:blipFill>
        <p:spPr>
          <a:xfrm>
            <a:off x="8367397" y="2819026"/>
            <a:ext cx="791017" cy="838383"/>
          </a:xfrm>
          <a:prstGeom prst="rect">
            <a:avLst/>
          </a:prstGeom>
        </p:spPr>
      </p:pic>
      <p:pic>
        <p:nvPicPr>
          <p:cNvPr id="9" name="Picture 8">
            <a:extLst>
              <a:ext uri="{FF2B5EF4-FFF2-40B4-BE49-F238E27FC236}">
                <a16:creationId xmlns:a16="http://schemas.microsoft.com/office/drawing/2014/main" id="{7308F719-1332-B13E-AFD9-0CFF910EEB3B}"/>
              </a:ext>
            </a:extLst>
          </p:cNvPr>
          <p:cNvPicPr>
            <a:picLocks noChangeAspect="1"/>
          </p:cNvPicPr>
          <p:nvPr/>
        </p:nvPicPr>
        <p:blipFill>
          <a:blip r:embed="rId14"/>
          <a:srcRect l="12593" r="10539"/>
          <a:stretch/>
        </p:blipFill>
        <p:spPr>
          <a:xfrm>
            <a:off x="7457416" y="2819032"/>
            <a:ext cx="791018" cy="776473"/>
          </a:xfrm>
          <a:prstGeom prst="rect">
            <a:avLst/>
          </a:prstGeom>
        </p:spPr>
      </p:pic>
      <p:pic>
        <p:nvPicPr>
          <p:cNvPr id="1046" name="Picture 22" descr="srweintraub (Samantha Weintraub) · GitHub">
            <a:extLst>
              <a:ext uri="{FF2B5EF4-FFF2-40B4-BE49-F238E27FC236}">
                <a16:creationId xmlns:a16="http://schemas.microsoft.com/office/drawing/2014/main" id="{E121D297-5A78-D9B4-2741-AE9EFF42F1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6026"/>
          <a:stretch/>
        </p:blipFill>
        <p:spPr bwMode="auto">
          <a:xfrm>
            <a:off x="9294775" y="2819027"/>
            <a:ext cx="823008" cy="77341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JPL Science: Christiana Ade">
            <a:extLst>
              <a:ext uri="{FF2B5EF4-FFF2-40B4-BE49-F238E27FC236}">
                <a16:creationId xmlns:a16="http://schemas.microsoft.com/office/drawing/2014/main" id="{19392DEC-066B-5AE2-7740-3FD629C5AD6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141" r="15279"/>
          <a:stretch/>
        </p:blipFill>
        <p:spPr bwMode="auto">
          <a:xfrm>
            <a:off x="10204660" y="2836626"/>
            <a:ext cx="752758" cy="73821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 Dana Chadwick - United States ...">
            <a:extLst>
              <a:ext uri="{FF2B5EF4-FFF2-40B4-BE49-F238E27FC236}">
                <a16:creationId xmlns:a16="http://schemas.microsoft.com/office/drawing/2014/main" id="{E3749B02-6FDB-0732-39BC-E5CA3446B6A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180185" y="2836626"/>
            <a:ext cx="752759" cy="75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358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1EBC-425D-ACB4-F4A8-EF8FD0EDD1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0A520-729C-C7F2-1C90-6162442CE3F8}"/>
              </a:ext>
            </a:extLst>
          </p:cNvPr>
          <p:cNvSpPr>
            <a:spLocks noGrp="1"/>
          </p:cNvSpPr>
          <p:nvPr>
            <p:ph type="title"/>
          </p:nvPr>
        </p:nvSpPr>
        <p:spPr>
          <a:xfrm>
            <a:off x="903514" y="101700"/>
            <a:ext cx="11375572" cy="701993"/>
          </a:xfrm>
        </p:spPr>
        <p:txBody>
          <a:bodyPr>
            <a:normAutofit/>
          </a:bodyPr>
          <a:lstStyle/>
          <a:p>
            <a:r>
              <a:rPr lang="en-US"/>
              <a:t>Terrestrial Vegetation: database development </a:t>
            </a:r>
          </a:p>
        </p:txBody>
      </p:sp>
      <p:sp>
        <p:nvSpPr>
          <p:cNvPr id="4" name="Slide Number Placeholder 3">
            <a:extLst>
              <a:ext uri="{FF2B5EF4-FFF2-40B4-BE49-F238E27FC236}">
                <a16:creationId xmlns:a16="http://schemas.microsoft.com/office/drawing/2014/main" id="{6A5F981E-91D1-56BC-95E7-A93A1EBACE82}"/>
              </a:ext>
            </a:extLst>
          </p:cNvPr>
          <p:cNvSpPr>
            <a:spLocks noGrp="1"/>
          </p:cNvSpPr>
          <p:nvPr>
            <p:ph type="sldNum" sz="quarter" idx="12"/>
          </p:nvPr>
        </p:nvSpPr>
        <p:spPr/>
        <p:txBody>
          <a:bodyPr/>
          <a:lstStyle/>
          <a:p>
            <a:fld id="{B12B35DD-64F7-B048-B2BB-3953229FF8CC}" type="slidenum">
              <a:rPr lang="en-US" smtClean="0"/>
              <a:t>13</a:t>
            </a:fld>
            <a:endParaRPr lang="en-US"/>
          </a:p>
        </p:txBody>
      </p:sp>
      <p:sp>
        <p:nvSpPr>
          <p:cNvPr id="5" name="Footer Placeholder 4">
            <a:extLst>
              <a:ext uri="{FF2B5EF4-FFF2-40B4-BE49-F238E27FC236}">
                <a16:creationId xmlns:a16="http://schemas.microsoft.com/office/drawing/2014/main" id="{DEA71998-D116-A8EB-715F-4F57B647435A}"/>
              </a:ext>
            </a:extLst>
          </p:cNvPr>
          <p:cNvSpPr>
            <a:spLocks noGrp="1"/>
          </p:cNvSpPr>
          <p:nvPr>
            <p:ph type="ftr" sz="quarter" idx="3"/>
          </p:nvPr>
        </p:nvSpPr>
        <p:spPr/>
        <p:txBody>
          <a:bodyPr/>
          <a:lstStyle/>
          <a:p>
            <a:r>
              <a:rPr lang="en-US"/>
              <a:t>SBG VSWIR Science &amp; Applications                             16 September 2024</a:t>
            </a:r>
          </a:p>
        </p:txBody>
      </p:sp>
      <p:pic>
        <p:nvPicPr>
          <p:cNvPr id="14" name="Picture 13">
            <a:extLst>
              <a:ext uri="{FF2B5EF4-FFF2-40B4-BE49-F238E27FC236}">
                <a16:creationId xmlns:a16="http://schemas.microsoft.com/office/drawing/2014/main" id="{5144BE27-A3CA-06AE-E063-D0821D2B465A}"/>
              </a:ext>
            </a:extLst>
          </p:cNvPr>
          <p:cNvPicPr>
            <a:picLocks noChangeAspect="1"/>
          </p:cNvPicPr>
          <p:nvPr/>
        </p:nvPicPr>
        <p:blipFill>
          <a:blip r:embed="rId2"/>
          <a:stretch>
            <a:fillRect/>
          </a:stretch>
        </p:blipFill>
        <p:spPr>
          <a:xfrm>
            <a:off x="4833127" y="1088190"/>
            <a:ext cx="2416397" cy="4952992"/>
          </a:xfrm>
          <a:prstGeom prst="rect">
            <a:avLst/>
          </a:prstGeom>
        </p:spPr>
      </p:pic>
      <p:pic>
        <p:nvPicPr>
          <p:cNvPr id="15" name="Picture 20" descr="ang20140612t202943_reflectance.pdf">
            <a:extLst>
              <a:ext uri="{FF2B5EF4-FFF2-40B4-BE49-F238E27FC236}">
                <a16:creationId xmlns:a16="http://schemas.microsoft.com/office/drawing/2014/main" id="{E34CBC31-951C-8B27-3DC0-B0FDCAB2C7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847" y="638226"/>
            <a:ext cx="3906259" cy="30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7" descr="ang20140612t202943_radiance.pdf">
            <a:extLst>
              <a:ext uri="{FF2B5EF4-FFF2-40B4-BE49-F238E27FC236}">
                <a16:creationId xmlns:a16="http://schemas.microsoft.com/office/drawing/2014/main" id="{70F9C0BF-5036-1992-A0DA-8AB7812728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104" y="3205420"/>
            <a:ext cx="4015409" cy="3104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a:extLst>
              <a:ext uri="{FF2B5EF4-FFF2-40B4-BE49-F238E27FC236}">
                <a16:creationId xmlns:a16="http://schemas.microsoft.com/office/drawing/2014/main" id="{EE2EAADE-F4C1-B651-6104-0585A8C56073}"/>
              </a:ext>
            </a:extLst>
          </p:cNvPr>
          <p:cNvSpPr txBox="1"/>
          <p:nvPr/>
        </p:nvSpPr>
        <p:spPr>
          <a:xfrm>
            <a:off x="3234115" y="3890905"/>
            <a:ext cx="843949" cy="369332"/>
          </a:xfrm>
          <a:prstGeom prst="rect">
            <a:avLst/>
          </a:prstGeom>
          <a:noFill/>
        </p:spPr>
        <p:txBody>
          <a:bodyPr wrap="none" rtlCol="0">
            <a:spAutoFit/>
          </a:bodyPr>
          <a:lstStyle/>
          <a:p>
            <a:r>
              <a:rPr lang="en-US" dirty="0"/>
              <a:t>+ </a:t>
            </a:r>
            <a:r>
              <a:rPr lang="en-US" dirty="0" err="1"/>
              <a:t>Obs</a:t>
            </a:r>
            <a:r>
              <a:rPr lang="en-US" dirty="0"/>
              <a:t>! </a:t>
            </a:r>
          </a:p>
        </p:txBody>
      </p:sp>
      <p:sp>
        <p:nvSpPr>
          <p:cNvPr id="18" name="TextBox 17">
            <a:extLst>
              <a:ext uri="{FF2B5EF4-FFF2-40B4-BE49-F238E27FC236}">
                <a16:creationId xmlns:a16="http://schemas.microsoft.com/office/drawing/2014/main" id="{99B850DD-0DB9-439F-026E-3E6D406744A9}"/>
              </a:ext>
            </a:extLst>
          </p:cNvPr>
          <p:cNvSpPr txBox="1"/>
          <p:nvPr/>
        </p:nvSpPr>
        <p:spPr>
          <a:xfrm>
            <a:off x="7860893" y="935051"/>
            <a:ext cx="4063998" cy="748795"/>
          </a:xfrm>
          <a:prstGeom prst="rect">
            <a:avLst/>
          </a:prstGeom>
          <a:noFill/>
        </p:spPr>
        <p:txBody>
          <a:bodyPr wrap="square">
            <a:spAutoFit/>
          </a:bodyPr>
          <a:lstStyle/>
          <a:p>
            <a:pPr algn="r"/>
            <a:r>
              <a:rPr lang="en-US" sz="2133" b="1" dirty="0">
                <a:solidFill>
                  <a:srgbClr val="1B404A"/>
                </a:solidFill>
                <a:latin typeface="Arial" panose="020B0604020202020204" pitchFamily="34" charset="0"/>
                <a:cs typeface="Arial" panose="020B0604020202020204" pitchFamily="34" charset="0"/>
              </a:rPr>
              <a:t>SBG Plant Traits and Spectral (PLANTS) database</a:t>
            </a:r>
            <a:endParaRPr lang="en-US" sz="2133"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C883A8B-96E1-5E96-5F7C-7A97833BE5F9}"/>
              </a:ext>
            </a:extLst>
          </p:cNvPr>
          <p:cNvSpPr txBox="1"/>
          <p:nvPr/>
        </p:nvSpPr>
        <p:spPr>
          <a:xfrm>
            <a:off x="7705417" y="1815204"/>
            <a:ext cx="4219479" cy="1600438"/>
          </a:xfrm>
          <a:prstGeom prst="rect">
            <a:avLst/>
          </a:prstGeom>
          <a:noFill/>
        </p:spPr>
        <p:txBody>
          <a:bodyPr wrap="square">
            <a:spAutoFit/>
          </a:bodyPr>
          <a:lstStyle/>
          <a:p>
            <a:pPr algn="r"/>
            <a:r>
              <a:rPr lang="en-US" sz="1400" dirty="0">
                <a:solidFill>
                  <a:srgbClr val="7F7F7F"/>
                </a:solidFill>
                <a:latin typeface="Arial" panose="020B0604020202020204" pitchFamily="34" charset="0"/>
                <a:cs typeface="Arial" panose="020B0604020202020204" pitchFamily="34" charset="0"/>
              </a:rPr>
              <a:t>SBG PLANTS will </a:t>
            </a:r>
            <a:r>
              <a:rPr lang="en-US" sz="1400" b="1" dirty="0">
                <a:solidFill>
                  <a:srgbClr val="7F7F7F"/>
                </a:solidFill>
                <a:latin typeface="Arial" panose="020B0604020202020204" pitchFamily="34" charset="0"/>
                <a:cs typeface="Arial" panose="020B0604020202020204" pitchFamily="34" charset="0"/>
              </a:rPr>
              <a:t>facilitate the modelling of sensor-agnostic algorithms </a:t>
            </a:r>
            <a:r>
              <a:rPr lang="en-US" sz="1400" dirty="0">
                <a:solidFill>
                  <a:srgbClr val="7F7F7F"/>
                </a:solidFill>
                <a:latin typeface="Arial" panose="020B0604020202020204" pitchFamily="34" charset="0"/>
                <a:cs typeface="Arial" panose="020B0604020202020204" pitchFamily="34" charset="0"/>
              </a:rPr>
              <a:t>to retrieve the</a:t>
            </a:r>
          </a:p>
          <a:p>
            <a:pPr algn="r"/>
            <a:r>
              <a:rPr lang="en-US" sz="1400" dirty="0">
                <a:solidFill>
                  <a:srgbClr val="7F7F7F"/>
                </a:solidFill>
                <a:latin typeface="Arial" panose="020B0604020202020204" pitchFamily="34" charset="0"/>
                <a:cs typeface="Arial" panose="020B0604020202020204" pitchFamily="34" charset="0"/>
              </a:rPr>
              <a:t>SBG VSWIR terrestrial ecosystem</a:t>
            </a:r>
          </a:p>
          <a:p>
            <a:pPr algn="r"/>
            <a:r>
              <a:rPr lang="en-US" sz="1400" dirty="0">
                <a:solidFill>
                  <a:srgbClr val="7F7F7F"/>
                </a:solidFill>
                <a:latin typeface="Arial" panose="020B0604020202020204" pitchFamily="34" charset="0"/>
                <a:cs typeface="Arial" panose="020B0604020202020204" pitchFamily="34" charset="0"/>
              </a:rPr>
              <a:t>demonstration products, such as</a:t>
            </a:r>
          </a:p>
          <a:p>
            <a:pPr algn="r"/>
            <a:r>
              <a:rPr lang="en-US" sz="1400" b="1" dirty="0">
                <a:solidFill>
                  <a:srgbClr val="7F7F7F"/>
                </a:solidFill>
                <a:latin typeface="Arial" panose="020B0604020202020204" pitchFamily="34" charset="0"/>
                <a:cs typeface="Arial" panose="020B0604020202020204" pitchFamily="34" charset="0"/>
              </a:rPr>
              <a:t>canopy water content (EWT), leaf mass per area (g/m2), canopy surface nitrogen (% dry weight), and leaf water content (%).</a:t>
            </a:r>
          </a:p>
        </p:txBody>
      </p:sp>
      <p:sp>
        <p:nvSpPr>
          <p:cNvPr id="20" name="TextBox 19">
            <a:extLst>
              <a:ext uri="{FF2B5EF4-FFF2-40B4-BE49-F238E27FC236}">
                <a16:creationId xmlns:a16="http://schemas.microsoft.com/office/drawing/2014/main" id="{D6A32886-8664-0D87-44D6-2BC312818518}"/>
              </a:ext>
            </a:extLst>
          </p:cNvPr>
          <p:cNvSpPr txBox="1"/>
          <p:nvPr/>
        </p:nvSpPr>
        <p:spPr>
          <a:xfrm>
            <a:off x="7909489" y="3672245"/>
            <a:ext cx="4015402" cy="2246769"/>
          </a:xfrm>
          <a:prstGeom prst="rect">
            <a:avLst/>
          </a:prstGeom>
          <a:noFill/>
        </p:spPr>
        <p:txBody>
          <a:bodyPr wrap="square">
            <a:spAutoFit/>
          </a:bodyPr>
          <a:lstStyle>
            <a:defPPr>
              <a:defRPr lang="en-US"/>
            </a:defPPr>
            <a:lvl1pPr algn="r">
              <a:defRPr>
                <a:solidFill>
                  <a:srgbClr val="7F7F7F"/>
                </a:solidFill>
                <a:effectLst/>
                <a:latin typeface="Arial" panose="020B0604020202020204" pitchFamily="34" charset="0"/>
                <a:cs typeface="Arial" panose="020B0604020202020204" pitchFamily="34" charset="0"/>
              </a:defRPr>
            </a:lvl1pPr>
          </a:lstStyle>
          <a:p>
            <a:pPr algn="l"/>
            <a:r>
              <a:rPr lang="en-US" sz="1400" dirty="0">
                <a:latin typeface="Arial Narrow" panose="020B0604020202020204" pitchFamily="34" charset="0"/>
                <a:cs typeface="Arial Narrow" panose="020B0604020202020204" pitchFamily="34" charset="0"/>
              </a:rPr>
              <a:t>Deployed on Amazon Relational Database Services (AWS-RDS) </a:t>
            </a:r>
            <a:r>
              <a:rPr lang="en-US" sz="1400" b="1" dirty="0">
                <a:latin typeface="Arial Narrow" panose="020B0604020202020204" pitchFamily="34" charset="0"/>
                <a:cs typeface="Arial Narrow" panose="020B0604020202020204" pitchFamily="34" charset="0"/>
              </a:rPr>
              <a:t>supporting storage, indexing, and querying of spatial data. </a:t>
            </a:r>
          </a:p>
          <a:p>
            <a:pPr algn="l"/>
            <a:endParaRPr lang="en-US" sz="1400" dirty="0">
              <a:latin typeface="Arial Narrow" panose="020B0604020202020204" pitchFamily="34" charset="0"/>
              <a:cs typeface="Arial Narrow" panose="020B0604020202020204" pitchFamily="34" charset="0"/>
            </a:endParaRPr>
          </a:p>
          <a:p>
            <a:pPr algn="l"/>
            <a:endParaRPr lang="en-US" sz="1400" dirty="0">
              <a:latin typeface="Arial Narrow" panose="020B0604020202020204" pitchFamily="34" charset="0"/>
              <a:cs typeface="Arial Narrow" panose="020B0604020202020204" pitchFamily="34" charset="0"/>
            </a:endParaRPr>
          </a:p>
          <a:p>
            <a:pPr algn="l"/>
            <a:r>
              <a:rPr lang="en-US" sz="1400" b="1" dirty="0">
                <a:latin typeface="Arial Narrow" panose="020B0604020202020204" pitchFamily="34" charset="0"/>
                <a:cs typeface="Arial Narrow" panose="020B0604020202020204" pitchFamily="34" charset="0"/>
              </a:rPr>
              <a:t>Flexible</a:t>
            </a:r>
            <a:r>
              <a:rPr lang="en-US" sz="1400" dirty="0">
                <a:latin typeface="Arial Narrow" panose="020B0604020202020204" pitchFamily="34" charset="0"/>
                <a:cs typeface="Arial Narrow" panose="020B0604020202020204" pitchFamily="34" charset="0"/>
              </a:rPr>
              <a:t> and can be redesigned under a </a:t>
            </a:r>
            <a:r>
              <a:rPr lang="en-US" sz="1400" b="1" dirty="0">
                <a:latin typeface="Arial Narrow" panose="020B0604020202020204" pitchFamily="34" charset="0"/>
                <a:cs typeface="Arial Narrow" panose="020B0604020202020204" pitchFamily="34" charset="0"/>
              </a:rPr>
              <a:t>version control system</a:t>
            </a:r>
            <a:r>
              <a:rPr lang="en-US" sz="1400" dirty="0">
                <a:latin typeface="Arial Narrow" panose="020B0604020202020204" pitchFamily="34" charset="0"/>
                <a:cs typeface="Arial Narrow" panose="020B0604020202020204" pitchFamily="34" charset="0"/>
              </a:rPr>
              <a:t> to incorporate other dataset structures from the SBG community and partners (e.g., </a:t>
            </a:r>
            <a:r>
              <a:rPr lang="en-US" sz="1400" dirty="0" err="1">
                <a:latin typeface="Arial Narrow" panose="020B0604020202020204" pitchFamily="34" charset="0"/>
                <a:cs typeface="Arial Narrow" panose="020B0604020202020204" pitchFamily="34" charset="0"/>
              </a:rPr>
              <a:t>EnSpec</a:t>
            </a:r>
            <a:r>
              <a:rPr lang="en-US" sz="1400" dirty="0">
                <a:latin typeface="Arial Narrow" panose="020B0604020202020204" pitchFamily="34" charset="0"/>
                <a:cs typeface="Arial Narrow" panose="020B0604020202020204" pitchFamily="34" charset="0"/>
              </a:rPr>
              <a:t>, NEON, </a:t>
            </a:r>
            <a:r>
              <a:rPr lang="en-US" sz="1400" b="1" dirty="0">
                <a:latin typeface="Arial Narrow" panose="020B0604020202020204" pitchFamily="34" charset="0"/>
                <a:cs typeface="Arial Narrow" panose="020B0604020202020204" pitchFamily="34" charset="0"/>
              </a:rPr>
              <a:t>Your data!</a:t>
            </a:r>
            <a:r>
              <a:rPr lang="en-US" sz="1400" dirty="0">
                <a:latin typeface="Arial Narrow" panose="020B0604020202020204" pitchFamily="34" charset="0"/>
                <a:cs typeface="Arial Narrow" panose="020B0604020202020204" pitchFamily="34" charset="0"/>
              </a:rPr>
              <a:t>) in an open platform that enables </a:t>
            </a:r>
            <a:r>
              <a:rPr lang="en-US" sz="1400" b="1" dirty="0">
                <a:latin typeface="Arial Narrow" panose="020B0604020202020204" pitchFamily="34" charset="0"/>
                <a:cs typeface="Arial Narrow" panose="020B0604020202020204" pitchFamily="34" charset="0"/>
              </a:rPr>
              <a:t>findable, accessible, interoperable, and reusable data.</a:t>
            </a:r>
          </a:p>
        </p:txBody>
      </p:sp>
    </p:spTree>
    <p:extLst>
      <p:ext uri="{BB962C8B-B14F-4D97-AF65-F5344CB8AC3E}">
        <p14:creationId xmlns:p14="http://schemas.microsoft.com/office/powerpoint/2010/main" val="366582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FA6D-8EAE-98F8-7C3C-D18D161428B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DAA4611-0ED9-31B6-3A1A-DE30FD9A9A73}"/>
              </a:ext>
            </a:extLst>
          </p:cNvPr>
          <p:cNvPicPr>
            <a:picLocks noChangeAspect="1"/>
          </p:cNvPicPr>
          <p:nvPr/>
        </p:nvPicPr>
        <p:blipFill>
          <a:blip r:embed="rId2"/>
          <a:stretch>
            <a:fillRect/>
          </a:stretch>
        </p:blipFill>
        <p:spPr>
          <a:xfrm>
            <a:off x="6327436" y="1523097"/>
            <a:ext cx="5864564" cy="2886259"/>
          </a:xfrm>
          <a:prstGeom prst="rect">
            <a:avLst/>
          </a:prstGeom>
        </p:spPr>
      </p:pic>
      <p:sp>
        <p:nvSpPr>
          <p:cNvPr id="4" name="Slide Number Placeholder 3">
            <a:extLst>
              <a:ext uri="{FF2B5EF4-FFF2-40B4-BE49-F238E27FC236}">
                <a16:creationId xmlns:a16="http://schemas.microsoft.com/office/drawing/2014/main" id="{32244968-42DF-5A85-9310-6E76E385F9D9}"/>
              </a:ext>
            </a:extLst>
          </p:cNvPr>
          <p:cNvSpPr>
            <a:spLocks noGrp="1"/>
          </p:cNvSpPr>
          <p:nvPr>
            <p:ph type="sldNum" sz="quarter" idx="12"/>
          </p:nvPr>
        </p:nvSpPr>
        <p:spPr/>
        <p:txBody>
          <a:bodyPr/>
          <a:lstStyle/>
          <a:p>
            <a:fld id="{7745B78D-BBFA-4944-BBD5-E07BE4D896B9}" type="slidenum">
              <a:rPr lang="en-US" smtClean="0"/>
              <a:t>14</a:t>
            </a:fld>
            <a:endParaRPr lang="en-US"/>
          </a:p>
        </p:txBody>
      </p:sp>
      <p:sp>
        <p:nvSpPr>
          <p:cNvPr id="7" name="Title 1">
            <a:extLst>
              <a:ext uri="{FF2B5EF4-FFF2-40B4-BE49-F238E27FC236}">
                <a16:creationId xmlns:a16="http://schemas.microsoft.com/office/drawing/2014/main" id="{FB60FD85-959A-3062-5851-C98D4B417426}"/>
              </a:ext>
            </a:extLst>
          </p:cNvPr>
          <p:cNvSpPr txBox="1">
            <a:spLocks/>
          </p:cNvSpPr>
          <p:nvPr/>
        </p:nvSpPr>
        <p:spPr>
          <a:xfrm>
            <a:off x="1256980" y="188027"/>
            <a:ext cx="10935020" cy="553998"/>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We are not ready… but we will be. </a:t>
            </a:r>
          </a:p>
        </p:txBody>
      </p:sp>
      <p:sp>
        <p:nvSpPr>
          <p:cNvPr id="9" name="Footer Placeholder 4">
            <a:extLst>
              <a:ext uri="{FF2B5EF4-FFF2-40B4-BE49-F238E27FC236}">
                <a16:creationId xmlns:a16="http://schemas.microsoft.com/office/drawing/2014/main" id="{05D0C66A-0BFA-303E-C598-1F5379341406}"/>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pic>
        <p:nvPicPr>
          <p:cNvPr id="2" name="Picture 1">
            <a:extLst>
              <a:ext uri="{FF2B5EF4-FFF2-40B4-BE49-F238E27FC236}">
                <a16:creationId xmlns:a16="http://schemas.microsoft.com/office/drawing/2014/main" id="{B06508E0-34C3-1981-C706-BB24D16F56B7}"/>
              </a:ext>
            </a:extLst>
          </p:cNvPr>
          <p:cNvPicPr>
            <a:picLocks noChangeAspect="1"/>
          </p:cNvPicPr>
          <p:nvPr/>
        </p:nvPicPr>
        <p:blipFill>
          <a:blip r:embed="rId3"/>
          <a:stretch>
            <a:fillRect/>
          </a:stretch>
        </p:blipFill>
        <p:spPr>
          <a:xfrm>
            <a:off x="365100" y="1932292"/>
            <a:ext cx="2222105" cy="4554744"/>
          </a:xfrm>
          <a:prstGeom prst="rect">
            <a:avLst/>
          </a:prstGeom>
        </p:spPr>
      </p:pic>
      <p:sp>
        <p:nvSpPr>
          <p:cNvPr id="3" name="TextBox 2">
            <a:extLst>
              <a:ext uri="{FF2B5EF4-FFF2-40B4-BE49-F238E27FC236}">
                <a16:creationId xmlns:a16="http://schemas.microsoft.com/office/drawing/2014/main" id="{21CBC099-7808-3948-BD7F-B7E28984FC07}"/>
              </a:ext>
            </a:extLst>
          </p:cNvPr>
          <p:cNvSpPr txBox="1"/>
          <p:nvPr/>
        </p:nvSpPr>
        <p:spPr>
          <a:xfrm>
            <a:off x="0" y="942014"/>
            <a:ext cx="2983832" cy="1077026"/>
          </a:xfrm>
          <a:prstGeom prst="rect">
            <a:avLst/>
          </a:prstGeom>
          <a:noFill/>
        </p:spPr>
        <p:txBody>
          <a:bodyPr wrap="square">
            <a:spAutoFit/>
          </a:bodyPr>
          <a:lstStyle/>
          <a:p>
            <a:pPr algn="r"/>
            <a:r>
              <a:rPr lang="en-US" sz="2133" b="1" dirty="0">
                <a:solidFill>
                  <a:srgbClr val="1B404A"/>
                </a:solidFill>
                <a:latin typeface="Arial" panose="020B0604020202020204" pitchFamily="34" charset="0"/>
                <a:cs typeface="Arial" panose="020B0604020202020204" pitchFamily="34" charset="0"/>
              </a:rPr>
              <a:t>SBG Plant Traits and Spectral (PLANTS) database</a:t>
            </a:r>
            <a:endParaRPr lang="en-US" sz="2133"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A76A32E-DBCF-7D5F-41C0-45BB7E244B3D}"/>
              </a:ext>
            </a:extLst>
          </p:cNvPr>
          <p:cNvPicPr>
            <a:picLocks noChangeAspect="1"/>
          </p:cNvPicPr>
          <p:nvPr/>
        </p:nvPicPr>
        <p:blipFill>
          <a:blip r:embed="rId4"/>
          <a:stretch>
            <a:fillRect/>
          </a:stretch>
        </p:blipFill>
        <p:spPr>
          <a:xfrm>
            <a:off x="3275053" y="3632645"/>
            <a:ext cx="2479344" cy="1590842"/>
          </a:xfrm>
          <a:prstGeom prst="rect">
            <a:avLst/>
          </a:prstGeom>
        </p:spPr>
      </p:pic>
      <p:pic>
        <p:nvPicPr>
          <p:cNvPr id="6" name="Picture 5">
            <a:extLst>
              <a:ext uri="{FF2B5EF4-FFF2-40B4-BE49-F238E27FC236}">
                <a16:creationId xmlns:a16="http://schemas.microsoft.com/office/drawing/2014/main" id="{E027801A-B1B8-9529-5C39-B5EA8719E66B}"/>
              </a:ext>
            </a:extLst>
          </p:cNvPr>
          <p:cNvPicPr>
            <a:picLocks noChangeAspect="1"/>
          </p:cNvPicPr>
          <p:nvPr/>
        </p:nvPicPr>
        <p:blipFill>
          <a:blip r:embed="rId5"/>
          <a:stretch>
            <a:fillRect/>
          </a:stretch>
        </p:blipFill>
        <p:spPr>
          <a:xfrm>
            <a:off x="3416175" y="5284175"/>
            <a:ext cx="1677569" cy="616620"/>
          </a:xfrm>
          <a:prstGeom prst="rect">
            <a:avLst/>
          </a:prstGeom>
        </p:spPr>
      </p:pic>
      <p:pic>
        <p:nvPicPr>
          <p:cNvPr id="8" name="Picture 7">
            <a:extLst>
              <a:ext uri="{FF2B5EF4-FFF2-40B4-BE49-F238E27FC236}">
                <a16:creationId xmlns:a16="http://schemas.microsoft.com/office/drawing/2014/main" id="{167036B5-7962-42C5-3A8F-B87D64E1A7DB}"/>
              </a:ext>
            </a:extLst>
          </p:cNvPr>
          <p:cNvPicPr>
            <a:picLocks noChangeAspect="1"/>
          </p:cNvPicPr>
          <p:nvPr/>
        </p:nvPicPr>
        <p:blipFill>
          <a:blip r:embed="rId6"/>
          <a:stretch>
            <a:fillRect/>
          </a:stretch>
        </p:blipFill>
        <p:spPr>
          <a:xfrm>
            <a:off x="3416175" y="1711073"/>
            <a:ext cx="2197100" cy="914400"/>
          </a:xfrm>
          <a:prstGeom prst="rect">
            <a:avLst/>
          </a:prstGeom>
        </p:spPr>
      </p:pic>
      <p:pic>
        <p:nvPicPr>
          <p:cNvPr id="10" name="Picture 9">
            <a:extLst>
              <a:ext uri="{FF2B5EF4-FFF2-40B4-BE49-F238E27FC236}">
                <a16:creationId xmlns:a16="http://schemas.microsoft.com/office/drawing/2014/main" id="{ECF9A004-9F1A-9C4F-C901-960157F0147E}"/>
              </a:ext>
            </a:extLst>
          </p:cNvPr>
          <p:cNvPicPr>
            <a:picLocks noChangeAspect="1"/>
          </p:cNvPicPr>
          <p:nvPr/>
        </p:nvPicPr>
        <p:blipFill>
          <a:blip r:embed="rId7"/>
          <a:stretch>
            <a:fillRect/>
          </a:stretch>
        </p:blipFill>
        <p:spPr>
          <a:xfrm>
            <a:off x="3416175" y="2875561"/>
            <a:ext cx="1956468" cy="493030"/>
          </a:xfrm>
          <a:prstGeom prst="rect">
            <a:avLst/>
          </a:prstGeom>
        </p:spPr>
      </p:pic>
      <p:sp>
        <p:nvSpPr>
          <p:cNvPr id="11" name="TextBox 10">
            <a:extLst>
              <a:ext uri="{FF2B5EF4-FFF2-40B4-BE49-F238E27FC236}">
                <a16:creationId xmlns:a16="http://schemas.microsoft.com/office/drawing/2014/main" id="{EA10A5D5-3866-16C3-BCD4-E449091A8A71}"/>
              </a:ext>
            </a:extLst>
          </p:cNvPr>
          <p:cNvSpPr txBox="1"/>
          <p:nvPr/>
        </p:nvSpPr>
        <p:spPr>
          <a:xfrm>
            <a:off x="3348932" y="5900795"/>
            <a:ext cx="1241237" cy="369332"/>
          </a:xfrm>
          <a:prstGeom prst="rect">
            <a:avLst/>
          </a:prstGeom>
          <a:noFill/>
        </p:spPr>
        <p:txBody>
          <a:bodyPr wrap="none" rtlCol="0">
            <a:spAutoFit/>
          </a:bodyPr>
          <a:lstStyle/>
          <a:p>
            <a:r>
              <a:rPr lang="en-US" dirty="0"/>
              <a:t>And more! </a:t>
            </a:r>
          </a:p>
        </p:txBody>
      </p:sp>
      <p:pic>
        <p:nvPicPr>
          <p:cNvPr id="12" name="Picture 11">
            <a:extLst>
              <a:ext uri="{FF2B5EF4-FFF2-40B4-BE49-F238E27FC236}">
                <a16:creationId xmlns:a16="http://schemas.microsoft.com/office/drawing/2014/main" id="{2A4A5CEF-6579-4886-E27A-3A6D5F7EDA96}"/>
              </a:ext>
            </a:extLst>
          </p:cNvPr>
          <p:cNvPicPr>
            <a:picLocks noChangeAspect="1"/>
          </p:cNvPicPr>
          <p:nvPr/>
        </p:nvPicPr>
        <p:blipFill>
          <a:blip r:embed="rId8"/>
          <a:stretch>
            <a:fillRect/>
          </a:stretch>
        </p:blipFill>
        <p:spPr>
          <a:xfrm>
            <a:off x="11138304" y="1523097"/>
            <a:ext cx="1070749" cy="1070749"/>
          </a:xfrm>
          <a:prstGeom prst="rect">
            <a:avLst/>
          </a:prstGeom>
        </p:spPr>
      </p:pic>
      <p:pic>
        <p:nvPicPr>
          <p:cNvPr id="1026" name="Picture 2" descr="ESA - CHIME">
            <a:extLst>
              <a:ext uri="{FF2B5EF4-FFF2-40B4-BE49-F238E27FC236}">
                <a16:creationId xmlns:a16="http://schemas.microsoft.com/office/drawing/2014/main" id="{D0B65840-49FF-3E3C-4635-C1F20B1CAF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4983" y="4842351"/>
            <a:ext cx="1350764" cy="1350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RS ISS Remote Sensing Systems">
            <a:extLst>
              <a:ext uri="{FF2B5EF4-FFF2-40B4-BE49-F238E27FC236}">
                <a16:creationId xmlns:a16="http://schemas.microsoft.com/office/drawing/2014/main" id="{CC64671C-1261-7806-8BF0-8B766061EFC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715" t="8960" r="24424" b="4749"/>
          <a:stretch/>
        </p:blipFill>
        <p:spPr bwMode="auto">
          <a:xfrm>
            <a:off x="8176143" y="5653954"/>
            <a:ext cx="1604880" cy="7387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MAP">
            <a:extLst>
              <a:ext uri="{FF2B5EF4-FFF2-40B4-BE49-F238E27FC236}">
                <a16:creationId xmlns:a16="http://schemas.microsoft.com/office/drawing/2014/main" id="{C0532B92-B611-B7FB-454B-4FCB4A705A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3493" y="4787965"/>
            <a:ext cx="1514951" cy="103978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AE7006-3EF4-6569-439A-C4783ACCD94B}"/>
              </a:ext>
            </a:extLst>
          </p:cNvPr>
          <p:cNvSpPr txBox="1"/>
          <p:nvPr/>
        </p:nvSpPr>
        <p:spPr>
          <a:xfrm>
            <a:off x="3510965" y="992520"/>
            <a:ext cx="2295565" cy="369332"/>
          </a:xfrm>
          <a:prstGeom prst="rect">
            <a:avLst/>
          </a:prstGeom>
          <a:noFill/>
        </p:spPr>
        <p:txBody>
          <a:bodyPr wrap="none" rtlCol="0">
            <a:spAutoFit/>
          </a:bodyPr>
          <a:lstStyle/>
          <a:p>
            <a:r>
              <a:rPr lang="en-US" dirty="0"/>
              <a:t>Paired field collections</a:t>
            </a:r>
          </a:p>
        </p:txBody>
      </p:sp>
      <p:pic>
        <p:nvPicPr>
          <p:cNvPr id="1032" name="Picture 8" descr="TITLE OF PRESENTATION">
            <a:extLst>
              <a:ext uri="{FF2B5EF4-FFF2-40B4-BE49-F238E27FC236}">
                <a16:creationId xmlns:a16="http://schemas.microsoft.com/office/drawing/2014/main" id="{456F2178-5C5B-2754-9E80-1FE479215B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40371" y="4545577"/>
            <a:ext cx="1344762" cy="13507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930B4DA-0B30-04A3-F99A-E2F1147B3DBF}"/>
              </a:ext>
            </a:extLst>
          </p:cNvPr>
          <p:cNvSpPr txBox="1"/>
          <p:nvPr/>
        </p:nvSpPr>
        <p:spPr>
          <a:xfrm>
            <a:off x="6723493" y="990354"/>
            <a:ext cx="5225982" cy="369332"/>
          </a:xfrm>
          <a:prstGeom prst="rect">
            <a:avLst/>
          </a:prstGeom>
          <a:noFill/>
        </p:spPr>
        <p:txBody>
          <a:bodyPr wrap="none" rtlCol="0">
            <a:spAutoFit/>
          </a:bodyPr>
          <a:lstStyle/>
          <a:p>
            <a:r>
              <a:rPr lang="en-US" dirty="0"/>
              <a:t>Increasingly global coverage from spaceborne sensors</a:t>
            </a:r>
          </a:p>
        </p:txBody>
      </p:sp>
    </p:spTree>
    <p:extLst>
      <p:ext uri="{BB962C8B-B14F-4D97-AF65-F5344CB8AC3E}">
        <p14:creationId xmlns:p14="http://schemas.microsoft.com/office/powerpoint/2010/main" val="1083324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AF1E-DEE2-8263-F932-7A11F9159E7A}"/>
              </a:ext>
            </a:extLst>
          </p:cNvPr>
          <p:cNvSpPr>
            <a:spLocks noGrp="1"/>
          </p:cNvSpPr>
          <p:nvPr>
            <p:ph type="title"/>
          </p:nvPr>
        </p:nvSpPr>
        <p:spPr>
          <a:xfrm>
            <a:off x="1283369" y="61747"/>
            <a:ext cx="9865600" cy="701993"/>
          </a:xfrm>
        </p:spPr>
        <p:txBody>
          <a:bodyPr/>
          <a:lstStyle/>
          <a:p>
            <a:r>
              <a:rPr lang="en-US" dirty="0"/>
              <a:t>We learn by doing</a:t>
            </a:r>
          </a:p>
        </p:txBody>
      </p:sp>
      <p:sp>
        <p:nvSpPr>
          <p:cNvPr id="4" name="Slide Number Placeholder 3">
            <a:extLst>
              <a:ext uri="{FF2B5EF4-FFF2-40B4-BE49-F238E27FC236}">
                <a16:creationId xmlns:a16="http://schemas.microsoft.com/office/drawing/2014/main" id="{43290182-B31D-045F-1E3D-DE428F242DD9}"/>
              </a:ext>
            </a:extLst>
          </p:cNvPr>
          <p:cNvSpPr>
            <a:spLocks noGrp="1"/>
          </p:cNvSpPr>
          <p:nvPr>
            <p:ph type="sldNum" sz="quarter" idx="12"/>
          </p:nvPr>
        </p:nvSpPr>
        <p:spPr/>
        <p:txBody>
          <a:bodyPr/>
          <a:lstStyle/>
          <a:p>
            <a:fld id="{B12B35DD-64F7-B048-B2BB-3953229FF8CC}" type="slidenum">
              <a:rPr lang="en-US" smtClean="0"/>
              <a:t>15</a:t>
            </a:fld>
            <a:endParaRPr lang="en-US"/>
          </a:p>
        </p:txBody>
      </p:sp>
      <p:sp>
        <p:nvSpPr>
          <p:cNvPr id="5" name="Footer Placeholder 4">
            <a:extLst>
              <a:ext uri="{FF2B5EF4-FFF2-40B4-BE49-F238E27FC236}">
                <a16:creationId xmlns:a16="http://schemas.microsoft.com/office/drawing/2014/main" id="{EC09CE03-8BA6-6740-8089-5FD08B2F0A5F}"/>
              </a:ext>
            </a:extLst>
          </p:cNvPr>
          <p:cNvSpPr>
            <a:spLocks noGrp="1"/>
          </p:cNvSpPr>
          <p:nvPr>
            <p:ph type="ftr" sz="quarter" idx="3"/>
          </p:nvPr>
        </p:nvSpPr>
        <p:spPr/>
        <p:txBody>
          <a:bodyPr/>
          <a:lstStyle/>
          <a:p>
            <a:r>
              <a:rPr lang="en-US"/>
              <a:t>SBG VSWIR Science &amp; Applications                             16 September 2024</a:t>
            </a:r>
          </a:p>
        </p:txBody>
      </p:sp>
      <p:pic>
        <p:nvPicPr>
          <p:cNvPr id="10" name="Picture 9">
            <a:extLst>
              <a:ext uri="{FF2B5EF4-FFF2-40B4-BE49-F238E27FC236}">
                <a16:creationId xmlns:a16="http://schemas.microsoft.com/office/drawing/2014/main" id="{1703227E-7FB0-4C00-A973-018ACF5874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6224" y="1203157"/>
            <a:ext cx="10750399" cy="4917121"/>
          </a:xfrm>
          <a:prstGeom prst="rect">
            <a:avLst/>
          </a:prstGeom>
        </p:spPr>
      </p:pic>
      <p:pic>
        <p:nvPicPr>
          <p:cNvPr id="11" name="Picture 10">
            <a:extLst>
              <a:ext uri="{FF2B5EF4-FFF2-40B4-BE49-F238E27FC236}">
                <a16:creationId xmlns:a16="http://schemas.microsoft.com/office/drawing/2014/main" id="{0F1FD66D-AE94-9AB9-68E1-CD57581154BD}"/>
              </a:ext>
            </a:extLst>
          </p:cNvPr>
          <p:cNvPicPr>
            <a:picLocks noChangeAspect="1"/>
          </p:cNvPicPr>
          <p:nvPr/>
        </p:nvPicPr>
        <p:blipFill>
          <a:blip r:embed="rId3"/>
          <a:stretch>
            <a:fillRect/>
          </a:stretch>
        </p:blipFill>
        <p:spPr>
          <a:xfrm>
            <a:off x="606224" y="1203157"/>
            <a:ext cx="1070749" cy="1070749"/>
          </a:xfrm>
          <a:prstGeom prst="rect">
            <a:avLst/>
          </a:prstGeom>
        </p:spPr>
      </p:pic>
    </p:spTree>
    <p:extLst>
      <p:ext uri="{BB962C8B-B14F-4D97-AF65-F5344CB8AC3E}">
        <p14:creationId xmlns:p14="http://schemas.microsoft.com/office/powerpoint/2010/main" val="169468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B335FE-DE51-4CFD-ABD9-106FE18D7B51}"/>
              </a:ext>
            </a:extLst>
          </p:cNvPr>
          <p:cNvSpPr/>
          <p:nvPr/>
        </p:nvSpPr>
        <p:spPr>
          <a:xfrm>
            <a:off x="143435" y="885719"/>
            <a:ext cx="11817659" cy="4749826"/>
          </a:xfrm>
          <a:prstGeom prst="rect">
            <a:avLst/>
          </a:prstGeom>
          <a:noFill/>
          <a:ln>
            <a:solidFill>
              <a:schemeClr val="bg1"/>
            </a:solidFill>
          </a:ln>
        </p:spPr>
        <p:txBody>
          <a:bodyPr wrap="square" lIns="91440" tIns="45720" rIns="91440" bIns="45720" anchor="t">
            <a:spAutoFit/>
          </a:bodyPr>
          <a:lstStyle/>
          <a:p>
            <a:pPr>
              <a:lnSpc>
                <a:spcPts val="1800"/>
              </a:lnSpc>
            </a:pPr>
            <a:r>
              <a:rPr lang="en-US">
                <a:solidFill>
                  <a:srgbClr val="212121"/>
                </a:solidFill>
                <a:ea typeface="Times New Roman" panose="02020603050405020304" pitchFamily="18" charset="0"/>
              </a:rPr>
              <a:t>The SBG Research and Applications Traceability Matrix (SATM) follows the National Academies 2017 decadal survey directions for desired capabilities. Key performance parameter ranges for the VSWIR instrument, derived from the SATM are shown below.</a:t>
            </a:r>
            <a:endParaRPr lang="en-US">
              <a:ea typeface="Calibri" panose="020F050202020403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b="1">
                <a:ea typeface="Times New Roman" panose="02020603050405020304" pitchFamily="18" charset="0"/>
              </a:rPr>
              <a:t>Spectral Range: 380-2500 nm</a:t>
            </a:r>
            <a:endParaRPr lang="en-US" b="1">
              <a:ea typeface="Calibri" panose="020F0502020204030204" pitchFamily="34" charset="0"/>
              <a:cs typeface="Calibri"/>
            </a:endParaRPr>
          </a:p>
          <a:p>
            <a:pPr marL="342900" indent="-342900">
              <a:lnSpc>
                <a:spcPct val="107000"/>
              </a:lnSpc>
              <a:spcAft>
                <a:spcPts val="800"/>
              </a:spcAft>
              <a:buFont typeface="+mj-lt"/>
              <a:buAutoNum type="arabicPeriod"/>
              <a:tabLst>
                <a:tab pos="457200" algn="l"/>
              </a:tabLst>
            </a:pPr>
            <a:r>
              <a:rPr lang="en-US">
                <a:solidFill>
                  <a:srgbClr val="212121"/>
                </a:solidFill>
                <a:ea typeface="Times New Roman" panose="02020603050405020304" pitchFamily="18" charset="0"/>
              </a:rPr>
              <a:t>Spectral Bands: Between 8 to 12</a:t>
            </a:r>
            <a:r>
              <a:rPr lang="en-US" b="1">
                <a:solidFill>
                  <a:srgbClr val="212121"/>
                </a:solidFill>
                <a:ea typeface="Times New Roman" panose="02020603050405020304" pitchFamily="18" charset="0"/>
              </a:rPr>
              <a:t> nm</a:t>
            </a:r>
            <a:r>
              <a:rPr lang="en-US">
                <a:solidFill>
                  <a:srgbClr val="212121"/>
                </a:solidFill>
                <a:ea typeface="Times New Roman" panose="02020603050405020304" pitchFamily="18" charset="0"/>
              </a:rPr>
              <a:t> with continuous spectral coverage</a:t>
            </a:r>
            <a:endParaRPr lang="en-US">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a:solidFill>
                  <a:srgbClr val="212121"/>
                </a:solidFill>
                <a:ea typeface="Times New Roman" panose="02020603050405020304" pitchFamily="18" charset="0"/>
              </a:rPr>
              <a:t>Radiometric and Signal to noise (SNR) performance: </a:t>
            </a:r>
            <a:r>
              <a:rPr lang="en-US" b="1">
                <a:solidFill>
                  <a:srgbClr val="212121"/>
                </a:solidFill>
                <a:ea typeface="Times New Roman" panose="02020603050405020304" pitchFamily="18" charset="0"/>
              </a:rPr>
              <a:t>SNR ≥400 VNIR and SNR ≥250 SWIR</a:t>
            </a:r>
            <a:r>
              <a:rPr lang="en-US">
                <a:solidFill>
                  <a:srgbClr val="212121"/>
                </a:solidFill>
                <a:ea typeface="Times New Roman" panose="02020603050405020304" pitchFamily="18" charset="0"/>
              </a:rPr>
              <a:t> at 25% reflectance, &lt;5% absolute radiometric uncertainty with </a:t>
            </a:r>
            <a:r>
              <a:rPr lang="en-US" b="1">
                <a:ea typeface="Times New Roman" panose="02020603050405020304" pitchFamily="18" charset="0"/>
              </a:rPr>
              <a:t>high uniformity</a:t>
            </a:r>
            <a:r>
              <a:rPr lang="en-US">
                <a:solidFill>
                  <a:srgbClr val="212121"/>
                </a:solidFill>
                <a:ea typeface="Times New Roman" panose="02020603050405020304" pitchFamily="18" charset="0"/>
              </a:rPr>
              <a:t>, low stray-light, and low polarization sensitivity needed to meet key RA objectives</a:t>
            </a:r>
            <a:endParaRPr lang="en-US">
              <a:solidFill>
                <a:srgbClr val="212121"/>
              </a:solidFill>
              <a:ea typeface="Calibri" panose="020F0502020204030204" pitchFamily="34" charset="0"/>
              <a:cs typeface="Calibri"/>
            </a:endParaRPr>
          </a:p>
          <a:p>
            <a:pPr marL="342900" indent="-342900">
              <a:lnSpc>
                <a:spcPct val="107000"/>
              </a:lnSpc>
              <a:spcAft>
                <a:spcPts val="800"/>
              </a:spcAft>
              <a:buFont typeface="+mj-lt"/>
              <a:buAutoNum type="arabicPeriod"/>
              <a:tabLst>
                <a:tab pos="457200" algn="l"/>
              </a:tabLst>
            </a:pPr>
            <a:r>
              <a:rPr lang="en-US">
                <a:solidFill>
                  <a:srgbClr val="212121"/>
                </a:solidFill>
                <a:ea typeface="Times New Roman" panose="02020603050405020304" pitchFamily="18" charset="0"/>
              </a:rPr>
              <a:t>Ground Sampling Distance (GSD) at nadir: </a:t>
            </a:r>
            <a:r>
              <a:rPr lang="en-US" b="1">
                <a:solidFill>
                  <a:srgbClr val="212121"/>
                </a:solidFill>
                <a:ea typeface="Times New Roman" panose="02020603050405020304" pitchFamily="18" charset="0"/>
              </a:rPr>
              <a:t>31 to 35 m</a:t>
            </a:r>
            <a:endParaRPr lang="en-US" b="1">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a:solidFill>
                  <a:srgbClr val="212121"/>
                </a:solidFill>
                <a:ea typeface="Times New Roman" panose="02020603050405020304" pitchFamily="18" charset="0"/>
              </a:rPr>
              <a:t>Revisit Period: </a:t>
            </a:r>
            <a:r>
              <a:rPr lang="en-US" b="1">
                <a:solidFill>
                  <a:srgbClr val="212121"/>
                </a:solidFill>
                <a:ea typeface="Times New Roman" panose="02020603050405020304" pitchFamily="18" charset="0"/>
              </a:rPr>
              <a:t>≤16 days</a:t>
            </a:r>
            <a:r>
              <a:rPr lang="en-US">
                <a:solidFill>
                  <a:srgbClr val="212121"/>
                </a:solidFill>
                <a:ea typeface="Times New Roman" panose="02020603050405020304" pitchFamily="18" charset="0"/>
              </a:rPr>
              <a:t> at the equator</a:t>
            </a:r>
            <a:endParaRPr lang="en-US">
              <a:solidFill>
                <a:srgbClr val="212121"/>
              </a:solidFill>
              <a:ea typeface="Calibri" panose="020F050202020403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a:solidFill>
                  <a:srgbClr val="212121"/>
                </a:solidFill>
                <a:ea typeface="Times New Roman" panose="02020603050405020304" pitchFamily="18" charset="0"/>
              </a:rPr>
              <a:t>Coverage: </a:t>
            </a:r>
            <a:r>
              <a:rPr lang="en-US" b="1">
                <a:solidFill>
                  <a:srgbClr val="212121"/>
                </a:solidFill>
                <a:ea typeface="Times New Roman" panose="02020603050405020304" pitchFamily="18" charset="0"/>
              </a:rPr>
              <a:t>All global land, inland waters, and coastal oceans</a:t>
            </a:r>
            <a:endParaRPr lang="en-US" b="1">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a:solidFill>
                  <a:srgbClr val="212121"/>
                </a:solidFill>
                <a:ea typeface="Times New Roman" panose="02020603050405020304" pitchFamily="18" charset="0"/>
              </a:rPr>
              <a:t>Local Time for Acquisition: Between 10:30 to 11:30 AM</a:t>
            </a:r>
            <a:endParaRPr lang="en-US">
              <a:solidFill>
                <a:srgbClr val="212121"/>
              </a:solidFill>
              <a:ea typeface="Calibri" panose="020F050202020403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a:solidFill>
                  <a:srgbClr val="212121"/>
                </a:solidFill>
                <a:ea typeface="Times New Roman" panose="02020603050405020304" pitchFamily="18" charset="0"/>
              </a:rPr>
              <a:t>Stability and duration: Measurements must be able to detect changes for addressing dynamics of the Earth System over the prime mission lifetime of 3 years with possible extensions</a:t>
            </a:r>
            <a:endParaRPr lang="en-US">
              <a:solidFill>
                <a:srgbClr val="212121"/>
              </a:solidFill>
              <a:ea typeface="Calibri" panose="020F0502020204030204" pitchFamily="34" charset="0"/>
            </a:endParaRPr>
          </a:p>
        </p:txBody>
      </p:sp>
      <p:sp>
        <p:nvSpPr>
          <p:cNvPr id="6" name="Title 5">
            <a:extLst>
              <a:ext uri="{FF2B5EF4-FFF2-40B4-BE49-F238E27FC236}">
                <a16:creationId xmlns:a16="http://schemas.microsoft.com/office/drawing/2014/main" id="{543958D2-BDE1-4F28-887A-85E19DFF062D}"/>
              </a:ext>
            </a:extLst>
          </p:cNvPr>
          <p:cNvSpPr>
            <a:spLocks noGrp="1"/>
          </p:cNvSpPr>
          <p:nvPr>
            <p:ph type="title"/>
          </p:nvPr>
        </p:nvSpPr>
        <p:spPr>
          <a:xfrm>
            <a:off x="956972" y="4641"/>
            <a:ext cx="10741969" cy="818540"/>
          </a:xfrm>
        </p:spPr>
        <p:txBody>
          <a:bodyPr>
            <a:noAutofit/>
          </a:bodyPr>
          <a:lstStyle/>
          <a:p>
            <a:pPr algn="ctr"/>
            <a:r>
              <a:rPr lang="en-US" sz="2800">
                <a:latin typeface="Arial"/>
                <a:ea typeface="Arial Narrow" charset="0"/>
                <a:cs typeface="Arial"/>
              </a:rPr>
              <a:t>SBG VSWIR Observation Requirements from Decadal Survey Substantiated and Refined with Studies and Analysis</a:t>
            </a:r>
            <a:endParaRPr lang="en-US" sz="2800">
              <a:cs typeface="Calibri" panose="020F0502020204030204"/>
            </a:endParaRPr>
          </a:p>
        </p:txBody>
      </p:sp>
      <p:sp>
        <p:nvSpPr>
          <p:cNvPr id="7" name="Title 1">
            <a:extLst>
              <a:ext uri="{FF2B5EF4-FFF2-40B4-BE49-F238E27FC236}">
                <a16:creationId xmlns:a16="http://schemas.microsoft.com/office/drawing/2014/main" id="{BDEF0987-EFE7-43BB-A999-D020E2EF740B}"/>
              </a:ext>
            </a:extLst>
          </p:cNvPr>
          <p:cNvSpPr txBox="1">
            <a:spLocks/>
          </p:cNvSpPr>
          <p:nvPr/>
        </p:nvSpPr>
        <p:spPr>
          <a:xfrm>
            <a:off x="1109372" y="157041"/>
            <a:ext cx="10396827" cy="818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3600"/>
          </a:p>
        </p:txBody>
      </p:sp>
      <p:sp>
        <p:nvSpPr>
          <p:cNvPr id="8" name="Rectangle 7">
            <a:extLst>
              <a:ext uri="{FF2B5EF4-FFF2-40B4-BE49-F238E27FC236}">
                <a16:creationId xmlns:a16="http://schemas.microsoft.com/office/drawing/2014/main" id="{8FCE86E6-432A-4314-BED7-7DEE52E7BA5D}"/>
              </a:ext>
            </a:extLst>
          </p:cNvPr>
          <p:cNvSpPr/>
          <p:nvPr/>
        </p:nvSpPr>
        <p:spPr>
          <a:xfrm>
            <a:off x="96268" y="5646909"/>
            <a:ext cx="11467082" cy="738664"/>
          </a:xfrm>
          <a:prstGeom prst="rect">
            <a:avLst/>
          </a:prstGeom>
          <a:ln w="28575">
            <a:solidFill>
              <a:schemeClr val="tx1"/>
            </a:solidFill>
          </a:ln>
        </p:spPr>
        <p:txBody>
          <a:bodyPr wrap="square">
            <a:spAutoFit/>
          </a:bodyPr>
          <a:lstStyle/>
          <a:p>
            <a:r>
              <a:rPr lang="en-US" sz="1400" b="1">
                <a:latin typeface="Arial" panose="020B0604020202020204" pitchFamily="34" charset="0"/>
                <a:cs typeface="Arial" panose="020B0604020202020204" pitchFamily="34" charset="0"/>
              </a:rPr>
              <a:t>Consistent with notional DS Observable from page B-17:  </a:t>
            </a:r>
            <a:r>
              <a:rPr lang="en-US" sz="1400">
                <a:latin typeface="Arial" panose="020B0604020202020204" pitchFamily="34" charset="0"/>
                <a:cs typeface="Arial" panose="020B0604020202020204" pitchFamily="34" charset="0"/>
              </a:rPr>
              <a:t>Primary Observable: Chemical properties of vegetation and aquatic biomass, and Soils Land, inland aquatic, coastal zone, and shallow coral reef: Spectral radiance (10 nm; 380-2500nm); GSD = 30-45 m; Revisit = ~15 days; SNR = 400:1 VNIR/250:1 SWIR @ 25% reflectance; IT of ~5 </a:t>
            </a:r>
            <a:r>
              <a:rPr lang="en-US" sz="1400" err="1">
                <a:latin typeface="Arial" panose="020B0604020202020204" pitchFamily="34" charset="0"/>
                <a:cs typeface="Arial" panose="020B0604020202020204" pitchFamily="34" charset="0"/>
              </a:rPr>
              <a:t>ms.</a:t>
            </a:r>
            <a:r>
              <a:rPr lang="en-US" sz="1400">
                <a:latin typeface="Arial" panose="020B0604020202020204" pitchFamily="34" charset="0"/>
                <a:cs typeface="Arial" panose="020B0604020202020204" pitchFamily="34" charset="0"/>
              </a:rPr>
              <a:t> High-fidelity imaging spectrometer (150-200 km swath from sun-sync LEO).</a:t>
            </a:r>
          </a:p>
        </p:txBody>
      </p:sp>
      <p:sp>
        <p:nvSpPr>
          <p:cNvPr id="4" name="Slide Number Placeholder 3">
            <a:extLst>
              <a:ext uri="{FF2B5EF4-FFF2-40B4-BE49-F238E27FC236}">
                <a16:creationId xmlns:a16="http://schemas.microsoft.com/office/drawing/2014/main" id="{C7962F98-3AD2-402C-8189-DE9FBC6AD4FF}"/>
              </a:ext>
            </a:extLst>
          </p:cNvPr>
          <p:cNvSpPr>
            <a:spLocks noGrp="1"/>
          </p:cNvSpPr>
          <p:nvPr>
            <p:ph type="sldNum" sz="quarter" idx="12"/>
          </p:nvPr>
        </p:nvSpPr>
        <p:spPr/>
        <p:txBody>
          <a:bodyPr/>
          <a:lstStyle/>
          <a:p>
            <a:fld id="{AD8ECCB3-7528-44B0-9F3E-708A303C68A6}" type="slidenum">
              <a:rPr lang="en-US" smtClean="0"/>
              <a:t>2</a:t>
            </a:fld>
            <a:endParaRPr lang="en-US"/>
          </a:p>
        </p:txBody>
      </p:sp>
      <p:sp>
        <p:nvSpPr>
          <p:cNvPr id="5" name="Footer Placeholder 4">
            <a:extLst>
              <a:ext uri="{FF2B5EF4-FFF2-40B4-BE49-F238E27FC236}">
                <a16:creationId xmlns:a16="http://schemas.microsoft.com/office/drawing/2014/main" id="{BCA6A76F-6C06-F40C-994E-A3AD89CC257D}"/>
              </a:ext>
            </a:extLst>
          </p:cNvPr>
          <p:cNvSpPr>
            <a:spLocks noGrp="1"/>
          </p:cNvSpPr>
          <p:nvPr>
            <p:ph type="ftr" sz="quarter" idx="3"/>
          </p:nvPr>
        </p:nvSpPr>
        <p:spPr>
          <a:xfrm>
            <a:off x="39117" y="6533441"/>
            <a:ext cx="2435726" cy="324559"/>
          </a:xfrm>
        </p:spPr>
        <p:txBody>
          <a:bodyPr/>
          <a:lstStyle/>
          <a:p>
            <a:r>
              <a:rPr lang="en-US"/>
              <a:t>SBG VSWIR Science &amp; Applications                             16 September 2024</a:t>
            </a:r>
          </a:p>
        </p:txBody>
      </p:sp>
    </p:spTree>
    <p:extLst>
      <p:ext uri="{BB962C8B-B14F-4D97-AF65-F5344CB8AC3E}">
        <p14:creationId xmlns:p14="http://schemas.microsoft.com/office/powerpoint/2010/main" val="1005303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2CF-92B8-F2ED-F5C1-1E374B74911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SBG-VSWIR Project Data Products</a:t>
            </a:r>
          </a:p>
        </p:txBody>
      </p:sp>
      <p:sp>
        <p:nvSpPr>
          <p:cNvPr id="4" name="Slide Number Placeholder 3">
            <a:extLst>
              <a:ext uri="{FF2B5EF4-FFF2-40B4-BE49-F238E27FC236}">
                <a16:creationId xmlns:a16="http://schemas.microsoft.com/office/drawing/2014/main" id="{00D79499-DD3D-DE60-C26F-2DED5F104962}"/>
              </a:ext>
            </a:extLst>
          </p:cNvPr>
          <p:cNvSpPr>
            <a:spLocks noGrp="1"/>
          </p:cNvSpPr>
          <p:nvPr>
            <p:ph type="sldNum" sz="quarter" idx="12"/>
          </p:nvPr>
        </p:nvSpPr>
        <p:spPr/>
        <p:txBody>
          <a:bodyPr/>
          <a:lstStyle/>
          <a:p>
            <a:fld id="{B12B35DD-64F7-B048-B2BB-3953229FF8CC}" type="slidenum">
              <a:rPr lang="en-US" smtClean="0"/>
              <a:t>3</a:t>
            </a:fld>
            <a:endParaRPr lang="en-US"/>
          </a:p>
        </p:txBody>
      </p:sp>
      <p:sp>
        <p:nvSpPr>
          <p:cNvPr id="5" name="Footer Placeholder 4">
            <a:extLst>
              <a:ext uri="{FF2B5EF4-FFF2-40B4-BE49-F238E27FC236}">
                <a16:creationId xmlns:a16="http://schemas.microsoft.com/office/drawing/2014/main" id="{02A076C3-BB00-F55C-3F2E-B43558941686}"/>
              </a:ext>
            </a:extLst>
          </p:cNvPr>
          <p:cNvSpPr>
            <a:spLocks noGrp="1"/>
          </p:cNvSpPr>
          <p:nvPr>
            <p:ph type="ftr" sz="quarter" idx="3"/>
          </p:nvPr>
        </p:nvSpPr>
        <p:spPr/>
        <p:txBody>
          <a:bodyPr/>
          <a:lstStyle/>
          <a:p>
            <a:r>
              <a:rPr lang="en-US"/>
              <a:t>SBG VSWIR Science &amp; Applications                             16 September 2024</a:t>
            </a:r>
          </a:p>
        </p:txBody>
      </p:sp>
      <p:graphicFrame>
        <p:nvGraphicFramePr>
          <p:cNvPr id="6" name="Table 5">
            <a:extLst>
              <a:ext uri="{FF2B5EF4-FFF2-40B4-BE49-F238E27FC236}">
                <a16:creationId xmlns:a16="http://schemas.microsoft.com/office/drawing/2014/main" id="{02E00D44-E759-3E60-5197-9A44D301E7BA}"/>
              </a:ext>
            </a:extLst>
          </p:cNvPr>
          <p:cNvGraphicFramePr>
            <a:graphicFrameLocks noGrp="1"/>
          </p:cNvGraphicFramePr>
          <p:nvPr>
            <p:extLst>
              <p:ext uri="{D42A27DB-BD31-4B8C-83A1-F6EECF244321}">
                <p14:modId xmlns:p14="http://schemas.microsoft.com/office/powerpoint/2010/main" val="3161083113"/>
              </p:ext>
            </p:extLst>
          </p:nvPr>
        </p:nvGraphicFramePr>
        <p:xfrm>
          <a:off x="221360" y="1032544"/>
          <a:ext cx="11297850" cy="5000271"/>
        </p:xfrm>
        <a:graphic>
          <a:graphicData uri="http://schemas.openxmlformats.org/drawingml/2006/table">
            <a:tbl>
              <a:tblPr>
                <a:tableStyleId>{5940675A-B579-460E-94D1-54222C63F5DA}</a:tableStyleId>
              </a:tblPr>
              <a:tblGrid>
                <a:gridCol w="5042015">
                  <a:extLst>
                    <a:ext uri="{9D8B030D-6E8A-4147-A177-3AD203B41FA5}">
                      <a16:colId xmlns:a16="http://schemas.microsoft.com/office/drawing/2014/main" val="3670920924"/>
                    </a:ext>
                  </a:extLst>
                </a:gridCol>
                <a:gridCol w="2419815">
                  <a:extLst>
                    <a:ext uri="{9D8B030D-6E8A-4147-A177-3AD203B41FA5}">
                      <a16:colId xmlns:a16="http://schemas.microsoft.com/office/drawing/2014/main" val="3827777548"/>
                    </a:ext>
                  </a:extLst>
                </a:gridCol>
                <a:gridCol w="3836020">
                  <a:extLst>
                    <a:ext uri="{9D8B030D-6E8A-4147-A177-3AD203B41FA5}">
                      <a16:colId xmlns:a16="http://schemas.microsoft.com/office/drawing/2014/main" val="3264504845"/>
                    </a:ext>
                  </a:extLst>
                </a:gridCol>
              </a:tblGrid>
              <a:tr h="244121">
                <a:tc>
                  <a:txBody>
                    <a:bodyPr/>
                    <a:lstStyle/>
                    <a:p>
                      <a:pPr marL="0" marR="0">
                        <a:spcBef>
                          <a:spcPts val="0"/>
                        </a:spcBef>
                        <a:spcAft>
                          <a:spcPts val="0"/>
                        </a:spcAft>
                      </a:pPr>
                      <a:r>
                        <a:rPr lang="en-US" sz="1200" b="1" dirty="0">
                          <a:effectLst/>
                          <a:latin typeface="+mn-lt"/>
                        </a:rPr>
                        <a:t>SBG-VSWIR Project Data Product</a:t>
                      </a:r>
                    </a:p>
                  </a:txBody>
                  <a:tcPr marL="28575" marR="28575" marT="19050" marB="19050" anchor="b">
                    <a:solidFill>
                      <a:schemeClr val="accent1">
                        <a:lumMod val="60000"/>
                        <a:lumOff val="40000"/>
                      </a:schemeClr>
                    </a:solidFill>
                  </a:tcPr>
                </a:tc>
                <a:tc>
                  <a:txBody>
                    <a:bodyPr/>
                    <a:lstStyle/>
                    <a:p>
                      <a:pPr marL="0" marR="0">
                        <a:spcBef>
                          <a:spcPts val="0"/>
                        </a:spcBef>
                        <a:spcAft>
                          <a:spcPts val="0"/>
                        </a:spcAft>
                      </a:pPr>
                      <a:r>
                        <a:rPr lang="en-US" sz="1200" b="1" dirty="0">
                          <a:effectLst/>
                          <a:latin typeface="+mn-lt"/>
                        </a:rPr>
                        <a:t>Units</a:t>
                      </a:r>
                    </a:p>
                  </a:txBody>
                  <a:tcPr marL="28575" marR="28575" marT="19050" marB="19050" anchor="b">
                    <a:solidFill>
                      <a:schemeClr val="accent1">
                        <a:lumMod val="60000"/>
                        <a:lumOff val="40000"/>
                      </a:schemeClr>
                    </a:solidFill>
                  </a:tcPr>
                </a:tc>
                <a:tc>
                  <a:txBody>
                    <a:bodyPr/>
                    <a:lstStyle/>
                    <a:p>
                      <a:pPr marL="0" marR="0">
                        <a:spcBef>
                          <a:spcPts val="0"/>
                        </a:spcBef>
                        <a:spcAft>
                          <a:spcPts val="0"/>
                        </a:spcAft>
                      </a:pPr>
                      <a:r>
                        <a:rPr lang="en-US" sz="1200" b="1" dirty="0">
                          <a:effectLst/>
                          <a:latin typeface="+mn-lt"/>
                        </a:rPr>
                        <a:t>Coverage</a:t>
                      </a:r>
                    </a:p>
                  </a:txBody>
                  <a:tcPr marL="28575" marR="28575" marT="19050" marB="19050" anchor="b">
                    <a:solidFill>
                      <a:schemeClr val="accent1">
                        <a:lumMod val="60000"/>
                        <a:lumOff val="40000"/>
                      </a:schemeClr>
                    </a:solidFill>
                  </a:tcPr>
                </a:tc>
                <a:extLst>
                  <a:ext uri="{0D108BD9-81ED-4DB2-BD59-A6C34878D82A}">
                    <a16:rowId xmlns:a16="http://schemas.microsoft.com/office/drawing/2014/main" val="3837635507"/>
                  </a:ext>
                </a:extLst>
              </a:tr>
              <a:tr h="244121">
                <a:tc>
                  <a:txBody>
                    <a:bodyPr/>
                    <a:lstStyle/>
                    <a:p>
                      <a:pPr marL="0" marR="0">
                        <a:spcBef>
                          <a:spcPts val="0"/>
                        </a:spcBef>
                        <a:spcAft>
                          <a:spcPts val="0"/>
                        </a:spcAft>
                      </a:pPr>
                      <a:r>
                        <a:rPr lang="en-US" sz="1200" dirty="0">
                          <a:effectLst/>
                          <a:latin typeface="+mn-lt"/>
                        </a:rPr>
                        <a:t>Raw Data (L0)</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Digital Numbers (DN)</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Global</a:t>
                      </a:r>
                    </a:p>
                  </a:txBody>
                  <a:tcPr marL="28575" marR="28575" marT="19050" marB="19050" anchor="b">
                    <a:solidFill>
                      <a:srgbClr val="EDEDED"/>
                    </a:solidFill>
                  </a:tcPr>
                </a:tc>
                <a:extLst>
                  <a:ext uri="{0D108BD9-81ED-4DB2-BD59-A6C34878D82A}">
                    <a16:rowId xmlns:a16="http://schemas.microsoft.com/office/drawing/2014/main" val="3213695564"/>
                  </a:ext>
                </a:extLst>
              </a:tr>
              <a:tr h="244121">
                <a:tc>
                  <a:txBody>
                    <a:bodyPr/>
                    <a:lstStyle/>
                    <a:p>
                      <a:pPr marL="0" marR="0">
                        <a:spcBef>
                          <a:spcPts val="0"/>
                        </a:spcBef>
                        <a:spcAft>
                          <a:spcPts val="0"/>
                        </a:spcAft>
                      </a:pPr>
                      <a:r>
                        <a:rPr lang="en-US" sz="1200" dirty="0">
                          <a:effectLst/>
                          <a:latin typeface="+mn-lt"/>
                        </a:rPr>
                        <a:t>Radiance at Sensor (L1b)</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Spectral radiance (</a:t>
                      </a:r>
                      <a:r>
                        <a:rPr lang="en-US" sz="1200" dirty="0" err="1">
                          <a:effectLst/>
                          <a:latin typeface="+mn-lt"/>
                        </a:rPr>
                        <a:t>uW</a:t>
                      </a:r>
                      <a:r>
                        <a:rPr lang="en-US" sz="1200" dirty="0">
                          <a:effectLst/>
                          <a:latin typeface="+mn-lt"/>
                        </a:rPr>
                        <a:t>/nm/cm^2/</a:t>
                      </a:r>
                      <a:r>
                        <a:rPr lang="en-US" sz="1200" dirty="0" err="1">
                          <a:effectLst/>
                          <a:latin typeface="+mn-lt"/>
                        </a:rPr>
                        <a:t>sr</a:t>
                      </a:r>
                      <a:r>
                        <a:rPr lang="en-US" sz="1200" dirty="0">
                          <a:effectLst/>
                          <a:latin typeface="+mn-lt"/>
                        </a:rPr>
                        <a:t>)</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Global</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3248876965"/>
                  </a:ext>
                </a:extLst>
              </a:tr>
              <a:tr h="446152">
                <a:tc>
                  <a:txBody>
                    <a:bodyPr/>
                    <a:lstStyle/>
                    <a:p>
                      <a:pPr marL="0" marR="0">
                        <a:spcBef>
                          <a:spcPts val="0"/>
                        </a:spcBef>
                        <a:spcAft>
                          <a:spcPts val="0"/>
                        </a:spcAft>
                      </a:pPr>
                      <a:r>
                        <a:rPr lang="en-US" sz="1200" dirty="0">
                          <a:effectLst/>
                          <a:latin typeface="+mn-lt"/>
                        </a:rPr>
                        <a:t>Surface Reflectance (L2a)</a:t>
                      </a:r>
                    </a:p>
                  </a:txBody>
                  <a:tcPr marL="28575" marR="28575" marT="19050" marB="19050" anchor="b">
                    <a:solidFill>
                      <a:schemeClr val="accent3">
                        <a:lumMod val="20000"/>
                        <a:lumOff val="80000"/>
                      </a:schemeClr>
                    </a:solidFill>
                  </a:tcPr>
                </a:tc>
                <a:tc>
                  <a:txBody>
                    <a:bodyPr/>
                    <a:lstStyle/>
                    <a:p>
                      <a:pPr marL="0" marR="0">
                        <a:spcBef>
                          <a:spcPts val="0"/>
                        </a:spcBef>
                        <a:spcAft>
                          <a:spcPts val="0"/>
                        </a:spcAft>
                      </a:pPr>
                      <a:r>
                        <a:rPr lang="en-US" sz="1200" dirty="0">
                          <a:effectLst/>
                          <a:latin typeface="+mn-lt"/>
                        </a:rPr>
                        <a:t>Hemispherical Directional Reflectance Factors (unitless)</a:t>
                      </a:r>
                    </a:p>
                  </a:txBody>
                  <a:tcPr marL="28575" marR="28575" marT="19050" marB="19050" anchor="b">
                    <a:solidFill>
                      <a:schemeClr val="accent3">
                        <a:lumMod val="20000"/>
                        <a:lumOff val="80000"/>
                      </a:schemeClr>
                    </a:solidFill>
                  </a:tcPr>
                </a:tc>
                <a:tc>
                  <a:txBody>
                    <a:bodyPr/>
                    <a:lstStyle/>
                    <a:p>
                      <a:pPr marL="0" marR="0">
                        <a:spcBef>
                          <a:spcPts val="0"/>
                        </a:spcBef>
                        <a:spcAft>
                          <a:spcPts val="0"/>
                        </a:spcAft>
                      </a:pPr>
                      <a:r>
                        <a:rPr lang="en-US" sz="1200" dirty="0">
                          <a:effectLst/>
                          <a:latin typeface="+mn-lt"/>
                        </a:rPr>
                        <a:t>Global</a:t>
                      </a:r>
                    </a:p>
                  </a:txBody>
                  <a:tcPr marL="28575" marR="28575" marT="19050" marB="19050" anchor="b">
                    <a:solidFill>
                      <a:schemeClr val="accent3">
                        <a:lumMod val="20000"/>
                        <a:lumOff val="80000"/>
                      </a:schemeClr>
                    </a:solidFill>
                  </a:tcPr>
                </a:tc>
                <a:extLst>
                  <a:ext uri="{0D108BD9-81ED-4DB2-BD59-A6C34878D82A}">
                    <a16:rowId xmlns:a16="http://schemas.microsoft.com/office/drawing/2014/main" val="1823462342"/>
                  </a:ext>
                </a:extLst>
              </a:tr>
              <a:tr h="244121">
                <a:tc>
                  <a:txBody>
                    <a:bodyPr/>
                    <a:lstStyle/>
                    <a:p>
                      <a:pPr marL="0" marR="0" algn="l" defTabSz="914400" rtl="0" eaLnBrk="1" latinLnBrk="0" hangingPunct="1">
                        <a:spcBef>
                          <a:spcPts val="0"/>
                        </a:spcBef>
                        <a:spcAft>
                          <a:spcPts val="0"/>
                        </a:spcAft>
                      </a:pPr>
                      <a:r>
                        <a:rPr lang="en-US" sz="1200" kern="1200" dirty="0">
                          <a:solidFill>
                            <a:schemeClr val="tx1"/>
                          </a:solidFill>
                          <a:effectLst/>
                          <a:latin typeface="+mn-lt"/>
                        </a:rPr>
                        <a:t>Cloud Mask (L2b)</a:t>
                      </a:r>
                      <a:endParaRPr lang="en-US" sz="1200" kern="1200" dirty="0">
                        <a:solidFill>
                          <a:schemeClr val="tx1"/>
                        </a:solidFill>
                        <a:effectLst/>
                        <a:latin typeface="+mn-lt"/>
                        <a:ea typeface="+mn-ea"/>
                        <a:cs typeface="+mn-cs"/>
                      </a:endParaRPr>
                    </a:p>
                  </a:txBody>
                  <a:tcPr marL="28575" marR="28575" marT="19050" marB="19050" anchor="b">
                    <a:solidFill>
                      <a:schemeClr val="accent1">
                        <a:lumMod val="20000"/>
                        <a:lumOff val="80000"/>
                      </a:schemeClr>
                    </a:solidFill>
                  </a:tcPr>
                </a:tc>
                <a:tc>
                  <a:txBody>
                    <a:bodyPr/>
                    <a:lstStyle/>
                    <a:p>
                      <a:pPr marL="0" marR="0" algn="l" defTabSz="914400" rtl="0" eaLnBrk="1" latinLnBrk="0" hangingPunct="1">
                        <a:spcBef>
                          <a:spcPts val="0"/>
                        </a:spcBef>
                        <a:spcAft>
                          <a:spcPts val="0"/>
                        </a:spcAft>
                      </a:pPr>
                      <a:r>
                        <a:rPr lang="en-US" sz="1200" kern="1200" dirty="0">
                          <a:solidFill>
                            <a:schemeClr val="tx1"/>
                          </a:solidFill>
                          <a:effectLst/>
                          <a:latin typeface="+mn-lt"/>
                        </a:rPr>
                        <a:t>Binary classification map (unitless)</a:t>
                      </a:r>
                      <a:endParaRPr lang="en-US" sz="1200" kern="1200" dirty="0">
                        <a:solidFill>
                          <a:schemeClr val="tx1"/>
                        </a:solidFill>
                        <a:effectLst/>
                        <a:latin typeface="+mn-lt"/>
                        <a:ea typeface="+mn-ea"/>
                        <a:cs typeface="+mn-cs"/>
                      </a:endParaRPr>
                    </a:p>
                  </a:txBody>
                  <a:tcPr marL="28575" marR="28575" marT="19050" marB="19050" anchor="b">
                    <a:solidFill>
                      <a:schemeClr val="accent1">
                        <a:lumMod val="20000"/>
                        <a:lumOff val="80000"/>
                      </a:schemeClr>
                    </a:solidFill>
                  </a:tcPr>
                </a:tc>
                <a:tc>
                  <a:txBody>
                    <a:bodyPr/>
                    <a:lstStyle/>
                    <a:p>
                      <a:pPr marL="0" marR="0" algn="l" defTabSz="914400" rtl="0" eaLnBrk="1" latinLnBrk="0" hangingPunct="1">
                        <a:spcBef>
                          <a:spcPts val="0"/>
                        </a:spcBef>
                        <a:spcAft>
                          <a:spcPts val="0"/>
                        </a:spcAft>
                      </a:pPr>
                      <a:r>
                        <a:rPr lang="en-US" sz="1200" kern="1200" dirty="0">
                          <a:solidFill>
                            <a:schemeClr val="tx1"/>
                          </a:solidFill>
                          <a:effectLst/>
                          <a:latin typeface="+mn-lt"/>
                          <a:ea typeface="+mn-ea"/>
                          <a:cs typeface="+mn-cs"/>
                        </a:rPr>
                        <a:t>Global</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2099819416"/>
                  </a:ext>
                </a:extLst>
              </a:tr>
              <a:tr h="446152">
                <a:tc>
                  <a:txBody>
                    <a:bodyPr/>
                    <a:lstStyle/>
                    <a:p>
                      <a:pPr marL="0" marR="0" algn="l" defTabSz="914400" rtl="0" eaLnBrk="1" latinLnBrk="0" hangingPunct="1">
                        <a:spcBef>
                          <a:spcPts val="0"/>
                        </a:spcBef>
                        <a:spcAft>
                          <a:spcPts val="0"/>
                        </a:spcAft>
                      </a:pPr>
                      <a:r>
                        <a:rPr lang="en-US" sz="1200" kern="1200" dirty="0">
                          <a:solidFill>
                            <a:schemeClr val="tx1"/>
                          </a:solidFill>
                          <a:effectLst/>
                          <a:latin typeface="+mn-lt"/>
                        </a:rPr>
                        <a:t>Fractional Cover (Photosynthetic Vegetation, </a:t>
                      </a:r>
                      <a:r>
                        <a:rPr lang="en-US" sz="1200" kern="1200" err="1">
                          <a:solidFill>
                            <a:schemeClr val="tx1"/>
                          </a:solidFill>
                          <a:effectLst/>
                          <a:latin typeface="+mn-lt"/>
                        </a:rPr>
                        <a:t>Nonphotosynthetic</a:t>
                      </a:r>
                      <a:r>
                        <a:rPr lang="en-US" sz="1200" kern="1200" dirty="0">
                          <a:solidFill>
                            <a:schemeClr val="tx1"/>
                          </a:solidFill>
                          <a:effectLst/>
                          <a:latin typeface="+mn-lt"/>
                        </a:rPr>
                        <a:t> Vegetation, Soil, Snow+Ice, Water, Char) (L2b)</a:t>
                      </a:r>
                    </a:p>
                  </a:txBody>
                  <a:tcPr marL="0" marR="0"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Fraction (unitless)</a:t>
                      </a:r>
                    </a:p>
                  </a:txBody>
                  <a:tcPr marL="0" marR="0"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Globa</a:t>
                      </a:r>
                      <a:r>
                        <a:rPr lang="en-US" sz="1200" kern="1200" dirty="0">
                          <a:solidFill>
                            <a:schemeClr val="tx1"/>
                          </a:solidFill>
                          <a:effectLst/>
                          <a:latin typeface="+mn-lt"/>
                          <a:ea typeface="+mn-ea"/>
                          <a:cs typeface="+mn-cs"/>
                        </a:rPr>
                        <a:t>l</a:t>
                      </a:r>
                    </a:p>
                  </a:txBody>
                  <a:tcPr marL="0" marR="0" marT="19050" marB="19050" anchor="b">
                    <a:solidFill>
                      <a:schemeClr val="accent1">
                        <a:lumMod val="20000"/>
                        <a:lumOff val="80000"/>
                      </a:schemeClr>
                    </a:solidFill>
                  </a:tcPr>
                </a:tc>
                <a:extLst>
                  <a:ext uri="{0D108BD9-81ED-4DB2-BD59-A6C34878D82A}">
                    <a16:rowId xmlns:a16="http://schemas.microsoft.com/office/drawing/2014/main" val="1523200220"/>
                  </a:ext>
                </a:extLst>
              </a:tr>
              <a:tr h="244121">
                <a:tc>
                  <a:txBody>
                    <a:bodyPr/>
                    <a:lstStyle/>
                    <a:p>
                      <a:pPr marL="0" marR="0">
                        <a:spcBef>
                          <a:spcPts val="0"/>
                        </a:spcBef>
                        <a:spcAft>
                          <a:spcPts val="0"/>
                        </a:spcAft>
                      </a:pPr>
                      <a:r>
                        <a:rPr lang="en-US" sz="1200" dirty="0">
                          <a:effectLst/>
                          <a:latin typeface="+mn-lt"/>
                        </a:rPr>
                        <a:t>Snow and Ice fractional cover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Fraction (unitless)</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Polar regions, land with snow &amp; ice fraction &gt; threshold</a:t>
                      </a:r>
                    </a:p>
                  </a:txBody>
                  <a:tcPr marL="28575" marR="28575" marT="19050" marB="19050" anchor="b">
                    <a:solidFill>
                      <a:srgbClr val="EDEDED"/>
                    </a:solidFill>
                  </a:tcPr>
                </a:tc>
                <a:extLst>
                  <a:ext uri="{0D108BD9-81ED-4DB2-BD59-A6C34878D82A}">
                    <a16:rowId xmlns:a16="http://schemas.microsoft.com/office/drawing/2014/main" val="2972936746"/>
                  </a:ext>
                </a:extLst>
              </a:tr>
              <a:tr h="244121">
                <a:tc>
                  <a:txBody>
                    <a:bodyPr/>
                    <a:lstStyle/>
                    <a:p>
                      <a:pPr marL="0" marR="0">
                        <a:spcBef>
                          <a:spcPts val="0"/>
                        </a:spcBef>
                        <a:spcAft>
                          <a:spcPts val="0"/>
                        </a:spcAft>
                      </a:pPr>
                      <a:r>
                        <a:rPr lang="en-US" sz="1200" dirty="0">
                          <a:effectLst/>
                          <a:latin typeface="+mn-lt"/>
                        </a:rPr>
                        <a:t>Snow broadband albedo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Fraction (unitless)</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Polar regions, land with snow &amp; ice fraction &gt; threshold</a:t>
                      </a:r>
                    </a:p>
                  </a:txBody>
                  <a:tcPr marL="28575" marR="28575" marT="19050" marB="19050" anchor="b">
                    <a:solidFill>
                      <a:srgbClr val="EDEDED"/>
                    </a:solidFill>
                  </a:tcPr>
                </a:tc>
                <a:extLst>
                  <a:ext uri="{0D108BD9-81ED-4DB2-BD59-A6C34878D82A}">
                    <a16:rowId xmlns:a16="http://schemas.microsoft.com/office/drawing/2014/main" val="1817935043"/>
                  </a:ext>
                </a:extLst>
              </a:tr>
              <a:tr h="244121">
                <a:tc>
                  <a:txBody>
                    <a:bodyPr/>
                    <a:lstStyle/>
                    <a:p>
                      <a:pPr marL="0" marR="0">
                        <a:spcBef>
                          <a:spcPts val="0"/>
                        </a:spcBef>
                        <a:spcAft>
                          <a:spcPts val="0"/>
                        </a:spcAft>
                      </a:pPr>
                      <a:r>
                        <a:rPr lang="en-US" sz="1200" dirty="0">
                          <a:effectLst/>
                          <a:latin typeface="+mn-lt"/>
                        </a:rPr>
                        <a:t>Snow grain size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um</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Polar regions, land with snow &amp; ice fraction &gt; threshold</a:t>
                      </a:r>
                    </a:p>
                  </a:txBody>
                  <a:tcPr marL="28575" marR="28575" marT="19050" marB="19050" anchor="b">
                    <a:solidFill>
                      <a:srgbClr val="EDEDED"/>
                    </a:solidFill>
                  </a:tcPr>
                </a:tc>
                <a:extLst>
                  <a:ext uri="{0D108BD9-81ED-4DB2-BD59-A6C34878D82A}">
                    <a16:rowId xmlns:a16="http://schemas.microsoft.com/office/drawing/2014/main" val="1599388273"/>
                  </a:ext>
                </a:extLst>
              </a:tr>
              <a:tr h="244121">
                <a:tc>
                  <a:txBody>
                    <a:bodyPr/>
                    <a:lstStyle/>
                    <a:p>
                      <a:pPr marL="0" marR="0">
                        <a:spcBef>
                          <a:spcPts val="0"/>
                        </a:spcBef>
                        <a:spcAft>
                          <a:spcPts val="0"/>
                        </a:spcAft>
                      </a:pPr>
                      <a:r>
                        <a:rPr lang="en-US" sz="1200" dirty="0">
                          <a:effectLst/>
                          <a:latin typeface="+mn-lt"/>
                        </a:rPr>
                        <a:t>Minerals Identification (large number of encoded classes) (L3)</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Categorical classification (unitless)</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Land with rock or soil fraction &gt; threshold</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3411824827"/>
                  </a:ext>
                </a:extLst>
              </a:tr>
              <a:tr h="446152">
                <a:tc>
                  <a:txBody>
                    <a:bodyPr/>
                    <a:lstStyle/>
                    <a:p>
                      <a:pPr marL="0" marR="0">
                        <a:spcBef>
                          <a:spcPts val="0"/>
                        </a:spcBef>
                        <a:spcAft>
                          <a:spcPts val="0"/>
                        </a:spcAft>
                      </a:pPr>
                      <a:r>
                        <a:rPr lang="en-US" sz="1200" dirty="0">
                          <a:effectLst/>
                          <a:latin typeface="+mn-lt"/>
                        </a:rPr>
                        <a:t>Mineral Spectral Abundance (Phyllosilicates, Iron-bearing minerals, Carbonates, Chlorites, Sulfates, Hydrated Silicates, Hydroxides, Amphiboles, Evaporites) (L3)</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Fraction (unitless)</a:t>
                      </a:r>
                    </a:p>
                  </a:txBody>
                  <a:tcPr marL="28575" marR="28575" marT="19050" marB="19050" anchor="b">
                    <a:solidFill>
                      <a:schemeClr val="accent1">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effectLst/>
                          <a:latin typeface="+mn-lt"/>
                        </a:rPr>
                        <a:t>Land with rock or soil fraction &gt; threshold</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3922973761"/>
                  </a:ext>
                </a:extLst>
              </a:tr>
              <a:tr h="244121">
                <a:tc>
                  <a:txBody>
                    <a:bodyPr/>
                    <a:lstStyle/>
                    <a:p>
                      <a:pPr marL="0" marR="0">
                        <a:spcBef>
                          <a:spcPts val="0"/>
                        </a:spcBef>
                        <a:spcAft>
                          <a:spcPts val="0"/>
                        </a:spcAft>
                      </a:pPr>
                      <a:r>
                        <a:rPr lang="en-US" sz="1200" dirty="0">
                          <a:effectLst/>
                          <a:latin typeface="+mn-lt"/>
                        </a:rPr>
                        <a:t>Top of Canopy Leaf water content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Fraction (g water / g fresh leaf mass)</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Land with PV or NPV fraction &gt; threshold</a:t>
                      </a:r>
                    </a:p>
                  </a:txBody>
                  <a:tcPr marL="28575" marR="28575" marT="19050" marB="19050" anchor="b">
                    <a:solidFill>
                      <a:srgbClr val="EDEDED"/>
                    </a:solidFill>
                  </a:tcPr>
                </a:tc>
                <a:extLst>
                  <a:ext uri="{0D108BD9-81ED-4DB2-BD59-A6C34878D82A}">
                    <a16:rowId xmlns:a16="http://schemas.microsoft.com/office/drawing/2014/main" val="510596189"/>
                  </a:ext>
                </a:extLst>
              </a:tr>
              <a:tr h="244121">
                <a:tc>
                  <a:txBody>
                    <a:bodyPr/>
                    <a:lstStyle/>
                    <a:p>
                      <a:pPr marL="0" marR="0">
                        <a:spcBef>
                          <a:spcPts val="0"/>
                        </a:spcBef>
                        <a:spcAft>
                          <a:spcPts val="0"/>
                        </a:spcAft>
                      </a:pPr>
                      <a:r>
                        <a:rPr lang="en-US" sz="1200" dirty="0">
                          <a:effectLst/>
                          <a:latin typeface="+mn-lt"/>
                        </a:rPr>
                        <a:t>Equivalent water thickness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cm</a:t>
                      </a:r>
                    </a:p>
                  </a:txBody>
                  <a:tcPr marL="28575" marR="28575" marT="19050" marB="19050" anchor="b">
                    <a:solidFill>
                      <a:srgbClr val="EDEDED"/>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effectLst/>
                          <a:latin typeface="+mn-lt"/>
                        </a:rPr>
                        <a:t>Land with PV or NPV fraction &gt; threshold</a:t>
                      </a:r>
                    </a:p>
                  </a:txBody>
                  <a:tcPr marL="28575" marR="28575" marT="19050" marB="19050" anchor="b">
                    <a:solidFill>
                      <a:srgbClr val="EDEDED"/>
                    </a:solidFill>
                  </a:tcPr>
                </a:tc>
                <a:extLst>
                  <a:ext uri="{0D108BD9-81ED-4DB2-BD59-A6C34878D82A}">
                    <a16:rowId xmlns:a16="http://schemas.microsoft.com/office/drawing/2014/main" val="2929170739"/>
                  </a:ext>
                </a:extLst>
              </a:tr>
              <a:tr h="244121">
                <a:tc>
                  <a:txBody>
                    <a:bodyPr/>
                    <a:lstStyle/>
                    <a:p>
                      <a:pPr marL="0" marR="0">
                        <a:spcBef>
                          <a:spcPts val="0"/>
                        </a:spcBef>
                        <a:spcAft>
                          <a:spcPts val="0"/>
                        </a:spcAft>
                      </a:pPr>
                      <a:r>
                        <a:rPr lang="en-US" sz="1200" dirty="0">
                          <a:effectLst/>
                          <a:latin typeface="+mn-lt"/>
                        </a:rPr>
                        <a:t>Top of Canopy nitrogen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Fraction (g N / g dry mass)</a:t>
                      </a:r>
                    </a:p>
                  </a:txBody>
                  <a:tcPr marL="28575" marR="28575" marT="19050" marB="19050" anchor="b">
                    <a:solidFill>
                      <a:srgbClr val="EDEDED"/>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effectLst/>
                          <a:latin typeface="+mn-lt"/>
                        </a:rPr>
                        <a:t>Land with PV or NPV fraction &gt; threshold</a:t>
                      </a:r>
                    </a:p>
                  </a:txBody>
                  <a:tcPr marL="28575" marR="28575" marT="19050" marB="19050" anchor="b">
                    <a:solidFill>
                      <a:srgbClr val="EDEDED"/>
                    </a:solidFill>
                  </a:tcPr>
                </a:tc>
                <a:extLst>
                  <a:ext uri="{0D108BD9-81ED-4DB2-BD59-A6C34878D82A}">
                    <a16:rowId xmlns:a16="http://schemas.microsoft.com/office/drawing/2014/main" val="3400547640"/>
                  </a:ext>
                </a:extLst>
              </a:tr>
              <a:tr h="244121">
                <a:tc>
                  <a:txBody>
                    <a:bodyPr/>
                    <a:lstStyle/>
                    <a:p>
                      <a:pPr marL="0" marR="0">
                        <a:spcBef>
                          <a:spcPts val="0"/>
                        </a:spcBef>
                        <a:spcAft>
                          <a:spcPts val="0"/>
                        </a:spcAft>
                      </a:pPr>
                      <a:r>
                        <a:rPr lang="en-US" sz="1200" dirty="0">
                          <a:effectLst/>
                          <a:latin typeface="+mn-lt"/>
                        </a:rPr>
                        <a:t>Top of Canopy leaf mass per area (L3)</a:t>
                      </a:r>
                    </a:p>
                  </a:txBody>
                  <a:tcPr marL="28575" marR="28575" marT="19050" marB="19050" anchor="b">
                    <a:solidFill>
                      <a:srgbClr val="EDEDED"/>
                    </a:solidFill>
                  </a:tcPr>
                </a:tc>
                <a:tc>
                  <a:txBody>
                    <a:bodyPr/>
                    <a:lstStyle/>
                    <a:p>
                      <a:pPr marL="0" marR="0">
                        <a:spcBef>
                          <a:spcPts val="0"/>
                        </a:spcBef>
                        <a:spcAft>
                          <a:spcPts val="0"/>
                        </a:spcAft>
                      </a:pPr>
                      <a:r>
                        <a:rPr lang="en-US" sz="1200" dirty="0">
                          <a:effectLst/>
                          <a:latin typeface="+mn-lt"/>
                        </a:rPr>
                        <a:t>g/m^2</a:t>
                      </a:r>
                    </a:p>
                  </a:txBody>
                  <a:tcPr marL="28575" marR="28575" marT="19050" marB="19050" anchor="b">
                    <a:solidFill>
                      <a:srgbClr val="EDEDED"/>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effectLst/>
                          <a:latin typeface="+mn-lt"/>
                        </a:rPr>
                        <a:t>Land with PV or NPV fraction &gt; threshold</a:t>
                      </a:r>
                    </a:p>
                  </a:txBody>
                  <a:tcPr marL="28575" marR="28575" marT="19050" marB="19050" anchor="b">
                    <a:solidFill>
                      <a:srgbClr val="EDEDED"/>
                    </a:solidFill>
                  </a:tcPr>
                </a:tc>
                <a:extLst>
                  <a:ext uri="{0D108BD9-81ED-4DB2-BD59-A6C34878D82A}">
                    <a16:rowId xmlns:a16="http://schemas.microsoft.com/office/drawing/2014/main" val="949030137"/>
                  </a:ext>
                </a:extLst>
              </a:tr>
              <a:tr h="244121">
                <a:tc>
                  <a:txBody>
                    <a:bodyPr/>
                    <a:lstStyle/>
                    <a:p>
                      <a:pPr marL="0" marR="0">
                        <a:spcBef>
                          <a:spcPts val="0"/>
                        </a:spcBef>
                        <a:spcAft>
                          <a:spcPts val="0"/>
                        </a:spcAft>
                      </a:pPr>
                      <a:r>
                        <a:rPr lang="en-US" sz="1200" dirty="0">
                          <a:effectLst/>
                          <a:latin typeface="+mn-lt"/>
                        </a:rPr>
                        <a:t>Aquatic Chlorophyll a (L3)</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ug/L</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Ocean, coasts, inland water with water fraction &gt; threshold</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2608560882"/>
                  </a:ext>
                </a:extLst>
              </a:tr>
              <a:tr h="244121">
                <a:tc>
                  <a:txBody>
                    <a:bodyPr/>
                    <a:lstStyle/>
                    <a:p>
                      <a:pPr marL="0" marR="0">
                        <a:spcBef>
                          <a:spcPts val="0"/>
                        </a:spcBef>
                        <a:spcAft>
                          <a:spcPts val="0"/>
                        </a:spcAft>
                      </a:pPr>
                      <a:r>
                        <a:rPr lang="en-US" sz="1200" dirty="0">
                          <a:effectLst/>
                          <a:latin typeface="+mn-lt"/>
                        </a:rPr>
                        <a:t>Phytoplankton Absorption Coefficients (L3)</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1/m</a:t>
                      </a:r>
                    </a:p>
                  </a:txBody>
                  <a:tcPr marL="28575" marR="28575" marT="19050" marB="19050" anchor="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Ocean, coasts, inland water with water fraction &gt; threshold</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537430809"/>
                  </a:ext>
                </a:extLst>
              </a:tr>
              <a:tr h="244121">
                <a:tc>
                  <a:txBody>
                    <a:bodyPr/>
                    <a:lstStyle/>
                    <a:p>
                      <a:pPr marL="0" marR="0">
                        <a:spcBef>
                          <a:spcPts val="0"/>
                        </a:spcBef>
                        <a:spcAft>
                          <a:spcPts val="0"/>
                        </a:spcAft>
                      </a:pPr>
                      <a:r>
                        <a:rPr lang="en-US" sz="1200" dirty="0">
                          <a:effectLst/>
                          <a:latin typeface="+mn-lt"/>
                        </a:rPr>
                        <a:t>Benthic Fractional Cover (L3)</a:t>
                      </a:r>
                    </a:p>
                  </a:txBody>
                  <a:tcPr marL="28575" marR="28575" marT="19050" marB="19050" anchor="b">
                    <a:solidFill>
                      <a:schemeClr val="accent1">
                        <a:lumMod val="20000"/>
                        <a:lumOff val="80000"/>
                      </a:schemeClr>
                    </a:solidFill>
                  </a:tcPr>
                </a:tc>
                <a:tc>
                  <a:txBody>
                    <a:bodyPr/>
                    <a:lstStyle/>
                    <a:p>
                      <a:pPr marL="0" marR="0">
                        <a:spcBef>
                          <a:spcPts val="0"/>
                        </a:spcBef>
                        <a:spcAft>
                          <a:spcPts val="0"/>
                        </a:spcAft>
                      </a:pPr>
                      <a:r>
                        <a:rPr lang="en-US" sz="1200" dirty="0">
                          <a:effectLst/>
                          <a:latin typeface="+mn-lt"/>
                        </a:rPr>
                        <a:t>Fraction (unitless)</a:t>
                      </a:r>
                    </a:p>
                  </a:txBody>
                  <a:tcPr marL="28575" marR="28575" marT="19050" marB="19050" anchor="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Ocean, coasts, inland water with water fraction &gt; threshold</a:t>
                      </a:r>
                    </a:p>
                  </a:txBody>
                  <a:tcPr marL="28575" marR="28575" marT="19050" marB="19050" anchor="b">
                    <a:solidFill>
                      <a:schemeClr val="accent1">
                        <a:lumMod val="20000"/>
                        <a:lumOff val="80000"/>
                      </a:schemeClr>
                    </a:solidFill>
                  </a:tcPr>
                </a:tc>
                <a:extLst>
                  <a:ext uri="{0D108BD9-81ED-4DB2-BD59-A6C34878D82A}">
                    <a16:rowId xmlns:a16="http://schemas.microsoft.com/office/drawing/2014/main" val="2876187717"/>
                  </a:ext>
                </a:extLst>
              </a:tr>
            </a:tbl>
          </a:graphicData>
        </a:graphic>
      </p:graphicFrame>
      <p:sp>
        <p:nvSpPr>
          <p:cNvPr id="7" name="TextBox 6">
            <a:extLst>
              <a:ext uri="{FF2B5EF4-FFF2-40B4-BE49-F238E27FC236}">
                <a16:creationId xmlns:a16="http://schemas.microsoft.com/office/drawing/2014/main" id="{58A763BB-3108-7A70-BEB3-8881F688EF3D}"/>
              </a:ext>
            </a:extLst>
          </p:cNvPr>
          <p:cNvSpPr txBox="1"/>
          <p:nvPr/>
        </p:nvSpPr>
        <p:spPr>
          <a:xfrm>
            <a:off x="5279571" y="1223800"/>
            <a:ext cx="6239639" cy="1143518"/>
          </a:xfrm>
          <a:prstGeom prst="rect">
            <a:avLst/>
          </a:prstGeom>
          <a:solidFill>
            <a:schemeClr val="bg1">
              <a:lumMod val="85000"/>
            </a:schemeClr>
          </a:solidFill>
        </p:spPr>
        <p:txBody>
          <a:bodyPr wrap="square">
            <a:spAutoFit/>
          </a:bodyPr>
          <a:lstStyle/>
          <a:p>
            <a:pPr algn="l">
              <a:lnSpc>
                <a:spcPct val="130000"/>
              </a:lnSpc>
              <a:spcBef>
                <a:spcPts val="0"/>
              </a:spcBef>
              <a:spcAft>
                <a:spcPts val="200"/>
              </a:spcAft>
            </a:pPr>
            <a:r>
              <a:rPr lang="en-US" sz="1800" b="0" i="0" u="none" strike="noStrike" dirty="0">
                <a:solidFill>
                  <a:srgbClr val="000000"/>
                </a:solidFill>
                <a:effectLst/>
                <a:latin typeface="Calibri" panose="020F0502020204030204" pitchFamily="34" charset="0"/>
              </a:rPr>
              <a:t>What are the main L3/L4 products that should be available from spaceborne hyperspectral images and how does these products contribute to a better understanding of Earth system processes?</a:t>
            </a:r>
          </a:p>
        </p:txBody>
      </p:sp>
    </p:spTree>
    <p:extLst>
      <p:ext uri="{BB962C8B-B14F-4D97-AF65-F5344CB8AC3E}">
        <p14:creationId xmlns:p14="http://schemas.microsoft.com/office/powerpoint/2010/main" val="4021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56056F-3642-4A75-9FA6-3E5C21AABFF5}"/>
              </a:ext>
            </a:extLst>
          </p:cNvPr>
          <p:cNvSpPr>
            <a:spLocks noGrp="1"/>
          </p:cNvSpPr>
          <p:nvPr>
            <p:ph type="title" idx="4294967295"/>
          </p:nvPr>
        </p:nvSpPr>
        <p:spPr>
          <a:xfrm>
            <a:off x="1054270" y="75726"/>
            <a:ext cx="10396728" cy="591344"/>
          </a:xfrm>
        </p:spPr>
        <p:txBody>
          <a:bodyPr>
            <a:noAutofit/>
          </a:bodyPr>
          <a:lstStyle/>
          <a:p>
            <a:pPr algn="ctr"/>
            <a:r>
              <a:rPr lang="en-US" sz="2800" dirty="0">
                <a:solidFill>
                  <a:schemeClr val="bg1"/>
                </a:solidFill>
                <a:latin typeface="Arial"/>
                <a:ea typeface="Arial Narrow" charset="0"/>
                <a:cs typeface="Arial"/>
              </a:rPr>
              <a:t>SBG VSWIR Imaging Spectroscopy L3 Products Contribute to Understanding Earth System Processes </a:t>
            </a:r>
            <a:endParaRPr lang="en-US" sz="2800" dirty="0">
              <a:solidFill>
                <a:schemeClr val="bg1"/>
              </a:solidFill>
            </a:endParaRPr>
          </a:p>
        </p:txBody>
      </p:sp>
      <p:sp>
        <p:nvSpPr>
          <p:cNvPr id="10" name="TextBox 9">
            <a:extLst>
              <a:ext uri="{FF2B5EF4-FFF2-40B4-BE49-F238E27FC236}">
                <a16:creationId xmlns:a16="http://schemas.microsoft.com/office/drawing/2014/main" id="{E8198ADD-4F93-81F9-BF99-C5F5973FBEAF}"/>
              </a:ext>
            </a:extLst>
          </p:cNvPr>
          <p:cNvSpPr txBox="1"/>
          <p:nvPr/>
        </p:nvSpPr>
        <p:spPr>
          <a:xfrm>
            <a:off x="6853465" y="1194874"/>
            <a:ext cx="2641965" cy="221215"/>
          </a:xfrm>
          <a:prstGeom prst="rect">
            <a:avLst/>
          </a:prstGeom>
          <a:noFill/>
        </p:spPr>
        <p:txBody>
          <a:bodyPr rot="0" spcFirstLastPara="0" vertOverflow="overflow" horzOverflow="overflow" vert="horz" wrap="square" lIns="28575" tIns="14288" rIns="28575" bIns="1428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a:ea typeface="+mn-ea"/>
                <a:cs typeface="Arial"/>
              </a:rPr>
              <a:t>Coastal and Aquatic Ecosystems</a:t>
            </a:r>
          </a:p>
        </p:txBody>
      </p:sp>
      <p:sp>
        <p:nvSpPr>
          <p:cNvPr id="13" name="TextBox 12">
            <a:extLst>
              <a:ext uri="{FF2B5EF4-FFF2-40B4-BE49-F238E27FC236}">
                <a16:creationId xmlns:a16="http://schemas.microsoft.com/office/drawing/2014/main" id="{1BAF9604-559C-2CE1-81D8-C7593EB1F47D}"/>
              </a:ext>
            </a:extLst>
          </p:cNvPr>
          <p:cNvSpPr txBox="1"/>
          <p:nvPr/>
        </p:nvSpPr>
        <p:spPr>
          <a:xfrm>
            <a:off x="9495430" y="1194875"/>
            <a:ext cx="1955568" cy="221215"/>
          </a:xfrm>
          <a:prstGeom prst="rect">
            <a:avLst/>
          </a:prstGeom>
          <a:noFill/>
        </p:spPr>
        <p:txBody>
          <a:bodyPr rot="0" spcFirstLastPara="0" vertOverflow="overflow" horzOverflow="overflow" vert="horz" wrap="square" lIns="28575" tIns="14288" rIns="28575" bIns="1428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a:ea typeface="+mn-ea"/>
                <a:cs typeface="Arial"/>
              </a:rPr>
              <a:t>Terrestrial Ecosystems</a:t>
            </a:r>
          </a:p>
        </p:txBody>
      </p:sp>
      <p:sp>
        <p:nvSpPr>
          <p:cNvPr id="15" name="TextBox 14">
            <a:extLst>
              <a:ext uri="{FF2B5EF4-FFF2-40B4-BE49-F238E27FC236}">
                <a16:creationId xmlns:a16="http://schemas.microsoft.com/office/drawing/2014/main" id="{66517BF8-704B-2AC2-0756-E3CB2A0BA712}"/>
              </a:ext>
            </a:extLst>
          </p:cNvPr>
          <p:cNvSpPr txBox="1"/>
          <p:nvPr/>
        </p:nvSpPr>
        <p:spPr>
          <a:xfrm>
            <a:off x="9545883" y="3910960"/>
            <a:ext cx="2108298" cy="221215"/>
          </a:xfrm>
          <a:prstGeom prst="rect">
            <a:avLst/>
          </a:prstGeom>
          <a:noFill/>
        </p:spPr>
        <p:txBody>
          <a:bodyPr rot="0" spcFirstLastPara="0" vertOverflow="overflow" horzOverflow="overflow" vert="horz" wrap="square" lIns="28575" tIns="14288" rIns="28575" bIns="1428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a:ea typeface="+mn-ea"/>
                <a:cs typeface="Arial"/>
              </a:rPr>
              <a:t>Geology and Minerals</a:t>
            </a:r>
          </a:p>
        </p:txBody>
      </p:sp>
      <p:sp>
        <p:nvSpPr>
          <p:cNvPr id="22" name="TextBox 21">
            <a:extLst>
              <a:ext uri="{FF2B5EF4-FFF2-40B4-BE49-F238E27FC236}">
                <a16:creationId xmlns:a16="http://schemas.microsoft.com/office/drawing/2014/main" id="{1E984544-2ACA-3E2A-CB6B-1E0F2D7F0CA0}"/>
              </a:ext>
            </a:extLst>
          </p:cNvPr>
          <p:cNvSpPr txBox="1"/>
          <p:nvPr/>
        </p:nvSpPr>
        <p:spPr>
          <a:xfrm>
            <a:off x="6890390" y="3910960"/>
            <a:ext cx="2340470" cy="221215"/>
          </a:xfrm>
          <a:prstGeom prst="rect">
            <a:avLst/>
          </a:prstGeom>
          <a:noFill/>
        </p:spPr>
        <p:txBody>
          <a:bodyPr rot="0" spcFirstLastPara="0" vertOverflow="overflow" horzOverflow="overflow" vert="horz" wrap="square" lIns="28575" tIns="14288" rIns="28575" bIns="14288"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1" i="0" u="none" strike="noStrike" kern="1200" cap="none" spc="0" normalizeH="0" baseline="0" noProof="0">
                <a:ln>
                  <a:noFill/>
                </a:ln>
                <a:solidFill>
                  <a:srgbClr val="FFFFFF"/>
                </a:solidFill>
                <a:effectLst/>
                <a:uLnTx/>
                <a:uFillTx/>
                <a:latin typeface="Arial"/>
                <a:ea typeface="+mn-ea"/>
                <a:cs typeface="Arial"/>
              </a:rPr>
              <a:t>Hydrology Snow and Water</a:t>
            </a:r>
          </a:p>
        </p:txBody>
      </p:sp>
      <p:sp>
        <p:nvSpPr>
          <p:cNvPr id="23" name="TextBox 22">
            <a:extLst>
              <a:ext uri="{FF2B5EF4-FFF2-40B4-BE49-F238E27FC236}">
                <a16:creationId xmlns:a16="http://schemas.microsoft.com/office/drawing/2014/main" id="{9AF5DB43-C150-74AD-8495-0C5149882EF1}"/>
              </a:ext>
            </a:extLst>
          </p:cNvPr>
          <p:cNvSpPr txBox="1"/>
          <p:nvPr/>
        </p:nvSpPr>
        <p:spPr>
          <a:xfrm>
            <a:off x="338328" y="1194874"/>
            <a:ext cx="6410205" cy="5199501"/>
          </a:xfrm>
          <a:prstGeom prst="rect">
            <a:avLst/>
          </a:prstGeom>
          <a:noFill/>
        </p:spPr>
        <p:txBody>
          <a:bodyPr wrap="square" lIns="28575" tIns="14288" rIns="28575" bIns="14288"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ECOSYSTEMS AND NATURAL RESOURCES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E-1. </a:t>
            </a:r>
            <a:r>
              <a:rPr kumimoji="0" lang="en-US" sz="1200" b="0" i="0" u="none" strike="noStrike" kern="1200" cap="none" spc="0" normalizeH="0" baseline="0" noProof="0">
                <a:ln>
                  <a:noFill/>
                </a:ln>
                <a:solidFill>
                  <a:srgbClr val="FFFFFF"/>
                </a:solidFill>
                <a:effectLst/>
                <a:uLnTx/>
                <a:uFillTx/>
                <a:latin typeface="Arial"/>
                <a:ea typeface="+mn-ea"/>
                <a:cs typeface="Arial"/>
              </a:rPr>
              <a:t>What are the structure, function, and biodiversity of Earth’s ecosystems, and how and why are they changing in time and space?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E-2. </a:t>
            </a:r>
            <a:r>
              <a:rPr kumimoji="0" lang="en-US" sz="1200" b="0" i="0" u="none" strike="noStrike" kern="1200" cap="none" spc="0" normalizeH="0" baseline="0" noProof="0">
                <a:ln>
                  <a:noFill/>
                </a:ln>
                <a:solidFill>
                  <a:srgbClr val="FFFFFF"/>
                </a:solidFill>
                <a:effectLst/>
                <a:uLnTx/>
                <a:uFillTx/>
                <a:latin typeface="Arial"/>
                <a:ea typeface="+mn-ea"/>
                <a:cs typeface="Arial"/>
              </a:rPr>
              <a:t>What are the fluxes of carbon, water, nutrients, and energy between ecosystems and the atmosphere, the ocean, and the solid Earth, and how and why are they changing?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E-3. </a:t>
            </a:r>
            <a:r>
              <a:rPr kumimoji="0" lang="en-US" sz="1200" b="0" i="0" u="none" strike="noStrike" kern="1200" cap="none" spc="0" normalizeH="0" baseline="0" noProof="0">
                <a:ln>
                  <a:noFill/>
                </a:ln>
                <a:solidFill>
                  <a:srgbClr val="FFFFFF"/>
                </a:solidFill>
                <a:effectLst/>
                <a:uLnTx/>
                <a:uFillTx/>
                <a:latin typeface="Arial"/>
                <a:ea typeface="+mn-ea"/>
                <a:cs typeface="Arial"/>
              </a:rPr>
              <a:t>Fluxes within ecosystems. What are the fluxes within ecosystems, and how and why are they changing?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SOLID EARTH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S-1. </a:t>
            </a:r>
            <a:r>
              <a:rPr kumimoji="0" lang="en-US" sz="1200" b="0" i="0" u="none" strike="noStrike" kern="1200" cap="none" spc="0" normalizeH="0" baseline="0" noProof="0">
                <a:ln>
                  <a:noFill/>
                </a:ln>
                <a:solidFill>
                  <a:srgbClr val="FFFFFF"/>
                </a:solidFill>
                <a:effectLst/>
                <a:uLnTx/>
                <a:uFillTx/>
                <a:latin typeface="Arial"/>
                <a:ea typeface="+mn-ea"/>
                <a:cs typeface="Arial"/>
              </a:rPr>
              <a:t>How can large-scale geological hazards be accurately forecast in a socially relevant time frame?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S-2. </a:t>
            </a:r>
            <a:r>
              <a:rPr kumimoji="0" lang="en-US" sz="1200" b="0" i="0" u="none" strike="noStrike" kern="1200" cap="none" spc="0" normalizeH="0" baseline="0" noProof="0">
                <a:ln>
                  <a:noFill/>
                </a:ln>
                <a:solidFill>
                  <a:srgbClr val="FFFFFF"/>
                </a:solidFill>
                <a:effectLst/>
                <a:uLnTx/>
                <a:uFillTx/>
                <a:latin typeface="Arial"/>
                <a:ea typeface="+mn-ea"/>
                <a:cs typeface="Arial"/>
              </a:rPr>
              <a:t>How do geological disasters directly impact the Earth system and society following an event?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HYDROLOGY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H-1. </a:t>
            </a:r>
            <a:r>
              <a:rPr kumimoji="0" lang="en-US" sz="1200" b="0" i="0" u="none" strike="noStrike" kern="1200" cap="none" spc="0" normalizeH="0" baseline="0" noProof="0">
                <a:ln>
                  <a:noFill/>
                </a:ln>
                <a:solidFill>
                  <a:srgbClr val="FFFFFF"/>
                </a:solidFill>
                <a:effectLst/>
                <a:uLnTx/>
                <a:uFillTx/>
                <a:latin typeface="Arial"/>
                <a:ea typeface="+mn-ea"/>
                <a:cs typeface="Arial"/>
              </a:rPr>
              <a:t>How is the water cycle changing?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H-2. </a:t>
            </a:r>
            <a:r>
              <a:rPr kumimoji="0" lang="en-US" sz="1200" b="0" i="0" u="none" strike="noStrike" kern="1200" cap="none" spc="0" normalizeH="0" baseline="0" noProof="0">
                <a:ln>
                  <a:noFill/>
                </a:ln>
                <a:solidFill>
                  <a:srgbClr val="FFFFFF"/>
                </a:solidFill>
                <a:effectLst/>
                <a:uLnTx/>
                <a:uFillTx/>
                <a:latin typeface="Arial"/>
                <a:ea typeface="+mn-ea"/>
                <a:cs typeface="Arial"/>
              </a:rPr>
              <a:t>How do anthropogenic changes in climate, land use, water use, and water storage, interact and modify the water and energy cycles locally, regionally and globally.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H-4. </a:t>
            </a:r>
            <a:r>
              <a:rPr kumimoji="0" lang="en-US" sz="1200" b="0" i="0" u="none" strike="noStrike" kern="1200" cap="none" spc="0" normalizeH="0" baseline="0" noProof="0">
                <a:ln>
                  <a:noFill/>
                </a:ln>
                <a:solidFill>
                  <a:srgbClr val="FFFFFF"/>
                </a:solidFill>
                <a:effectLst/>
                <a:uLnTx/>
                <a:uFillTx/>
                <a:latin typeface="Arial"/>
                <a:ea typeface="+mn-ea"/>
                <a:cs typeface="Arial"/>
              </a:rPr>
              <a:t>Hazards, extremes, and sea level rise. How does the water cycle interact with other Earth system processes to change the predictability and impacts of hazardous events.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CLIMATE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C-3. </a:t>
            </a:r>
            <a:r>
              <a:rPr kumimoji="0" lang="en-US" sz="1200" b="0" i="0" u="none" strike="noStrike" kern="1200" cap="none" spc="0" normalizeH="0" baseline="0" noProof="0">
                <a:ln>
                  <a:noFill/>
                </a:ln>
                <a:solidFill>
                  <a:srgbClr val="FFFFFF"/>
                </a:solidFill>
                <a:effectLst/>
                <a:uLnTx/>
                <a:uFillTx/>
                <a:latin typeface="Arial"/>
                <a:ea typeface="+mn-ea"/>
                <a:cs typeface="Arial"/>
              </a:rPr>
              <a:t>How large are the variations in the global carbon cycle and what are the associated climate and ecosystem impacts?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Arial"/>
              </a:rPr>
              <a:t>WEATHER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a:ea typeface="+mn-ea"/>
                <a:cs typeface="Arial"/>
              </a:rPr>
              <a:t>W-3. </a:t>
            </a:r>
            <a:r>
              <a:rPr kumimoji="0" lang="en-US" sz="1200" b="0" i="0" u="none" strike="noStrike" kern="1200" cap="none" spc="0" normalizeH="0" baseline="0" noProof="0">
                <a:ln>
                  <a:noFill/>
                </a:ln>
                <a:solidFill>
                  <a:srgbClr val="FFFFFF"/>
                </a:solidFill>
                <a:effectLst/>
                <a:uLnTx/>
                <a:uFillTx/>
                <a:latin typeface="Arial"/>
                <a:ea typeface="+mn-ea"/>
                <a:cs typeface="Arial"/>
              </a:rPr>
              <a:t>How do spatial variations in surface characteristics (influencing ocean and atmospheric dynamics, thermal inertia and water) modify transfer between domains?</a:t>
            </a:r>
          </a:p>
        </p:txBody>
      </p:sp>
      <p:pic>
        <p:nvPicPr>
          <p:cNvPr id="2" name="Google Shape;190;p2" descr="An EMIT data cube of coastal data in Argentina">
            <a:extLst>
              <a:ext uri="{FF2B5EF4-FFF2-40B4-BE49-F238E27FC236}">
                <a16:creationId xmlns:a16="http://schemas.microsoft.com/office/drawing/2014/main" id="{F56A965B-9CA5-6A64-A618-A058A57DDE94}"/>
              </a:ext>
            </a:extLst>
          </p:cNvPr>
          <p:cNvPicPr preferRelativeResize="0"/>
          <p:nvPr/>
        </p:nvPicPr>
        <p:blipFill rotWithShape="1">
          <a:blip r:embed="rId3" cstate="email">
            <a:alphaModFix/>
            <a:extLst>
              <a:ext uri="{28A0092B-C50C-407E-A947-70E740481C1C}">
                <a14:useLocalDpi xmlns:a14="http://schemas.microsoft.com/office/drawing/2010/main" val="0"/>
              </a:ext>
            </a:extLst>
          </a:blip>
          <a:srcRect/>
          <a:stretch/>
        </p:blipFill>
        <p:spPr>
          <a:xfrm>
            <a:off x="6907855" y="1474169"/>
            <a:ext cx="2340470" cy="2090087"/>
          </a:xfrm>
          <a:prstGeom prst="rect">
            <a:avLst/>
          </a:prstGeom>
          <a:noFill/>
          <a:ln>
            <a:noFill/>
          </a:ln>
        </p:spPr>
      </p:pic>
      <p:pic>
        <p:nvPicPr>
          <p:cNvPr id="4" name="Picture 7" descr="data_cube_emit20220813t232343_o22515_s000_l2a_rfl_b0106_v01.img.png">
            <a:extLst>
              <a:ext uri="{FF2B5EF4-FFF2-40B4-BE49-F238E27FC236}">
                <a16:creationId xmlns:a16="http://schemas.microsoft.com/office/drawing/2014/main" id="{BE7D06AF-001B-5FD5-90E8-2842F1B9F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5883" y="1474169"/>
            <a:ext cx="2444089" cy="2098507"/>
          </a:xfrm>
          <a:prstGeom prst="rect">
            <a:avLst/>
          </a:prstGeom>
        </p:spPr>
      </p:pic>
      <p:pic>
        <p:nvPicPr>
          <p:cNvPr id="5" name="Picture 2" descr="data_cube_emit20230220t102026_o05107_s001_l2a_rfl_b0106_v01.img.png">
            <a:extLst>
              <a:ext uri="{FF2B5EF4-FFF2-40B4-BE49-F238E27FC236}">
                <a16:creationId xmlns:a16="http://schemas.microsoft.com/office/drawing/2014/main" id="{94817825-DE07-6E42-0A61-BFCFAF1B79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0390" y="4194335"/>
            <a:ext cx="2340470" cy="2153359"/>
          </a:xfrm>
          <a:prstGeom prst="rect">
            <a:avLst/>
          </a:prstGeom>
        </p:spPr>
      </p:pic>
      <p:pic>
        <p:nvPicPr>
          <p:cNvPr id="6" name="Picture 5">
            <a:extLst>
              <a:ext uri="{FF2B5EF4-FFF2-40B4-BE49-F238E27FC236}">
                <a16:creationId xmlns:a16="http://schemas.microsoft.com/office/drawing/2014/main" id="{1B1BE895-4463-CBF3-D93A-3942950BF18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545884" y="4194335"/>
            <a:ext cx="2444088" cy="2153359"/>
          </a:xfrm>
          <a:prstGeom prst="rect">
            <a:avLst/>
          </a:prstGeom>
        </p:spPr>
      </p:pic>
      <p:pic>
        <p:nvPicPr>
          <p:cNvPr id="14" name="Picture 4" descr="Symbols of NASA | NASA">
            <a:extLst>
              <a:ext uri="{FF2B5EF4-FFF2-40B4-BE49-F238E27FC236}">
                <a16:creationId xmlns:a16="http://schemas.microsoft.com/office/drawing/2014/main" id="{7160540B-12FD-4EA9-B7CB-158FC27BA3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1282" y="12450"/>
            <a:ext cx="1142624" cy="95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77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C1336-0F46-0F7C-1300-BBE051A53018}"/>
              </a:ext>
            </a:extLst>
          </p:cNvPr>
          <p:cNvSpPr>
            <a:spLocks noGrp="1"/>
          </p:cNvSpPr>
          <p:nvPr>
            <p:ph type="sldNum" sz="quarter" idx="12"/>
          </p:nvPr>
        </p:nvSpPr>
        <p:spPr/>
        <p:txBody>
          <a:bodyPr/>
          <a:lstStyle/>
          <a:p>
            <a:fld id="{7745B78D-BBFA-4944-BBD5-E07BE4D896B9}" type="slidenum">
              <a:rPr lang="en-US" smtClean="0"/>
              <a:t>5</a:t>
            </a:fld>
            <a:endParaRPr lang="en-US"/>
          </a:p>
        </p:txBody>
      </p:sp>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10803"/>
            <a:ext cx="8992960" cy="1107996"/>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Aquatic Products Objectives </a:t>
            </a:r>
          </a:p>
          <a:p>
            <a:endParaRPr lang="en-US" sz="4000" dirty="0">
              <a:latin typeface="Arial" panose="020B0604020202020204" pitchFamily="34" charset="0"/>
              <a:cs typeface="Arial" panose="020B0604020202020204" pitchFamily="34" charset="0"/>
            </a:endParaRPr>
          </a:p>
        </p:txBody>
      </p:sp>
      <p:sp>
        <p:nvSpPr>
          <p:cNvPr id="20" name="Footer Placeholder 4">
            <a:extLst>
              <a:ext uri="{FF2B5EF4-FFF2-40B4-BE49-F238E27FC236}">
                <a16:creationId xmlns:a16="http://schemas.microsoft.com/office/drawing/2014/main" id="{8739BF21-B30E-DA2A-F109-C92BD0E013F4}"/>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graphicFrame>
        <p:nvGraphicFramePr>
          <p:cNvPr id="6" name="Table 5">
            <a:extLst>
              <a:ext uri="{FF2B5EF4-FFF2-40B4-BE49-F238E27FC236}">
                <a16:creationId xmlns:a16="http://schemas.microsoft.com/office/drawing/2014/main" id="{784F1F18-6743-E8CA-093F-A9205DBCDEA4}"/>
              </a:ext>
            </a:extLst>
          </p:cNvPr>
          <p:cNvGraphicFramePr>
            <a:graphicFrameLocks noGrp="1"/>
          </p:cNvGraphicFramePr>
          <p:nvPr/>
        </p:nvGraphicFramePr>
        <p:xfrm>
          <a:off x="1108302" y="1077828"/>
          <a:ext cx="9806354" cy="4924561"/>
        </p:xfrm>
        <a:graphic>
          <a:graphicData uri="http://schemas.openxmlformats.org/drawingml/2006/table">
            <a:tbl>
              <a:tblPr firstRow="1" bandRow="1">
                <a:tableStyleId>{5C22544A-7EE6-4342-B048-85BDC9FD1C3A}</a:tableStyleId>
              </a:tblPr>
              <a:tblGrid>
                <a:gridCol w="1982848">
                  <a:extLst>
                    <a:ext uri="{9D8B030D-6E8A-4147-A177-3AD203B41FA5}">
                      <a16:colId xmlns:a16="http://schemas.microsoft.com/office/drawing/2014/main" val="2557250914"/>
                    </a:ext>
                  </a:extLst>
                </a:gridCol>
                <a:gridCol w="1206951">
                  <a:extLst>
                    <a:ext uri="{9D8B030D-6E8A-4147-A177-3AD203B41FA5}">
                      <a16:colId xmlns:a16="http://schemas.microsoft.com/office/drawing/2014/main" val="3523904986"/>
                    </a:ext>
                  </a:extLst>
                </a:gridCol>
                <a:gridCol w="2390385">
                  <a:extLst>
                    <a:ext uri="{9D8B030D-6E8A-4147-A177-3AD203B41FA5}">
                      <a16:colId xmlns:a16="http://schemas.microsoft.com/office/drawing/2014/main" val="2854535076"/>
                    </a:ext>
                  </a:extLst>
                </a:gridCol>
                <a:gridCol w="1518446">
                  <a:extLst>
                    <a:ext uri="{9D8B030D-6E8A-4147-A177-3AD203B41FA5}">
                      <a16:colId xmlns:a16="http://schemas.microsoft.com/office/drawing/2014/main" val="3789053112"/>
                    </a:ext>
                  </a:extLst>
                </a:gridCol>
                <a:gridCol w="2707724">
                  <a:extLst>
                    <a:ext uri="{9D8B030D-6E8A-4147-A177-3AD203B41FA5}">
                      <a16:colId xmlns:a16="http://schemas.microsoft.com/office/drawing/2014/main" val="3557923352"/>
                    </a:ext>
                  </a:extLst>
                </a:gridCol>
              </a:tblGrid>
              <a:tr h="548978">
                <a:tc>
                  <a:txBody>
                    <a:bodyPr/>
                    <a:lstStyle/>
                    <a:p>
                      <a:pPr algn="ctr" fontAlgn="ctr"/>
                      <a:r>
                        <a:rPr lang="en-US" sz="1200" b="0">
                          <a:solidFill>
                            <a:schemeClr val="tx1"/>
                          </a:solidFill>
                          <a:effectLst/>
                        </a:rPr>
                        <a:t>DS Science/Application Objective</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Priority</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DS Suggested </a:t>
                      </a:r>
                      <a:r>
                        <a:rPr lang="en-US" sz="1200" b="0" err="1">
                          <a:solidFill>
                            <a:schemeClr val="tx1"/>
                          </a:solidFill>
                          <a:effectLst/>
                        </a:rPr>
                        <a:t>Biogeophysical</a:t>
                      </a:r>
                      <a:r>
                        <a:rPr lang="en-US" sz="1200" b="0">
                          <a:solidFill>
                            <a:schemeClr val="tx1"/>
                          </a:solidFill>
                          <a:effectLst/>
                        </a:rPr>
                        <a:t> Parameters</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Geophysical Parameters </a:t>
                      </a:r>
                      <a:endParaRPr lang="en-US" sz="1200" b="0">
                        <a:solidFill>
                          <a:schemeClr val="tx1"/>
                        </a:solidFill>
                        <a:effectLst/>
                        <a:latin typeface="Calibri"/>
                      </a:endParaRPr>
                    </a:p>
                    <a:p>
                      <a:pPr lvl="0" algn="ctr">
                        <a:buNone/>
                      </a:pPr>
                      <a:r>
                        <a:rPr lang="en-US" sz="1200" b="0">
                          <a:solidFill>
                            <a:schemeClr val="tx1"/>
                          </a:solidFill>
                          <a:effectLst/>
                        </a:rPr>
                        <a:t>(one-sigma uncertainty target)</a:t>
                      </a:r>
                      <a:endParaRPr lang="en-US" sz="1200" b="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ctr" fontAlgn="ctr"/>
                      <a:r>
                        <a:rPr lang="en-US" sz="1200" b="0">
                          <a:solidFill>
                            <a:schemeClr val="tx1"/>
                          </a:solidFill>
                          <a:effectLst/>
                        </a:rPr>
                        <a:t>Applications enabled</a:t>
                      </a:r>
                      <a:endParaRPr lang="en-US" sz="1200" b="0">
                        <a:solidFill>
                          <a:schemeClr val="tx1"/>
                        </a:solidFill>
                        <a:effectLst/>
                        <a:latin typeface="Calibri"/>
                      </a:endParaRP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205552">
                <a:tc rowSpan="2">
                  <a:txBody>
                    <a:bodyPr/>
                    <a:lstStyle/>
                    <a:p>
                      <a:pPr algn="ctr" fontAlgn="ctr"/>
                      <a:r>
                        <a:rPr lang="en-US" sz="1200">
                          <a:effectLst/>
                        </a:rPr>
                        <a:t>E-1a. Quantify the distribution of the functional traits, functional types, and composition of vegetation and marine biomass spatially and over time.  </a:t>
                      </a: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rowSpan="2">
                  <a:txBody>
                    <a:bodyPr/>
                    <a:lstStyle/>
                    <a:p>
                      <a:pPr algn="ctr" fontAlgn="ctr"/>
                      <a:r>
                        <a:rPr lang="en-US" sz="1200">
                          <a:effectLst/>
                        </a:rPr>
                        <a:t>Very Important</a:t>
                      </a: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rPr>
                        <a:t>Primary Observable: Chemical properties of aquatic biomass (Inland, Coastal, Shallow):  Spectral radiance (10nm; 380-2500nm); GSD = 30-45m; Revisit = ~15 days; SNR = 400:1 VNIR/250:1 SWIR @ 25% reflectance; IT of ~5 </a:t>
                      </a:r>
                      <a:r>
                        <a:rPr lang="en-US" sz="1200" b="0" i="0" u="none" strike="noStrike" noProof="0" err="1">
                          <a:effectLst/>
                        </a:rPr>
                        <a:t>ms.</a:t>
                      </a:r>
                      <a:r>
                        <a:rPr lang="en-US" sz="1200" b="0" i="0" u="none" strike="noStrike" noProof="0">
                          <a:effectLst/>
                        </a:rPr>
                        <a:t> </a:t>
                      </a:r>
                    </a:p>
                    <a:p>
                      <a:pPr lvl="0" algn="ctr">
                        <a:buNone/>
                      </a:pPr>
                      <a:endParaRPr lang="en-US" sz="1200" b="1">
                        <a:effectLst/>
                        <a:latin typeface="Calibri"/>
                      </a:endParaRPr>
                    </a:p>
                  </a:txBody>
                  <a:tcPr marL="9525" marR="9525" marT="9525" marB="0" anchor="ctr">
                    <a:solidFill>
                      <a:schemeClr val="accent5">
                        <a:lumMod val="20000"/>
                        <a:lumOff val="80000"/>
                      </a:schemeClr>
                    </a:solidFill>
                  </a:tcPr>
                </a:tc>
                <a:tc>
                  <a:txBody>
                    <a:bodyPr/>
                    <a:lstStyle/>
                    <a:p>
                      <a:pPr algn="ctr" fontAlgn="ctr"/>
                      <a:r>
                        <a:rPr lang="en-US" sz="1200">
                          <a:effectLst/>
                        </a:rPr>
                        <a:t>Remote Sensing Reflectance </a:t>
                      </a:r>
                      <a:endParaRPr lang="en-US"/>
                    </a:p>
                    <a:p>
                      <a:pPr lvl="0" algn="ctr">
                        <a:buNone/>
                      </a:pPr>
                      <a:r>
                        <a:rPr lang="en-US" sz="1200">
                          <a:effectLst/>
                        </a:rPr>
                        <a:t>(380-1050 nm)</a:t>
                      </a:r>
                    </a:p>
                  </a:txBody>
                  <a:tcPr marL="9525" marR="9525" marT="9525" marB="0" anchor="ctr">
                    <a:solidFill>
                      <a:schemeClr val="accent2">
                        <a:lumMod val="20000"/>
                        <a:lumOff val="80000"/>
                      </a:schemeClr>
                    </a:solidFill>
                  </a:tcPr>
                </a:tc>
                <a:tc rowSpan="2">
                  <a:txBody>
                    <a:bodyPr/>
                    <a:lstStyle/>
                    <a:p>
                      <a:pPr algn="ctr" fontAlgn="ctr"/>
                      <a:r>
                        <a:rPr lang="en-US" sz="1200">
                          <a:effectLst/>
                        </a:rPr>
                        <a:t>EA27 Fisheries management</a:t>
                      </a:r>
                    </a:p>
                    <a:p>
                      <a:pPr lvl="0" algn="ctr">
                        <a:buNone/>
                      </a:pPr>
                      <a:endParaRPr lang="en-US" sz="1200">
                        <a:effectLst/>
                      </a:endParaRPr>
                    </a:p>
                    <a:p>
                      <a:pPr lvl="0" algn="ctr">
                        <a:buNone/>
                      </a:pPr>
                      <a:r>
                        <a:rPr lang="en-US" sz="1200">
                          <a:effectLst/>
                        </a:rPr>
                        <a:t>EA28 Harmful Algal Blooms</a:t>
                      </a:r>
                    </a:p>
                    <a:p>
                      <a:pPr lvl="0" algn="ctr">
                        <a:buNone/>
                      </a:pPr>
                      <a:endParaRPr lang="en-US" sz="1200">
                        <a:effectLst/>
                      </a:endParaRPr>
                    </a:p>
                    <a:p>
                      <a:pPr lvl="0" algn="ctr">
                        <a:buNone/>
                      </a:pPr>
                      <a:r>
                        <a:rPr lang="en-US" sz="1200">
                          <a:effectLst/>
                        </a:rPr>
                        <a:t>EA 29 Oil Spill Recovery</a:t>
                      </a:r>
                    </a:p>
                    <a:p>
                      <a:pPr lvl="0" algn="ctr">
                        <a:buNone/>
                      </a:pPr>
                      <a:endParaRPr lang="en-US" sz="1200">
                        <a:effectLst/>
                      </a:endParaRPr>
                    </a:p>
                    <a:p>
                      <a:pPr lvl="0" algn="ctr">
                        <a:buNone/>
                      </a:pPr>
                      <a:r>
                        <a:rPr lang="en-US" sz="1200">
                          <a:effectLst/>
                        </a:rPr>
                        <a:t>EA 43 Water resource management</a:t>
                      </a:r>
                    </a:p>
                  </a:txBody>
                  <a:tcPr marL="9525" marR="9525" marT="9525" marB="0" anchor="ctr">
                    <a:solidFill>
                      <a:schemeClr val="bg2">
                        <a:lumMod val="90000"/>
                      </a:schemeClr>
                    </a:solidFill>
                  </a:tcPr>
                </a:tc>
                <a:extLst>
                  <a:ext uri="{0D108BD9-81ED-4DB2-BD59-A6C34878D82A}">
                    <a16:rowId xmlns:a16="http://schemas.microsoft.com/office/drawing/2014/main" val="3470742805"/>
                  </a:ext>
                </a:extLst>
              </a:tr>
              <a:tr h="1205552">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r>
                        <a:rPr lang="en-US" sz="1200" b="0" i="0" u="none" strike="noStrike" noProof="0">
                          <a:effectLst/>
                          <a:latin typeface="Calibri"/>
                        </a:rPr>
                        <a:t>Pigment Concentrations</a:t>
                      </a:r>
                    </a:p>
                    <a:p>
                      <a:pPr lvl="0" algn="ctr">
                        <a:buNone/>
                      </a:pPr>
                      <a:r>
                        <a:rPr lang="en-US" sz="1200" b="0" i="0" u="none" strike="noStrike" noProof="0">
                          <a:effectLst/>
                          <a:latin typeface="Calibri"/>
                        </a:rPr>
                        <a:t>(chlorophyll 25% via AWG)</a:t>
                      </a:r>
                      <a:endParaRPr lang="en-US"/>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tc>
                <a:extLst>
                  <a:ext uri="{0D108BD9-81ED-4DB2-BD59-A6C34878D82A}">
                    <a16:rowId xmlns:a16="http://schemas.microsoft.com/office/drawing/2014/main" val="3311037078"/>
                  </a:ext>
                </a:extLst>
              </a:tr>
              <a:tr h="1772412">
                <a:tc>
                  <a:txBody>
                    <a:bodyPr/>
                    <a:lstStyle/>
                    <a:p>
                      <a:pPr lvl="0" algn="ctr">
                        <a:buNone/>
                      </a:pPr>
                      <a:r>
                        <a:rPr lang="en-US" sz="1200">
                          <a:effectLst/>
                        </a:rPr>
                        <a:t>E-1c. Quantify the physiological dynamics of terrestrial and aquatic primary producers.</a:t>
                      </a:r>
                      <a:endParaRPr lang="en-US" sz="1200" b="1">
                        <a:effectLst/>
                        <a:latin typeface="Calibri"/>
                      </a:endParaRPr>
                    </a:p>
                  </a:txBody>
                  <a:tcPr marL="9525" marR="9525" marT="9525" marB="0" anchor="ctr">
                    <a:solidFill>
                      <a:schemeClr val="accent5">
                        <a:lumMod val="20000"/>
                        <a:lumOff val="80000"/>
                      </a:schemeClr>
                    </a:solidFill>
                  </a:tcPr>
                </a:tc>
                <a:tc>
                  <a:txBody>
                    <a:bodyPr/>
                    <a:lstStyle/>
                    <a:p>
                      <a:pPr lvl="0" algn="ctr">
                        <a:buNone/>
                      </a:pPr>
                      <a:r>
                        <a:rPr lang="en-US" sz="1200">
                          <a:effectLst/>
                        </a:rPr>
                        <a:t>Most important</a:t>
                      </a:r>
                      <a:endParaRPr lang="en-US" sz="1200">
                        <a:effectLst/>
                        <a:latin typeface="Calibri"/>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endParaRPr lang="en-US" sz="1200">
                        <a:effectLst/>
                      </a:endParaRPr>
                    </a:p>
                    <a:p>
                      <a:pPr lvl="0" algn="ctr">
                        <a:buNone/>
                      </a:pPr>
                      <a:r>
                        <a:rPr lang="en-US" sz="1200">
                          <a:effectLst/>
                        </a:rPr>
                        <a:t>Benthic composition - proportional cover of algae, coral, sand, seagrass</a:t>
                      </a:r>
                      <a:endParaRPr lang="en-US"/>
                    </a:p>
                    <a:p>
                      <a:pPr lvl="0" algn="ctr">
                        <a:buNone/>
                      </a:pPr>
                      <a:endParaRPr lang="en-US" sz="1200">
                        <a:effectLst/>
                      </a:endParaRPr>
                    </a:p>
                    <a:p>
                      <a:pPr lvl="0" algn="ctr">
                        <a:lnSpc>
                          <a:spcPct val="100000"/>
                        </a:lnSpc>
                        <a:spcBef>
                          <a:spcPts val="0"/>
                        </a:spcBef>
                        <a:spcAft>
                          <a:spcPts val="0"/>
                        </a:spcAft>
                        <a:buNone/>
                      </a:pPr>
                      <a:r>
                        <a:rPr lang="en-US" sz="1200" b="0" i="0" u="none" strike="noStrike" noProof="0">
                          <a:effectLst/>
                          <a:latin typeface="Calibri"/>
                        </a:rPr>
                        <a:t>(coral fraction 20% at 5m depth, from AWG)</a:t>
                      </a:r>
                      <a:endParaRPr lang="en-US"/>
                    </a:p>
                    <a:p>
                      <a:pPr lvl="0" algn="ctr">
                        <a:buNone/>
                      </a:pPr>
                      <a:endParaRPr lang="en-US" sz="1200">
                        <a:effectLst/>
                      </a:endParaRPr>
                    </a:p>
                  </a:txBody>
                  <a:tcPr marL="9525" marR="9525" marT="9525" marB="0" anchor="ctr">
                    <a:solidFill>
                      <a:schemeClr val="accent2">
                        <a:lumMod val="20000"/>
                        <a:lumOff val="80000"/>
                      </a:schemeClr>
                    </a:solidFill>
                  </a:tcPr>
                </a:tc>
                <a:tc>
                  <a:txBody>
                    <a:bodyPr/>
                    <a:lstStyle/>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EA25 Mitigation of invasive species</a:t>
                      </a:r>
                      <a:endParaRPr lang="en-US"/>
                    </a:p>
                    <a:p>
                      <a:pPr lvl="0" algn="ctr">
                        <a:buNone/>
                      </a:pPr>
                      <a:endParaRPr lang="en-US" sz="1200">
                        <a:effectLst/>
                      </a:endParaRPr>
                    </a:p>
                    <a:p>
                      <a:pPr lvl="0" algn="ctr">
                        <a:buNone/>
                      </a:pPr>
                      <a:r>
                        <a:rPr lang="en-US" sz="1200">
                          <a:effectLst/>
                        </a:rPr>
                        <a:t>EA26 Marine conservation</a:t>
                      </a:r>
                      <a:endParaRPr lang="en-US"/>
                    </a:p>
                    <a:p>
                      <a:pPr lvl="0" algn="ctr">
                        <a:buNone/>
                      </a:pPr>
                      <a:endParaRPr lang="en-US" sz="1200">
                        <a:effectLst/>
                      </a:endParaRPr>
                    </a:p>
                    <a:p>
                      <a:pPr lvl="0" algn="ctr">
                        <a:lnSpc>
                          <a:spcPct val="100000"/>
                        </a:lnSpc>
                        <a:spcBef>
                          <a:spcPts val="0"/>
                        </a:spcBef>
                        <a:spcAft>
                          <a:spcPts val="0"/>
                        </a:spcAft>
                        <a:buNone/>
                      </a:pPr>
                      <a:r>
                        <a:rPr lang="en-US" sz="1200" b="0" i="0" u="none" strike="noStrike" noProof="0">
                          <a:effectLst/>
                          <a:latin typeface="Calibri"/>
                        </a:rPr>
                        <a:t>EA43 Coastal habitat monitoring </a:t>
                      </a:r>
                      <a:endParaRPr lang="en-US"/>
                    </a:p>
                    <a:p>
                      <a:pPr lvl="0" algn="ctr">
                        <a:buNone/>
                      </a:pPr>
                      <a:endParaRPr lang="en-US" sz="1200">
                        <a:effectLst/>
                      </a:endParaRPr>
                    </a:p>
                  </a:txBody>
                  <a:tcPr marL="9525" marR="9525" marT="9525" marB="0" anchor="ctr">
                    <a:solidFill>
                      <a:schemeClr val="bg2">
                        <a:lumMod val="90000"/>
                      </a:schemeClr>
                    </a:solidFill>
                  </a:tcPr>
                </a:tc>
                <a:extLst>
                  <a:ext uri="{0D108BD9-81ED-4DB2-BD59-A6C34878D82A}">
                    <a16:rowId xmlns:a16="http://schemas.microsoft.com/office/drawing/2014/main" val="1465376725"/>
                  </a:ext>
                </a:extLst>
              </a:tr>
            </a:tbl>
          </a:graphicData>
        </a:graphic>
      </p:graphicFrame>
      <p:pic>
        <p:nvPicPr>
          <p:cNvPr id="3" name="Picture 5">
            <a:extLst>
              <a:ext uri="{FF2B5EF4-FFF2-40B4-BE49-F238E27FC236}">
                <a16:creationId xmlns:a16="http://schemas.microsoft.com/office/drawing/2014/main" id="{7C67C7D2-1FE1-F3DC-A1BD-92206122CB38}"/>
              </a:ext>
            </a:extLst>
          </p:cNvPr>
          <p:cNvPicPr>
            <a:picLocks noChangeAspect="1"/>
          </p:cNvPicPr>
          <p:nvPr/>
        </p:nvPicPr>
        <p:blipFill>
          <a:blip r:embed="rId3"/>
          <a:stretch>
            <a:fillRect/>
          </a:stretch>
        </p:blipFill>
        <p:spPr>
          <a:xfrm>
            <a:off x="11335921" y="2394"/>
            <a:ext cx="855544" cy="822096"/>
          </a:xfrm>
          <a:prstGeom prst="rect">
            <a:avLst/>
          </a:prstGeom>
        </p:spPr>
      </p:pic>
    </p:spTree>
    <p:extLst>
      <p:ext uri="{BB962C8B-B14F-4D97-AF65-F5344CB8AC3E}">
        <p14:creationId xmlns:p14="http://schemas.microsoft.com/office/powerpoint/2010/main" val="1305448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C1336-0F46-0F7C-1300-BBE051A53018}"/>
              </a:ext>
            </a:extLst>
          </p:cNvPr>
          <p:cNvSpPr>
            <a:spLocks noGrp="1"/>
          </p:cNvSpPr>
          <p:nvPr>
            <p:ph type="sldNum" sz="quarter" idx="12"/>
          </p:nvPr>
        </p:nvSpPr>
        <p:spPr/>
        <p:txBody>
          <a:bodyPr/>
          <a:lstStyle/>
          <a:p>
            <a:fld id="{7745B78D-BBFA-4944-BBD5-E07BE4D896B9}" type="slidenum">
              <a:rPr lang="en-US" smtClean="0"/>
              <a:t>6</a:t>
            </a:fld>
            <a:endParaRPr lang="en-US"/>
          </a:p>
        </p:txBody>
      </p:sp>
      <p:sp>
        <p:nvSpPr>
          <p:cNvPr id="20" name="Footer Placeholder 4">
            <a:extLst>
              <a:ext uri="{FF2B5EF4-FFF2-40B4-BE49-F238E27FC236}">
                <a16:creationId xmlns:a16="http://schemas.microsoft.com/office/drawing/2014/main" id="{8739BF21-B30E-DA2A-F109-C92BD0E013F4}"/>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pic>
        <p:nvPicPr>
          <p:cNvPr id="8" name="Picture 2" descr="data_cube_emit20230220t102026_o05107_s001_l2a_rfl_b0106_v01.img.png">
            <a:extLst>
              <a:ext uri="{FF2B5EF4-FFF2-40B4-BE49-F238E27FC236}">
                <a16:creationId xmlns:a16="http://schemas.microsoft.com/office/drawing/2014/main" id="{94ECC740-FD28-51CD-B164-0B123E2BFCCC}"/>
              </a:ext>
            </a:extLst>
          </p:cNvPr>
          <p:cNvPicPr>
            <a:picLocks noChangeAspect="1"/>
          </p:cNvPicPr>
          <p:nvPr/>
        </p:nvPicPr>
        <p:blipFill>
          <a:blip r:embed="rId2"/>
          <a:stretch>
            <a:fillRect/>
          </a:stretch>
        </p:blipFill>
        <p:spPr>
          <a:xfrm>
            <a:off x="11347517" y="1703"/>
            <a:ext cx="842481" cy="822962"/>
          </a:xfrm>
          <a:prstGeom prst="rect">
            <a:avLst/>
          </a:prstGeom>
        </p:spPr>
      </p:pic>
      <p:graphicFrame>
        <p:nvGraphicFramePr>
          <p:cNvPr id="6" name="Table 5">
            <a:extLst>
              <a:ext uri="{FF2B5EF4-FFF2-40B4-BE49-F238E27FC236}">
                <a16:creationId xmlns:a16="http://schemas.microsoft.com/office/drawing/2014/main" id="{16008FA1-5EC6-61C2-5135-DAA673749964}"/>
              </a:ext>
            </a:extLst>
          </p:cNvPr>
          <p:cNvGraphicFramePr>
            <a:graphicFrameLocks noGrp="1"/>
          </p:cNvGraphicFramePr>
          <p:nvPr/>
        </p:nvGraphicFramePr>
        <p:xfrm>
          <a:off x="1007263" y="1119927"/>
          <a:ext cx="9806352" cy="4924557"/>
        </p:xfrm>
        <a:graphic>
          <a:graphicData uri="http://schemas.openxmlformats.org/drawingml/2006/table">
            <a:tbl>
              <a:tblPr firstRow="1" bandRow="1">
                <a:tableStyleId>{5C22544A-7EE6-4342-B048-85BDC9FD1C3A}</a:tableStyleId>
              </a:tblPr>
              <a:tblGrid>
                <a:gridCol w="1982848">
                  <a:extLst>
                    <a:ext uri="{9D8B030D-6E8A-4147-A177-3AD203B41FA5}">
                      <a16:colId xmlns:a16="http://schemas.microsoft.com/office/drawing/2014/main" val="2557250914"/>
                    </a:ext>
                  </a:extLst>
                </a:gridCol>
                <a:gridCol w="1206951">
                  <a:extLst>
                    <a:ext uri="{9D8B030D-6E8A-4147-A177-3AD203B41FA5}">
                      <a16:colId xmlns:a16="http://schemas.microsoft.com/office/drawing/2014/main" val="3523904986"/>
                    </a:ext>
                  </a:extLst>
                </a:gridCol>
                <a:gridCol w="2390384">
                  <a:extLst>
                    <a:ext uri="{9D8B030D-6E8A-4147-A177-3AD203B41FA5}">
                      <a16:colId xmlns:a16="http://schemas.microsoft.com/office/drawing/2014/main" val="2854535076"/>
                    </a:ext>
                  </a:extLst>
                </a:gridCol>
                <a:gridCol w="1518446">
                  <a:extLst>
                    <a:ext uri="{9D8B030D-6E8A-4147-A177-3AD203B41FA5}">
                      <a16:colId xmlns:a16="http://schemas.microsoft.com/office/drawing/2014/main" val="3789053112"/>
                    </a:ext>
                  </a:extLst>
                </a:gridCol>
                <a:gridCol w="2707723">
                  <a:extLst>
                    <a:ext uri="{9D8B030D-6E8A-4147-A177-3AD203B41FA5}">
                      <a16:colId xmlns:a16="http://schemas.microsoft.com/office/drawing/2014/main" val="3557923352"/>
                    </a:ext>
                  </a:extLst>
                </a:gridCol>
              </a:tblGrid>
              <a:tr h="548978">
                <a:tc>
                  <a:txBody>
                    <a:bodyPr/>
                    <a:lstStyle/>
                    <a:p>
                      <a:pPr algn="ctr" fontAlgn="ctr"/>
                      <a:r>
                        <a:rPr lang="en-US" sz="1200" b="0">
                          <a:solidFill>
                            <a:schemeClr val="tx1"/>
                          </a:solidFill>
                          <a:effectLst/>
                        </a:rPr>
                        <a:t>DS Science/Application Objective</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Priority</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DS Suggested </a:t>
                      </a:r>
                      <a:r>
                        <a:rPr lang="en-US" sz="1200" b="0" err="1">
                          <a:solidFill>
                            <a:schemeClr val="tx1"/>
                          </a:solidFill>
                          <a:effectLst/>
                        </a:rPr>
                        <a:t>Biogeophysical</a:t>
                      </a:r>
                      <a:r>
                        <a:rPr lang="en-US" sz="1200" b="0">
                          <a:solidFill>
                            <a:schemeClr val="tx1"/>
                          </a:solidFill>
                          <a:effectLst/>
                        </a:rPr>
                        <a:t> Parameters</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Geophysical Parameters </a:t>
                      </a:r>
                      <a:endParaRPr lang="en-US" sz="1200" b="0">
                        <a:solidFill>
                          <a:schemeClr val="tx1"/>
                        </a:solidFill>
                        <a:effectLst/>
                        <a:latin typeface="Calibri"/>
                      </a:endParaRPr>
                    </a:p>
                    <a:p>
                      <a:pPr lvl="0" algn="ctr">
                        <a:buNone/>
                      </a:pPr>
                      <a:r>
                        <a:rPr lang="en-US" sz="1200" b="0">
                          <a:solidFill>
                            <a:schemeClr val="tx1"/>
                          </a:solidFill>
                          <a:effectLst/>
                        </a:rPr>
                        <a:t>(one-sigma uncertainty target)</a:t>
                      </a:r>
                      <a:endParaRPr lang="en-US" sz="1200" b="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ctr" fontAlgn="ctr"/>
                      <a:r>
                        <a:rPr lang="en-US" sz="1200" b="0">
                          <a:solidFill>
                            <a:schemeClr val="tx1"/>
                          </a:solidFill>
                          <a:effectLst/>
                        </a:rPr>
                        <a:t>Applications enabled</a:t>
                      </a:r>
                      <a:endParaRPr lang="en-US" sz="1200" b="0">
                        <a:solidFill>
                          <a:schemeClr val="tx1"/>
                        </a:solidFill>
                        <a:effectLst/>
                        <a:latin typeface="Calibri"/>
                      </a:endParaRP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205550">
                <a:tc rowSpan="3">
                  <a:txBody>
                    <a:bodyPr/>
                    <a:lstStyle/>
                    <a:p>
                      <a:pPr lvl="0" algn="ctr" fontAlgn="ctr">
                        <a:lnSpc>
                          <a:spcPct val="100000"/>
                        </a:lnSpc>
                        <a:spcBef>
                          <a:spcPts val="0"/>
                        </a:spcBef>
                        <a:spcAft>
                          <a:spcPts val="0"/>
                        </a:spcAft>
                      </a:pPr>
                      <a:r>
                        <a:rPr lang="en-US" sz="1200">
                          <a:effectLst/>
                        </a:rPr>
                        <a:t>H-1c. </a:t>
                      </a:r>
                      <a:r>
                        <a:rPr lang="en-US" sz="1200" b="0" i="0" u="none" strike="noStrike" noProof="0">
                          <a:effectLst/>
                          <a:latin typeface="Calibri"/>
                        </a:rPr>
                        <a:t>Quantify rates of snow accumulation, </a:t>
                      </a:r>
                      <a:endParaRPr lang="en-US"/>
                    </a:p>
                    <a:p>
                      <a:pPr lvl="0" algn="ctr">
                        <a:lnSpc>
                          <a:spcPct val="100000"/>
                        </a:lnSpc>
                        <a:spcBef>
                          <a:spcPts val="0"/>
                        </a:spcBef>
                        <a:spcAft>
                          <a:spcPts val="0"/>
                        </a:spcAft>
                        <a:buNone/>
                      </a:pPr>
                      <a:r>
                        <a:rPr lang="en-US" sz="1200" b="0" i="0" u="none" strike="noStrike" noProof="0">
                          <a:effectLst/>
                          <a:latin typeface="Calibri"/>
                        </a:rPr>
                        <a:t>snowmelt, ice melt, and </a:t>
                      </a:r>
                    </a:p>
                    <a:p>
                      <a:pPr lvl="0" algn="ctr">
                        <a:lnSpc>
                          <a:spcPct val="100000"/>
                        </a:lnSpc>
                        <a:spcBef>
                          <a:spcPts val="0"/>
                        </a:spcBef>
                        <a:spcAft>
                          <a:spcPts val="0"/>
                        </a:spcAft>
                        <a:buNone/>
                      </a:pPr>
                      <a:r>
                        <a:rPr lang="en-US" sz="1200" b="0" i="0" u="none" strike="noStrike" noProof="0">
                          <a:effectLst/>
                          <a:latin typeface="Calibri"/>
                        </a:rPr>
                        <a:t>sublimation from snow and ice worldwide at scales driven by topographic variability.</a:t>
                      </a:r>
                      <a:endParaRPr lang="en-US"/>
                    </a:p>
                    <a:p>
                      <a:pPr lvl="0" algn="ctr">
                        <a:buNone/>
                      </a:pPr>
                      <a:endParaRPr lang="en-US" sz="1200" b="1">
                        <a:effectLst/>
                        <a:latin typeface="Calibri"/>
                      </a:endParaRPr>
                    </a:p>
                  </a:txBody>
                  <a:tcPr marL="9525" marR="9525" marT="9525" marB="0" anchor="ctr">
                    <a:solidFill>
                      <a:schemeClr val="accent5">
                        <a:lumMod val="20000"/>
                        <a:lumOff val="80000"/>
                      </a:schemeClr>
                    </a:solidFill>
                  </a:tcPr>
                </a:tc>
                <a:tc rowSpan="3">
                  <a:txBody>
                    <a:bodyPr/>
                    <a:lstStyle/>
                    <a:p>
                      <a:pPr algn="ctr" fontAlgn="ctr"/>
                      <a:r>
                        <a:rPr lang="en-US" sz="1200">
                          <a:effectLst/>
                        </a:rPr>
                        <a:t>Most Important</a:t>
                      </a:r>
                      <a:endParaRPr lang="en-US"/>
                    </a:p>
                  </a:txBody>
                  <a:tcPr marL="9525" marR="9525" marT="9525" marB="0" anchor="ctr">
                    <a:solidFill>
                      <a:schemeClr val="accent5">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Calibri"/>
                        </a:rPr>
                        <a:t>Snow and glacier albedo and surface temperature. Spectral albedo of subpixel snow and glaciers </a:t>
                      </a:r>
                      <a:r>
                        <a:rPr lang="en-US" sz="1200" b="1" i="0" u="none" strike="noStrike" noProof="0">
                          <a:effectLst/>
                          <a:latin typeface="Calibri"/>
                        </a:rPr>
                        <a:t>at weekly intervals</a:t>
                      </a:r>
                      <a:r>
                        <a:rPr lang="en-US" sz="1200" b="0" i="0" u="none" strike="noStrike" noProof="0">
                          <a:effectLst/>
                          <a:latin typeface="Calibri"/>
                        </a:rPr>
                        <a:t> to an accuracy to estimate absorption of solar radiation to 10%. Ice/snow temperature to </a:t>
                      </a:r>
                      <a:endParaRPr lang="en-US"/>
                    </a:p>
                    <a:p>
                      <a:pPr lvl="0" algn="ctr">
                        <a:lnSpc>
                          <a:spcPct val="100000"/>
                        </a:lnSpc>
                        <a:spcBef>
                          <a:spcPts val="0"/>
                        </a:spcBef>
                        <a:spcAft>
                          <a:spcPts val="0"/>
                        </a:spcAft>
                        <a:buNone/>
                      </a:pPr>
                      <a:r>
                        <a:rPr lang="en-US" sz="1200" b="0" i="0" u="none" strike="noStrike" noProof="0">
                          <a:effectLst/>
                          <a:latin typeface="Calibri"/>
                        </a:rPr>
                        <a:t>± 1K. At spatial resolution of </a:t>
                      </a:r>
                    </a:p>
                    <a:p>
                      <a:pPr lvl="0" algn="ctr">
                        <a:lnSpc>
                          <a:spcPct val="100000"/>
                        </a:lnSpc>
                        <a:spcBef>
                          <a:spcPts val="0"/>
                        </a:spcBef>
                        <a:spcAft>
                          <a:spcPts val="0"/>
                        </a:spcAft>
                        <a:buNone/>
                      </a:pPr>
                      <a:r>
                        <a:rPr lang="en-US" sz="1200" b="0" i="0" u="none" strike="noStrike" noProof="0">
                          <a:effectLst/>
                          <a:latin typeface="Calibri"/>
                        </a:rPr>
                        <a:t>30 to 100 m.</a:t>
                      </a:r>
                      <a:endParaRPr lang="en-US"/>
                    </a:p>
                    <a:p>
                      <a:pPr lvl="0" algn="ctr">
                        <a:buNone/>
                      </a:pPr>
                      <a:endParaRPr lang="en-US" sz="1200" b="1">
                        <a:effectLst/>
                        <a:latin typeface="Calibri"/>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200" b="0" i="0" u="none" strike="noStrike" noProof="0">
                          <a:effectLst/>
                          <a:latin typeface="Calibri"/>
                        </a:rPr>
                        <a:t>Snow and ice coverage fraction </a:t>
                      </a:r>
                    </a:p>
                    <a:p>
                      <a:pPr lvl="0" algn="ctr">
                        <a:lnSpc>
                          <a:spcPct val="100000"/>
                        </a:lnSpc>
                        <a:spcBef>
                          <a:spcPts val="0"/>
                        </a:spcBef>
                        <a:spcAft>
                          <a:spcPts val="0"/>
                        </a:spcAft>
                        <a:buNone/>
                      </a:pPr>
                      <a:r>
                        <a:rPr lang="en-US" sz="1200" b="0" i="0" u="none" strike="noStrike" noProof="0">
                          <a:effectLst/>
                          <a:latin typeface="Calibri"/>
                        </a:rPr>
                        <a:t>(coverage fraction </a:t>
                      </a:r>
                    </a:p>
                    <a:p>
                      <a:pPr lvl="0" algn="ctr">
                        <a:lnSpc>
                          <a:spcPct val="100000"/>
                        </a:lnSpc>
                        <a:spcBef>
                          <a:spcPts val="0"/>
                        </a:spcBef>
                        <a:spcAft>
                          <a:spcPts val="0"/>
                        </a:spcAft>
                        <a:buNone/>
                      </a:pPr>
                      <a:r>
                        <a:rPr lang="en-US" sz="1200" b="0" i="0" u="none" strike="noStrike" noProof="0">
                          <a:effectLst/>
                          <a:latin typeface="Calibri"/>
                        </a:rPr>
                        <a:t>+/- 7%)</a:t>
                      </a:r>
                      <a:endParaRPr lang="en-US"/>
                    </a:p>
                  </a:txBody>
                  <a:tcPr marL="9525" marR="9525" marT="9525" marB="0" anchor="ctr">
                    <a:solidFill>
                      <a:schemeClr val="accent2">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Calibri"/>
                        </a:rPr>
                        <a:t>EA1 Water resource management, </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EA2 Drought monitoring,</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rPr>
                        <a:t>EA3 Drought / flood prediction,</a:t>
                      </a:r>
                    </a:p>
                    <a:p>
                      <a:pPr lvl="0" algn="ctr">
                        <a:lnSpc>
                          <a:spcPct val="100000"/>
                        </a:lnSpc>
                        <a:spcBef>
                          <a:spcPts val="0"/>
                        </a:spcBef>
                        <a:spcAft>
                          <a:spcPts val="0"/>
                        </a:spcAft>
                        <a:buNone/>
                      </a:pPr>
                      <a:endParaRPr lang="en-US" sz="1200" b="0" i="0" u="none" strike="noStrike" noProof="0">
                        <a:effectLst/>
                      </a:endParaRPr>
                    </a:p>
                    <a:p>
                      <a:pPr lvl="0" algn="ctr">
                        <a:lnSpc>
                          <a:spcPct val="100000"/>
                        </a:lnSpc>
                        <a:spcBef>
                          <a:spcPts val="0"/>
                        </a:spcBef>
                        <a:spcAft>
                          <a:spcPts val="0"/>
                        </a:spcAft>
                        <a:buNone/>
                      </a:pPr>
                      <a:r>
                        <a:rPr lang="en-US" sz="1200" b="0" i="0" u="none" strike="noStrike" noProof="0">
                          <a:effectLst/>
                          <a:latin typeface="Calibri"/>
                        </a:rPr>
                        <a:t>EA4 Weather forecast,</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EA5 Climate modeling,</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EA6 Shipping / navigation around sea ice</a:t>
                      </a:r>
                    </a:p>
                  </a:txBody>
                  <a:tcPr marL="9525" marR="9525" marT="9525" marB="0" anchor="ctr">
                    <a:solidFill>
                      <a:schemeClr val="bg2">
                        <a:lumMod val="90000"/>
                      </a:schemeClr>
                    </a:solidFill>
                  </a:tcPr>
                </a:tc>
                <a:extLst>
                  <a:ext uri="{0D108BD9-81ED-4DB2-BD59-A6C34878D82A}">
                    <a16:rowId xmlns:a16="http://schemas.microsoft.com/office/drawing/2014/main" val="3470742805"/>
                  </a:ext>
                </a:extLst>
              </a:tr>
              <a:tr h="1205550">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r>
                        <a:rPr lang="en-US" sz="1200" b="0" i="0" u="none" strike="noStrike" noProof="0">
                          <a:effectLst/>
                        </a:rPr>
                        <a:t>Snow surface reflectance,</a:t>
                      </a:r>
                    </a:p>
                    <a:p>
                      <a:pPr lvl="0" algn="ctr">
                        <a:buNone/>
                      </a:pPr>
                      <a:r>
                        <a:rPr lang="en-US" sz="1200" b="0" i="0" u="none" strike="noStrike" noProof="0">
                          <a:effectLst/>
                        </a:rPr>
                        <a:t>380-2500 nm</a:t>
                      </a:r>
                      <a:endParaRPr lang="en-US" sz="1200" b="0" i="0" u="none" strike="noStrike" noProof="0">
                        <a:effectLst/>
                        <a:latin typeface="Calibri"/>
                      </a:endParaRPr>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tc>
                <a:extLst>
                  <a:ext uri="{0D108BD9-81ED-4DB2-BD59-A6C34878D82A}">
                    <a16:rowId xmlns:a16="http://schemas.microsoft.com/office/drawing/2014/main" val="3311037078"/>
                  </a:ext>
                </a:extLst>
              </a:tr>
              <a:tr h="1772412">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endParaRPr lang="en-US" sz="1200">
                        <a:effectLst/>
                      </a:endParaRPr>
                    </a:p>
                    <a:p>
                      <a:pPr lvl="0" algn="ctr">
                        <a:lnSpc>
                          <a:spcPct val="100000"/>
                        </a:lnSpc>
                        <a:spcBef>
                          <a:spcPts val="0"/>
                        </a:spcBef>
                        <a:spcAft>
                          <a:spcPts val="0"/>
                        </a:spcAft>
                        <a:buNone/>
                      </a:pPr>
                      <a:r>
                        <a:rPr lang="en-US" sz="1200" b="0" i="0" u="none" strike="noStrike" noProof="0">
                          <a:effectLst/>
                          <a:latin typeface="Calibri"/>
                        </a:rPr>
                        <a:t>Snow grain size,</a:t>
                      </a:r>
                    </a:p>
                    <a:p>
                      <a:pPr lvl="0" algn="ctr">
                        <a:lnSpc>
                          <a:spcPct val="100000"/>
                        </a:lnSpc>
                        <a:spcBef>
                          <a:spcPts val="0"/>
                        </a:spcBef>
                        <a:spcAft>
                          <a:spcPts val="0"/>
                        </a:spcAft>
                        <a:buNone/>
                      </a:pPr>
                      <a:r>
                        <a:rPr lang="en-US" sz="1200" b="0" i="0" u="none" strike="noStrike" noProof="0">
                          <a:effectLst/>
                          <a:latin typeface="Calibri"/>
                        </a:rPr>
                        <a:t>used to calculate albedo </a:t>
                      </a:r>
                    </a:p>
                    <a:p>
                      <a:pPr lvl="0" algn="ctr">
                        <a:lnSpc>
                          <a:spcPct val="100000"/>
                        </a:lnSpc>
                        <a:spcBef>
                          <a:spcPts val="0"/>
                        </a:spcBef>
                        <a:spcAft>
                          <a:spcPts val="0"/>
                        </a:spcAft>
                        <a:buNone/>
                      </a:pPr>
                      <a:r>
                        <a:rPr lang="en-US" sz="1200" b="0" i="0" u="none" strike="noStrike" noProof="0">
                          <a:effectLst/>
                          <a:latin typeface="Calibri"/>
                        </a:rPr>
                        <a:t>(absorption +/- 7%)</a:t>
                      </a:r>
                    </a:p>
                    <a:p>
                      <a:pPr lvl="0" algn="ctr">
                        <a:buNone/>
                      </a:pPr>
                      <a:endParaRPr lang="en-US" sz="1200">
                        <a:effectLst/>
                      </a:endParaRPr>
                    </a:p>
                  </a:txBody>
                  <a:tcPr marL="9525" marR="9525" marT="9525" marB="0" anchor="ctr">
                    <a:solidFill>
                      <a:schemeClr val="accent2">
                        <a:lumMod val="20000"/>
                        <a:lumOff val="80000"/>
                      </a:schemeClr>
                    </a:solidFill>
                  </a:tcPr>
                </a:tc>
                <a:tc vMerge="1">
                  <a:txBody>
                    <a:bodyPr/>
                    <a:lstStyle/>
                    <a:p>
                      <a:endParaRPr lang="en-US"/>
                    </a:p>
                    <a:p>
                      <a:endParaRPr lang="en-US"/>
                    </a:p>
                  </a:txBody>
                  <a:tcPr marL="9525" marR="9525" marT="9525" marB="0" anchor="ctr">
                    <a:solidFill>
                      <a:schemeClr val="bg2">
                        <a:lumMod val="90000"/>
                      </a:schemeClr>
                    </a:solidFill>
                  </a:tcPr>
                </a:tc>
                <a:extLst>
                  <a:ext uri="{0D108BD9-81ED-4DB2-BD59-A6C34878D82A}">
                    <a16:rowId xmlns:a16="http://schemas.microsoft.com/office/drawing/2014/main" val="1465376725"/>
                  </a:ext>
                </a:extLst>
              </a:tr>
            </a:tbl>
          </a:graphicData>
        </a:graphic>
      </p:graphicFrame>
      <p:sp>
        <p:nvSpPr>
          <p:cNvPr id="2" name="Title 1">
            <a:extLst>
              <a:ext uri="{FF2B5EF4-FFF2-40B4-BE49-F238E27FC236}">
                <a16:creationId xmlns:a16="http://schemas.microsoft.com/office/drawing/2014/main" id="{0EE334C7-848D-3116-4EA7-388548836893}"/>
              </a:ext>
            </a:extLst>
          </p:cNvPr>
          <p:cNvSpPr txBox="1">
            <a:spLocks/>
          </p:cNvSpPr>
          <p:nvPr/>
        </p:nvSpPr>
        <p:spPr>
          <a:xfrm>
            <a:off x="1514999" y="110803"/>
            <a:ext cx="8992960" cy="1107996"/>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Snow Physics Products Objectives </a:t>
            </a: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83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C1336-0F46-0F7C-1300-BBE051A53018}"/>
              </a:ext>
            </a:extLst>
          </p:cNvPr>
          <p:cNvSpPr>
            <a:spLocks noGrp="1"/>
          </p:cNvSpPr>
          <p:nvPr>
            <p:ph type="sldNum" sz="quarter" idx="12"/>
          </p:nvPr>
        </p:nvSpPr>
        <p:spPr/>
        <p:txBody>
          <a:bodyPr/>
          <a:lstStyle/>
          <a:p>
            <a:fld id="{7745B78D-BBFA-4944-BBD5-E07BE4D896B9}" type="slidenum">
              <a:rPr lang="en-US" smtClean="0"/>
              <a:t>7</a:t>
            </a:fld>
            <a:endParaRPr lang="en-US"/>
          </a:p>
        </p:txBody>
      </p:sp>
      <p:sp>
        <p:nvSpPr>
          <p:cNvPr id="20" name="Footer Placeholder 4">
            <a:extLst>
              <a:ext uri="{FF2B5EF4-FFF2-40B4-BE49-F238E27FC236}">
                <a16:creationId xmlns:a16="http://schemas.microsoft.com/office/drawing/2014/main" id="{8739BF21-B30E-DA2A-F109-C92BD0E013F4}"/>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graphicFrame>
        <p:nvGraphicFramePr>
          <p:cNvPr id="6" name="Table 5">
            <a:extLst>
              <a:ext uri="{FF2B5EF4-FFF2-40B4-BE49-F238E27FC236}">
                <a16:creationId xmlns:a16="http://schemas.microsoft.com/office/drawing/2014/main" id="{784F1F18-6743-E8CA-093F-A9205DBCDEA4}"/>
              </a:ext>
            </a:extLst>
          </p:cNvPr>
          <p:cNvGraphicFramePr>
            <a:graphicFrameLocks noGrp="1"/>
          </p:cNvGraphicFramePr>
          <p:nvPr/>
        </p:nvGraphicFramePr>
        <p:xfrm>
          <a:off x="174172" y="987336"/>
          <a:ext cx="11843656" cy="5061458"/>
        </p:xfrm>
        <a:graphic>
          <a:graphicData uri="http://schemas.openxmlformats.org/drawingml/2006/table">
            <a:tbl>
              <a:tblPr firstRow="1" bandRow="1">
                <a:tableStyleId>{5C22544A-7EE6-4342-B048-85BDC9FD1C3A}</a:tableStyleId>
              </a:tblPr>
              <a:tblGrid>
                <a:gridCol w="2830285">
                  <a:extLst>
                    <a:ext uri="{9D8B030D-6E8A-4147-A177-3AD203B41FA5}">
                      <a16:colId xmlns:a16="http://schemas.microsoft.com/office/drawing/2014/main" val="2557250914"/>
                    </a:ext>
                  </a:extLst>
                </a:gridCol>
                <a:gridCol w="809897">
                  <a:extLst>
                    <a:ext uri="{9D8B030D-6E8A-4147-A177-3AD203B41FA5}">
                      <a16:colId xmlns:a16="http://schemas.microsoft.com/office/drawing/2014/main" val="3523904986"/>
                    </a:ext>
                  </a:extLst>
                </a:gridCol>
                <a:gridCol w="3108960">
                  <a:extLst>
                    <a:ext uri="{9D8B030D-6E8A-4147-A177-3AD203B41FA5}">
                      <a16:colId xmlns:a16="http://schemas.microsoft.com/office/drawing/2014/main" val="2854535076"/>
                    </a:ext>
                  </a:extLst>
                </a:gridCol>
                <a:gridCol w="1824251">
                  <a:extLst>
                    <a:ext uri="{9D8B030D-6E8A-4147-A177-3AD203B41FA5}">
                      <a16:colId xmlns:a16="http://schemas.microsoft.com/office/drawing/2014/main" val="3789053112"/>
                    </a:ext>
                  </a:extLst>
                </a:gridCol>
                <a:gridCol w="3270263">
                  <a:extLst>
                    <a:ext uri="{9D8B030D-6E8A-4147-A177-3AD203B41FA5}">
                      <a16:colId xmlns:a16="http://schemas.microsoft.com/office/drawing/2014/main" val="3557923352"/>
                    </a:ext>
                  </a:extLst>
                </a:gridCol>
              </a:tblGrid>
              <a:tr h="548978">
                <a:tc>
                  <a:txBody>
                    <a:bodyPr/>
                    <a:lstStyle/>
                    <a:p>
                      <a:pPr algn="ctr" fontAlgn="ctr"/>
                      <a:r>
                        <a:rPr lang="en-US" sz="1200" b="0">
                          <a:solidFill>
                            <a:schemeClr val="tx1"/>
                          </a:solidFill>
                          <a:effectLst/>
                        </a:rPr>
                        <a:t>DS Science/Application Objective</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Priority</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DS Suggested </a:t>
                      </a:r>
                      <a:r>
                        <a:rPr lang="en-US" sz="1200" b="0" err="1">
                          <a:solidFill>
                            <a:schemeClr val="tx1"/>
                          </a:solidFill>
                          <a:effectLst/>
                        </a:rPr>
                        <a:t>Biogeophysical</a:t>
                      </a:r>
                      <a:r>
                        <a:rPr lang="en-US" sz="1200" b="0">
                          <a:solidFill>
                            <a:schemeClr val="tx1"/>
                          </a:solidFill>
                          <a:effectLst/>
                        </a:rPr>
                        <a:t> Parameters</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Geophysical Parameters </a:t>
                      </a:r>
                      <a:endParaRPr lang="en-US" sz="1200" b="0">
                        <a:solidFill>
                          <a:schemeClr val="tx1"/>
                        </a:solidFill>
                        <a:effectLst/>
                        <a:latin typeface="Calibri"/>
                      </a:endParaRPr>
                    </a:p>
                    <a:p>
                      <a:pPr lvl="0" algn="ctr">
                        <a:buNone/>
                      </a:pPr>
                      <a:r>
                        <a:rPr lang="en-US" sz="1200" b="0">
                          <a:solidFill>
                            <a:schemeClr val="tx1"/>
                          </a:solidFill>
                          <a:effectLst/>
                        </a:rPr>
                        <a:t>(one-sigma uncertainty target)</a:t>
                      </a:r>
                      <a:endParaRPr lang="en-US" sz="1200" b="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ctr" fontAlgn="ctr"/>
                      <a:r>
                        <a:rPr lang="en-US" sz="1200" b="0">
                          <a:solidFill>
                            <a:schemeClr val="tx1"/>
                          </a:solidFill>
                          <a:effectLst/>
                        </a:rPr>
                        <a:t>Applications enabled</a:t>
                      </a:r>
                      <a:endParaRPr lang="en-US" sz="1200" b="0">
                        <a:solidFill>
                          <a:schemeClr val="tx1"/>
                        </a:solidFill>
                        <a:effectLst/>
                        <a:latin typeface="Calibri"/>
                      </a:endParaRP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205552">
                <a:tc>
                  <a:txBody>
                    <a:bodyPr/>
                    <a:lstStyle/>
                    <a:p>
                      <a:pPr algn="ctr" fontAlgn="ctr"/>
                      <a:r>
                        <a:rPr lang="en-US" sz="1200" b="1">
                          <a:effectLst/>
                        </a:rPr>
                        <a:t>E-1c.</a:t>
                      </a:r>
                      <a:r>
                        <a:rPr lang="en-US" sz="1200">
                          <a:effectLst/>
                        </a:rPr>
                        <a:t> Quantify the physiological dynamics of terrestrial and aquatic primary producers.</a:t>
                      </a: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algn="ctr" fontAlgn="ctr"/>
                      <a:r>
                        <a:rPr lang="en-US" sz="1200">
                          <a:effectLst/>
                        </a:rPr>
                        <a:t>Most Important</a:t>
                      </a: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200" b="0" i="0" u="none" strike="noStrike" noProof="0">
                          <a:effectLst/>
                        </a:rPr>
                        <a:t>Primary Observable: Chemical properties of vegetation, aquatic biomass, and soils (Land, inland aquatic, coastal zone, and shallow coral reef): Spectral radiance (10nm; 380-2500nm); GSD = 30-45m; Revisit = ~15 days; SNR = 400:1 VNIR/250:1 SWIR @ 25% reflectance; IT of ~5 </a:t>
                      </a:r>
                      <a:r>
                        <a:rPr lang="en-US" sz="1200" b="0" i="0" u="none" strike="noStrike" noProof="0" err="1">
                          <a:effectLst/>
                        </a:rPr>
                        <a:t>ms.</a:t>
                      </a:r>
                      <a:r>
                        <a:rPr lang="en-US" sz="1200" b="0" i="0" u="none" strike="noStrike" noProof="0">
                          <a:effectLst/>
                        </a:rPr>
                        <a:t> </a:t>
                      </a:r>
                      <a:endParaRPr lang="en-US" sz="1200" b="1">
                        <a:effectLst/>
                        <a:latin typeface="Calibri"/>
                      </a:endParaRPr>
                    </a:p>
                  </a:txBody>
                  <a:tcPr marL="9525" marR="9525" marT="9525" marB="0" anchor="ctr">
                    <a:solidFill>
                      <a:schemeClr val="accent5">
                        <a:lumMod val="20000"/>
                        <a:lumOff val="80000"/>
                      </a:schemeClr>
                    </a:solidFill>
                  </a:tcPr>
                </a:tc>
                <a:tc>
                  <a:txBody>
                    <a:bodyPr/>
                    <a:lstStyle/>
                    <a:p>
                      <a:pPr algn="ctr" fontAlgn="ctr"/>
                      <a:r>
                        <a:rPr lang="en-US" sz="1200" b="0" i="0" u="none" strike="noStrike">
                          <a:solidFill>
                            <a:srgbClr val="000000"/>
                          </a:solidFill>
                          <a:effectLst/>
                          <a:latin typeface="Calibri" panose="020F0502020204030204" pitchFamily="34" charset="0"/>
                        </a:rPr>
                        <a:t>Soil Surface Chemistry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iron oxides, carbonates, and types of clay minerals, e.g., montmorillonite, </a:t>
                      </a:r>
                      <a:r>
                        <a:rPr lang="en-US" sz="1200" b="0" i="0" u="none" strike="noStrike" err="1">
                          <a:solidFill>
                            <a:srgbClr val="000000"/>
                          </a:solidFill>
                          <a:effectLst/>
                          <a:latin typeface="Calibri" panose="020F0502020204030204" pitchFamily="34" charset="0"/>
                        </a:rPr>
                        <a:t>illite</a:t>
                      </a:r>
                      <a:r>
                        <a:rPr lang="en-US" sz="1200" b="0" i="0" u="none" strike="noStrike">
                          <a:solidFill>
                            <a:srgbClr val="000000"/>
                          </a:solidFill>
                          <a:effectLst/>
                          <a:latin typeface="Calibri" panose="020F0502020204030204" pitchFamily="34" charset="0"/>
                        </a:rPr>
                        <a:t>, and kaolinite, p371,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(Kaolinite spectral abundance +/-10%)</a:t>
                      </a:r>
                    </a:p>
                  </a:txBody>
                  <a:tcPr marL="0" marR="0" marT="0" marB="0" anchor="ctr">
                    <a:solidFill>
                      <a:schemeClr val="accent2">
                        <a:lumMod val="20000"/>
                        <a:lumOff val="80000"/>
                      </a:schemeClr>
                    </a:solidFill>
                  </a:tcPr>
                </a:tc>
                <a:tc>
                  <a:txBody>
                    <a:bodyPr/>
                    <a:lstStyle/>
                    <a:p>
                      <a:pPr algn="ctr" fontAlgn="ctr"/>
                      <a:r>
                        <a:rPr lang="en-US" sz="1200" b="0" i="0" u="none" strike="noStrike">
                          <a:solidFill>
                            <a:srgbClr val="000000"/>
                          </a:solidFill>
                          <a:effectLst/>
                          <a:latin typeface="Calibri" panose="020F0502020204030204" pitchFamily="34" charset="0"/>
                        </a:rPr>
                        <a:t>EA15 Post-fire severity assessment and recovery,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EA18 Forest and Agricultural Yield,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EA20 Rangeland management,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EA33 Land carbon accounting</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EA40 Improving landslide models and predictions</a:t>
                      </a:r>
                    </a:p>
                  </a:txBody>
                  <a:tcPr marL="0" marR="0" marT="0" marB="0" anchor="ctr">
                    <a:solidFill>
                      <a:schemeClr val="bg2">
                        <a:lumMod val="90000"/>
                      </a:schemeClr>
                    </a:solidFill>
                  </a:tcPr>
                </a:tc>
                <a:extLst>
                  <a:ext uri="{0D108BD9-81ED-4DB2-BD59-A6C34878D82A}">
                    <a16:rowId xmlns:a16="http://schemas.microsoft.com/office/drawing/2014/main" val="3470742805"/>
                  </a:ext>
                </a:extLst>
              </a:tr>
              <a:tr h="319896">
                <a:tc>
                  <a:txBody>
                    <a:bodyPr/>
                    <a:lstStyle/>
                    <a:p>
                      <a:pPr algn="ctr" fontAlgn="ctr"/>
                      <a:r>
                        <a:rPr lang="en-US" sz="1200" b="1">
                          <a:effectLst/>
                          <a:latin typeface="Calibri" panose="020F0502020204030204" pitchFamily="34" charset="0"/>
                        </a:rPr>
                        <a:t>S-1a. </a:t>
                      </a:r>
                      <a:r>
                        <a:rPr lang="en-US" sz="1200" b="0">
                          <a:effectLst/>
                          <a:latin typeface="Calibri" panose="020F0502020204030204" pitchFamily="34" charset="0"/>
                        </a:rPr>
                        <a:t>Measure the pre-, syn-, and </a:t>
                      </a:r>
                      <a:r>
                        <a:rPr lang="en-US" sz="1200" b="0" err="1">
                          <a:effectLst/>
                          <a:latin typeface="Calibri" panose="020F0502020204030204" pitchFamily="34" charset="0"/>
                        </a:rPr>
                        <a:t>posteruption</a:t>
                      </a:r>
                      <a:r>
                        <a:rPr lang="en-US" sz="1200" b="0">
                          <a:effectLst/>
                          <a:latin typeface="Calibri" panose="020F0502020204030204" pitchFamily="34" charset="0"/>
                        </a:rPr>
                        <a:t> surface deformation and products of Earth’s entire active land volcano inventory with a time scale of days to weeks.</a:t>
                      </a:r>
                    </a:p>
                  </a:txBody>
                  <a:tcPr marL="9525" marR="9525" marT="9525" marB="0" anchor="ctr">
                    <a:solidFill>
                      <a:schemeClr val="accent5">
                        <a:lumMod val="20000"/>
                        <a:lumOff val="80000"/>
                      </a:schemeClr>
                    </a:solidFill>
                  </a:tcPr>
                </a:tc>
                <a:tc>
                  <a:txBody>
                    <a:bodyPr/>
                    <a:lstStyle/>
                    <a:p>
                      <a:pPr algn="ctr" fontAlgn="ctr"/>
                      <a:r>
                        <a:rPr lang="en-US" sz="1200">
                          <a:effectLst/>
                          <a:latin typeface="Calibri" panose="020F0502020204030204" pitchFamily="34" charset="0"/>
                        </a:rPr>
                        <a:t>Most Important</a:t>
                      </a: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200" b="0">
                          <a:effectLst/>
                          <a:latin typeface="+mn-lt"/>
                        </a:rPr>
                        <a:t>Ground-surface composition and changes over time. Hyperspectral VNIR/SWIR (at the ~ 30 m spatial scale) and TIR data (at the ~ 60 m spatial scale) with 1-2 week revisit time, acquiring continuously for periods of weeks to months prior to an eruption to detect trends and change</a:t>
                      </a:r>
                      <a:endParaRPr lang="en-US" sz="1200" b="0">
                        <a:effectLst/>
                        <a:latin typeface="Calibri"/>
                      </a:endParaRPr>
                    </a:p>
                  </a:txBody>
                  <a:tcPr marL="9525" marR="9525" marT="9525" marB="0" anchor="ctr">
                    <a:solidFill>
                      <a:schemeClr val="accent5">
                        <a:lumMod val="20000"/>
                        <a:lumOff val="80000"/>
                      </a:schemeClr>
                    </a:solidFill>
                  </a:tcPr>
                </a:tc>
                <a:tc>
                  <a:txBody>
                    <a:bodyPr/>
                    <a:lstStyle/>
                    <a:p>
                      <a:pPr algn="ctr" fontAlgn="ctr"/>
                      <a:r>
                        <a:rPr lang="en-US" sz="1200" b="0" i="0" u="none" strike="noStrike">
                          <a:solidFill>
                            <a:srgbClr val="000000"/>
                          </a:solidFill>
                          <a:effectLst/>
                          <a:latin typeface="Calibri" panose="020F0502020204030204" pitchFamily="34" charset="0"/>
                        </a:rPr>
                        <a:t>Bare surface mineral composition (Mineral spectral abundance +/-10%)</a:t>
                      </a:r>
                    </a:p>
                  </a:txBody>
                  <a:tcPr marL="0" marR="0" marT="0" marB="0" anchor="ctr">
                    <a:solidFill>
                      <a:schemeClr val="accent2">
                        <a:lumMod val="20000"/>
                        <a:lumOff val="80000"/>
                      </a:schemeClr>
                    </a:solidFill>
                  </a:tcPr>
                </a:tc>
                <a:tc>
                  <a:txBody>
                    <a:bodyPr/>
                    <a:lstStyle/>
                    <a:p>
                      <a:pPr algn="ctr" fontAlgn="ctr"/>
                      <a:r>
                        <a:rPr lang="en-US" sz="1200" b="0" i="0" u="none" strike="noStrike">
                          <a:solidFill>
                            <a:srgbClr val="000000"/>
                          </a:solidFill>
                          <a:effectLst/>
                          <a:latin typeface="Calibri" panose="020F0502020204030204" pitchFamily="34" charset="0"/>
                        </a:rPr>
                        <a:t>EA10 Wildfire fuel mapping, </a:t>
                      </a:r>
                    </a:p>
                    <a:p>
                      <a:pPr algn="ctr" fontAlgn="ctr"/>
                      <a:r>
                        <a:rPr lang="en-US" sz="1200" b="0" i="0" u="none" strike="noStrike">
                          <a:solidFill>
                            <a:srgbClr val="000000"/>
                          </a:solidFill>
                          <a:effectLst/>
                          <a:latin typeface="Calibri" panose="020F0502020204030204" pitchFamily="34" charset="0"/>
                        </a:rPr>
                        <a:t>EA36 Volcanic eruption forecast, </a:t>
                      </a:r>
                    </a:p>
                    <a:p>
                      <a:pPr algn="ctr" fontAlgn="ctr"/>
                      <a:r>
                        <a:rPr lang="en-US" sz="1200" b="0" i="0" u="none" strike="noStrike">
                          <a:solidFill>
                            <a:srgbClr val="000000"/>
                          </a:solidFill>
                          <a:effectLst/>
                          <a:latin typeface="Calibri" panose="020F0502020204030204" pitchFamily="34" charset="0"/>
                        </a:rPr>
                        <a:t>EA38 Lava flow prediction, </a:t>
                      </a:r>
                    </a:p>
                    <a:p>
                      <a:pPr algn="ctr" fontAlgn="ctr"/>
                      <a:r>
                        <a:rPr lang="en-US" sz="1200" b="0" i="0" u="none" strike="noStrike">
                          <a:solidFill>
                            <a:srgbClr val="000000"/>
                          </a:solidFill>
                          <a:effectLst/>
                          <a:latin typeface="Calibri" panose="020F0502020204030204" pitchFamily="34" charset="0"/>
                        </a:rPr>
                        <a:t>EA39 Crater lake hazard prediction</a:t>
                      </a:r>
                    </a:p>
                  </a:txBody>
                  <a:tcPr marL="0" marR="0" marT="0" marB="0" anchor="ctr">
                    <a:solidFill>
                      <a:schemeClr val="bg2">
                        <a:lumMod val="90000"/>
                      </a:schemeClr>
                    </a:solidFill>
                  </a:tcPr>
                </a:tc>
                <a:extLst>
                  <a:ext uri="{0D108BD9-81ED-4DB2-BD59-A6C34878D82A}">
                    <a16:rowId xmlns:a16="http://schemas.microsoft.com/office/drawing/2014/main" val="3260022275"/>
                  </a:ext>
                </a:extLst>
              </a:tr>
              <a:tr h="1009523">
                <a:tc>
                  <a:txBody>
                    <a:bodyPr/>
                    <a:lstStyle/>
                    <a:p>
                      <a:pPr lvl="0" algn="ctr">
                        <a:buNone/>
                      </a:pPr>
                      <a:r>
                        <a:rPr lang="en-US" sz="1200" b="1">
                          <a:effectLst/>
                        </a:rPr>
                        <a:t>S-1c. </a:t>
                      </a:r>
                      <a:r>
                        <a:rPr lang="en-US" sz="1200">
                          <a:effectLst/>
                        </a:rPr>
                        <a:t>Forecast and monitor landslides, especially those near population centers.</a:t>
                      </a:r>
                    </a:p>
                  </a:txBody>
                  <a:tcPr marL="9525" marR="9525" marT="9525" marB="0" anchor="ctr">
                    <a:solidFill>
                      <a:schemeClr val="accent5">
                        <a:lumMod val="20000"/>
                        <a:lumOff val="80000"/>
                      </a:schemeClr>
                    </a:solidFill>
                  </a:tcPr>
                </a:tc>
                <a:tc>
                  <a:txBody>
                    <a:bodyPr/>
                    <a:lstStyle/>
                    <a:p>
                      <a:pPr lvl="0" algn="ctr">
                        <a:buNone/>
                      </a:pPr>
                      <a:r>
                        <a:rPr lang="en-US" sz="1200">
                          <a:effectLst/>
                        </a:rPr>
                        <a:t>Very Important</a:t>
                      </a:r>
                      <a:endParaRPr lang="en-US" sz="1200">
                        <a:effectLst/>
                        <a:latin typeface="Calibri"/>
                      </a:endParaRPr>
                    </a:p>
                  </a:txBody>
                  <a:tcPr marL="9525" marR="9525" marT="9525" marB="0" anchor="ctr">
                    <a:solidFill>
                      <a:schemeClr val="accent5">
                        <a:lumMod val="20000"/>
                        <a:lumOff val="80000"/>
                      </a:schemeClr>
                    </a:solidFill>
                  </a:tcPr>
                </a:tc>
                <a:tc>
                  <a:txBody>
                    <a:bodyPr/>
                    <a:lstStyle/>
                    <a:p>
                      <a:pPr algn="ctr"/>
                      <a:r>
                        <a:rPr lang="en-US" sz="1200" b="1"/>
                        <a:t>High spatial resolution time series of distribution of vegetation and rock/soil composition.  </a:t>
                      </a:r>
                      <a:r>
                        <a:rPr lang="en-US" sz="1200"/>
                        <a:t>Hyperspectral VNIR/SWIR and TIR data at 30-45 m spatial resolution and ~ weekly temporal resolution</a:t>
                      </a:r>
                    </a:p>
                  </a:txBody>
                  <a:tcPr marL="9525" marR="9525" marT="9525" marB="0" anchor="ctr">
                    <a:solidFill>
                      <a:schemeClr val="accent5">
                        <a:lumMod val="20000"/>
                        <a:lumOff val="80000"/>
                      </a:schemeClr>
                    </a:solidFill>
                  </a:tcPr>
                </a:tc>
                <a:tc rowSpan="2">
                  <a:txBody>
                    <a:bodyPr/>
                    <a:lstStyle/>
                    <a:p>
                      <a:pPr algn="ctr" fontAlgn="ctr"/>
                      <a:r>
                        <a:rPr lang="en-US" sz="1200" b="0" i="0" u="none" strike="noStrike">
                          <a:solidFill>
                            <a:srgbClr val="000000"/>
                          </a:solidFill>
                          <a:effectLst/>
                          <a:latin typeface="Calibri" panose="020F0502020204030204" pitchFamily="34" charset="0"/>
                        </a:rPr>
                        <a:t>Surface composition and cover (Soil coverage fraction  +/- 10%)</a:t>
                      </a:r>
                    </a:p>
                  </a:txBody>
                  <a:tcPr marL="0" marR="0" marT="0" marB="0" anchor="ctr">
                    <a:solidFill>
                      <a:schemeClr val="accent2">
                        <a:lumMod val="20000"/>
                        <a:lumOff val="80000"/>
                      </a:schemeClr>
                    </a:solidFill>
                  </a:tcPr>
                </a:tc>
                <a:tc rowSpan="2">
                  <a:txBody>
                    <a:bodyPr/>
                    <a:lstStyle/>
                    <a:p>
                      <a:pPr algn="ctr" fontAlgn="ctr"/>
                      <a:r>
                        <a:rPr lang="en-US" sz="1100" b="0" i="0" u="none" strike="noStrike">
                          <a:solidFill>
                            <a:srgbClr val="000000"/>
                          </a:solidFill>
                          <a:effectLst/>
                          <a:latin typeface="Calibri" panose="020F0502020204030204" pitchFamily="34" charset="0"/>
                        </a:rPr>
                        <a:t>EA8 Urban heat islands,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EA9 Vector-borne diseases,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EA14 Land energy fluxes,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EA31 Wildfire emissions forecast,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EA34 Land use GHG accounting,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EA35 Peatland mapping,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EA40 Landslide modeling,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EA41 Landslide risk forecasting,  </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EA42 Post-landslide assessment and recovery</a:t>
                      </a:r>
                    </a:p>
                  </a:txBody>
                  <a:tcPr marL="0" marR="0" marT="0" marB="0" anchor="ctr">
                    <a:solidFill>
                      <a:schemeClr val="bg2">
                        <a:lumMod val="90000"/>
                      </a:schemeClr>
                    </a:solidFill>
                  </a:tcPr>
                </a:tc>
                <a:extLst>
                  <a:ext uri="{0D108BD9-81ED-4DB2-BD59-A6C34878D82A}">
                    <a16:rowId xmlns:a16="http://schemas.microsoft.com/office/drawing/2014/main" val="1465376725"/>
                  </a:ext>
                </a:extLst>
              </a:tr>
              <a:tr h="940526">
                <a:tc>
                  <a:txBody>
                    <a:bodyPr/>
                    <a:lstStyle/>
                    <a:p>
                      <a:pPr lvl="0" algn="ctr">
                        <a:buNone/>
                      </a:pPr>
                      <a:r>
                        <a:rPr lang="en-US" sz="1200" b="1">
                          <a:effectLst/>
                        </a:rPr>
                        <a:t>S-2b</a:t>
                      </a:r>
                      <a:r>
                        <a:rPr lang="en-US" sz="1200">
                          <a:effectLst/>
                        </a:rPr>
                        <a:t>.  Assess surface deformation (&lt;10 mm), extent of surface change (&lt;100 m spatial resolution) and atmospheric contamination, and the composition and temperature of volcanic products following a volcanic eruption (hourly to daily temporal sampling)</a:t>
                      </a:r>
                    </a:p>
                  </a:txBody>
                  <a:tcPr marL="9525" marR="9525" marT="9525" marB="0" anchor="ctr">
                    <a:solidFill>
                      <a:schemeClr val="accent5">
                        <a:lumMod val="20000"/>
                        <a:lumOff val="80000"/>
                      </a:schemeClr>
                    </a:solidFill>
                  </a:tcPr>
                </a:tc>
                <a:tc>
                  <a:txBody>
                    <a:bodyPr/>
                    <a:lstStyle/>
                    <a:p>
                      <a:pPr lvl="0" algn="ctr">
                        <a:buNone/>
                      </a:pPr>
                      <a:r>
                        <a:rPr lang="en-US" sz="1200">
                          <a:effectLst/>
                          <a:latin typeface="Calibri"/>
                        </a:rPr>
                        <a:t>Very Important</a:t>
                      </a:r>
                    </a:p>
                  </a:txBody>
                  <a:tcPr marL="9525" marR="9525" marT="9525" marB="0" anchor="ctr">
                    <a:solidFill>
                      <a:schemeClr val="accent5">
                        <a:lumMod val="20000"/>
                        <a:lumOff val="80000"/>
                      </a:schemeClr>
                    </a:solidFill>
                  </a:tcPr>
                </a:tc>
                <a:tc>
                  <a:txBody>
                    <a:bodyPr/>
                    <a:lstStyle/>
                    <a:p>
                      <a:pPr algn="ctr" fontAlgn="ctr"/>
                      <a:r>
                        <a:rPr lang="en-US" sz="1200" b="1" i="0" u="none" strike="noStrike">
                          <a:solidFill>
                            <a:srgbClr val="000000"/>
                          </a:solidFill>
                          <a:effectLst/>
                          <a:latin typeface="Calibri" panose="020F0502020204030204" pitchFamily="34" charset="0"/>
                        </a:rPr>
                        <a:t>Volume, composition and temperature of all eruptive products and measure their changes over time. </a:t>
                      </a:r>
                      <a:r>
                        <a:rPr lang="en-US" sz="1200" b="0" i="0" u="none" strike="noStrike">
                          <a:solidFill>
                            <a:srgbClr val="000000"/>
                          </a:solidFill>
                          <a:effectLst/>
                          <a:latin typeface="Calibri" panose="020F0502020204030204" pitchFamily="34" charset="0"/>
                        </a:rPr>
                        <a:t>Hyperspectral VNIR/SWIR and TIR data at 30-45 m spatial resolution and ~weekly temporal resolution.</a:t>
                      </a:r>
                      <a:endParaRPr lang="en-US" sz="1200" b="1" i="0" u="none" strike="noStrike">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vMerge="1">
                  <a:txBody>
                    <a:bodyPr/>
                    <a:lstStyle/>
                    <a:p>
                      <a:pPr algn="ctr" fontAlgn="ctr"/>
                      <a:endParaRPr lang="en-US" sz="1200" b="0" i="0" u="none" strike="noStrike">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vMerge="1">
                  <a:txBody>
                    <a:bodyPr/>
                    <a:lstStyle/>
                    <a:p>
                      <a:pPr algn="ctr" fontAlgn="ctr"/>
                      <a:endParaRPr lang="en-US" sz="1100" b="0" i="0" u="none" strike="noStrike">
                        <a:solidFill>
                          <a:srgbClr val="000000"/>
                        </a:solidFill>
                        <a:effectLst/>
                        <a:latin typeface="Calibri" panose="020F0502020204030204" pitchFamily="34" charset="0"/>
                      </a:endParaRPr>
                    </a:p>
                  </a:txBody>
                  <a:tcPr marL="0" marR="0" marT="0" marB="0" anchor="ctr">
                    <a:solidFill>
                      <a:schemeClr val="bg2">
                        <a:lumMod val="90000"/>
                      </a:schemeClr>
                    </a:solidFill>
                  </a:tcPr>
                </a:tc>
                <a:extLst>
                  <a:ext uri="{0D108BD9-81ED-4DB2-BD59-A6C34878D82A}">
                    <a16:rowId xmlns:a16="http://schemas.microsoft.com/office/drawing/2014/main" val="1469447251"/>
                  </a:ext>
                </a:extLst>
              </a:tr>
            </a:tbl>
          </a:graphicData>
        </a:graphic>
      </p:graphicFrame>
      <p:sp>
        <p:nvSpPr>
          <p:cNvPr id="2" name="Title 1">
            <a:extLst>
              <a:ext uri="{FF2B5EF4-FFF2-40B4-BE49-F238E27FC236}">
                <a16:creationId xmlns:a16="http://schemas.microsoft.com/office/drawing/2014/main" id="{7DFE3E31-FCBD-A767-114E-92E8AA88361A}"/>
              </a:ext>
            </a:extLst>
          </p:cNvPr>
          <p:cNvSpPr txBox="1">
            <a:spLocks/>
          </p:cNvSpPr>
          <p:nvPr/>
        </p:nvSpPr>
        <p:spPr>
          <a:xfrm>
            <a:off x="1514999" y="110803"/>
            <a:ext cx="8992960" cy="1107996"/>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Geology &amp; Soils Products Objectives </a:t>
            </a: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681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AC1336-0F46-0F7C-1300-BBE051A53018}"/>
              </a:ext>
            </a:extLst>
          </p:cNvPr>
          <p:cNvSpPr>
            <a:spLocks noGrp="1"/>
          </p:cNvSpPr>
          <p:nvPr>
            <p:ph type="sldNum" sz="quarter" idx="12"/>
          </p:nvPr>
        </p:nvSpPr>
        <p:spPr/>
        <p:txBody>
          <a:bodyPr/>
          <a:lstStyle/>
          <a:p>
            <a:fld id="{7745B78D-BBFA-4944-BBD5-E07BE4D896B9}" type="slidenum">
              <a:rPr lang="en-US" smtClean="0"/>
              <a:t>8</a:t>
            </a:fld>
            <a:endParaRPr lang="en-US"/>
          </a:p>
        </p:txBody>
      </p:sp>
      <p:sp>
        <p:nvSpPr>
          <p:cNvPr id="3" name="Content Placeholder 2">
            <a:extLst>
              <a:ext uri="{FF2B5EF4-FFF2-40B4-BE49-F238E27FC236}">
                <a16:creationId xmlns:a16="http://schemas.microsoft.com/office/drawing/2014/main" id="{A10D2749-3AA5-BB13-76B8-07C1538BC18E}"/>
              </a:ext>
            </a:extLst>
          </p:cNvPr>
          <p:cNvSpPr txBox="1">
            <a:spLocks/>
          </p:cNvSpPr>
          <p:nvPr/>
        </p:nvSpPr>
        <p:spPr>
          <a:xfrm>
            <a:off x="471410" y="1584614"/>
            <a:ext cx="1997700" cy="1512515"/>
          </a:xfrm>
          <a:prstGeom prst="rect">
            <a:avLst/>
          </a:prstGeom>
        </p:spPr>
        <p:txBody>
          <a:bodyPr vert="horz" wrap="square" lIns="91440" tIns="45720" rIns="91440" bIns="45720" rtlCol="0" anchor="t">
            <a:normAutofit fontScale="32500" lnSpcReduction="20000"/>
          </a:bodyPr>
          <a:lstStyle>
            <a:lvl1pPr marL="0">
              <a:defRPr b="0" i="0">
                <a:solidFill>
                  <a:schemeClr val="tx1"/>
                </a:solidFill>
                <a:latin typeface="+mn-lt"/>
                <a:ea typeface="+mn-ea"/>
                <a:cs typeface="+mn-cs"/>
              </a:defRPr>
            </a:lvl1pPr>
            <a:lvl2pPr marL="489844">
              <a:defRPr>
                <a:latin typeface="+mn-lt"/>
                <a:ea typeface="+mn-ea"/>
                <a:cs typeface="+mn-cs"/>
              </a:defRPr>
            </a:lvl2pPr>
            <a:lvl3pPr marL="979688">
              <a:defRPr>
                <a:latin typeface="+mn-lt"/>
                <a:ea typeface="+mn-ea"/>
                <a:cs typeface="+mn-cs"/>
              </a:defRPr>
            </a:lvl3pPr>
            <a:lvl4pPr marL="1469532">
              <a:defRPr>
                <a:latin typeface="+mn-lt"/>
                <a:ea typeface="+mn-ea"/>
                <a:cs typeface="+mn-cs"/>
              </a:defRPr>
            </a:lvl4pPr>
            <a:lvl5pPr marL="1959376">
              <a:defRPr>
                <a:latin typeface="+mn-lt"/>
                <a:ea typeface="+mn-ea"/>
                <a:cs typeface="+mn-cs"/>
              </a:defRPr>
            </a:lvl5pPr>
            <a:lvl6pPr marL="2449220">
              <a:defRPr>
                <a:latin typeface="+mn-lt"/>
                <a:ea typeface="+mn-ea"/>
                <a:cs typeface="+mn-cs"/>
              </a:defRPr>
            </a:lvl6pPr>
            <a:lvl7pPr marL="2939064">
              <a:defRPr>
                <a:latin typeface="+mn-lt"/>
                <a:ea typeface="+mn-ea"/>
                <a:cs typeface="+mn-cs"/>
              </a:defRPr>
            </a:lvl7pPr>
            <a:lvl8pPr marL="3428909">
              <a:defRPr>
                <a:latin typeface="+mn-lt"/>
                <a:ea typeface="+mn-ea"/>
                <a:cs typeface="+mn-cs"/>
              </a:defRPr>
            </a:lvl8pPr>
            <a:lvl9pPr marL="3918753">
              <a:defRPr>
                <a:latin typeface="+mn-lt"/>
                <a:ea typeface="+mn-ea"/>
                <a:cs typeface="+mn-cs"/>
              </a:defRPr>
            </a:lvl9pPr>
          </a:lstStyle>
          <a:p>
            <a:r>
              <a:rPr lang="en-US" kern="0">
                <a:ea typeface="+mn-lt"/>
                <a:cs typeface="+mn-lt"/>
              </a:rPr>
              <a:t>E-1: What are the structure, function, and biodiversity of Earth’s ecosystems, and how and why are they changing in time and space?</a:t>
            </a:r>
          </a:p>
          <a:p>
            <a:r>
              <a:rPr lang="en-US" kern="0">
                <a:solidFill>
                  <a:srgbClr val="595959"/>
                </a:solidFill>
                <a:ea typeface="+mn-lt"/>
                <a:cs typeface="+mn-lt"/>
              </a:rPr>
              <a:t>(</a:t>
            </a:r>
            <a:r>
              <a:rPr lang="en-US" kern="0">
                <a:ea typeface="+mn-lt"/>
                <a:cs typeface="+mn-lt"/>
              </a:rPr>
              <a:t>“Structure” is the spatial distribution of plants and their components on land</a:t>
            </a:r>
            <a:r>
              <a:rPr lang="en-US" kern="0">
                <a:solidFill>
                  <a:srgbClr val="595959"/>
                </a:solidFill>
                <a:ea typeface="+mn-lt"/>
                <a:cs typeface="+mn-lt"/>
              </a:rPr>
              <a:t>, and of aquatic biomass. </a:t>
            </a:r>
            <a:r>
              <a:rPr lang="en-US" kern="0">
                <a:ea typeface="+mn-lt"/>
                <a:cs typeface="+mn-lt"/>
              </a:rPr>
              <a:t>“Function” is the physiology and underpinning of biophysical and biogeochemical properties of terrestrial vegetation</a:t>
            </a:r>
            <a:r>
              <a:rPr lang="en-US" kern="0">
                <a:solidFill>
                  <a:srgbClr val="595959"/>
                </a:solidFill>
                <a:ea typeface="+mn-lt"/>
                <a:cs typeface="+mn-lt"/>
              </a:rPr>
              <a:t> and shallow aquatic vegetation.) </a:t>
            </a:r>
          </a:p>
          <a:p>
            <a:endParaRPr lang="en-US" kern="0">
              <a:solidFill>
                <a:srgbClr val="595959"/>
              </a:solidFill>
              <a:ea typeface="+mn-lt"/>
              <a:cs typeface="+mn-lt"/>
            </a:endParaRPr>
          </a:p>
          <a:p>
            <a:r>
              <a:rPr lang="en-US" b="1" kern="0">
                <a:ea typeface="+mn-lt"/>
                <a:cs typeface="+mn-lt"/>
              </a:rPr>
              <a:t>E-1a</a:t>
            </a:r>
            <a:r>
              <a:rPr lang="en-US" kern="0">
                <a:ea typeface="+mn-lt"/>
                <a:cs typeface="+mn-lt"/>
              </a:rPr>
              <a:t>. Quantify the global distribution of the functional traits, functional types, and composition of vegetation spatially and over time. (Very Important)</a:t>
            </a:r>
          </a:p>
          <a:p>
            <a:endParaRPr lang="en-US" kern="0">
              <a:solidFill>
                <a:srgbClr val="595959"/>
              </a:solidFill>
              <a:ea typeface="+mn-lt"/>
              <a:cs typeface="+mn-lt"/>
            </a:endParaRPr>
          </a:p>
          <a:p>
            <a:r>
              <a:rPr lang="en-US" kern="0">
                <a:ea typeface="+mn-lt"/>
                <a:cs typeface="+mn-lt"/>
              </a:rPr>
              <a:t>E-1c. Quantify the physiological dynamics of terrestrial </a:t>
            </a:r>
            <a:r>
              <a:rPr lang="en-US" kern="0">
                <a:solidFill>
                  <a:schemeClr val="bg2">
                    <a:lumMod val="50000"/>
                  </a:schemeClr>
                </a:solidFill>
                <a:ea typeface="+mn-lt"/>
                <a:cs typeface="+mn-lt"/>
              </a:rPr>
              <a:t>and aquatic primary producers</a:t>
            </a:r>
            <a:r>
              <a:rPr lang="en-US" kern="0">
                <a:ea typeface="+mn-lt"/>
                <a:cs typeface="+mn-lt"/>
              </a:rPr>
              <a:t>. (Most Important)</a:t>
            </a:r>
          </a:p>
          <a:p>
            <a:endParaRPr lang="en-US" kern="0">
              <a:solidFill>
                <a:srgbClr val="595959"/>
              </a:solidFill>
              <a:cs typeface="Calibri"/>
            </a:endParaRPr>
          </a:p>
        </p:txBody>
      </p:sp>
      <p:sp>
        <p:nvSpPr>
          <p:cNvPr id="20" name="Footer Placeholder 4">
            <a:extLst>
              <a:ext uri="{FF2B5EF4-FFF2-40B4-BE49-F238E27FC236}">
                <a16:creationId xmlns:a16="http://schemas.microsoft.com/office/drawing/2014/main" id="{8739BF21-B30E-DA2A-F109-C92BD0E013F4}"/>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graphicFrame>
        <p:nvGraphicFramePr>
          <p:cNvPr id="5" name="Table 4">
            <a:extLst>
              <a:ext uri="{FF2B5EF4-FFF2-40B4-BE49-F238E27FC236}">
                <a16:creationId xmlns:a16="http://schemas.microsoft.com/office/drawing/2014/main" id="{AA4CC681-1A01-3881-6511-D1D91D17BF6B}"/>
              </a:ext>
            </a:extLst>
          </p:cNvPr>
          <p:cNvGraphicFramePr>
            <a:graphicFrameLocks noGrp="1"/>
          </p:cNvGraphicFramePr>
          <p:nvPr/>
        </p:nvGraphicFramePr>
        <p:xfrm>
          <a:off x="204456" y="948863"/>
          <a:ext cx="11748054" cy="5254164"/>
        </p:xfrm>
        <a:graphic>
          <a:graphicData uri="http://schemas.openxmlformats.org/drawingml/2006/table">
            <a:tbl>
              <a:tblPr firstRow="1" bandRow="1">
                <a:tableStyleId>{5C22544A-7EE6-4342-B048-85BDC9FD1C3A}</a:tableStyleId>
              </a:tblPr>
              <a:tblGrid>
                <a:gridCol w="3369970">
                  <a:extLst>
                    <a:ext uri="{9D8B030D-6E8A-4147-A177-3AD203B41FA5}">
                      <a16:colId xmlns:a16="http://schemas.microsoft.com/office/drawing/2014/main" val="2557250914"/>
                    </a:ext>
                  </a:extLst>
                </a:gridCol>
                <a:gridCol w="583101">
                  <a:extLst>
                    <a:ext uri="{9D8B030D-6E8A-4147-A177-3AD203B41FA5}">
                      <a16:colId xmlns:a16="http://schemas.microsoft.com/office/drawing/2014/main" val="3523904986"/>
                    </a:ext>
                  </a:extLst>
                </a:gridCol>
                <a:gridCol w="2128283">
                  <a:extLst>
                    <a:ext uri="{9D8B030D-6E8A-4147-A177-3AD203B41FA5}">
                      <a16:colId xmlns:a16="http://schemas.microsoft.com/office/drawing/2014/main" val="2854535076"/>
                    </a:ext>
                  </a:extLst>
                </a:gridCol>
                <a:gridCol w="2940676">
                  <a:extLst>
                    <a:ext uri="{9D8B030D-6E8A-4147-A177-3AD203B41FA5}">
                      <a16:colId xmlns:a16="http://schemas.microsoft.com/office/drawing/2014/main" val="3789053112"/>
                    </a:ext>
                  </a:extLst>
                </a:gridCol>
                <a:gridCol w="2726024">
                  <a:extLst>
                    <a:ext uri="{9D8B030D-6E8A-4147-A177-3AD203B41FA5}">
                      <a16:colId xmlns:a16="http://schemas.microsoft.com/office/drawing/2014/main" val="3557923352"/>
                    </a:ext>
                  </a:extLst>
                </a:gridCol>
              </a:tblGrid>
              <a:tr h="387366">
                <a:tc>
                  <a:txBody>
                    <a:bodyPr/>
                    <a:lstStyle/>
                    <a:p>
                      <a:pPr algn="ctr" fontAlgn="ctr"/>
                      <a:r>
                        <a:rPr lang="en-US" sz="1000" b="0">
                          <a:solidFill>
                            <a:schemeClr val="tx1"/>
                          </a:solidFill>
                          <a:effectLst/>
                        </a:rPr>
                        <a:t>DS Science/Application Objective</a:t>
                      </a:r>
                      <a:endParaRPr lang="en-US" sz="10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000" b="0">
                          <a:solidFill>
                            <a:schemeClr val="tx1"/>
                          </a:solidFill>
                          <a:effectLst/>
                        </a:rPr>
                        <a:t>Priority</a:t>
                      </a:r>
                      <a:endParaRPr lang="en-US" sz="10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000" b="0">
                          <a:solidFill>
                            <a:schemeClr val="tx1"/>
                          </a:solidFill>
                          <a:effectLst/>
                        </a:rPr>
                        <a:t>DS Suggested Biogeophysical Parameters</a:t>
                      </a:r>
                      <a:endParaRPr lang="en-US" sz="10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000" b="0">
                          <a:solidFill>
                            <a:schemeClr val="tx1"/>
                          </a:solidFill>
                          <a:effectLst/>
                        </a:rPr>
                        <a:t>Geophysical Parameters </a:t>
                      </a:r>
                      <a:endParaRPr lang="en-US" sz="1000" b="0">
                        <a:solidFill>
                          <a:schemeClr val="tx1"/>
                        </a:solidFill>
                        <a:effectLst/>
                        <a:latin typeface="Calibri"/>
                      </a:endParaRPr>
                    </a:p>
                    <a:p>
                      <a:pPr lvl="0" algn="ctr">
                        <a:buNone/>
                      </a:pPr>
                      <a:r>
                        <a:rPr lang="en-US" sz="1000" b="0">
                          <a:solidFill>
                            <a:schemeClr val="tx1"/>
                          </a:solidFill>
                          <a:effectLst/>
                        </a:rPr>
                        <a:t>(one-sigma uncertainty target)</a:t>
                      </a:r>
                      <a:endParaRPr lang="en-US" sz="1000" b="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ctr" fontAlgn="ctr"/>
                      <a:r>
                        <a:rPr lang="en-US" sz="1000" b="0">
                          <a:solidFill>
                            <a:schemeClr val="tx1"/>
                          </a:solidFill>
                          <a:effectLst/>
                        </a:rPr>
                        <a:t>Applications enabled</a:t>
                      </a:r>
                      <a:endParaRPr lang="en-US" sz="1000" b="0">
                        <a:solidFill>
                          <a:schemeClr val="tx1"/>
                        </a:solidFill>
                        <a:effectLst/>
                        <a:latin typeface="Calibri"/>
                      </a:endParaRP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030309">
                <a:tc rowSpan="3">
                  <a:txBody>
                    <a:bodyPr/>
                    <a:lstStyle/>
                    <a:p>
                      <a:pPr algn="ctr" fontAlgn="ctr"/>
                      <a:r>
                        <a:rPr lang="en-US" sz="1000">
                          <a:effectLst/>
                        </a:rPr>
                        <a:t>E-1a. Quantify the global distribution of the functional traits, functional types, and composition of vegetation spatially and over time.  </a:t>
                      </a:r>
                      <a:endParaRPr lang="en-US" sz="1000" b="1">
                        <a:effectLst/>
                        <a:latin typeface="Calibri" panose="020F0502020204030204" pitchFamily="34" charset="0"/>
                      </a:endParaRPr>
                    </a:p>
                  </a:txBody>
                  <a:tcPr marL="9525" marR="9525" marT="9525" marB="0" anchor="ctr">
                    <a:solidFill>
                      <a:schemeClr val="accent5">
                        <a:lumMod val="20000"/>
                        <a:lumOff val="80000"/>
                      </a:schemeClr>
                    </a:solidFill>
                  </a:tcPr>
                </a:tc>
                <a:tc rowSpan="3">
                  <a:txBody>
                    <a:bodyPr/>
                    <a:lstStyle/>
                    <a:p>
                      <a:pPr algn="ctr" fontAlgn="ctr"/>
                      <a:r>
                        <a:rPr lang="en-US" sz="1000">
                          <a:effectLst/>
                        </a:rPr>
                        <a:t>Very Important</a:t>
                      </a:r>
                      <a:endParaRPr lang="en-US" sz="1000">
                        <a:effectLst/>
                        <a:latin typeface="Calibri" panose="020F0502020204030204" pitchFamily="34" charset="0"/>
                      </a:endParaRPr>
                    </a:p>
                  </a:txBody>
                  <a:tcPr marL="9525" marR="9525" marT="9525" marB="0" anchor="ctr">
                    <a:solidFill>
                      <a:schemeClr val="accent5">
                        <a:lumMod val="20000"/>
                        <a:lumOff val="80000"/>
                      </a:schemeClr>
                    </a:solidFill>
                  </a:tcPr>
                </a:tc>
                <a:tc rowSpan="7">
                  <a:txBody>
                    <a:bodyPr/>
                    <a:lstStyle/>
                    <a:p>
                      <a:pPr lvl="0" algn="ctr">
                        <a:lnSpc>
                          <a:spcPct val="100000"/>
                        </a:lnSpc>
                        <a:spcBef>
                          <a:spcPts val="0"/>
                        </a:spcBef>
                        <a:spcAft>
                          <a:spcPts val="0"/>
                        </a:spcAft>
                        <a:buNone/>
                      </a:pPr>
                      <a:r>
                        <a:rPr lang="en-US" sz="1000" b="0" i="0" u="none" strike="noStrike" noProof="0">
                          <a:effectLst/>
                        </a:rPr>
                        <a:t>Primary Observable: Chemical properties of aquatic biomass (Inland, Coastal, Shallow):  Spectral radiance (10nm; 380-2500nm); GSD = 30-45m; Revisit = ~15 days; SNR = 400:1 VNIR/250:1 SWIR @ 25% reflectance; IT of ~5 ms. </a:t>
                      </a:r>
                      <a:endParaRPr lang="en-US" sz="1000"/>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latin typeface="Calibri"/>
                        </a:rPr>
                        <a:t>Surface reflectance </a:t>
                      </a:r>
                      <a:endParaRPr lang="en-US" sz="1000"/>
                    </a:p>
                    <a:p>
                      <a:pPr lvl="0" algn="ctr">
                        <a:lnSpc>
                          <a:spcPct val="100000"/>
                        </a:lnSpc>
                        <a:spcBef>
                          <a:spcPts val="0"/>
                        </a:spcBef>
                        <a:spcAft>
                          <a:spcPts val="0"/>
                        </a:spcAft>
                        <a:buNone/>
                      </a:pPr>
                      <a:r>
                        <a:rPr lang="en-US" sz="1000" b="0" i="0" u="none" strike="noStrike" noProof="0">
                          <a:effectLst/>
                          <a:latin typeface="Calibri"/>
                        </a:rPr>
                        <a:t>380-2500 nm</a:t>
                      </a:r>
                      <a:endParaRPr lang="en-US" sz="1000"/>
                    </a:p>
                    <a:p>
                      <a:pPr lvl="0" algn="l">
                        <a:lnSpc>
                          <a:spcPct val="100000"/>
                        </a:lnSpc>
                        <a:spcBef>
                          <a:spcPts val="0"/>
                        </a:spcBef>
                        <a:spcAft>
                          <a:spcPts val="0"/>
                        </a:spcAft>
                        <a:buNone/>
                      </a:pPr>
                      <a:endParaRPr lang="en-US" sz="800" b="0" i="0" u="none" strike="noStrike" noProof="0">
                        <a:effectLst/>
                        <a:latin typeface="Calibri"/>
                      </a:endParaRPr>
                    </a:p>
                    <a:p>
                      <a:pPr lvl="0" algn="l">
                        <a:lnSpc>
                          <a:spcPct val="100000"/>
                        </a:lnSpc>
                        <a:spcBef>
                          <a:spcPts val="0"/>
                        </a:spcBef>
                        <a:spcAft>
                          <a:spcPts val="0"/>
                        </a:spcAft>
                        <a:buNone/>
                      </a:pPr>
                      <a:r>
                        <a:rPr lang="en-US" sz="800" b="0" i="0" u="none" strike="noStrike" noProof="0">
                          <a:effectLst/>
                          <a:latin typeface="Calibri"/>
                        </a:rPr>
                        <a:t>Enables Competed Science Team leadership to support further DS named goals, including: carbon concentrations, nutrients, other biochemicals, Jmax, Vcmax, plant functional types, tree species diversity</a:t>
                      </a:r>
                      <a:endParaRPr lang="en-US" sz="800"/>
                    </a:p>
                  </a:txBody>
                  <a:tcPr marL="9525" marR="9525" marT="9525" marB="0" anchor="ctr">
                    <a:solidFill>
                      <a:schemeClr val="accent2">
                        <a:lumMod val="20000"/>
                        <a:lumOff val="80000"/>
                      </a:schemeClr>
                    </a:solidFill>
                  </a:tcPr>
                </a:tc>
                <a:tc rowSpan="3">
                  <a:txBody>
                    <a:bodyPr/>
                    <a:lstStyle/>
                    <a:p>
                      <a:pPr lvl="0" algn="ctr">
                        <a:lnSpc>
                          <a:spcPct val="100000"/>
                        </a:lnSpc>
                        <a:spcBef>
                          <a:spcPts val="0"/>
                        </a:spcBef>
                        <a:spcAft>
                          <a:spcPts val="0"/>
                        </a:spcAft>
                        <a:buNone/>
                      </a:pPr>
                      <a:r>
                        <a:rPr lang="en-US" sz="1000" b="0" i="0" u="none" strike="noStrike" noProof="0">
                          <a:effectLst/>
                          <a:latin typeface="Calibri"/>
                        </a:rPr>
                        <a:t>EA15 Post-fire assessment and recovery, </a:t>
                      </a:r>
                      <a:endParaRPr lang="en-US" sz="1000"/>
                    </a:p>
                    <a:p>
                      <a:pPr lvl="0" algn="ctr">
                        <a:lnSpc>
                          <a:spcPct val="100000"/>
                        </a:lnSpc>
                        <a:spcBef>
                          <a:spcPts val="0"/>
                        </a:spcBef>
                        <a:spcAft>
                          <a:spcPts val="0"/>
                        </a:spcAft>
                        <a:buNone/>
                      </a:pPr>
                      <a:r>
                        <a:rPr lang="en-US" sz="1000" b="0" i="0" u="none" strike="noStrike" noProof="0">
                          <a:effectLst/>
                          <a:latin typeface="Calibri"/>
                        </a:rPr>
                        <a:t>EA16 Wildlife conservation management,</a:t>
                      </a:r>
                      <a:endParaRPr lang="en-US" sz="1000"/>
                    </a:p>
                    <a:p>
                      <a:pPr lvl="0" algn="ctr">
                        <a:lnSpc>
                          <a:spcPct val="100000"/>
                        </a:lnSpc>
                        <a:spcBef>
                          <a:spcPts val="0"/>
                        </a:spcBef>
                        <a:spcAft>
                          <a:spcPts val="0"/>
                        </a:spcAft>
                        <a:buNone/>
                      </a:pPr>
                      <a:r>
                        <a:rPr lang="en-US" sz="1000" b="0" i="0" u="none" strike="noStrike" noProof="0">
                          <a:effectLst/>
                          <a:latin typeface="Calibri"/>
                        </a:rPr>
                        <a:t>EA17 Invasive species management, </a:t>
                      </a:r>
                      <a:endParaRPr lang="en-US" sz="1000"/>
                    </a:p>
                    <a:p>
                      <a:pPr lvl="0" algn="ctr">
                        <a:lnSpc>
                          <a:spcPct val="100000"/>
                        </a:lnSpc>
                        <a:spcBef>
                          <a:spcPts val="0"/>
                        </a:spcBef>
                        <a:spcAft>
                          <a:spcPts val="0"/>
                        </a:spcAft>
                        <a:buNone/>
                      </a:pPr>
                      <a:r>
                        <a:rPr lang="en-US" sz="1000" b="0" i="0" u="none" strike="noStrike" noProof="0">
                          <a:effectLst/>
                          <a:latin typeface="Calibri"/>
                        </a:rPr>
                        <a:t>EA18 Forest and Agricultural Yield, </a:t>
                      </a:r>
                      <a:endParaRPr lang="en-US" sz="1000"/>
                    </a:p>
                    <a:p>
                      <a:pPr lvl="0" algn="ctr">
                        <a:lnSpc>
                          <a:spcPct val="100000"/>
                        </a:lnSpc>
                        <a:spcBef>
                          <a:spcPts val="0"/>
                        </a:spcBef>
                        <a:spcAft>
                          <a:spcPts val="0"/>
                        </a:spcAft>
                        <a:buNone/>
                      </a:pPr>
                      <a:r>
                        <a:rPr lang="en-US" sz="1000" b="0" i="0" u="none" strike="noStrike" noProof="0">
                          <a:effectLst/>
                          <a:latin typeface="Calibri"/>
                        </a:rPr>
                        <a:t>EA19 Monitor vegetation health, </a:t>
                      </a:r>
                      <a:endParaRPr lang="en-US" sz="1000"/>
                    </a:p>
                    <a:p>
                      <a:pPr lvl="0" algn="ctr">
                        <a:lnSpc>
                          <a:spcPct val="100000"/>
                        </a:lnSpc>
                        <a:spcBef>
                          <a:spcPts val="0"/>
                        </a:spcBef>
                        <a:spcAft>
                          <a:spcPts val="0"/>
                        </a:spcAft>
                        <a:buNone/>
                      </a:pPr>
                      <a:r>
                        <a:rPr lang="en-US" sz="1000" b="0" i="0" u="none" strike="noStrike" noProof="0">
                          <a:effectLst/>
                          <a:latin typeface="Calibri"/>
                        </a:rPr>
                        <a:t>EA20 Rangeland management, </a:t>
                      </a:r>
                      <a:endParaRPr lang="en-US" sz="1000"/>
                    </a:p>
                    <a:p>
                      <a:pPr lvl="0" algn="ctr">
                        <a:lnSpc>
                          <a:spcPct val="100000"/>
                        </a:lnSpc>
                        <a:spcBef>
                          <a:spcPts val="0"/>
                        </a:spcBef>
                        <a:spcAft>
                          <a:spcPts val="0"/>
                        </a:spcAft>
                        <a:buNone/>
                      </a:pPr>
                      <a:r>
                        <a:rPr lang="en-US" sz="1000" b="0" i="0" u="none" strike="noStrike" noProof="0">
                          <a:effectLst/>
                          <a:latin typeface="Calibri"/>
                        </a:rPr>
                        <a:t>EA21 Map endangered species habitat, </a:t>
                      </a:r>
                      <a:endParaRPr lang="en-US" sz="1000">
                        <a:effectLst/>
                      </a:endParaRPr>
                    </a:p>
                    <a:p>
                      <a:pPr lvl="0" algn="ctr">
                        <a:lnSpc>
                          <a:spcPct val="100000"/>
                        </a:lnSpc>
                        <a:spcBef>
                          <a:spcPts val="0"/>
                        </a:spcBef>
                        <a:spcAft>
                          <a:spcPts val="0"/>
                        </a:spcAft>
                        <a:buNone/>
                      </a:pPr>
                      <a:r>
                        <a:rPr lang="en-US" sz="1000" b="0" i="0" u="none" strike="noStrike" noProof="0">
                          <a:effectLst/>
                          <a:latin typeface="Calibri"/>
                        </a:rPr>
                        <a:t>EA22 Biodiversity conservation, </a:t>
                      </a:r>
                      <a:endParaRPr lang="en-US" sz="1000"/>
                    </a:p>
                    <a:p>
                      <a:pPr lvl="0" algn="ctr">
                        <a:lnSpc>
                          <a:spcPct val="100000"/>
                        </a:lnSpc>
                        <a:spcBef>
                          <a:spcPts val="0"/>
                        </a:spcBef>
                        <a:spcAft>
                          <a:spcPts val="0"/>
                        </a:spcAft>
                        <a:buNone/>
                      </a:pPr>
                      <a:r>
                        <a:rPr lang="en-US" sz="1000" b="0" i="0" u="none" strike="noStrike" noProof="0">
                          <a:effectLst/>
                          <a:latin typeface="Calibri"/>
                        </a:rPr>
                        <a:t>EA24 Habitat restoration, </a:t>
                      </a:r>
                      <a:endParaRPr lang="en-US" sz="1000"/>
                    </a:p>
                    <a:p>
                      <a:pPr lvl="0" algn="ctr">
                        <a:lnSpc>
                          <a:spcPct val="100000"/>
                        </a:lnSpc>
                        <a:spcBef>
                          <a:spcPts val="0"/>
                        </a:spcBef>
                        <a:spcAft>
                          <a:spcPts val="0"/>
                        </a:spcAft>
                        <a:buNone/>
                      </a:pPr>
                      <a:r>
                        <a:rPr lang="en-US" sz="1000" b="0" i="0" u="none" strike="noStrike" noProof="0">
                          <a:effectLst/>
                          <a:latin typeface="Calibri"/>
                        </a:rPr>
                        <a:t>EA45 Agricultural diseases,</a:t>
                      </a:r>
                      <a:endParaRPr lang="en-US" sz="1000"/>
                    </a:p>
                    <a:p>
                      <a:pPr lvl="0" algn="ctr">
                        <a:lnSpc>
                          <a:spcPct val="100000"/>
                        </a:lnSpc>
                        <a:spcBef>
                          <a:spcPts val="0"/>
                        </a:spcBef>
                        <a:spcAft>
                          <a:spcPts val="0"/>
                        </a:spcAft>
                        <a:buNone/>
                      </a:pPr>
                      <a:r>
                        <a:rPr lang="en-US" sz="1000" b="0" i="0" u="none" strike="noStrike" noProof="0">
                          <a:effectLst/>
                          <a:latin typeface="Calibri"/>
                        </a:rPr>
                        <a:t>EA46 Agricultural practices for wildlife habitat</a:t>
                      </a:r>
                      <a:endParaRPr lang="en-US" sz="1000"/>
                    </a:p>
                  </a:txBody>
                  <a:tcPr marL="9525" marR="9525" marT="9525" marB="0" anchor="ctr">
                    <a:solidFill>
                      <a:schemeClr val="bg2">
                        <a:lumMod val="90000"/>
                      </a:schemeClr>
                    </a:solidFill>
                  </a:tcPr>
                </a:tc>
                <a:extLst>
                  <a:ext uri="{0D108BD9-81ED-4DB2-BD59-A6C34878D82A}">
                    <a16:rowId xmlns:a16="http://schemas.microsoft.com/office/drawing/2014/main" val="3470742805"/>
                  </a:ext>
                </a:extLst>
              </a:tr>
              <a:tr h="354169">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lnSpc>
                          <a:spcPct val="100000"/>
                        </a:lnSpc>
                        <a:spcBef>
                          <a:spcPts val="0"/>
                        </a:spcBef>
                        <a:spcAft>
                          <a:spcPts val="0"/>
                        </a:spcAft>
                        <a:buNone/>
                      </a:pPr>
                      <a:r>
                        <a:rPr lang="en-US" sz="1000" b="0" i="0" u="none" strike="noStrike" noProof="0">
                          <a:effectLst/>
                        </a:rPr>
                        <a:t>Canopy nitrogen </a:t>
                      </a:r>
                      <a:endParaRPr lang="en-US" sz="1000"/>
                    </a:p>
                    <a:p>
                      <a:pPr lvl="0" algn="ctr">
                        <a:lnSpc>
                          <a:spcPct val="100000"/>
                        </a:lnSpc>
                        <a:spcBef>
                          <a:spcPts val="0"/>
                        </a:spcBef>
                        <a:spcAft>
                          <a:spcPts val="0"/>
                        </a:spcAft>
                        <a:buNone/>
                      </a:pPr>
                      <a:r>
                        <a:rPr lang="en-US" sz="1000" b="0" i="0" u="none" strike="noStrike" noProof="0">
                          <a:effectLst/>
                        </a:rPr>
                        <a:t>(N % +/- 25% via AWG)</a:t>
                      </a:r>
                      <a:endParaRPr lang="en-US" sz="1000"/>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tc>
                <a:extLst>
                  <a:ext uri="{0D108BD9-81ED-4DB2-BD59-A6C34878D82A}">
                    <a16:rowId xmlns:a16="http://schemas.microsoft.com/office/drawing/2014/main" val="3311037078"/>
                  </a:ext>
                </a:extLst>
              </a:tr>
              <a:tr h="354169">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lnSpc>
                          <a:spcPct val="100000"/>
                        </a:lnSpc>
                        <a:spcBef>
                          <a:spcPts val="0"/>
                        </a:spcBef>
                        <a:spcAft>
                          <a:spcPts val="0"/>
                        </a:spcAft>
                        <a:buNone/>
                      </a:pPr>
                      <a:r>
                        <a:rPr lang="en-US" sz="1000" b="0" i="0" u="none" strike="noStrike" noProof="0">
                          <a:effectLst/>
                          <a:latin typeface="Calibri"/>
                        </a:rPr>
                        <a:t>Leaf Water Content </a:t>
                      </a:r>
                      <a:endParaRPr lang="en-US" sz="1000"/>
                    </a:p>
                    <a:p>
                      <a:pPr lvl="0" algn="ctr">
                        <a:lnSpc>
                          <a:spcPct val="100000"/>
                        </a:lnSpc>
                        <a:spcBef>
                          <a:spcPts val="0"/>
                        </a:spcBef>
                        <a:spcAft>
                          <a:spcPts val="0"/>
                        </a:spcAft>
                        <a:buNone/>
                      </a:pPr>
                      <a:r>
                        <a:rPr lang="en-US" sz="1000" b="0" i="0" u="none" strike="noStrike" noProof="0">
                          <a:effectLst/>
                          <a:latin typeface="Calibri"/>
                        </a:rPr>
                        <a:t>(LWC % +/- 10%: p362, uncertainties via AWG)</a:t>
                      </a:r>
                      <a:endParaRPr lang="en-US" sz="1000"/>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solidFill>
                      <a:schemeClr val="bg2">
                        <a:lumMod val="90000"/>
                      </a:schemeClr>
                    </a:solidFill>
                  </a:tcPr>
                </a:tc>
                <a:extLst>
                  <a:ext uri="{0D108BD9-81ED-4DB2-BD59-A6C34878D82A}">
                    <a16:rowId xmlns:a16="http://schemas.microsoft.com/office/drawing/2014/main" val="988514685"/>
                  </a:ext>
                </a:extLst>
              </a:tr>
              <a:tr h="387366">
                <a:tc rowSpan="4">
                  <a:txBody>
                    <a:bodyPr/>
                    <a:lstStyle/>
                    <a:p>
                      <a:pPr lvl="0" algn="ctr">
                        <a:buNone/>
                      </a:pPr>
                      <a:r>
                        <a:rPr lang="en-US" sz="1000">
                          <a:effectLst/>
                        </a:rPr>
                        <a:t>E-1c. Quantify the physiological dynamics of terrestrial and aquatic primary producers.</a:t>
                      </a:r>
                      <a:endParaRPr lang="en-US" sz="1000" b="1">
                        <a:effectLst/>
                        <a:latin typeface="Calibri"/>
                      </a:endParaRPr>
                    </a:p>
                  </a:txBody>
                  <a:tcPr marL="9525" marR="9525" marT="9525" marB="0" anchor="ctr">
                    <a:solidFill>
                      <a:schemeClr val="accent5">
                        <a:lumMod val="20000"/>
                        <a:lumOff val="80000"/>
                      </a:schemeClr>
                    </a:solidFill>
                  </a:tcPr>
                </a:tc>
                <a:tc rowSpan="4">
                  <a:txBody>
                    <a:bodyPr/>
                    <a:lstStyle/>
                    <a:p>
                      <a:pPr lvl="0" algn="ctr">
                        <a:buNone/>
                      </a:pPr>
                      <a:r>
                        <a:rPr lang="en-US" sz="1000">
                          <a:effectLst/>
                        </a:rPr>
                        <a:t>Most Important</a:t>
                      </a:r>
                      <a:endParaRPr lang="en-US" sz="1000">
                        <a:effectLst/>
                        <a:latin typeface="Calibri"/>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r>
                        <a:rPr lang="en-US" sz="1000" b="0" i="0" u="none" strike="noStrike" noProof="0">
                          <a:effectLst/>
                        </a:rPr>
                        <a:t>Leaf Mass per Area - TBC</a:t>
                      </a:r>
                      <a:endParaRPr lang="en-US" sz="1000"/>
                    </a:p>
                    <a:p>
                      <a:pPr lvl="0" algn="ctr">
                        <a:lnSpc>
                          <a:spcPct val="100000"/>
                        </a:lnSpc>
                        <a:spcBef>
                          <a:spcPts val="0"/>
                        </a:spcBef>
                        <a:spcAft>
                          <a:spcPts val="0"/>
                        </a:spcAft>
                        <a:buNone/>
                      </a:pPr>
                      <a:r>
                        <a:rPr lang="en-US" sz="1000" b="0" i="0" u="none" strike="noStrike" noProof="0">
                          <a:effectLst/>
                        </a:rPr>
                        <a:t>(LMA g/m2 +/- 30%</a:t>
                      </a:r>
                      <a:r>
                        <a:rPr lang="en-US" sz="1000" b="0" i="0" u="none" strike="noStrike" noProof="0">
                          <a:effectLst/>
                          <a:latin typeface="Calibri"/>
                        </a:rPr>
                        <a:t>)</a:t>
                      </a:r>
                      <a:endParaRPr lang="en-US" sz="1000"/>
                    </a:p>
                  </a:txBody>
                  <a:tcPr marL="9525" marR="9525" marT="9525" marB="0" anchor="ctr">
                    <a:solidFill>
                      <a:schemeClr val="accent2">
                        <a:lumMod val="20000"/>
                        <a:lumOff val="80000"/>
                      </a:schemeClr>
                    </a:solidFill>
                  </a:tcPr>
                </a:tc>
                <a:tc rowSpan="4">
                  <a:txBody>
                    <a:bodyPr/>
                    <a:lstStyle/>
                    <a:p>
                      <a:pPr lvl="0" algn="ctr">
                        <a:lnSpc>
                          <a:spcPct val="100000"/>
                        </a:lnSpc>
                        <a:spcBef>
                          <a:spcPts val="0"/>
                        </a:spcBef>
                        <a:spcAft>
                          <a:spcPts val="0"/>
                        </a:spcAft>
                        <a:buNone/>
                      </a:pPr>
                      <a:r>
                        <a:rPr lang="en-US" sz="1000" b="0" i="0" u="none" strike="noStrike" noProof="0">
                          <a:effectLst/>
                        </a:rPr>
                        <a:t>EA10 Wildfire fuel mapping, </a:t>
                      </a:r>
                      <a:endParaRPr lang="en-US" sz="1000"/>
                    </a:p>
                    <a:p>
                      <a:pPr lvl="0" algn="ctr">
                        <a:lnSpc>
                          <a:spcPct val="100000"/>
                        </a:lnSpc>
                        <a:spcBef>
                          <a:spcPts val="0"/>
                        </a:spcBef>
                        <a:spcAft>
                          <a:spcPts val="0"/>
                        </a:spcAft>
                        <a:buNone/>
                      </a:pPr>
                      <a:r>
                        <a:rPr lang="en-US" sz="1000" b="0" i="0" u="none" strike="noStrike" noProof="0">
                          <a:effectLst/>
                        </a:rPr>
                        <a:t>EA15 Post-fire assessment and recovery, </a:t>
                      </a:r>
                      <a:endParaRPr lang="en-US" sz="1000"/>
                    </a:p>
                    <a:p>
                      <a:pPr lvl="0" algn="ctr">
                        <a:lnSpc>
                          <a:spcPct val="100000"/>
                        </a:lnSpc>
                        <a:spcBef>
                          <a:spcPts val="0"/>
                        </a:spcBef>
                        <a:spcAft>
                          <a:spcPts val="0"/>
                        </a:spcAft>
                        <a:buNone/>
                      </a:pPr>
                      <a:r>
                        <a:rPr lang="en-US" sz="1000" b="0" i="0" u="none" strike="noStrike" noProof="0">
                          <a:effectLst/>
                        </a:rPr>
                        <a:t>EA17 Invasive species management, </a:t>
                      </a:r>
                      <a:endParaRPr lang="en-US" sz="1000"/>
                    </a:p>
                    <a:p>
                      <a:pPr lvl="0" algn="ctr">
                        <a:lnSpc>
                          <a:spcPct val="100000"/>
                        </a:lnSpc>
                        <a:spcBef>
                          <a:spcPts val="0"/>
                        </a:spcBef>
                        <a:spcAft>
                          <a:spcPts val="0"/>
                        </a:spcAft>
                        <a:buNone/>
                      </a:pPr>
                      <a:r>
                        <a:rPr lang="en-US" sz="1000" b="0" i="0" u="none" strike="noStrike" noProof="0">
                          <a:effectLst/>
                        </a:rPr>
                        <a:t>EA18 Forest and Agricultural Yield, </a:t>
                      </a:r>
                      <a:endParaRPr lang="en-US" sz="1000"/>
                    </a:p>
                    <a:p>
                      <a:pPr lvl="0" algn="ctr">
                        <a:lnSpc>
                          <a:spcPct val="100000"/>
                        </a:lnSpc>
                        <a:spcBef>
                          <a:spcPts val="0"/>
                        </a:spcBef>
                        <a:spcAft>
                          <a:spcPts val="0"/>
                        </a:spcAft>
                        <a:buNone/>
                      </a:pPr>
                      <a:r>
                        <a:rPr lang="en-US" sz="1000" b="0" i="0" u="none" strike="noStrike" noProof="0">
                          <a:effectLst/>
                        </a:rPr>
                        <a:t>EA19 Monitor vegetation health, </a:t>
                      </a:r>
                      <a:endParaRPr lang="en-US" sz="1000"/>
                    </a:p>
                    <a:p>
                      <a:pPr lvl="0" algn="ctr">
                        <a:lnSpc>
                          <a:spcPct val="100000"/>
                        </a:lnSpc>
                        <a:spcBef>
                          <a:spcPts val="0"/>
                        </a:spcBef>
                        <a:spcAft>
                          <a:spcPts val="0"/>
                        </a:spcAft>
                        <a:buNone/>
                      </a:pPr>
                      <a:r>
                        <a:rPr lang="en-US" sz="1000" b="0" i="0" u="none" strike="noStrike" noProof="0">
                          <a:effectLst/>
                        </a:rPr>
                        <a:t>EA20 Rangeland management, </a:t>
                      </a:r>
                      <a:endParaRPr lang="en-US" sz="1000"/>
                    </a:p>
                    <a:p>
                      <a:pPr lvl="0" algn="ctr">
                        <a:lnSpc>
                          <a:spcPct val="100000"/>
                        </a:lnSpc>
                        <a:spcBef>
                          <a:spcPts val="0"/>
                        </a:spcBef>
                        <a:spcAft>
                          <a:spcPts val="0"/>
                        </a:spcAft>
                        <a:buNone/>
                      </a:pPr>
                      <a:r>
                        <a:rPr lang="en-US" sz="1000" b="0" i="0" u="none" strike="noStrike" noProof="0">
                          <a:effectLst/>
                        </a:rPr>
                        <a:t>EA24 Habitat restoration, </a:t>
                      </a:r>
                      <a:endParaRPr lang="en-US" sz="1000"/>
                    </a:p>
                    <a:p>
                      <a:pPr lvl="0" algn="ctr">
                        <a:lnSpc>
                          <a:spcPct val="100000"/>
                        </a:lnSpc>
                        <a:spcBef>
                          <a:spcPts val="0"/>
                        </a:spcBef>
                        <a:spcAft>
                          <a:spcPts val="0"/>
                        </a:spcAft>
                        <a:buNone/>
                      </a:pPr>
                      <a:r>
                        <a:rPr lang="en-US" sz="1000" b="0" i="0" u="none" strike="noStrike" noProof="0">
                          <a:effectLst/>
                        </a:rPr>
                        <a:t>EA31 Wildfire emissions forecast, </a:t>
                      </a:r>
                      <a:endParaRPr lang="en-US" sz="1000"/>
                    </a:p>
                    <a:p>
                      <a:pPr lvl="0" algn="ctr">
                        <a:lnSpc>
                          <a:spcPct val="100000"/>
                        </a:lnSpc>
                        <a:spcBef>
                          <a:spcPts val="0"/>
                        </a:spcBef>
                        <a:spcAft>
                          <a:spcPts val="0"/>
                        </a:spcAft>
                        <a:buNone/>
                      </a:pPr>
                      <a:r>
                        <a:rPr lang="en-US" sz="1000" b="0" i="0" u="none" strike="noStrike" noProof="0">
                          <a:effectLst/>
                        </a:rPr>
                        <a:t>EA33 Land carbon accounting, </a:t>
                      </a:r>
                      <a:endParaRPr lang="en-US" sz="1000"/>
                    </a:p>
                    <a:p>
                      <a:pPr lvl="0" algn="ctr">
                        <a:lnSpc>
                          <a:spcPct val="100000"/>
                        </a:lnSpc>
                        <a:spcBef>
                          <a:spcPts val="0"/>
                        </a:spcBef>
                        <a:spcAft>
                          <a:spcPts val="0"/>
                        </a:spcAft>
                        <a:buNone/>
                      </a:pPr>
                      <a:r>
                        <a:rPr lang="en-US" sz="1000" b="0" i="0" u="none" strike="noStrike" noProof="0">
                          <a:effectLst/>
                        </a:rPr>
                        <a:t>EA34 Land cover GHG accounting, </a:t>
                      </a:r>
                      <a:endParaRPr lang="en-US" sz="1000"/>
                    </a:p>
                    <a:p>
                      <a:pPr lvl="0" algn="ctr">
                        <a:lnSpc>
                          <a:spcPct val="100000"/>
                        </a:lnSpc>
                        <a:spcBef>
                          <a:spcPts val="0"/>
                        </a:spcBef>
                        <a:spcAft>
                          <a:spcPts val="0"/>
                        </a:spcAft>
                        <a:buNone/>
                      </a:pPr>
                      <a:r>
                        <a:rPr lang="en-US" sz="1000" b="0" i="0" u="none" strike="noStrike" noProof="0">
                          <a:effectLst/>
                        </a:rPr>
                        <a:t>EA45 Agricultural diseases,</a:t>
                      </a:r>
                      <a:endParaRPr lang="en-US" sz="1000"/>
                    </a:p>
                    <a:p>
                      <a:pPr lvl="0" algn="ctr">
                        <a:lnSpc>
                          <a:spcPct val="100000"/>
                        </a:lnSpc>
                        <a:spcBef>
                          <a:spcPts val="0"/>
                        </a:spcBef>
                        <a:spcAft>
                          <a:spcPts val="0"/>
                        </a:spcAft>
                        <a:buNone/>
                      </a:pPr>
                      <a:r>
                        <a:rPr lang="en-US" sz="1000" b="0" i="0" u="none" strike="noStrike" noProof="0">
                          <a:effectLst/>
                        </a:rPr>
                        <a:t>EA46 Agricultural practices for wildlife habitat</a:t>
                      </a:r>
                      <a:endParaRPr lang="en-US" sz="1000"/>
                    </a:p>
                  </a:txBody>
                  <a:tcPr marL="9525" marR="9525" marT="9525" marB="0" anchor="ctr">
                    <a:solidFill>
                      <a:schemeClr val="bg2">
                        <a:lumMod val="90000"/>
                      </a:schemeClr>
                    </a:solidFill>
                  </a:tcPr>
                </a:tc>
                <a:extLst>
                  <a:ext uri="{0D108BD9-81ED-4DB2-BD59-A6C34878D82A}">
                    <a16:rowId xmlns:a16="http://schemas.microsoft.com/office/drawing/2014/main" val="1465376725"/>
                  </a:ext>
                </a:extLst>
              </a:tr>
              <a:tr h="354169">
                <a:tc vMerge="1">
                  <a:txBody>
                    <a:bodyPr/>
                    <a:lstStyle/>
                    <a:p>
                      <a:pPr lvl="0" algn="ctr">
                        <a:buNone/>
                      </a:pPr>
                      <a:endParaRPr lang="en-US" sz="1200" b="1">
                        <a:effectLst/>
                        <a:latin typeface="Calibri"/>
                      </a:endParaRPr>
                    </a:p>
                  </a:txBody>
                  <a:tcPr marL="9525" marR="9525" marT="9525" marB="0" anchor="ctr">
                    <a:solidFill>
                      <a:schemeClr val="accent5">
                        <a:lumMod val="20000"/>
                        <a:lumOff val="80000"/>
                      </a:schemeClr>
                    </a:solidFill>
                  </a:tcPr>
                </a:tc>
                <a:tc vMerge="1">
                  <a:txBody>
                    <a:bodyPr/>
                    <a:lstStyle/>
                    <a:p>
                      <a:pPr lvl="0" algn="ctr">
                        <a:buNone/>
                      </a:pPr>
                      <a:endParaRPr lang="en-US" sz="1200">
                        <a:effectLst/>
                        <a:latin typeface="Calibri"/>
                      </a:endParaRPr>
                    </a:p>
                  </a:txBody>
                  <a:tcPr marL="9525" marR="9525" marT="9525" marB="0" anchor="ctr">
                    <a:solidFill>
                      <a:schemeClr val="accent5">
                        <a:lumMod val="20000"/>
                        <a:lumOff val="80000"/>
                      </a:schemeClr>
                    </a:solidFill>
                  </a:tcPr>
                </a:tc>
                <a:tc vMerge="1">
                  <a:txBody>
                    <a:bodyPr/>
                    <a:lstStyle/>
                    <a:p>
                      <a:pPr lvl="0" algn="ctr">
                        <a:buNone/>
                      </a:pPr>
                      <a:endParaRPr lang="en-US" sz="1200" b="1">
                        <a:effectLst/>
                        <a:latin typeface="Calibri"/>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latin typeface="Calibri"/>
                        </a:rPr>
                        <a:t>Fractional cover: p371</a:t>
                      </a:r>
                      <a:endParaRPr lang="en-US" sz="1000"/>
                    </a:p>
                    <a:p>
                      <a:pPr lvl="0" algn="ctr">
                        <a:lnSpc>
                          <a:spcPct val="100000"/>
                        </a:lnSpc>
                        <a:spcBef>
                          <a:spcPts val="0"/>
                        </a:spcBef>
                        <a:spcAft>
                          <a:spcPts val="0"/>
                        </a:spcAft>
                        <a:buNone/>
                      </a:pPr>
                      <a:r>
                        <a:rPr lang="en-US" sz="1000" b="0" i="0" u="none" strike="noStrike" noProof="0">
                          <a:effectLst/>
                          <a:latin typeface="Calibri"/>
                        </a:rPr>
                        <a:t>(Live foliage (PV), plant residue (NPV) fraction +/- 10%) </a:t>
                      </a:r>
                      <a:endParaRPr lang="en-US" sz="1000"/>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solidFill>
                      <a:schemeClr val="bg2">
                        <a:lumMod val="90000"/>
                      </a:schemeClr>
                    </a:solidFill>
                  </a:tcPr>
                </a:tc>
                <a:extLst>
                  <a:ext uri="{0D108BD9-81ED-4DB2-BD59-A6C34878D82A}">
                    <a16:rowId xmlns:a16="http://schemas.microsoft.com/office/drawing/2014/main" val="2181867250"/>
                  </a:ext>
                </a:extLst>
              </a:tr>
              <a:tr h="386366">
                <a:tc vMerge="1">
                  <a:txBody>
                    <a:bodyPr/>
                    <a:lstStyle/>
                    <a:p>
                      <a:pPr lvl="0" algn="ctr">
                        <a:buNone/>
                      </a:pPr>
                      <a:endParaRPr lang="en-US" sz="1200" b="1">
                        <a:effectLst/>
                        <a:latin typeface="Calibri"/>
                      </a:endParaRPr>
                    </a:p>
                  </a:txBody>
                  <a:tcPr marL="9525" marR="9525" marT="9525" marB="0" anchor="ctr">
                    <a:solidFill>
                      <a:schemeClr val="accent5">
                        <a:lumMod val="20000"/>
                        <a:lumOff val="80000"/>
                      </a:schemeClr>
                    </a:solidFill>
                  </a:tcPr>
                </a:tc>
                <a:tc vMerge="1">
                  <a:txBody>
                    <a:bodyPr/>
                    <a:lstStyle/>
                    <a:p>
                      <a:pPr lvl="0" algn="ctr">
                        <a:buNone/>
                      </a:pPr>
                      <a:endParaRPr lang="en-US" sz="1200">
                        <a:effectLst/>
                        <a:latin typeface="Calibri"/>
                      </a:endParaRPr>
                    </a:p>
                  </a:txBody>
                  <a:tcPr marL="9525" marR="9525" marT="9525" marB="0" anchor="ctr">
                    <a:solidFill>
                      <a:schemeClr val="accent5">
                        <a:lumMod val="20000"/>
                        <a:lumOff val="80000"/>
                      </a:schemeClr>
                    </a:solidFill>
                  </a:tcPr>
                </a:tc>
                <a:tc vMerge="1">
                  <a:txBody>
                    <a:bodyPr/>
                    <a:lstStyle/>
                    <a:p>
                      <a:pPr lvl="0" algn="ctr">
                        <a:buNone/>
                      </a:pPr>
                      <a:endParaRPr lang="en-US" sz="1200" b="1">
                        <a:effectLst/>
                        <a:latin typeface="Calibri"/>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latin typeface="Calibri"/>
                        </a:rPr>
                        <a:t>Equivalent water thickness (mm) p371 </a:t>
                      </a:r>
                      <a:endParaRPr lang="en-US" sz="1000"/>
                    </a:p>
                    <a:p>
                      <a:pPr lvl="0" algn="ctr">
                        <a:lnSpc>
                          <a:spcPct val="100000"/>
                        </a:lnSpc>
                        <a:spcBef>
                          <a:spcPts val="0"/>
                        </a:spcBef>
                        <a:spcAft>
                          <a:spcPts val="0"/>
                        </a:spcAft>
                        <a:buNone/>
                      </a:pPr>
                      <a:r>
                        <a:rPr lang="en-US" sz="1000" b="0" i="0" u="none" strike="noStrike" noProof="0">
                          <a:effectLst/>
                          <a:latin typeface="Calibri"/>
                        </a:rPr>
                        <a:t>(EWT/CWC +/- 10% via AWG)</a:t>
                      </a:r>
                      <a:endParaRPr lang="en-US" sz="1000"/>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solidFill>
                      <a:schemeClr val="bg2">
                        <a:lumMod val="90000"/>
                      </a:schemeClr>
                    </a:solidFill>
                  </a:tcPr>
                </a:tc>
                <a:extLst>
                  <a:ext uri="{0D108BD9-81ED-4DB2-BD59-A6C34878D82A}">
                    <a16:rowId xmlns:a16="http://schemas.microsoft.com/office/drawing/2014/main" val="921019374"/>
                  </a:ext>
                </a:extLst>
              </a:tr>
              <a:tr h="762000">
                <a:tc vMerge="1">
                  <a:txBody>
                    <a:bodyPr/>
                    <a:lstStyle/>
                    <a:p>
                      <a:pPr lvl="0" algn="ctr">
                        <a:buNone/>
                      </a:pPr>
                      <a:endParaRPr lang="en-US" sz="1200" b="1">
                        <a:effectLst/>
                        <a:latin typeface="Calibri"/>
                      </a:endParaRPr>
                    </a:p>
                  </a:txBody>
                  <a:tcPr marL="9525" marR="9525" marT="9525" marB="0" anchor="ctr">
                    <a:solidFill>
                      <a:schemeClr val="accent5">
                        <a:lumMod val="20000"/>
                        <a:lumOff val="80000"/>
                      </a:schemeClr>
                    </a:solidFill>
                  </a:tcPr>
                </a:tc>
                <a:tc vMerge="1">
                  <a:txBody>
                    <a:bodyPr/>
                    <a:lstStyle/>
                    <a:p>
                      <a:pPr lvl="0" algn="ctr">
                        <a:buNone/>
                      </a:pPr>
                      <a:endParaRPr lang="en-US" sz="1200">
                        <a:effectLst/>
                        <a:latin typeface="Calibri"/>
                      </a:endParaRPr>
                    </a:p>
                  </a:txBody>
                  <a:tcPr marL="9525" marR="9525" marT="9525" marB="0" anchor="ctr">
                    <a:solidFill>
                      <a:schemeClr val="accent5">
                        <a:lumMod val="20000"/>
                        <a:lumOff val="80000"/>
                      </a:schemeClr>
                    </a:solidFill>
                  </a:tcPr>
                </a:tc>
                <a:tc vMerge="1">
                  <a:txBody>
                    <a:bodyPr/>
                    <a:lstStyle/>
                    <a:p>
                      <a:pPr lvl="0" algn="ctr">
                        <a:lnSpc>
                          <a:spcPct val="100000"/>
                        </a:lnSpc>
                        <a:spcBef>
                          <a:spcPts val="0"/>
                        </a:spcBef>
                        <a:spcAft>
                          <a:spcPts val="0"/>
                        </a:spcAft>
                        <a:buNone/>
                      </a:pPr>
                      <a:endParaRPr lang="en-US"/>
                    </a:p>
                  </a:txBody>
                  <a:tcPr marL="9525" marR="9525" marT="9525" marB="0" anchor="ctr">
                    <a:solidFill>
                      <a:schemeClr val="accent5">
                        <a:lumMod val="20000"/>
                        <a:lumOff val="80000"/>
                      </a:schemeClr>
                    </a:solidFill>
                  </a:tcPr>
                </a:tc>
                <a:tc>
                  <a:txBody>
                    <a:bodyPr/>
                    <a:lstStyle/>
                    <a:p>
                      <a:pPr marL="0" lvl="0" indent="0" algn="ctr">
                        <a:lnSpc>
                          <a:spcPct val="100000"/>
                        </a:lnSpc>
                        <a:buNone/>
                      </a:pPr>
                      <a:r>
                        <a:rPr lang="en-US" sz="1000" b="0" i="0" u="none" strike="noStrike" baseline="0" noProof="0">
                          <a:solidFill>
                            <a:srgbClr val="000000"/>
                          </a:solidFill>
                          <a:effectLst/>
                          <a:latin typeface="Calibri"/>
                        </a:rPr>
                        <a:t>Surface Reflectance </a:t>
                      </a:r>
                      <a:endParaRPr lang="en-US" sz="1000"/>
                    </a:p>
                    <a:p>
                      <a:pPr marL="0" lvl="0" indent="0" algn="ctr">
                        <a:lnSpc>
                          <a:spcPct val="100000"/>
                        </a:lnSpc>
                        <a:buNone/>
                      </a:pPr>
                      <a:r>
                        <a:rPr lang="en-US" sz="1000" b="0" i="0" u="none" strike="noStrike" baseline="0" noProof="0">
                          <a:solidFill>
                            <a:srgbClr val="000000"/>
                          </a:solidFill>
                          <a:effectLst/>
                          <a:latin typeface="Calibri"/>
                        </a:rPr>
                        <a:t>380-2500 nm</a:t>
                      </a:r>
                      <a:endParaRPr lang="en-US" sz="1000"/>
                    </a:p>
                    <a:p>
                      <a:pPr marL="0" lvl="0" indent="0" algn="l">
                        <a:lnSpc>
                          <a:spcPct val="100000"/>
                        </a:lnSpc>
                        <a:buNone/>
                      </a:pPr>
                      <a:endParaRPr lang="en-US" sz="800" b="0" i="0" u="none" strike="noStrike" baseline="0" noProof="0">
                        <a:solidFill>
                          <a:srgbClr val="000000"/>
                        </a:solidFill>
                        <a:effectLst/>
                        <a:latin typeface="Calibri"/>
                      </a:endParaRPr>
                    </a:p>
                    <a:p>
                      <a:pPr marL="0" lvl="0" indent="0" algn="l">
                        <a:lnSpc>
                          <a:spcPct val="100000"/>
                        </a:lnSpc>
                        <a:buNone/>
                      </a:pPr>
                      <a:r>
                        <a:rPr lang="en-US" sz="800" b="0" i="0" u="none" strike="noStrike" baseline="0" noProof="0">
                          <a:solidFill>
                            <a:srgbClr val="000000"/>
                          </a:solidFill>
                          <a:effectLst/>
                          <a:latin typeface="Calibri"/>
                        </a:rPr>
                        <a:t>Enables Competed Science Team leadership to support further DS named goals, including: xanthophyll pigments, cellulose, lignin</a:t>
                      </a:r>
                      <a:endParaRPr lang="en-US" sz="800"/>
                    </a:p>
                  </a:txBody>
                  <a:tcPr marL="9525" marR="9525" marT="9525" marB="0" anchor="ctr">
                    <a:solidFill>
                      <a:schemeClr val="accent2">
                        <a:lumMod val="20000"/>
                        <a:lumOff val="80000"/>
                      </a:schemeClr>
                    </a:solidFill>
                  </a:tcPr>
                </a:tc>
                <a:tc vMerge="1">
                  <a:txBody>
                    <a:bodyPr/>
                    <a:lstStyle/>
                    <a:p>
                      <a:pPr lvl="0" algn="ctr">
                        <a:lnSpc>
                          <a:spcPct val="100000"/>
                        </a:lnSpc>
                        <a:spcBef>
                          <a:spcPts val="0"/>
                        </a:spcBef>
                        <a:spcAft>
                          <a:spcPts val="0"/>
                        </a:spcAft>
                        <a:buNone/>
                      </a:pPr>
                      <a:endParaRPr lang="en-US"/>
                    </a:p>
                  </a:txBody>
                  <a:tcPr marL="9525" marR="9525" marT="9525" marB="0" anchor="ctr">
                    <a:solidFill>
                      <a:schemeClr val="bg2">
                        <a:lumMod val="90000"/>
                      </a:schemeClr>
                    </a:solidFill>
                  </a:tcPr>
                </a:tc>
                <a:extLst>
                  <a:ext uri="{0D108BD9-81ED-4DB2-BD59-A6C34878D82A}">
                    <a16:rowId xmlns:a16="http://schemas.microsoft.com/office/drawing/2014/main" val="3540548991"/>
                  </a:ext>
                </a:extLst>
              </a:tr>
              <a:tr h="605543">
                <a:tc>
                  <a:txBody>
                    <a:bodyPr/>
                    <a:lstStyle/>
                    <a:p>
                      <a:pPr marL="0" lvl="0" indent="0" algn="ctr">
                        <a:lnSpc>
                          <a:spcPct val="100000"/>
                        </a:lnSpc>
                        <a:buNone/>
                      </a:pPr>
                      <a:r>
                        <a:rPr lang="en-US" sz="1000" b="0" i="0" u="none" strike="noStrike" baseline="0" noProof="0">
                          <a:solidFill>
                            <a:srgbClr val="000000"/>
                          </a:solidFill>
                          <a:effectLst/>
                          <a:latin typeface="Calibri"/>
                        </a:rPr>
                        <a:t>E-2a. Quantify the fluxes of CO2 and CH4 globally at spatial scales of 100-500 km and monthly temporal resolution with uncertainty &lt; 25% between land ecosystems and atmosphere and between ocean ecosystems and atmosphere.</a:t>
                      </a:r>
                      <a:endParaRPr lang="en-US" sz="1000"/>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latin typeface="Calibri"/>
                        </a:rPr>
                        <a:t>Most important</a:t>
                      </a:r>
                    </a:p>
                    <a:p>
                      <a:pPr lvl="0" algn="ctr">
                        <a:buNone/>
                      </a:pPr>
                      <a:endParaRPr lang="en-US" sz="1000">
                        <a:effectLst/>
                      </a:endParaRPr>
                    </a:p>
                  </a:txBody>
                  <a:tcPr marL="9525" marR="9525" marT="9525" marB="0" anchor="ctr">
                    <a:solidFill>
                      <a:schemeClr val="accent5">
                        <a:lumMod val="20000"/>
                        <a:lumOff val="80000"/>
                      </a:schemeClr>
                    </a:solidFill>
                  </a:tcPr>
                </a:tc>
                <a:tc>
                  <a:txBody>
                    <a:bodyPr/>
                    <a:lstStyle/>
                    <a:p>
                      <a:pPr lvl="0" algn="ctr">
                        <a:buNone/>
                      </a:pPr>
                      <a:r>
                        <a:rPr lang="en-US" sz="1000" b="0" i="0" u="none" strike="noStrike" noProof="0">
                          <a:effectLst/>
                        </a:rPr>
                        <a:t>GPP, respiration, and decomposition, and biomass burning. Global, daily, 30 m / 300 m</a:t>
                      </a:r>
                      <a:endParaRPr lang="en-US" sz="1000"/>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rPr>
                        <a:t>Non-photosynthetic vegetation (coverage fraction +/- 10%)</a:t>
                      </a:r>
                      <a:endParaRPr lang="en-US" sz="1000"/>
                    </a:p>
                  </a:txBody>
                  <a:tcPr marL="9525" marR="9525" marT="9525" marB="0" anchor="ctr">
                    <a:solidFill>
                      <a:schemeClr val="accent2">
                        <a:lumMod val="20000"/>
                        <a:lumOff val="80000"/>
                      </a:schemeClr>
                    </a:solidFill>
                  </a:tcPr>
                </a:tc>
                <a:tc>
                  <a:txBody>
                    <a:bodyPr/>
                    <a:lstStyle/>
                    <a:p>
                      <a:pPr lvl="0" algn="ctr">
                        <a:buNone/>
                      </a:pPr>
                      <a:r>
                        <a:rPr lang="en-US" sz="1000" b="0" i="0" u="none" strike="noStrike" noProof="0">
                          <a:effectLst/>
                          <a:latin typeface="Calibri"/>
                        </a:rPr>
                        <a:t>EA10 Fuel mapping for wildfire management, </a:t>
                      </a:r>
                      <a:endParaRPr lang="en-US" sz="1000"/>
                    </a:p>
                    <a:p>
                      <a:pPr lvl="0" algn="ctr">
                        <a:buNone/>
                      </a:pPr>
                      <a:r>
                        <a:rPr lang="en-US" sz="1000" b="0" i="0" u="none" strike="noStrike" noProof="0">
                          <a:effectLst/>
                          <a:latin typeface="Calibri"/>
                        </a:rPr>
                        <a:t>EA44 Improvement of agricultural practices</a:t>
                      </a:r>
                      <a:endParaRPr lang="en-US" sz="1000"/>
                    </a:p>
                  </a:txBody>
                  <a:tcPr marL="9525" marR="9525" marT="9525" marB="0" anchor="ctr">
                    <a:solidFill>
                      <a:schemeClr val="bg2">
                        <a:lumMod val="90000"/>
                      </a:schemeClr>
                    </a:solidFill>
                  </a:tcPr>
                </a:tc>
                <a:extLst>
                  <a:ext uri="{0D108BD9-81ED-4DB2-BD59-A6C34878D82A}">
                    <a16:rowId xmlns:a16="http://schemas.microsoft.com/office/drawing/2014/main" val="1195015732"/>
                  </a:ext>
                </a:extLst>
              </a:tr>
              <a:tr h="605543">
                <a:tc>
                  <a:txBody>
                    <a:bodyPr/>
                    <a:lstStyle/>
                    <a:p>
                      <a:pPr marL="0" lvl="0" indent="0" algn="ctr">
                        <a:lnSpc>
                          <a:spcPct val="100000"/>
                        </a:lnSpc>
                        <a:buNone/>
                      </a:pPr>
                      <a:r>
                        <a:rPr lang="en-US" sz="1000" b="0" i="0" u="none" strike="noStrike" baseline="0" noProof="0">
                          <a:solidFill>
                            <a:srgbClr val="000000"/>
                          </a:solidFill>
                          <a:effectLst/>
                          <a:latin typeface="Calibri"/>
                        </a:rPr>
                        <a:t>E-3a. Quantify the flows of energy, carbon, water, nutrients, and so on sustaining the life cycle of terrestrial and marine ecosystems and partitioning into functional types.</a:t>
                      </a:r>
                      <a:endParaRPr lang="en-US" sz="1000"/>
                    </a:p>
                  </a:txBody>
                  <a:tcPr marL="9525" marR="9525" marT="9525" marB="0" anchor="ctr">
                    <a:solidFill>
                      <a:schemeClr val="accent5">
                        <a:lumMod val="20000"/>
                        <a:lumOff val="80000"/>
                      </a:schemeClr>
                    </a:solidFill>
                  </a:tcPr>
                </a:tc>
                <a:tc>
                  <a:txBody>
                    <a:bodyPr/>
                    <a:lstStyle/>
                    <a:p>
                      <a:pPr lvl="0" algn="ctr">
                        <a:buNone/>
                      </a:pPr>
                      <a:r>
                        <a:rPr lang="en-US" sz="1000">
                          <a:effectLst/>
                        </a:rPr>
                        <a:t>Most Important</a:t>
                      </a:r>
                    </a:p>
                  </a:txBody>
                  <a:tcPr marL="9525" marR="9525" marT="9525" marB="0" anchor="ctr">
                    <a:solidFill>
                      <a:schemeClr val="accent5">
                        <a:lumMod val="20000"/>
                        <a:lumOff val="80000"/>
                      </a:schemeClr>
                    </a:solidFill>
                  </a:tcPr>
                </a:tc>
                <a:tc>
                  <a:txBody>
                    <a:bodyPr/>
                    <a:lstStyle/>
                    <a:p>
                      <a:pPr lvl="0" algn="ctr">
                        <a:buNone/>
                      </a:pPr>
                      <a:r>
                        <a:rPr lang="en-US" sz="1000" b="0" i="0" u="none" strike="noStrike" noProof="0">
                          <a:effectLst/>
                          <a:latin typeface="Calibri"/>
                        </a:rPr>
                        <a:t>GPP, respiration, litterfall and decomposition, non-PS vegetation, functional types. Global, daily, 30 m / 300 m. </a:t>
                      </a:r>
                      <a:endParaRPr lang="en-US" sz="1000"/>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000" b="0" i="0" u="none" strike="noStrike" noProof="0">
                          <a:effectLst/>
                        </a:rPr>
                        <a:t>Non-photosynthetic vegetation (coverage fraction +/- 10%)</a:t>
                      </a:r>
                      <a:endParaRPr lang="en-US" sz="1000"/>
                    </a:p>
                  </a:txBody>
                  <a:tcPr marL="9525" marR="9525" marT="9525" marB="0" anchor="ctr">
                    <a:solidFill>
                      <a:schemeClr val="accent2">
                        <a:lumMod val="20000"/>
                        <a:lumOff val="80000"/>
                      </a:schemeClr>
                    </a:solidFill>
                  </a:tcPr>
                </a:tc>
                <a:tc>
                  <a:txBody>
                    <a:bodyPr/>
                    <a:lstStyle/>
                    <a:p>
                      <a:pPr lvl="0" algn="ctr">
                        <a:buNone/>
                      </a:pPr>
                      <a:r>
                        <a:rPr lang="en-US" sz="1000" b="0" i="0" u="none" strike="noStrike" noProof="0">
                          <a:effectLst/>
                          <a:latin typeface="Calibri"/>
                        </a:rPr>
                        <a:t>EA10 Fuel mapping for wildfire management, </a:t>
                      </a:r>
                      <a:endParaRPr lang="en-US" sz="1000"/>
                    </a:p>
                    <a:p>
                      <a:pPr lvl="0" algn="ctr">
                        <a:buNone/>
                      </a:pPr>
                      <a:r>
                        <a:rPr lang="en-US" sz="1000" b="0" i="0" u="none" strike="noStrike" noProof="0">
                          <a:effectLst/>
                          <a:latin typeface="Calibri"/>
                        </a:rPr>
                        <a:t>EA44 Improvement of agricultural practices</a:t>
                      </a:r>
                      <a:endParaRPr lang="en-US" sz="1000"/>
                    </a:p>
                  </a:txBody>
                  <a:tcPr marL="9525" marR="9525" marT="9525" marB="0" anchor="ctr">
                    <a:solidFill>
                      <a:schemeClr val="bg2">
                        <a:lumMod val="90000"/>
                      </a:schemeClr>
                    </a:solidFill>
                  </a:tcPr>
                </a:tc>
                <a:extLst>
                  <a:ext uri="{0D108BD9-81ED-4DB2-BD59-A6C34878D82A}">
                    <a16:rowId xmlns:a16="http://schemas.microsoft.com/office/drawing/2014/main" val="868257186"/>
                  </a:ext>
                </a:extLst>
              </a:tr>
            </a:tbl>
          </a:graphicData>
        </a:graphic>
      </p:graphicFrame>
      <p:pic>
        <p:nvPicPr>
          <p:cNvPr id="6" name="Picture 5" descr="data_cube_emit20220813t232343_o22515_s000_l2a_rfl_b0106_v01.img.png">
            <a:extLst>
              <a:ext uri="{FF2B5EF4-FFF2-40B4-BE49-F238E27FC236}">
                <a16:creationId xmlns:a16="http://schemas.microsoft.com/office/drawing/2014/main" id="{BFD60356-C237-0C64-0446-053369940C31}"/>
              </a:ext>
            </a:extLst>
          </p:cNvPr>
          <p:cNvPicPr>
            <a:picLocks noChangeAspect="1"/>
          </p:cNvPicPr>
          <p:nvPr/>
        </p:nvPicPr>
        <p:blipFill>
          <a:blip r:embed="rId3"/>
          <a:stretch>
            <a:fillRect/>
          </a:stretch>
        </p:blipFill>
        <p:spPr>
          <a:xfrm>
            <a:off x="11306667" y="-2098"/>
            <a:ext cx="884382" cy="847013"/>
          </a:xfrm>
          <a:prstGeom prst="rect">
            <a:avLst/>
          </a:prstGeom>
        </p:spPr>
      </p:pic>
      <p:sp>
        <p:nvSpPr>
          <p:cNvPr id="2" name="Title 1">
            <a:extLst>
              <a:ext uri="{FF2B5EF4-FFF2-40B4-BE49-F238E27FC236}">
                <a16:creationId xmlns:a16="http://schemas.microsoft.com/office/drawing/2014/main" id="{1BF259D4-B4AD-56B0-239B-934275491E48}"/>
              </a:ext>
            </a:extLst>
          </p:cNvPr>
          <p:cNvSpPr txBox="1">
            <a:spLocks/>
          </p:cNvSpPr>
          <p:nvPr/>
        </p:nvSpPr>
        <p:spPr>
          <a:xfrm>
            <a:off x="1514999" y="110803"/>
            <a:ext cx="9497558" cy="1107996"/>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Terrestrial Vegetation Products Objectives </a:t>
            </a:r>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9859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 colorfulness&#10;&#10;Description automatically generated">
            <a:extLst>
              <a:ext uri="{FF2B5EF4-FFF2-40B4-BE49-F238E27FC236}">
                <a16:creationId xmlns:a16="http://schemas.microsoft.com/office/drawing/2014/main" id="{DD48857A-8D0D-6A52-585C-4AA140864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214" y="818815"/>
            <a:ext cx="1327364" cy="5369334"/>
          </a:xfrm>
          <a:prstGeom prst="rect">
            <a:avLst/>
          </a:prstGeom>
        </p:spPr>
      </p:pic>
      <p:pic>
        <p:nvPicPr>
          <p:cNvPr id="8" name="Picture 7">
            <a:extLst>
              <a:ext uri="{FF2B5EF4-FFF2-40B4-BE49-F238E27FC236}">
                <a16:creationId xmlns:a16="http://schemas.microsoft.com/office/drawing/2014/main" id="{B8FBF4B5-2229-F207-5622-3C4561E76A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2353" y="800579"/>
            <a:ext cx="5583044" cy="5732857"/>
          </a:xfrm>
          <a:prstGeom prst="rect">
            <a:avLst/>
          </a:prstGeom>
        </p:spPr>
      </p:pic>
      <p:pic>
        <p:nvPicPr>
          <p:cNvPr id="10" name="Picture 9">
            <a:extLst>
              <a:ext uri="{FF2B5EF4-FFF2-40B4-BE49-F238E27FC236}">
                <a16:creationId xmlns:a16="http://schemas.microsoft.com/office/drawing/2014/main" id="{8F060642-5E76-889E-A80E-33D0BAB6E0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72353" y="800579"/>
            <a:ext cx="5583044" cy="5732858"/>
          </a:xfrm>
          <a:prstGeom prst="rect">
            <a:avLst/>
          </a:prstGeom>
        </p:spPr>
      </p:pic>
      <p:pic>
        <p:nvPicPr>
          <p:cNvPr id="11" name="Picture 10">
            <a:extLst>
              <a:ext uri="{FF2B5EF4-FFF2-40B4-BE49-F238E27FC236}">
                <a16:creationId xmlns:a16="http://schemas.microsoft.com/office/drawing/2014/main" id="{7367CB51-A850-27C0-1E95-99665AB0F42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72353" y="800579"/>
            <a:ext cx="5583045" cy="5732858"/>
          </a:xfrm>
          <a:prstGeom prst="rect">
            <a:avLst/>
          </a:prstGeom>
        </p:spPr>
      </p:pic>
      <p:pic>
        <p:nvPicPr>
          <p:cNvPr id="12" name="Picture 11" descr="A picture containing text, screenshot, rectangle, design&#10;&#10;Description automatically generated">
            <a:extLst>
              <a:ext uri="{FF2B5EF4-FFF2-40B4-BE49-F238E27FC236}">
                <a16:creationId xmlns:a16="http://schemas.microsoft.com/office/drawing/2014/main" id="{2884874E-5B6E-9DDA-EF7C-9BC50E4A0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353" y="800579"/>
            <a:ext cx="5583045" cy="5732859"/>
          </a:xfrm>
          <a:prstGeom prst="rect">
            <a:avLst/>
          </a:prstGeom>
        </p:spPr>
      </p:pic>
      <p:pic>
        <p:nvPicPr>
          <p:cNvPr id="13" name="Picture 12">
            <a:extLst>
              <a:ext uri="{FF2B5EF4-FFF2-40B4-BE49-F238E27FC236}">
                <a16:creationId xmlns:a16="http://schemas.microsoft.com/office/drawing/2014/main" id="{327F5FD9-3635-BFC5-CB48-BEF64E88C37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77499" y="800581"/>
            <a:ext cx="9667959" cy="5732859"/>
          </a:xfrm>
          <a:prstGeom prst="rect">
            <a:avLst/>
          </a:prstGeom>
        </p:spPr>
      </p:pic>
      <p:sp>
        <p:nvSpPr>
          <p:cNvPr id="4" name="Slide Number Placeholder 3">
            <a:extLst>
              <a:ext uri="{FF2B5EF4-FFF2-40B4-BE49-F238E27FC236}">
                <a16:creationId xmlns:a16="http://schemas.microsoft.com/office/drawing/2014/main" id="{9902B00D-5E94-24F0-4A99-F9358E6F2A19}"/>
              </a:ext>
            </a:extLst>
          </p:cNvPr>
          <p:cNvSpPr>
            <a:spLocks noGrp="1"/>
          </p:cNvSpPr>
          <p:nvPr>
            <p:ph type="sldNum" sz="quarter" idx="12"/>
          </p:nvPr>
        </p:nvSpPr>
        <p:spPr/>
        <p:txBody>
          <a:bodyPr/>
          <a:lstStyle/>
          <a:p>
            <a:fld id="{7745B78D-BBFA-4944-BBD5-E07BE4D896B9}" type="slidenum">
              <a:rPr lang="en-US" smtClean="0"/>
              <a:t>9</a:t>
            </a:fld>
            <a:endParaRPr lang="en-US"/>
          </a:p>
        </p:txBody>
      </p:sp>
      <p:sp>
        <p:nvSpPr>
          <p:cNvPr id="6" name="Title 1">
            <a:extLst>
              <a:ext uri="{FF2B5EF4-FFF2-40B4-BE49-F238E27FC236}">
                <a16:creationId xmlns:a16="http://schemas.microsoft.com/office/drawing/2014/main" id="{D965DCF3-2E63-D6F0-31E0-4BB58CBDFDB0}"/>
              </a:ext>
            </a:extLst>
          </p:cNvPr>
          <p:cNvSpPr txBox="1">
            <a:spLocks/>
          </p:cNvSpPr>
          <p:nvPr/>
        </p:nvSpPr>
        <p:spPr>
          <a:xfrm>
            <a:off x="1514999" y="197889"/>
            <a:ext cx="8992960" cy="1107996"/>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4000" dirty="0">
                <a:solidFill>
                  <a:schemeClr val="bg1"/>
                </a:solidFill>
                <a:latin typeface="Arial" panose="020B0604020202020204" pitchFamily="34" charset="0"/>
                <a:cs typeface="Arial" panose="020B0604020202020204" pitchFamily="34" charset="0"/>
              </a:rPr>
              <a:t>Core Algorithm Product Workflow</a:t>
            </a:r>
          </a:p>
          <a:p>
            <a:endParaRPr lang="en-US" sz="4000" dirty="0">
              <a:latin typeface="Arial" panose="020B0604020202020204" pitchFamily="34" charset="0"/>
              <a:cs typeface="Arial" panose="020B0604020202020204" pitchFamily="34" charset="0"/>
            </a:endParaRPr>
          </a:p>
        </p:txBody>
      </p:sp>
      <p:pic>
        <p:nvPicPr>
          <p:cNvPr id="3" name="Picture 2" descr="A picture containing text, screenshot, font, number&#10;&#10;Description automatically generated">
            <a:extLst>
              <a:ext uri="{FF2B5EF4-FFF2-40B4-BE49-F238E27FC236}">
                <a16:creationId xmlns:a16="http://schemas.microsoft.com/office/drawing/2014/main" id="{882C37E6-265F-322E-4B69-1BE95FE289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80214" y="818815"/>
            <a:ext cx="1327364" cy="2465104"/>
          </a:xfrm>
          <a:prstGeom prst="rect">
            <a:avLst/>
          </a:prstGeom>
        </p:spPr>
      </p:pic>
      <p:sp>
        <p:nvSpPr>
          <p:cNvPr id="14" name="Footer Placeholder 4">
            <a:extLst>
              <a:ext uri="{FF2B5EF4-FFF2-40B4-BE49-F238E27FC236}">
                <a16:creationId xmlns:a16="http://schemas.microsoft.com/office/drawing/2014/main" id="{A69F0D66-0D1A-7956-DBF5-672E669B1CCB}"/>
              </a:ext>
            </a:extLst>
          </p:cNvPr>
          <p:cNvSpPr>
            <a:spLocks noGrp="1"/>
          </p:cNvSpPr>
          <p:nvPr>
            <p:ph type="ftr" sz="quarter" idx="3"/>
          </p:nvPr>
        </p:nvSpPr>
        <p:spPr>
          <a:xfrm>
            <a:off x="39117" y="6533441"/>
            <a:ext cx="2435726" cy="324559"/>
          </a:xfrm>
        </p:spPr>
        <p:txBody>
          <a:bodyPr/>
          <a:lstStyle/>
          <a:p>
            <a:r>
              <a:rPr lang="en-US"/>
              <a:t>SBG VSWIR Science &amp; Applications                             21 June 2023</a:t>
            </a:r>
          </a:p>
        </p:txBody>
      </p:sp>
    </p:spTree>
    <p:extLst>
      <p:ext uri="{BB962C8B-B14F-4D97-AF65-F5344CB8AC3E}">
        <p14:creationId xmlns:p14="http://schemas.microsoft.com/office/powerpoint/2010/main" val="1191293943"/>
      </p:ext>
    </p:extLst>
  </p:cSld>
  <p:clrMapOvr>
    <a:masterClrMapping/>
  </p:clrMapOvr>
  <p:extLst>
    <p:ext uri="{6950BFC3-D8DA-4A85-94F7-54DA5524770B}">
      <p188:commentRel xmlns:p188="http://schemas.microsoft.com/office/powerpoint/2018/8/main" r:id="rId2"/>
    </p:ext>
  </p:extLst>
</p:sld>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 Neue Light"/>
            <a:cs typeface="Helvetica Neue Light"/>
          </a:defRPr>
        </a:defPPr>
      </a:lstStyle>
    </a:txDef>
  </a:objectDefaults>
  <a:extraClrSchemeLst/>
</a:theme>
</file>

<file path=ppt/theme/theme3.xml><?xml version="1.0" encoding="utf-8"?>
<a:theme xmlns:a="http://schemas.openxmlformats.org/drawingml/2006/main" name="1_Theme1">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EFFFF"/>
      </a:hlink>
      <a:folHlink>
        <a:srgbClr val="FE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FB74DEA-7C7F-0C4F-8B20-2CA9B4FC7623}" vid="{A2C03E90-4AF9-2C40-AD24-071AE02A4EB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b8aa99-f4fc-4d9c-b81c-966d4bd2c6c2">
      <Terms xmlns="http://schemas.microsoft.com/office/infopath/2007/PartnerControls"/>
    </lcf76f155ced4ddcb4097134ff3c332f>
    <TaxCatchAll xmlns="77f052df-7cc9-46d5-9db7-08cc260ec36e" xsi:nil="true"/>
    <SharedWithUsers xmlns="77f052df-7cc9-46d5-9db7-08cc260ec36e">
      <UserInfo>
        <DisplayName>Thorpe, Andrew K (US 382B)</DisplayName>
        <AccountId>52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40EEE18307F547AC19C250B980BA8A" ma:contentTypeVersion="12" ma:contentTypeDescription="Create a new document." ma:contentTypeScope="" ma:versionID="44a6b52d261ffec4d82c430faefa00b7">
  <xsd:schema xmlns:xsd="http://www.w3.org/2001/XMLSchema" xmlns:xs="http://www.w3.org/2001/XMLSchema" xmlns:p="http://schemas.microsoft.com/office/2006/metadata/properties" xmlns:ns2="a5b8aa99-f4fc-4d9c-b81c-966d4bd2c6c2" xmlns:ns3="77f052df-7cc9-46d5-9db7-08cc260ec36e" targetNamespace="http://schemas.microsoft.com/office/2006/metadata/properties" ma:root="true" ma:fieldsID="02dc4b82ed422385f6bbb2576eadac4c" ns2:_="" ns3:_="">
    <xsd:import namespace="a5b8aa99-f4fc-4d9c-b81c-966d4bd2c6c2"/>
    <xsd:import namespace="77f052df-7cc9-46d5-9db7-08cc260ec3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8aa99-f4fc-4d9c-b81c-966d4bd2c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f052df-7cc9-46d5-9db7-08cc260ec3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27d172b-9a44-4f4a-aa23-402df2636774}" ma:internalName="TaxCatchAll" ma:showField="CatchAllData" ma:web="77f052df-7cc9-46d5-9db7-08cc260ec3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B54066-49AE-47F8-A04B-63409FCB545C}">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77f052df-7cc9-46d5-9db7-08cc260ec36e"/>
    <ds:schemaRef ds:uri="a5b8aa99-f4fc-4d9c-b81c-966d4bd2c6c2"/>
    <ds:schemaRef ds:uri="http://www.w3.org/XML/1998/namespace"/>
  </ds:schemaRefs>
</ds:datastoreItem>
</file>

<file path=customXml/itemProps2.xml><?xml version="1.0" encoding="utf-8"?>
<ds:datastoreItem xmlns:ds="http://schemas.openxmlformats.org/officeDocument/2006/customXml" ds:itemID="{17B6D470-D5B4-432C-AD9D-AE4FC2EC702D}">
  <ds:schemaRefs>
    <ds:schemaRef ds:uri="77f052df-7cc9-46d5-9db7-08cc260ec36e"/>
    <ds:schemaRef ds:uri="a5b8aa99-f4fc-4d9c-b81c-966d4bd2c6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C89D0B-CC4A-4B45-A93A-70CEFE3A26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909</TotalTime>
  <Words>3132</Words>
  <Application>Microsoft Macintosh PowerPoint</Application>
  <PresentationFormat>Widescreen</PresentationFormat>
  <Paragraphs>336</Paragraphs>
  <Slides>15</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Arial Narrow</vt:lpstr>
      <vt:lpstr>Calibri</vt:lpstr>
      <vt:lpstr>Calibri Light</vt:lpstr>
      <vt:lpstr>Helvetica Neue Light</vt:lpstr>
      <vt:lpstr>Lucida Grande</vt:lpstr>
      <vt:lpstr>Times New Roman</vt:lpstr>
      <vt:lpstr>Wingdings</vt:lpstr>
      <vt:lpstr>Office Theme</vt:lpstr>
      <vt:lpstr>1_Median</vt:lpstr>
      <vt:lpstr>1_Theme1</vt:lpstr>
      <vt:lpstr>K. Dana Chadwick, Robert O. Green, David R. Thompson, Regina Eckert, Philip G. Brodrick, Kelly Luis, Niklas Bohn, Christiana Ade, and Colleagues  November 14, 2024  Jet Propulsion Laboratory, California Institute of Technology and The Community</vt:lpstr>
      <vt:lpstr>SBG VSWIR Observation Requirements from Decadal Survey Substantiated and Refined with Studies and Analysis</vt:lpstr>
      <vt:lpstr>SBG-VSWIR Project Data Products</vt:lpstr>
      <vt:lpstr>SBG VSWIR Imaging Spectroscopy L3 Products Contribute to Understanding Earth System Processes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Terrestrial Vegetation: database development </vt:lpstr>
      <vt:lpstr>Terrestrial Vegetation: database development </vt:lpstr>
      <vt:lpstr>PowerPoint Presentation</vt:lpstr>
      <vt:lpstr>We learn by doing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Parrott, Audra J (US 8010)</dc:creator>
  <cp:lastModifiedBy>Chadwick, Dana (US 329F)</cp:lastModifiedBy>
  <cp:revision>25</cp:revision>
  <dcterms:created xsi:type="dcterms:W3CDTF">2022-03-24T15:48:37Z</dcterms:created>
  <dcterms:modified xsi:type="dcterms:W3CDTF">2024-11-15T07:40:16Z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0x0101005640EEE18307F547AC19C250B980BA8A</vt:lpwstr>
  </property>
  <property fmtid="{D5CDD505-2E9C-101B-9397-08002B2CF9AE}" pid="3" name="MediaServiceImageTags">
    <vt:lpwstr/>
  </property>
  <property fmtid="{D5CDD505-2E9C-101B-9397-08002B2CF9AE}" pid="4" name="MSIP_Label_e7f42e5d-23ae-44dc-94b5-8d31af46c61e_Enabled">
    <vt:lpwstr>true</vt:lpwstr>
  </property>
  <property fmtid="{D5CDD505-2E9C-101B-9397-08002B2CF9AE}" pid="5" name="MSIP_Label_e7f42e5d-23ae-44dc-94b5-8d31af46c61e_SetDate">
    <vt:lpwstr>2024-09-10T19:29:49Z</vt:lpwstr>
  </property>
  <property fmtid="{D5CDD505-2E9C-101B-9397-08002B2CF9AE}" pid="6" name="MSIP_Label_e7f42e5d-23ae-44dc-94b5-8d31af46c61e_Method">
    <vt:lpwstr>Privileged</vt:lpwstr>
  </property>
  <property fmtid="{D5CDD505-2E9C-101B-9397-08002B2CF9AE}" pid="7" name="MSIP_Label_e7f42e5d-23ae-44dc-94b5-8d31af46c61e_Name">
    <vt:lpwstr>Reviewed - not CUI - Export Controlled</vt:lpwstr>
  </property>
  <property fmtid="{D5CDD505-2E9C-101B-9397-08002B2CF9AE}" pid="8" name="MSIP_Label_e7f42e5d-23ae-44dc-94b5-8d31af46c61e_SiteId">
    <vt:lpwstr>545921e0-10ef-4398-8713-9832ac563dad</vt:lpwstr>
  </property>
  <property fmtid="{D5CDD505-2E9C-101B-9397-08002B2CF9AE}" pid="9" name="MSIP_Label_e7f42e5d-23ae-44dc-94b5-8d31af46c61e_ActionId">
    <vt:lpwstr>7d88c1a1-508c-4aea-b624-cd99be2e1b81</vt:lpwstr>
  </property>
  <property fmtid="{D5CDD505-2E9C-101B-9397-08002B2CF9AE}" pid="10" name="MSIP_Label_e7f42e5d-23ae-44dc-94b5-8d31af46c61e_ContentBits">
    <vt:lpwstr>0</vt:lpwstr>
  </property>
</Properties>
</file>