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5"/>
  </p:sldMasterIdLst>
  <p:notesMasterIdLst>
    <p:notesMasterId r:id="rId20"/>
  </p:notesMasterIdLst>
  <p:handoutMasterIdLst>
    <p:handoutMasterId r:id="rId21"/>
  </p:handoutMasterIdLst>
  <p:sldIdLst>
    <p:sldId id="3063" r:id="rId6"/>
    <p:sldId id="374" r:id="rId7"/>
    <p:sldId id="1217" r:id="rId8"/>
    <p:sldId id="3062" r:id="rId9"/>
    <p:sldId id="1240" r:id="rId10"/>
    <p:sldId id="1253" r:id="rId11"/>
    <p:sldId id="294" r:id="rId12"/>
    <p:sldId id="1244" r:id="rId13"/>
    <p:sldId id="268" r:id="rId14"/>
    <p:sldId id="1243" r:id="rId15"/>
    <p:sldId id="1247" r:id="rId16"/>
    <p:sldId id="1254" r:id="rId17"/>
    <p:sldId id="1255" r:id="rId18"/>
    <p:sldId id="1256" r:id="rId19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C23106B-BEFF-6940-841A-FB330B784526}">
          <p14:sldIdLst>
            <p14:sldId id="3063"/>
            <p14:sldId id="374"/>
            <p14:sldId id="1217"/>
            <p14:sldId id="3062"/>
            <p14:sldId id="1240"/>
          </p14:sldIdLst>
        </p14:section>
        <p14:section name="Backup" id="{536352AF-4CB0-46C9-8E75-A78271B22881}">
          <p14:sldIdLst>
            <p14:sldId id="1253"/>
            <p14:sldId id="294"/>
            <p14:sldId id="1244"/>
            <p14:sldId id="268"/>
            <p14:sldId id="1243"/>
            <p14:sldId id="1247"/>
            <p14:sldId id="1254"/>
            <p14:sldId id="1255"/>
            <p14:sldId id="12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8197A6"/>
    <a:srgbClr val="FEFFFF"/>
    <a:srgbClr val="F1666A"/>
    <a:srgbClr val="D9D9D9"/>
    <a:srgbClr val="053249"/>
    <a:srgbClr val="003249"/>
    <a:srgbClr val="335E6F"/>
    <a:srgbClr val="006196"/>
    <a:srgbClr val="6DCFF6"/>
    <a:srgbClr val="FFC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B09122-487E-8F43-85E8-A871FDBDD0AD}" v="273" dt="2024-01-17T17:40:21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4"/>
    <p:restoredTop sz="81565"/>
  </p:normalViewPr>
  <p:slideViewPr>
    <p:cSldViewPr snapToGrid="0">
      <p:cViewPr>
        <p:scale>
          <a:sx n="79" d="100"/>
          <a:sy n="79" d="100"/>
        </p:scale>
        <p:origin x="175" y="350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62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7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dirty="0">
                <a:latin typeface="+mj-lt"/>
                <a:cs typeface="Arial" panose="020B0604020202020204" pitchFamily="34" charset="0"/>
              </a:rPr>
              <a:t>D/EOP has three</a:t>
            </a:r>
            <a:r>
              <a:rPr lang="en-GB" sz="1800" b="0" baseline="0" dirty="0">
                <a:latin typeface="+mj-lt"/>
                <a:cs typeface="Arial" panose="020B0604020202020204" pitchFamily="34" charset="0"/>
              </a:rPr>
              <a:t> main lines of activities: Earth Science – Copernicus – Meteorology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ja-JP" sz="1800" dirty="0"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ja-JP" sz="1800" dirty="0">
                <a:latin typeface="+mj-lt"/>
                <a:cs typeface="Arial" panose="020B0604020202020204" pitchFamily="34" charset="0"/>
              </a:rPr>
              <a:t>Meteorology </a:t>
            </a:r>
            <a:r>
              <a:rPr lang="en-GB" altLang="ja-JP" sz="1800" b="0" dirty="0">
                <a:latin typeface="+mj-lt"/>
                <a:cs typeface="Arial" panose="020B0604020202020204" pitchFamily="34" charset="0"/>
              </a:rPr>
              <a:t>=&gt; focussed on meteorological operational observation. In cooperation with </a:t>
            </a:r>
            <a:r>
              <a:rPr lang="en-GB" altLang="ja-JP" sz="1800" b="0" dirty="0" err="1">
                <a:latin typeface="+mj-lt"/>
                <a:cs typeface="Arial" panose="020B0604020202020204" pitchFamily="34" charset="0"/>
              </a:rPr>
              <a:t>Eumetsat</a:t>
            </a:r>
            <a:r>
              <a:rPr lang="en-GB" altLang="ja-JP" sz="1800" b="0" dirty="0">
                <a:latin typeface="+mj-lt"/>
                <a:cs typeface="Arial" panose="020B0604020202020204" pitchFamily="34" charset="0"/>
              </a:rPr>
              <a:t>. </a:t>
            </a:r>
            <a:r>
              <a:rPr lang="en-GB" altLang="ja-JP" sz="1800" b="0" dirty="0" err="1">
                <a:latin typeface="+mj-lt"/>
                <a:cs typeface="Arial" panose="020B0604020202020204" pitchFamily="34" charset="0"/>
              </a:rPr>
              <a:t>MeteoSat</a:t>
            </a:r>
            <a:r>
              <a:rPr lang="en-GB" altLang="ja-JP" sz="1800" b="0" dirty="0">
                <a:latin typeface="+mj-lt"/>
                <a:cs typeface="Arial" panose="020B0604020202020204" pitchFamily="34" charset="0"/>
              </a:rPr>
              <a:t> (TG) and </a:t>
            </a:r>
            <a:r>
              <a:rPr lang="en-GB" altLang="ja-JP" sz="1800" b="0" dirty="0" err="1">
                <a:latin typeface="+mj-lt"/>
                <a:cs typeface="Arial" panose="020B0604020202020204" pitchFamily="34" charset="0"/>
              </a:rPr>
              <a:t>MetOP</a:t>
            </a:r>
            <a:r>
              <a:rPr lang="en-GB" altLang="ja-JP" sz="1800" b="0" dirty="0">
                <a:latin typeface="+mj-lt"/>
                <a:cs typeface="Arial" panose="020B0604020202020204" pitchFamily="34" charset="0"/>
              </a:rPr>
              <a:t> (SG)</a:t>
            </a:r>
            <a:endParaRPr lang="en-GB" altLang="ja-JP" sz="1800" dirty="0"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ja-JP" sz="1800" b="0" dirty="0"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ja-JP" sz="1800" b="0" dirty="0">
                <a:latin typeface="+mj-lt"/>
                <a:cs typeface="Arial" panose="020B0604020202020204" pitchFamily="34" charset="0"/>
              </a:rPr>
              <a:t>Copernicus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j-ea"/>
              </a:rPr>
              <a:t> is the largest producer of EO data in the world. Providing data for several operational services: Land, Atmosphere, Ocean, Climate, Disaster, Security. Copernicus Evolution with 6 new missions. Sentinel Next Generation.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ja-JP" sz="1800" b="0" dirty="0"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ja-JP" sz="1800" b="0" dirty="0">
                <a:latin typeface="+mj-lt"/>
                <a:cs typeface="Arial" panose="020B0604020202020204" pitchFamily="34" charset="0"/>
              </a:rPr>
              <a:t>Earth Science =&gt; Science driven programme. Explore new measurement techniques. Addressing specific scientific aspects that might become operational missions later 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ja-JP" sz="1800" b="0" dirty="0"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ja-JP" sz="1800" b="0" dirty="0">
                <a:latin typeface="+mj-lt"/>
                <a:cs typeface="Arial" panose="020B0604020202020204" pitchFamily="34" charset="0"/>
              </a:rPr>
              <a:t>FLEX will fly in tandem with one of the Sentinel-3 satellites. As it looks now this will be S3C which will be launched few months prior to FLEX.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63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en-GB" baseline="0">
              <a:latin typeface="Times New Roman" charset="0"/>
              <a:ea typeface="MS PGothic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fld id="{0DBD99EC-A331-1D4E-8C0B-A6212879F024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45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4025" y="693738"/>
            <a:ext cx="6176963" cy="3465512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072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1836" indent="-285321" defTabSz="86072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1286" indent="-228257" defTabSz="86072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97800" indent="-228257" defTabSz="86072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4314" indent="-228257" defTabSz="86072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0828" indent="-228257" defTabSz="8607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67342" indent="-228257" defTabSz="8607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3857" indent="-228257" defTabSz="8607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0371" indent="-228257" defTabSz="8607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36449F5-36A1-2646-A7CC-3F86AB81D3D4}" type="slidenum">
              <a:rPr lang="en-US" sz="1100">
                <a:solidFill>
                  <a:srgbClr val="000000"/>
                </a:solidFill>
                <a:ea typeface="MS PGothic" charset="0"/>
                <a:cs typeface="MS PGothic" charset="0"/>
              </a:rPr>
              <a:pPr eaLnBrk="1" hangingPunct="1"/>
              <a:t>11</a:t>
            </a:fld>
            <a:endParaRPr lang="en-US" sz="110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1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circular object&#10;&#10;Description automatically generated">
            <a:extLst>
              <a:ext uri="{FF2B5EF4-FFF2-40B4-BE49-F238E27FC236}">
                <a16:creationId xmlns:a16="http://schemas.microsoft.com/office/drawing/2014/main" id="{31215B0D-F2AA-D1A9-57B5-94D220BB2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" y="-11586"/>
            <a:ext cx="12229266" cy="6878962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2885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600" y="3351588"/>
            <a:ext cx="11844000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EFFFF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872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446" y="-95568"/>
            <a:ext cx="2093892" cy="1314000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3DFCA419-798B-4A85-9CB9-0CC110EDC3C5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28" y="6458298"/>
            <a:ext cx="9956800" cy="40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71754D-8A8B-4A11-BDAF-DD4DE65012F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F9685A-3C9D-46AF-96E3-144FC01E8D9B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693492" y="0"/>
            <a:ext cx="129382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28678-FFF5-D74C-A91F-DF646F306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90FFA-DBD7-AA47-84DF-081CEAD55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EEAA7-9E00-3B49-B5D0-4500331D4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86DB0-7002-B24A-8067-D9AABD89126B}" type="datetimeFigureOut">
              <a:rPr lang="en-NL" smtClean="0"/>
              <a:t>11/13/2024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07B64-040E-A245-8400-4F7FE2513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DA370-A554-4F43-B31E-8C8CB07B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4C828-F5B3-E545-92EA-05BF8058F41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11745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280D25-92EE-3C85-247A-D8B7ED2C5367}"/>
              </a:ext>
            </a:extLst>
          </p:cNvPr>
          <p:cNvSpPr txBox="1"/>
          <p:nvPr userDrawn="1"/>
        </p:nvSpPr>
        <p:spPr>
          <a:xfrm>
            <a:off x="1282148" y="1500809"/>
            <a:ext cx="9060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3rd WORKSHOP ON INTERNATIONAL COOPERATION IN SPACEBORNE IMAGING SPECTROSCOPY</a:t>
            </a:r>
            <a:b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13-15 November 2024 | ESA-ESTEC | Noordwijk | The </a:t>
            </a:r>
            <a:r>
              <a:rPr lang="nl-NL" b="1" dirty="0" err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Netherland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53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</p:bld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4D36A2-FE70-9A8E-CCC2-895B5155EC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1075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03" y="1249772"/>
            <a:ext cx="11764800" cy="508897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070BDC-06FB-4960-A8DE-239278850BE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7328A57-7FD6-674D-BEE7-4BCC4D81E0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123" y="-219028"/>
            <a:ext cx="2093892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640A77-6BB0-440C-B4B4-E095D11A8E6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685DA0-8643-4F78-942D-E0F5AC953F36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45C1A6-E95B-4684-B90E-1AB073216CB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F47824-5F4C-42F6-B2CB-5C8D93933C8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9298AB-B73B-4BCE-AD0B-615D07924CA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AA659B-2889-412E-B001-118542FA805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CC9EA0-FA2B-4636-BCE8-61BB80EF578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075600-BA77-42EA-BD8B-FEC39689263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837CAC-2596-4110-B647-8349D245EFE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C32E14-FE8F-48C1-9574-E90E820F005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5A0856-D4D7-48CA-BEB5-F03C57058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F7FC02-E96C-496F-8FE0-B826EAA32C9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1290CC-4BA6-42BC-A7F8-883A979F93E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F0C5015-6083-49C3-BE86-2DA42357DF9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AFEF84A-97F2-4A57-817D-F056C6F92852}"/>
              </a:ext>
            </a:extLst>
          </p:cNvPr>
          <p:cNvPicPr>
            <a:picLocks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" y="6452870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3973" r:id="rId12"/>
    <p:sldLayoutId id="2147483974" r:id="rId13"/>
  </p:sldLayoutIdLst>
  <p:hf sldNum="0" hdr="0" dt="0"/>
  <p:txStyles>
    <p:titleStyle>
      <a:lvl1pPr algn="just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esa.int/Applications/Observing_the_Earth/FutureEO/FLE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5999" y="3421616"/>
            <a:ext cx="11913401" cy="70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4000" b="1" dirty="0">
                <a:solidFill>
                  <a:schemeClr val="bg1"/>
                </a:solidFill>
                <a:latin typeface="NotesEsa" panose="02000506030000020004" pitchFamily="2" charset="0"/>
                <a:ea typeface="+mj-ea"/>
                <a:cs typeface="Arial" panose="020B0604020202020204" pitchFamily="34" charset="0"/>
              </a:rPr>
              <a:t>FLEX Mission Status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5706" y="5224144"/>
            <a:ext cx="512369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6C8245-8DE1-12B9-C0A2-3FFB77305F48}"/>
              </a:ext>
            </a:extLst>
          </p:cNvPr>
          <p:cNvSpPr txBox="1"/>
          <p:nvPr/>
        </p:nvSpPr>
        <p:spPr>
          <a:xfrm>
            <a:off x="4474410" y="4352022"/>
            <a:ext cx="7564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800" u="sng" dirty="0">
                <a:solidFill>
                  <a:schemeClr val="bg1"/>
                </a:solidFill>
                <a:latin typeface="Arial"/>
                <a:cs typeface="Arial"/>
              </a:rPr>
              <a:t>Marco Celesti</a:t>
            </a: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, Ralf Bock, Matthias Drusch, Jose Moreno </a:t>
            </a:r>
          </a:p>
          <a:p>
            <a:pPr algn="r"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On behalf of the FLEX team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16412-94F5-DF4E-06C4-FD0A4EA94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Launcher status</a:t>
            </a:r>
            <a:endParaRPr lang="en-NL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F42BEE-1DB4-D24B-D697-5F5273CCD791}"/>
              </a:ext>
            </a:extLst>
          </p:cNvPr>
          <p:cNvSpPr txBox="1">
            <a:spLocks/>
          </p:cNvSpPr>
          <p:nvPr/>
        </p:nvSpPr>
        <p:spPr>
          <a:xfrm>
            <a:off x="230679" y="1034596"/>
            <a:ext cx="5740669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FLEX has been designed to be compatible with a Vega-C launcher</a:t>
            </a:r>
          </a:p>
          <a:p>
            <a:pPr marL="1067076" lvl="1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feasibility study has been performed,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showing compatibility with Vega-C and VESPA+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FLEX fits inside or on top of VESPA+ adapter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Feasibility study to launch on SSMS adapter is ongoing</a:t>
            </a:r>
          </a:p>
          <a:p>
            <a:pPr marL="474121" lvl="1" indent="-474121">
              <a:buFont typeface="Arial" charset="0"/>
              <a:buChar char="•"/>
            </a:pPr>
            <a:endParaRPr lang="en-GB" sz="1000" dirty="0">
              <a:solidFill>
                <a:schemeClr val="tx1"/>
              </a:solidFill>
            </a:endParaRPr>
          </a:p>
          <a:p>
            <a:pPr marL="285750" lvl="1" indent="-285750">
              <a:buClr>
                <a:srgbClr val="8197A6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Launch Service Contract with Arianespace signed for a dual Launch FLEX + Altius</a:t>
            </a:r>
          </a:p>
          <a:p>
            <a:pPr marL="285750" lvl="1" indent="-285750">
              <a:buClr>
                <a:srgbClr val="8197A6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Vega-C launch slot for FLEX is </a:t>
            </a:r>
            <a:r>
              <a:rPr lang="en-GB" altLang="en-US" i="1" dirty="0">
                <a:solidFill>
                  <a:schemeClr val="tx1"/>
                </a:solidFill>
              </a:rPr>
              <a:t>summer 2026</a:t>
            </a:r>
            <a:r>
              <a:rPr lang="en-GB" altLang="en-US" dirty="0">
                <a:solidFill>
                  <a:schemeClr val="tx1"/>
                </a:solidFill>
              </a:rPr>
              <a:t>; TBC pending failure recovery and return to flight.</a:t>
            </a:r>
          </a:p>
          <a:p>
            <a:pPr marL="285750" lvl="1" indent="-285750">
              <a:buClr>
                <a:srgbClr val="8197A6"/>
              </a:buClr>
              <a:buFont typeface="Arial" panose="020B0604020202020204" pitchFamily="34" charset="0"/>
              <a:buChar char="•"/>
            </a:pPr>
            <a:endParaRPr lang="en-GB" altLang="en-US" dirty="0">
              <a:solidFill>
                <a:schemeClr val="tx1"/>
              </a:solidFill>
            </a:endParaRPr>
          </a:p>
          <a:p>
            <a:pPr marL="0" lvl="1">
              <a:buClr>
                <a:srgbClr val="8197A6"/>
              </a:buClr>
            </a:pPr>
            <a:r>
              <a:rPr lang="en-GB" altLang="en-US" sz="1200" dirty="0">
                <a:solidFill>
                  <a:schemeClr val="tx1"/>
                </a:solidFill>
              </a:rPr>
              <a:t>		VESPA = </a:t>
            </a:r>
            <a:r>
              <a:rPr lang="en-GB" altLang="en-US" sz="1200" dirty="0" err="1">
                <a:solidFill>
                  <a:schemeClr val="tx1"/>
                </a:solidFill>
              </a:rPr>
              <a:t>VEga</a:t>
            </a:r>
            <a:r>
              <a:rPr lang="en-GB" altLang="en-US" sz="1200" dirty="0">
                <a:solidFill>
                  <a:schemeClr val="tx1"/>
                </a:solidFill>
              </a:rPr>
              <a:t> Secondary Passenger Adapter	</a:t>
            </a:r>
          </a:p>
          <a:p>
            <a:pPr marL="0" lvl="1">
              <a:buClr>
                <a:srgbClr val="8197A6"/>
              </a:buClr>
            </a:pPr>
            <a:r>
              <a:rPr lang="en-GB" altLang="en-US" sz="1200" dirty="0">
                <a:solidFill>
                  <a:schemeClr val="tx1"/>
                </a:solidFill>
              </a:rPr>
              <a:t>		SSMS = Small Spacecraft Mission Service</a:t>
            </a:r>
          </a:p>
          <a:p>
            <a:pPr marL="285750" lvl="1" indent="-285750">
              <a:buClr>
                <a:srgbClr val="8197A6"/>
              </a:buClr>
              <a:buFont typeface="Arial" panose="020B0604020202020204" pitchFamily="34" charset="0"/>
              <a:buChar char="•"/>
            </a:pPr>
            <a:endParaRPr lang="en-GB" altLang="en-US" dirty="0">
              <a:solidFill>
                <a:schemeClr val="tx1"/>
              </a:solidFill>
            </a:endParaRPr>
          </a:p>
          <a:p>
            <a:pPr marL="1067076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067076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2" descr="Artist's view of Vega-C">
            <a:extLst>
              <a:ext uri="{FF2B5EF4-FFF2-40B4-BE49-F238E27FC236}">
                <a16:creationId xmlns:a16="http://schemas.microsoft.com/office/drawing/2014/main" id="{7B5FC0D1-7866-F470-1F45-13B203F55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29061" y="1140833"/>
            <a:ext cx="2597290" cy="52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1EF95-6719-0CAE-C33F-9A0F525A5B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702" y="3698596"/>
            <a:ext cx="1569138" cy="2697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37AABE-ED69-64CB-2776-1118E725C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274" y="1140833"/>
            <a:ext cx="3617786" cy="252768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CA0B54-D794-D96F-615F-71EFC353E94B}"/>
              </a:ext>
            </a:extLst>
          </p:cNvPr>
          <p:cNvCxnSpPr>
            <a:cxnSpLocks/>
          </p:cNvCxnSpPr>
          <p:nvPr/>
        </p:nvCxnSpPr>
        <p:spPr>
          <a:xfrm flipV="1">
            <a:off x="8102594" y="4210595"/>
            <a:ext cx="468751" cy="75078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609D27-967D-F843-1159-EB0FAF0D0DE8}"/>
              </a:ext>
            </a:extLst>
          </p:cNvPr>
          <p:cNvCxnSpPr>
            <a:cxnSpLocks/>
          </p:cNvCxnSpPr>
          <p:nvPr/>
        </p:nvCxnSpPr>
        <p:spPr>
          <a:xfrm>
            <a:off x="8236902" y="4905466"/>
            <a:ext cx="381876" cy="82768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EAEE844-E19A-8835-3CD0-06B6F35E485A}"/>
              </a:ext>
            </a:extLst>
          </p:cNvPr>
          <p:cNvSpPr txBox="1"/>
          <p:nvPr/>
        </p:nvSpPr>
        <p:spPr>
          <a:xfrm>
            <a:off x="8600410" y="4013655"/>
            <a:ext cx="81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/>
              <a:t>FLEX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259E5E-6017-04E4-3D8C-3F1E3F875C7C}"/>
              </a:ext>
            </a:extLst>
          </p:cNvPr>
          <p:cNvSpPr txBox="1"/>
          <p:nvPr/>
        </p:nvSpPr>
        <p:spPr>
          <a:xfrm>
            <a:off x="8600409" y="4861666"/>
            <a:ext cx="928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/>
              <a:t>Altius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F0ABE6-4170-19A8-D6F6-6DB0E1317E25}"/>
              </a:ext>
            </a:extLst>
          </p:cNvPr>
          <p:cNvCxnSpPr>
            <a:cxnSpLocks/>
          </p:cNvCxnSpPr>
          <p:nvPr/>
        </p:nvCxnSpPr>
        <p:spPr>
          <a:xfrm flipV="1">
            <a:off x="5502597" y="2404673"/>
            <a:ext cx="862761" cy="133716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AE1351-5694-49C6-CCB6-4C47F26D6A72}"/>
              </a:ext>
            </a:extLst>
          </p:cNvPr>
          <p:cNvCxnSpPr>
            <a:cxnSpLocks/>
          </p:cNvCxnSpPr>
          <p:nvPr/>
        </p:nvCxnSpPr>
        <p:spPr>
          <a:xfrm>
            <a:off x="5391231" y="3342919"/>
            <a:ext cx="1619169" cy="2030067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824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Verdana" charset="0"/>
                <a:ea typeface="MS PGothic" charset="0"/>
              </a:rPr>
              <a:t>Milestones and Outlook</a:t>
            </a:r>
            <a:endParaRPr lang="en-US">
              <a:latin typeface="Verdana" charset="0"/>
              <a:ea typeface="MS PGothic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EE1D2B6-2513-5E9C-4812-DF6B79C6CDD6}"/>
              </a:ext>
            </a:extLst>
          </p:cNvPr>
          <p:cNvSpPr/>
          <p:nvPr/>
        </p:nvSpPr>
        <p:spPr>
          <a:xfrm>
            <a:off x="216000" y="1665764"/>
            <a:ext cx="6896986" cy="4508206"/>
          </a:xfrm>
          <a:prstGeom prst="roundRect">
            <a:avLst>
              <a:gd name="adj" fmla="val 425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US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FLORIS Instrument Development Kick-Off	Sept-2016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US" sz="1600" dirty="0">
                <a:solidFill>
                  <a:schemeClr val="bg1"/>
                </a:solidFill>
              </a:rPr>
              <a:t> Mission System Requirements Review (M-SRR)	Nov-2016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US" sz="1600" dirty="0">
                <a:solidFill>
                  <a:schemeClr val="bg1"/>
                </a:solidFill>
              </a:rPr>
              <a:t> Instrument Requirements Review (IRR)	May-2017 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US" sz="1600" dirty="0">
                <a:solidFill>
                  <a:schemeClr val="bg1"/>
                </a:solidFill>
              </a:rPr>
              <a:t> Instrument Preliminary Design Review (PDR)	Sept 2018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US" sz="1600" dirty="0">
                <a:solidFill>
                  <a:schemeClr val="bg1"/>
                </a:solidFill>
              </a:rPr>
              <a:t> Start of Instrument C/D phase &amp; S/C Prime	Dec-2018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US" sz="1600" dirty="0">
                <a:solidFill>
                  <a:schemeClr val="bg1"/>
                </a:solidFill>
              </a:rPr>
              <a:t> Satellite Preliminary Design Review (PDR)	Dec-2019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US" sz="1600" dirty="0">
                <a:solidFill>
                  <a:schemeClr val="bg1"/>
                </a:solidFill>
              </a:rPr>
              <a:t> Instrument and Satellite Critical Design Review (CDR)	Mar-2022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US" sz="1600" dirty="0">
                <a:solidFill>
                  <a:schemeClr val="bg1"/>
                </a:solidFill>
              </a:rPr>
              <a:t>Science Readiness Assessment (SRA)	April-2023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US" sz="1600" dirty="0">
                <a:solidFill>
                  <a:schemeClr val="bg1"/>
                </a:solidFill>
              </a:rPr>
              <a:t>Start of Platform Assembly, Integration &amp; Test	Oct-2023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>
                <a:tab pos="51990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Mission Critical Design Review (M-CDR)	June-2024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>
                <a:tab pos="51990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Instrument delivery for satellite assembly 	Jan-2025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>
                <a:tab pos="51990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Satellite Qualification and Acceptance Review (QAR)	Nov-2025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>
                <a:tab pos="51990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Launch	mid-2026 TBC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624A2B5-230C-1408-F3FF-540FBE34D1C8}"/>
              </a:ext>
            </a:extLst>
          </p:cNvPr>
          <p:cNvSpPr/>
          <p:nvPr/>
        </p:nvSpPr>
        <p:spPr>
          <a:xfrm>
            <a:off x="7311460" y="1665764"/>
            <a:ext cx="4681870" cy="4508206"/>
          </a:xfrm>
          <a:prstGeom prst="roundRect">
            <a:avLst>
              <a:gd name="adj" fmla="val 4259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  <a:spcAft>
                <a:spcPts val="300"/>
              </a:spcAft>
              <a:tabLst>
                <a:tab pos="5199063" algn="l"/>
              </a:tabLst>
            </a:pPr>
            <a:endParaRPr lang="en-US" sz="1600" dirty="0">
              <a:solidFill>
                <a:schemeClr val="tx1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51990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2024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Instrument testing and calibration campaign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Platform integration and testing completed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Conduct Launcher Review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Start DISC activity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FLEX4WaterApplications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Announcement of Opportunity for Cal/Val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endParaRPr lang="en-US" sz="1600" dirty="0">
              <a:solidFill>
                <a:schemeClr val="tx1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51990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2025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Mount FLORIS on satellite platform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Satellite qualification test campaign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Rehearsal Campaign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r>
              <a:rPr lang="en-US" sz="1600" dirty="0">
                <a:solidFill>
                  <a:schemeClr val="tx1"/>
                </a:solidFill>
              </a:rPr>
              <a:t>FLEX Space Segment ready for launch in 2026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EF02A3-8403-182E-E07D-41ADBEE37C9F}"/>
              </a:ext>
            </a:extLst>
          </p:cNvPr>
          <p:cNvSpPr txBox="1"/>
          <p:nvPr/>
        </p:nvSpPr>
        <p:spPr>
          <a:xfrm>
            <a:off x="8264803" y="1197196"/>
            <a:ext cx="302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NL" b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Satellite Activties Outlook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5848A-0E73-B5AF-C36F-57258E02F404}"/>
              </a:ext>
            </a:extLst>
          </p:cNvPr>
          <p:cNvSpPr txBox="1"/>
          <p:nvPr/>
        </p:nvSpPr>
        <p:spPr>
          <a:xfrm>
            <a:off x="1597260" y="1197196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NL" b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Major Project Development Milestones</a:t>
            </a:r>
          </a:p>
        </p:txBody>
      </p:sp>
    </p:spTree>
    <p:extLst>
      <p:ext uri="{BB962C8B-B14F-4D97-AF65-F5344CB8AC3E}">
        <p14:creationId xmlns:p14="http://schemas.microsoft.com/office/powerpoint/2010/main" val="317620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40459-E81D-1206-A650-921E8CD04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DISC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320A18-5B29-CC8B-86E7-13822F0BB6EA}"/>
              </a:ext>
            </a:extLst>
          </p:cNvPr>
          <p:cNvSpPr txBox="1"/>
          <p:nvPr/>
        </p:nvSpPr>
        <p:spPr>
          <a:xfrm>
            <a:off x="216000" y="1095963"/>
            <a:ext cx="1189362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ffectLst/>
                <a:latin typeface="Arial" panose="020B0604020202020204" pitchFamily="34" charset="0"/>
              </a:rPr>
              <a:t>The mission data quality manager will be supported </a:t>
            </a:r>
            <a:r>
              <a:rPr lang="en-GB" b="1" dirty="0">
                <a:effectLst/>
                <a:latin typeface="Arial" panose="020B0604020202020204" pitchFamily="34" charset="0"/>
              </a:rPr>
              <a:t>by a team of external experts </a:t>
            </a:r>
            <a:r>
              <a:rPr lang="en-GB" dirty="0">
                <a:effectLst/>
                <a:latin typeface="Arial" panose="020B0604020202020204" pitchFamily="34" charset="0"/>
              </a:rPr>
              <a:t>in a contractual framework: </a:t>
            </a:r>
            <a:r>
              <a:rPr lang="en-GB" b="1" dirty="0">
                <a:effectLst/>
                <a:latin typeface="Arial" panose="020B0604020202020204" pitchFamily="34" charset="0"/>
              </a:rPr>
              <a:t>the Data Innovation and Science Cluster (DISC). </a:t>
            </a:r>
          </a:p>
          <a:p>
            <a:endParaRPr lang="en-GB" b="1" dirty="0">
              <a:latin typeface="Arial" panose="020B0604020202020204" pitchFamily="34" charset="0"/>
            </a:endParaRPr>
          </a:p>
          <a:p>
            <a:r>
              <a:rPr lang="en-GB" dirty="0">
                <a:effectLst/>
                <a:latin typeface="Arial" panose="020B0604020202020204" pitchFamily="34" charset="0"/>
              </a:rPr>
              <a:t>The </a:t>
            </a:r>
            <a:r>
              <a:rPr lang="en-GB" b="1" dirty="0">
                <a:effectLst/>
                <a:latin typeface="Arial" panose="020B0604020202020204" pitchFamily="34" charset="0"/>
              </a:rPr>
              <a:t>FLEX DISC</a:t>
            </a:r>
            <a:r>
              <a:rPr lang="en-GB" dirty="0">
                <a:effectLst/>
                <a:latin typeface="Arial" panose="020B0604020202020204" pitchFamily="34" charset="0"/>
              </a:rPr>
              <a:t> will implement the ground segment activities related to: </a:t>
            </a:r>
          </a:p>
          <a:p>
            <a:endParaRPr lang="en-GB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rial" panose="020B0604020202020204" pitchFamily="34" charset="0"/>
              </a:rPr>
              <a:t>Instrument calibration and performance monitoring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rial" panose="020B0604020202020204" pitchFamily="34" charset="0"/>
              </a:rPr>
              <a:t>Scientific processors facility (development, integration, </a:t>
            </a:r>
            <a:br>
              <a:rPr lang="en-GB" dirty="0">
                <a:effectLst/>
                <a:latin typeface="Arial" panose="020B0604020202020204" pitchFamily="34" charset="0"/>
              </a:rPr>
            </a:br>
            <a:r>
              <a:rPr lang="en-GB" dirty="0">
                <a:effectLst/>
                <a:latin typeface="Arial" panose="020B0604020202020204" pitchFamily="34" charset="0"/>
              </a:rPr>
              <a:t>and maintenance of the L2 processing facility, maintenance </a:t>
            </a:r>
            <a:br>
              <a:rPr lang="en-GB" dirty="0">
                <a:effectLst/>
                <a:latin typeface="Arial" panose="020B0604020202020204" pitchFamily="34" charset="0"/>
              </a:rPr>
            </a:br>
            <a:r>
              <a:rPr lang="en-GB" dirty="0">
                <a:effectLst/>
                <a:latin typeface="Arial" panose="020B0604020202020204" pitchFamily="34" charset="0"/>
              </a:rPr>
              <a:t>of the L1B processing facility, processors evolution, etc.)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rial" panose="020B0604020202020204" pitchFamily="34" charset="0"/>
              </a:rPr>
              <a:t>Calibration/validation activities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rial" panose="020B0604020202020204" pitchFamily="34" charset="0"/>
              </a:rPr>
              <a:t>Development and generation of experimental L2 and L3 </a:t>
            </a:r>
            <a:br>
              <a:rPr lang="en-GB" dirty="0">
                <a:effectLst/>
                <a:latin typeface="Arial" panose="020B0604020202020204" pitchFamily="34" charset="0"/>
              </a:rPr>
            </a:br>
            <a:r>
              <a:rPr lang="en-GB" dirty="0">
                <a:effectLst/>
                <a:latin typeface="Arial" panose="020B0604020202020204" pitchFamily="34" charset="0"/>
              </a:rPr>
              <a:t>(or beyond) products </a:t>
            </a:r>
          </a:p>
          <a:p>
            <a:endParaRPr lang="en-GB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86BCD-2D7E-1E71-1E3B-7ABBBD7B3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138" y="3172597"/>
            <a:ext cx="604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62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94382-26AE-B989-849C-F927C7CEC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Data Products (= Geophys. Parameters) 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CEC8C6-0AE7-C28E-7129-4D9EC13062DC}"/>
              </a:ext>
            </a:extLst>
          </p:cNvPr>
          <p:cNvSpPr/>
          <p:nvPr/>
        </p:nvSpPr>
        <p:spPr>
          <a:xfrm>
            <a:off x="2065348" y="1057313"/>
            <a:ext cx="82923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L1C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 (7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suggested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L2A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 (14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suggested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L2B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 (11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suggested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L2C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  (TBC)</a:t>
            </a:r>
          </a:p>
          <a:p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TOTAL: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59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generated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in FLORIS HR focal-plane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50 final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generated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in UTM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projection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NOTE:  uncertainty layers to be added</a:t>
            </a:r>
            <a:endParaRPr lang="es-E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75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4D383C-1414-57EA-9FE1-C5596433102F}"/>
              </a:ext>
            </a:extLst>
          </p:cNvPr>
          <p:cNvSpPr txBox="1">
            <a:spLocks/>
          </p:cNvSpPr>
          <p:nvPr/>
        </p:nvSpPr>
        <p:spPr bwMode="auto">
          <a:xfrm>
            <a:off x="551981" y="16011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kern="0" dirty="0"/>
              <a:t>Suggested list of products (by the MAG)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E38793-51A9-A503-B6FC-52570A2AE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61" y="1248208"/>
            <a:ext cx="3708400" cy="466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94AE56-C320-ABDE-F28F-38B85D143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661" y="1235849"/>
            <a:ext cx="3771900" cy="347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98E736-46A4-14A0-F4EC-7EE9EAA88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836" y="5055119"/>
            <a:ext cx="3746500" cy="13081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B4652EB-E9C9-1340-C3F1-600254A1F956}"/>
              </a:ext>
            </a:extLst>
          </p:cNvPr>
          <p:cNvGrpSpPr/>
          <p:nvPr/>
        </p:nvGrpSpPr>
        <p:grpSpPr>
          <a:xfrm>
            <a:off x="7682136" y="1152956"/>
            <a:ext cx="3826425" cy="5729225"/>
            <a:chOff x="7682136" y="1054100"/>
            <a:chExt cx="3826425" cy="57292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E432CF-89E8-9330-52B8-CEC625FB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8561" y="1054100"/>
              <a:ext cx="3810000" cy="2692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9B1F87-F92C-8FDC-E97E-170205D47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2136" y="3697225"/>
              <a:ext cx="3771900" cy="30861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D6DFC1D-5E42-89E9-E240-56EED5C423AC}"/>
              </a:ext>
            </a:extLst>
          </p:cNvPr>
          <p:cNvSpPr txBox="1"/>
          <p:nvPr/>
        </p:nvSpPr>
        <p:spPr>
          <a:xfrm>
            <a:off x="1657433" y="958455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L1C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881369-3131-CA3B-5C2A-6D53FB250BD3}"/>
              </a:ext>
            </a:extLst>
          </p:cNvPr>
          <p:cNvSpPr txBox="1"/>
          <p:nvPr/>
        </p:nvSpPr>
        <p:spPr>
          <a:xfrm>
            <a:off x="9174014" y="970818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L2C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1E39B8-B3C4-6085-04E5-9F283CC961C6}"/>
              </a:ext>
            </a:extLst>
          </p:cNvPr>
          <p:cNvSpPr txBox="1"/>
          <p:nvPr/>
        </p:nvSpPr>
        <p:spPr>
          <a:xfrm>
            <a:off x="5226920" y="4778122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L2B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FCCC82-7D0C-B372-9D5A-B591FA7B9F83}"/>
              </a:ext>
            </a:extLst>
          </p:cNvPr>
          <p:cNvSpPr txBox="1"/>
          <p:nvPr/>
        </p:nvSpPr>
        <p:spPr>
          <a:xfrm>
            <a:off x="5231730" y="970815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L2A</a:t>
            </a:r>
          </a:p>
        </p:txBody>
      </p:sp>
    </p:spTree>
    <p:extLst>
      <p:ext uri="{BB962C8B-B14F-4D97-AF65-F5344CB8AC3E}">
        <p14:creationId xmlns:p14="http://schemas.microsoft.com/office/powerpoint/2010/main" val="4153082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206567"/>
            <a:ext cx="10108800" cy="461665"/>
          </a:xfrm>
        </p:spPr>
        <p:txBody>
          <a:bodyPr/>
          <a:lstStyle/>
          <a:p>
            <a:r>
              <a:rPr lang="en-US" sz="2400" b="1" u="sng" dirty="0" err="1">
                <a:solidFill>
                  <a:srgbClr val="FFFFFF"/>
                </a:solidFill>
              </a:rPr>
              <a:t>FL</a:t>
            </a:r>
            <a:r>
              <a:rPr lang="en-US" sz="2400" b="1" dirty="0" err="1">
                <a:solidFill>
                  <a:srgbClr val="FFFFFF"/>
                </a:solidFill>
              </a:rPr>
              <a:t>uorescence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u="sng" dirty="0" err="1">
                <a:solidFill>
                  <a:srgbClr val="FFFFFF"/>
                </a:solidFill>
              </a:rPr>
              <a:t>EX</a:t>
            </a:r>
            <a:r>
              <a:rPr lang="en-US" sz="2400" b="1" dirty="0" err="1">
                <a:solidFill>
                  <a:srgbClr val="FFFFFF"/>
                </a:solidFill>
              </a:rPr>
              <a:t>plorer</a:t>
            </a:r>
            <a:r>
              <a:rPr lang="en-US" sz="2400" b="1" dirty="0">
                <a:solidFill>
                  <a:srgbClr val="FFFFFF"/>
                </a:solidFill>
              </a:rPr>
              <a:t> (</a:t>
            </a:r>
            <a:r>
              <a:rPr lang="en-US" sz="2400" b="1" dirty="0"/>
              <a:t>FLEX) Mission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B661305-A52E-D302-A604-9BE7165EF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196"/>
            <a:ext cx="12192000" cy="5543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418" y="1045461"/>
            <a:ext cx="4080101" cy="4114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FFFFFF"/>
                </a:solidFill>
              </a:rPr>
              <a:t>Mission Objective</a:t>
            </a:r>
          </a:p>
          <a:p>
            <a:endParaRPr lang="en-US" sz="1867" dirty="0">
              <a:solidFill>
                <a:srgbClr val="FFFFFF"/>
              </a:solidFill>
            </a:endParaRPr>
          </a:p>
          <a:p>
            <a:r>
              <a:rPr lang="en-US" sz="1867" dirty="0">
                <a:solidFill>
                  <a:srgbClr val="FFFFFF"/>
                </a:solidFill>
              </a:rPr>
              <a:t>By retrieval of full-spectrum </a:t>
            </a:r>
            <a:r>
              <a:rPr lang="en-US" sz="1867" b="1" dirty="0">
                <a:solidFill>
                  <a:srgbClr val="FFFFFF"/>
                </a:solidFill>
              </a:rPr>
              <a:t>vegetation fluorescence and NPQ-related products</a:t>
            </a:r>
            <a:r>
              <a:rPr lang="en-US" sz="1867" dirty="0">
                <a:solidFill>
                  <a:srgbClr val="FFFFFF"/>
                </a:solidFill>
              </a:rPr>
              <a:t>, FLEX is aimed at</a:t>
            </a:r>
          </a:p>
          <a:p>
            <a:endParaRPr lang="en-US" sz="1867" dirty="0">
              <a:solidFill>
                <a:srgbClr val="FFFFFF"/>
              </a:solidFill>
            </a:endParaRPr>
          </a:p>
          <a:p>
            <a:pPr marL="380990" indent="-380990">
              <a:buFont typeface="Arial"/>
              <a:buChar char="•"/>
            </a:pPr>
            <a:r>
              <a:rPr lang="en-US" sz="1867" dirty="0">
                <a:solidFill>
                  <a:srgbClr val="FFFFFF"/>
                </a:solidFill>
              </a:rPr>
              <a:t>quantifying </a:t>
            </a:r>
            <a:r>
              <a:rPr lang="en-US" sz="1867" b="1" dirty="0">
                <a:solidFill>
                  <a:srgbClr val="FFFFFF"/>
                </a:solidFill>
              </a:rPr>
              <a:t>actual photosynthetic activity</a:t>
            </a:r>
            <a:r>
              <a:rPr lang="en-US" sz="1867" dirty="0">
                <a:solidFill>
                  <a:srgbClr val="FFFFFF"/>
                </a:solidFill>
              </a:rPr>
              <a:t> of terrestrial ecosystems</a:t>
            </a:r>
          </a:p>
          <a:p>
            <a:pPr marL="380990" indent="-380990">
              <a:buFont typeface="Arial"/>
              <a:buChar char="•"/>
            </a:pPr>
            <a:endParaRPr lang="en-US" sz="1867" dirty="0">
              <a:solidFill>
                <a:srgbClr val="FFFFFF"/>
              </a:solidFill>
            </a:endParaRPr>
          </a:p>
          <a:p>
            <a:pPr marL="380990" indent="-380990">
              <a:buFont typeface="Arial"/>
              <a:buChar char="•"/>
            </a:pPr>
            <a:r>
              <a:rPr lang="en-US" sz="1867" dirty="0">
                <a:solidFill>
                  <a:srgbClr val="FFFFFF"/>
                </a:solidFill>
              </a:rPr>
              <a:t>providing </a:t>
            </a:r>
            <a:r>
              <a:rPr lang="en-US" sz="1867" b="1" dirty="0">
                <a:solidFill>
                  <a:srgbClr val="FFFFFF"/>
                </a:solidFill>
              </a:rPr>
              <a:t>physiological indicators </a:t>
            </a:r>
            <a:r>
              <a:rPr lang="en-US" sz="1867" dirty="0">
                <a:solidFill>
                  <a:srgbClr val="FFFFFF"/>
                </a:solidFill>
              </a:rPr>
              <a:t>for vegetation health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FEB764-A837-FA83-89E4-3FAB438A68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0497" y="1162784"/>
            <a:ext cx="5044063" cy="48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5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254295"/>
            <a:ext cx="10108800" cy="461665"/>
          </a:xfrm>
        </p:spPr>
        <p:txBody>
          <a:bodyPr anchor="ctr"/>
          <a:lstStyle/>
          <a:p>
            <a:r>
              <a:rPr lang="en-US" sz="2400" b="1" dirty="0"/>
              <a:t>FLEX – Sentinel 3 Tandem Flight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920446" y="1061926"/>
            <a:ext cx="7088892" cy="5327650"/>
          </a:xfrm>
        </p:spPr>
      </p:pic>
      <p:sp>
        <p:nvSpPr>
          <p:cNvPr id="11" name="Rectangle 10"/>
          <p:cNvSpPr/>
          <p:nvPr/>
        </p:nvSpPr>
        <p:spPr>
          <a:xfrm>
            <a:off x="133338" y="1096535"/>
            <a:ext cx="4671088" cy="181588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effectLst/>
        </p:spPr>
        <p:txBody>
          <a:bodyPr wrap="square">
            <a:spAutoFit/>
          </a:bodyPr>
          <a:lstStyle/>
          <a:p>
            <a:r>
              <a:rPr lang="en-GB" sz="1600" dirty="0"/>
              <a:t>FLEX will fly in tandem with Sentinel-3 for </a:t>
            </a:r>
            <a:r>
              <a:rPr lang="en-GB" sz="1600" b="1" dirty="0"/>
              <a:t>characterisation of the atmospheric state </a:t>
            </a:r>
            <a:r>
              <a:rPr lang="en-GB" sz="1600" dirty="0"/>
              <a:t>(cloudiness, aerosols, and atmospheric water vapour) and </a:t>
            </a:r>
            <a:r>
              <a:rPr lang="en-GB" sz="1600" b="1" dirty="0"/>
              <a:t>land surface characteristics </a:t>
            </a:r>
            <a:r>
              <a:rPr lang="en-GB" sz="1600" dirty="0"/>
              <a:t>(land cover type, biophysical parameters and surface temperature)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3338" y="3089547"/>
            <a:ext cx="4671089" cy="107721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effectLst/>
        </p:spPr>
        <p:txBody>
          <a:bodyPr wrap="square">
            <a:spAutoFit/>
          </a:bodyPr>
          <a:lstStyle/>
          <a:p>
            <a:r>
              <a:rPr lang="en-GB" sz="1600" dirty="0"/>
              <a:t>Large </a:t>
            </a:r>
            <a:r>
              <a:rPr lang="en-GB" sz="1600" b="1" dirty="0"/>
              <a:t>uncertainties</a:t>
            </a:r>
            <a:r>
              <a:rPr lang="en-GB" sz="1600" dirty="0"/>
              <a:t> due to moving clouds and changes in the atmospheric state  </a:t>
            </a:r>
            <a:r>
              <a:rPr lang="en-GB" sz="1600" b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b="1" dirty="0">
                <a:sym typeface="Wingdings"/>
              </a:rPr>
              <a:t>  </a:t>
            </a:r>
            <a:r>
              <a:rPr lang="en-GB" sz="1600" b="1" dirty="0"/>
              <a:t>temporal co-registration </a:t>
            </a:r>
            <a:r>
              <a:rPr lang="en-GB" sz="1600" dirty="0"/>
              <a:t>within 6s to 15s is required.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28FD5A-CE11-054D-B932-87EB34146300}"/>
              </a:ext>
            </a:extLst>
          </p:cNvPr>
          <p:cNvSpPr txBox="1"/>
          <p:nvPr/>
        </p:nvSpPr>
        <p:spPr>
          <a:xfrm>
            <a:off x="216000" y="4343896"/>
            <a:ext cx="39828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sz="1600" b="1" u="sng" dirty="0">
                <a:latin typeface="Arial" charset="0"/>
                <a:ea typeface="MS PGothic" pitchFamily="34" charset="-128"/>
                <a:cs typeface="Arial" charset="0"/>
              </a:rPr>
              <a:t>Status: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DE" sz="1600" dirty="0">
              <a:latin typeface="Arial" charset="0"/>
              <a:ea typeface="MS PGothic" pitchFamily="34" charset="-128"/>
              <a:cs typeface="Arial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DE" sz="1600" dirty="0">
                <a:latin typeface="Arial" charset="0"/>
                <a:ea typeface="MS PGothic" pitchFamily="34" charset="-128"/>
                <a:cs typeface="Arial" charset="0"/>
              </a:rPr>
              <a:t>Orbit Control Startegy defined with ESTEC and ESOC experts.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DE" sz="1600" dirty="0">
              <a:latin typeface="Arial" charset="0"/>
              <a:ea typeface="MS PGothic" pitchFamily="34" charset="-128"/>
              <a:cs typeface="Arial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DE" sz="1600" dirty="0">
                <a:latin typeface="Arial" charset="0"/>
                <a:ea typeface="MS PGothic" pitchFamily="34" charset="-128"/>
                <a:cs typeface="Arial" charset="0"/>
              </a:rPr>
              <a:t>Analyses and simulations confirm a passive-safe convoy flight.</a:t>
            </a:r>
          </a:p>
        </p:txBody>
      </p:sp>
    </p:spTree>
    <p:extLst>
      <p:ext uri="{BB962C8B-B14F-4D97-AF65-F5344CB8AC3E}">
        <p14:creationId xmlns:p14="http://schemas.microsoft.com/office/powerpoint/2010/main" val="93640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7D5007-2D77-E2FD-33BC-466A26681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845" y="3811771"/>
            <a:ext cx="2059807" cy="2598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129CEA-E99D-DC67-5CB1-22F708EE2D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407" r="12338"/>
          <a:stretch/>
        </p:blipFill>
        <p:spPr>
          <a:xfrm>
            <a:off x="10041553" y="3810154"/>
            <a:ext cx="1821263" cy="259974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7C50FC-0D31-AF54-4BB2-7F2AA3714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02" y="1044628"/>
            <a:ext cx="7621042" cy="55589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Platform</a:t>
            </a:r>
            <a:r>
              <a:rPr lang="en-GB" dirty="0">
                <a:solidFill>
                  <a:schemeClr val="tx1"/>
                </a:solidFill>
              </a:rPr>
              <a:t> Integration completed and in storage at TAS Belfast.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Ready to receive FLORIS integration and start Satellite Assembly.</a:t>
            </a:r>
          </a:p>
          <a:p>
            <a:endParaRPr lang="en-GB" sz="11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FLORIS</a:t>
            </a:r>
            <a:r>
              <a:rPr lang="en-GB" dirty="0">
                <a:solidFill>
                  <a:schemeClr val="tx1"/>
                </a:solidFill>
              </a:rPr>
              <a:t> flight model assembly completed in May 2024.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Calibration Campaign February-April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Shipment to TAS for Satellite Integration in May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Data Innovation and Science Cluster (DISC) </a:t>
            </a:r>
            <a:r>
              <a:rPr lang="en-GB" dirty="0">
                <a:solidFill>
                  <a:schemeClr val="tx1"/>
                </a:solidFill>
              </a:rPr>
              <a:t>activities are ongoing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(Level-2 products development and implementation, </a:t>
            </a:r>
            <a:r>
              <a:rPr lang="en-GB" dirty="0" err="1">
                <a:solidFill>
                  <a:schemeClr val="tx1"/>
                </a:solidFill>
              </a:rPr>
              <a:t>cal</a:t>
            </a:r>
            <a:r>
              <a:rPr lang="en-GB" dirty="0">
                <a:solidFill>
                  <a:schemeClr val="tx1"/>
                </a:solidFill>
              </a:rPr>
              <a:t>/</a:t>
            </a:r>
            <a:r>
              <a:rPr lang="en-GB" dirty="0" err="1">
                <a:solidFill>
                  <a:schemeClr val="tx1"/>
                </a:solidFill>
              </a:rPr>
              <a:t>val</a:t>
            </a:r>
            <a:r>
              <a:rPr lang="en-GB" dirty="0">
                <a:solidFill>
                  <a:schemeClr val="tx1"/>
                </a:solidFill>
              </a:rPr>
              <a:t> preparation, etc.)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Official launch slot has moved to 2027, but with the satellite and GS ready by mid-2026 there could be an opportunity to launch still in 2026.</a:t>
            </a:r>
            <a:endParaRPr lang="en-GB" alt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DFAFC543-7EE7-D83A-1740-20EFD57275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947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718412-1282-91EF-A3BE-73BE17F08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845" y="1050687"/>
            <a:ext cx="4008971" cy="26573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DFF7624-FFCB-86CE-8451-C67D1CEB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06567"/>
            <a:ext cx="10108800" cy="461665"/>
          </a:xfrm>
        </p:spPr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FLEX Mission Status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2611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45307D-0480-C13F-CE8C-644B5D15E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AC172-BC41-0A8D-2C59-B7F5BA1F2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NL" sz="2800" b="1" dirty="0">
              <a:solidFill>
                <a:schemeClr val="tx1"/>
              </a:solidFill>
            </a:endParaRPr>
          </a:p>
          <a:p>
            <a:pPr algn="ctr"/>
            <a:r>
              <a:rPr lang="en-NL" sz="3200" b="1" dirty="0">
                <a:solidFill>
                  <a:schemeClr val="tx1"/>
                </a:solidFill>
              </a:rPr>
              <a:t>Thank you for your attention !</a:t>
            </a:r>
          </a:p>
          <a:p>
            <a:pPr algn="ctr"/>
            <a:endParaRPr lang="en-NL" dirty="0">
              <a:solidFill>
                <a:schemeClr val="tx1"/>
              </a:solidFill>
            </a:endParaRPr>
          </a:p>
          <a:p>
            <a:pPr algn="ctr"/>
            <a:endParaRPr lang="en-NL" dirty="0">
              <a:solidFill>
                <a:schemeClr val="tx1"/>
              </a:solidFill>
            </a:endParaRPr>
          </a:p>
          <a:p>
            <a:pPr algn="ctr"/>
            <a:endParaRPr lang="en-NL" dirty="0">
              <a:solidFill>
                <a:schemeClr val="tx1"/>
              </a:solidFill>
            </a:endParaRPr>
          </a:p>
          <a:p>
            <a:pPr algn="ctr"/>
            <a:endParaRPr lang="en-NL" dirty="0">
              <a:solidFill>
                <a:schemeClr val="tx1"/>
              </a:solidFill>
            </a:endParaRPr>
          </a:p>
          <a:p>
            <a:pPr algn="ctr"/>
            <a:endParaRPr lang="en-NL" dirty="0">
              <a:solidFill>
                <a:schemeClr val="tx1"/>
              </a:solidFill>
            </a:endParaRPr>
          </a:p>
          <a:p>
            <a:pPr algn="ctr"/>
            <a:endParaRPr lang="en-NL" b="1" dirty="0">
              <a:solidFill>
                <a:schemeClr val="tx1"/>
              </a:solidFill>
            </a:endParaRPr>
          </a:p>
          <a:p>
            <a:pPr algn="ctr"/>
            <a:endParaRPr lang="en-NL" b="1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				</a:t>
            </a:r>
            <a:r>
              <a:rPr lang="en-GB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https://www.esa.int/Applications/Observing_the_Earth/FutureEO/FLEX</a:t>
            </a:r>
            <a:endParaRPr lang="en-GB" dirty="0">
              <a:solidFill>
                <a:schemeClr val="tx1"/>
              </a:solidFill>
            </a:endParaRPr>
          </a:p>
          <a:p>
            <a:pPr algn="ctr"/>
            <a:endParaRPr lang="en-NL" dirty="0">
              <a:solidFill>
                <a:schemeClr val="tx1"/>
              </a:solidFill>
            </a:endParaRPr>
          </a:p>
        </p:txBody>
      </p:sp>
      <p:pic>
        <p:nvPicPr>
          <p:cNvPr id="7170" name="Picture 2" descr="ESA - FLEX">
            <a:extLst>
              <a:ext uri="{FF2B5EF4-FFF2-40B4-BE49-F238E27FC236}">
                <a16:creationId xmlns:a16="http://schemas.microsoft.com/office/drawing/2014/main" id="{4061CC47-2C63-66FD-B9DB-C928247E2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58" y="2332795"/>
            <a:ext cx="3029634" cy="301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562E692-557D-2F4C-75B3-F72DA6E52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1632" y="2697600"/>
            <a:ext cx="3719741" cy="2414995"/>
          </a:xfrm>
          <a:prstGeom prst="rect">
            <a:avLst/>
          </a:prstGeom>
        </p:spPr>
      </p:pic>
      <p:pic>
        <p:nvPicPr>
          <p:cNvPr id="6" name="Picture 5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4DD391F3-82DB-8C7C-1F68-C156248A34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229" y="2720596"/>
            <a:ext cx="2414996" cy="241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0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9EE5C-DBFA-65FA-BEC7-4BF7FDA18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EE613-4C65-7823-DC7C-041D9E1CB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BCDB3-1AF2-A38D-72BC-C54E42381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EA9A0C-510A-21ED-BFA5-549A7758EE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2"/>
          <a:stretch/>
        </p:blipFill>
        <p:spPr>
          <a:xfrm>
            <a:off x="0" y="0"/>
            <a:ext cx="12225338" cy="6483426"/>
          </a:xfrm>
          <a:prstGeom prst="rect">
            <a:avLst/>
          </a:prstGeom>
        </p:spPr>
      </p:pic>
      <p:sp>
        <p:nvSpPr>
          <p:cNvPr id="6" name="!!ESA EO">
            <a:extLst>
              <a:ext uri="{FF2B5EF4-FFF2-40B4-BE49-F238E27FC236}">
                <a16:creationId xmlns:a16="http://schemas.microsoft.com/office/drawing/2014/main" id="{64B1BAC4-7F33-02CD-04B0-C4B5B03586BA}"/>
              </a:ext>
            </a:extLst>
          </p:cNvPr>
          <p:cNvSpPr/>
          <p:nvPr/>
        </p:nvSpPr>
        <p:spPr>
          <a:xfrm>
            <a:off x="247829" y="158642"/>
            <a:ext cx="6953071" cy="89269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</p:spPr>
        <p:txBody>
          <a:bodyPr lIns="36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ESA’s Earth Observation Missions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32A3FA-BC5E-632D-98C4-CFFFFF13C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52B0047-DE47-1FDF-537A-7064B02E7AE0}"/>
              </a:ext>
            </a:extLst>
          </p:cNvPr>
          <p:cNvSpPr/>
          <p:nvPr/>
        </p:nvSpPr>
        <p:spPr>
          <a:xfrm>
            <a:off x="4891151" y="3477436"/>
            <a:ext cx="578066" cy="476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1B2745-FB40-81AA-55FF-047D1188AAD1}"/>
              </a:ext>
            </a:extLst>
          </p:cNvPr>
          <p:cNvSpPr/>
          <p:nvPr/>
        </p:nvSpPr>
        <p:spPr>
          <a:xfrm>
            <a:off x="6266330" y="2635034"/>
            <a:ext cx="763652" cy="524453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BF20784-847E-F547-522C-5CBFD8C5EF2F}"/>
              </a:ext>
            </a:extLst>
          </p:cNvPr>
          <p:cNvSpPr/>
          <p:nvPr/>
        </p:nvSpPr>
        <p:spPr>
          <a:xfrm>
            <a:off x="3684495" y="2344821"/>
            <a:ext cx="831140" cy="384932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C3AC1C-2541-5BF9-7EC7-D3CE733DECA4}"/>
              </a:ext>
            </a:extLst>
          </p:cNvPr>
          <p:cNvSpPr/>
          <p:nvPr/>
        </p:nvSpPr>
        <p:spPr>
          <a:xfrm>
            <a:off x="4362904" y="2151528"/>
            <a:ext cx="989025" cy="302559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8DE791-4AB2-D044-BF41-FDD9B1F45C93}"/>
              </a:ext>
            </a:extLst>
          </p:cNvPr>
          <p:cNvSpPr/>
          <p:nvPr/>
        </p:nvSpPr>
        <p:spPr>
          <a:xfrm>
            <a:off x="6488206" y="3195619"/>
            <a:ext cx="836484" cy="466761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291491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393154" y="272064"/>
            <a:ext cx="9565633" cy="42703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2400" b="1">
                <a:solidFill>
                  <a:schemeClr val="bg1"/>
                </a:solidFill>
              </a:rPr>
              <a:t>FLEX Mission Architecture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348153" y="1107345"/>
            <a:ext cx="4634061" cy="5108617"/>
          </a:xfrm>
          <a:prstGeom prst="rect">
            <a:avLst/>
          </a:prstGeom>
          <a:solidFill>
            <a:srgbClr val="DCE6F2"/>
          </a:solidFill>
          <a:ln w="9525">
            <a:solidFill>
              <a:srgbClr val="1F497D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>
            <a:no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b="1" kern="0">
                <a:solidFill>
                  <a:srgbClr val="1F497D">
                    <a:lumMod val="50000"/>
                  </a:srgbClr>
                </a:solidFill>
                <a:latin typeface="Verdana"/>
                <a:ea typeface="MS PGothic" pitchFamily="34" charset="-128"/>
                <a:cs typeface="Verdana"/>
              </a:rPr>
              <a:t>Ground segment</a:t>
            </a: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67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67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667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6497263" y="3563949"/>
            <a:ext cx="4252524" cy="2503835"/>
          </a:xfrm>
          <a:prstGeom prst="rect">
            <a:avLst/>
          </a:prstGeom>
          <a:solidFill>
            <a:srgbClr val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67" kern="0">
              <a:solidFill>
                <a:prstClr val="white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513872" y="1557563"/>
            <a:ext cx="4252524" cy="1868588"/>
          </a:xfrm>
          <a:prstGeom prst="rect">
            <a:avLst/>
          </a:prstGeom>
          <a:solidFill>
            <a:srgbClr val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67" kern="0">
              <a:solidFill>
                <a:prstClr val="white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6726432" y="1542860"/>
            <a:ext cx="3714840" cy="307777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609585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altLang="en-US" sz="1400" b="1" kern="0">
                <a:solidFill>
                  <a:srgbClr val="558ED5"/>
                </a:solidFill>
                <a:latin typeface="Verdana"/>
                <a:cs typeface="Verdana"/>
              </a:rPr>
              <a:t>Flight Operations Segment</a:t>
            </a:r>
          </a:p>
        </p:txBody>
      </p:sp>
      <p:sp>
        <p:nvSpPr>
          <p:cNvPr id="54" name="Text Box 11"/>
          <p:cNvSpPr txBox="1">
            <a:spLocks noChangeArrowheads="1"/>
          </p:cNvSpPr>
          <p:nvPr/>
        </p:nvSpPr>
        <p:spPr bwMode="auto">
          <a:xfrm>
            <a:off x="6581755" y="2998111"/>
            <a:ext cx="1976587" cy="379463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609585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altLang="en-US" sz="933" kern="0">
                <a:solidFill>
                  <a:prstClr val="black"/>
                </a:solidFill>
                <a:latin typeface="Verdana"/>
                <a:cs typeface="Verdana"/>
              </a:rPr>
              <a:t>TT&amp;C S-band station</a:t>
            </a:r>
          </a:p>
          <a:p>
            <a:pPr algn="ctr" defTabSz="609585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altLang="en-US" sz="933" kern="0">
                <a:solidFill>
                  <a:prstClr val="black"/>
                </a:solidFill>
                <a:latin typeface="Verdana"/>
                <a:cs typeface="Verdana"/>
              </a:rPr>
              <a:t> (</a:t>
            </a:r>
            <a:r>
              <a:rPr lang="en-GB" altLang="en-US" sz="933" kern="0" err="1">
                <a:solidFill>
                  <a:prstClr val="black"/>
                </a:solidFill>
                <a:latin typeface="Verdana"/>
                <a:cs typeface="Verdana"/>
              </a:rPr>
              <a:t>Kiruna</a:t>
            </a:r>
            <a:r>
              <a:rPr lang="en-GB" altLang="en-US" sz="933" kern="0">
                <a:solidFill>
                  <a:prstClr val="black"/>
                </a:solidFill>
                <a:latin typeface="Verdana"/>
                <a:cs typeface="Verdana"/>
              </a:rPr>
              <a:t>)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679" y="1840919"/>
            <a:ext cx="1597439" cy="11390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9573" y="1840919"/>
            <a:ext cx="1595573" cy="11390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 Box 13"/>
          <p:cNvSpPr txBox="1">
            <a:spLocks noChangeArrowheads="1"/>
          </p:cNvSpPr>
          <p:nvPr/>
        </p:nvSpPr>
        <p:spPr bwMode="auto">
          <a:xfrm>
            <a:off x="6758370" y="3581630"/>
            <a:ext cx="3695492" cy="307777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609585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altLang="en-US" sz="1400" b="1" kern="0">
                <a:solidFill>
                  <a:srgbClr val="558ED5"/>
                </a:solidFill>
                <a:latin typeface="Verdana"/>
                <a:cs typeface="Verdana"/>
              </a:rPr>
              <a:t>Payload Data Ground Segment</a:t>
            </a:r>
          </a:p>
        </p:txBody>
      </p:sp>
      <p:sp>
        <p:nvSpPr>
          <p:cNvPr id="58" name="Text Box 13"/>
          <p:cNvSpPr txBox="1">
            <a:spLocks noChangeArrowheads="1"/>
          </p:cNvSpPr>
          <p:nvPr/>
        </p:nvSpPr>
        <p:spPr bwMode="auto">
          <a:xfrm>
            <a:off x="6461795" y="3885324"/>
            <a:ext cx="4229887" cy="379463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609585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altLang="en-US" sz="933" kern="0">
                <a:solidFill>
                  <a:prstClr val="black"/>
                </a:solidFill>
                <a:latin typeface="Verdana"/>
                <a:cs typeface="Verdana"/>
              </a:rPr>
              <a:t>X-band science data acquisition station (</a:t>
            </a:r>
            <a:r>
              <a:rPr lang="en-GB" altLang="en-US" sz="933" kern="0" err="1">
                <a:solidFill>
                  <a:prstClr val="black"/>
                </a:solidFill>
                <a:latin typeface="Verdana"/>
                <a:cs typeface="Verdana"/>
              </a:rPr>
              <a:t>eg</a:t>
            </a:r>
            <a:r>
              <a:rPr lang="en-GB" altLang="en-US" sz="933" kern="0">
                <a:solidFill>
                  <a:prstClr val="black"/>
                </a:solidFill>
                <a:latin typeface="Verdana"/>
                <a:cs typeface="Verdana"/>
              </a:rPr>
              <a:t>. Svalbard)</a:t>
            </a:r>
          </a:p>
          <a:p>
            <a:pPr algn="ctr" defTabSz="609585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altLang="en-US" sz="933" kern="0">
                <a:solidFill>
                  <a:prstClr val="black"/>
                </a:solidFill>
                <a:latin typeface="Verdana"/>
                <a:cs typeface="Verdana"/>
              </a:rPr>
              <a:t>Processing and archiving element (ESRIN)</a:t>
            </a:r>
            <a:endParaRPr lang="en-GB" altLang="en-US" sz="933" kern="0">
              <a:solidFill>
                <a:srgbClr val="FF3300"/>
              </a:solidFill>
              <a:latin typeface="Verdana"/>
              <a:cs typeface="Verdana"/>
            </a:endParaRP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6489143" y="5416724"/>
            <a:ext cx="4277255" cy="52302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sz="933" b="1">
                <a:solidFill>
                  <a:srgbClr val="000000"/>
                </a:solidFill>
                <a:latin typeface="Verdana"/>
                <a:cs typeface="Verdana"/>
              </a:rPr>
              <a:t>Auxiliary data:</a:t>
            </a:r>
          </a:p>
          <a:p>
            <a:pPr algn="ctr"/>
            <a:r>
              <a:rPr lang="en-GB" sz="933">
                <a:solidFill>
                  <a:srgbClr val="000000"/>
                </a:solidFill>
                <a:latin typeface="Verdana"/>
                <a:cs typeface="Verdana"/>
              </a:rPr>
              <a:t>OLCI and SLSTR data (Sentinel-3)</a:t>
            </a:r>
          </a:p>
          <a:p>
            <a:pPr algn="ctr"/>
            <a:r>
              <a:rPr lang="en-GB" sz="933">
                <a:solidFill>
                  <a:srgbClr val="000000"/>
                </a:solidFill>
                <a:latin typeface="Verdana"/>
                <a:cs typeface="Verdana"/>
              </a:rPr>
              <a:t>ECMWF, DEM sources…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1171539" y="1107344"/>
            <a:ext cx="4524004" cy="3880195"/>
          </a:xfrm>
          <a:prstGeom prst="rect">
            <a:avLst/>
          </a:prstGeom>
          <a:solidFill>
            <a:srgbClr val="FFFFCC"/>
          </a:solidFill>
          <a:ln w="9525">
            <a:solidFill>
              <a:srgbClr val="1F497D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>
            <a:no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b="1" kern="0">
                <a:solidFill>
                  <a:srgbClr val="1F497D">
                    <a:lumMod val="50000"/>
                  </a:srgbClr>
                </a:solidFill>
                <a:latin typeface="Verdana"/>
                <a:ea typeface="MS PGothic" pitchFamily="34" charset="-128"/>
                <a:cs typeface="Verdana"/>
              </a:rPr>
              <a:t>Space segment</a:t>
            </a: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667" kern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1309317" y="3746405"/>
            <a:ext cx="4212805" cy="1148129"/>
          </a:xfrm>
          <a:prstGeom prst="rect">
            <a:avLst/>
          </a:prstGeom>
          <a:solidFill>
            <a:srgbClr val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67" kern="0">
              <a:solidFill>
                <a:prstClr val="white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1261316" y="3755153"/>
            <a:ext cx="2515655" cy="112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4572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45720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defTabSz="45720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defTabSz="45720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defTabSz="4572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defTabSz="4572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defTabSz="4572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defTabSz="4572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spcAft>
                <a:spcPts val="800"/>
              </a:spcAft>
            </a:pPr>
            <a:r>
              <a:rPr lang="en-GB" sz="1400" b="1">
                <a:solidFill>
                  <a:srgbClr val="558ED5"/>
                </a:solidFill>
                <a:latin typeface="Verdana"/>
                <a:cs typeface="Verdana"/>
              </a:rPr>
              <a:t>Orbit</a:t>
            </a:r>
          </a:p>
          <a:p>
            <a:r>
              <a:rPr lang="en-US" sz="933">
                <a:solidFill>
                  <a:srgbClr val="000000"/>
                </a:solidFill>
                <a:latin typeface="Verdana"/>
                <a:cs typeface="Verdana"/>
              </a:rPr>
              <a:t>Sun-synchronous at 815 km</a:t>
            </a:r>
          </a:p>
          <a:p>
            <a:r>
              <a:rPr lang="en-US" sz="933">
                <a:solidFill>
                  <a:srgbClr val="000000"/>
                </a:solidFill>
                <a:latin typeface="Verdana"/>
                <a:cs typeface="Verdana"/>
              </a:rPr>
              <a:t>LTDN 10:00, in convoy and </a:t>
            </a:r>
          </a:p>
          <a:p>
            <a:r>
              <a:rPr lang="en-US" sz="933">
                <a:solidFill>
                  <a:srgbClr val="000000"/>
                </a:solidFill>
                <a:latin typeface="Verdana"/>
                <a:cs typeface="Verdana"/>
              </a:rPr>
              <a:t>6-15 seconds ahead of Sentinel-3 </a:t>
            </a:r>
          </a:p>
          <a:p>
            <a:r>
              <a:rPr lang="en-US" sz="933">
                <a:solidFill>
                  <a:srgbClr val="000000"/>
                </a:solidFill>
                <a:latin typeface="Verdana"/>
                <a:cs typeface="Verdana"/>
              </a:rPr>
              <a:t>27 days repeat cycle</a:t>
            </a:r>
          </a:p>
          <a:p>
            <a:r>
              <a:rPr lang="en-GB" sz="933">
                <a:solidFill>
                  <a:srgbClr val="000000"/>
                </a:solidFill>
                <a:latin typeface="Verdana"/>
                <a:cs typeface="Verdana"/>
              </a:rPr>
              <a:t>Coverage: 56°S to 75°N</a:t>
            </a:r>
            <a:endParaRPr lang="en-US" sz="933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1171538" y="5252602"/>
            <a:ext cx="4531816" cy="1023357"/>
          </a:xfrm>
          <a:prstGeom prst="rect">
            <a:avLst/>
          </a:prstGeom>
          <a:solidFill>
            <a:srgbClr val="EBF1DE"/>
          </a:solidFill>
          <a:ln w="9525">
            <a:solidFill>
              <a:srgbClr val="00B05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Aft>
                <a:spcPts val="300"/>
              </a:spcAft>
            </a:pPr>
            <a:r>
              <a:rPr lang="en-GB" sz="1400" b="1" dirty="0">
                <a:solidFill>
                  <a:srgbClr val="000000"/>
                </a:solidFill>
                <a:latin typeface="Verdana"/>
                <a:cs typeface="Verdana"/>
              </a:rPr>
              <a:t>User segment</a:t>
            </a:r>
          </a:p>
          <a:p>
            <a:pPr eaLnBrk="1" hangingPunct="1"/>
            <a:r>
              <a:rPr lang="en-GB" sz="1100" b="1" dirty="0">
                <a:solidFill>
                  <a:srgbClr val="000000"/>
                </a:solidFill>
                <a:latin typeface="Verdana"/>
                <a:cs typeface="Verdana"/>
              </a:rPr>
              <a:t>Chlorophyll fluorescence products for scientists, research centres and environmental services to study variations of actual photosynthesis, vegetation health status, and carbon uptake</a:t>
            </a:r>
          </a:p>
        </p:txBody>
      </p:sp>
      <p:sp>
        <p:nvSpPr>
          <p:cNvPr id="64" name="Left-Right Arrow 63"/>
          <p:cNvSpPr>
            <a:spLocks noChangeArrowheads="1"/>
          </p:cNvSpPr>
          <p:nvPr/>
        </p:nvSpPr>
        <p:spPr bwMode="auto">
          <a:xfrm>
            <a:off x="5585088" y="2262304"/>
            <a:ext cx="841333" cy="250021"/>
          </a:xfrm>
          <a:prstGeom prst="leftRightArrow">
            <a:avLst>
              <a:gd name="adj1" fmla="val 50000"/>
              <a:gd name="adj2" fmla="val 49996"/>
            </a:avLst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67" kern="0">
              <a:solidFill>
                <a:prstClr val="white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67" name="Right Arrow 66"/>
          <p:cNvSpPr/>
          <p:nvPr/>
        </p:nvSpPr>
        <p:spPr>
          <a:xfrm rot="10800000">
            <a:off x="5599629" y="5586462"/>
            <a:ext cx="826791" cy="260479"/>
          </a:xfrm>
          <a:prstGeom prst="rightArrow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</a:gradFill>
          <a:ln w="9525" cap="flat" cmpd="sng" algn="ctr"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67" kern="0">
              <a:solidFill>
                <a:prstClr val="white"/>
              </a:solidFill>
              <a:latin typeface="Calibri"/>
              <a:ea typeface="MS PGothic" pitchFamily="34" charset="-128"/>
            </a:endParaRPr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430" y="4260764"/>
            <a:ext cx="2771620" cy="117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0" name="Group 69"/>
          <p:cNvGrpSpPr/>
          <p:nvPr/>
        </p:nvGrpSpPr>
        <p:grpSpPr>
          <a:xfrm>
            <a:off x="1271967" y="1426659"/>
            <a:ext cx="1803993" cy="2197135"/>
            <a:chOff x="1151467" y="1618387"/>
            <a:chExt cx="1388533" cy="2152905"/>
          </a:xfrm>
        </p:grpSpPr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1153305" y="1662503"/>
              <a:ext cx="1383367" cy="21001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defTabSz="6095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67" kern="0">
                <a:solidFill>
                  <a:prstClr val="white"/>
                </a:solidFill>
                <a:latin typeface="Calibri"/>
                <a:ea typeface="MS PGothic" pitchFamily="34" charset="-128"/>
              </a:endParaRPr>
            </a:p>
          </p:txBody>
        </p:sp>
        <p:pic>
          <p:nvPicPr>
            <p:cNvPr id="79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58547" y="1776143"/>
              <a:ext cx="471714" cy="189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0" name="Text Box 22"/>
            <p:cNvSpPr txBox="1">
              <a:spLocks noChangeArrowheads="1"/>
            </p:cNvSpPr>
            <p:nvPr/>
          </p:nvSpPr>
          <p:spPr bwMode="auto">
            <a:xfrm>
              <a:off x="1151467" y="1618387"/>
              <a:ext cx="1388533" cy="301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defTabSz="609585" eaLnBrk="1" fontAlgn="auto" hangingPunct="1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en-GB" altLang="en-US" sz="1400" b="1" kern="0">
                  <a:solidFill>
                    <a:srgbClr val="558ED5"/>
                  </a:solidFill>
                  <a:latin typeface="Verdana"/>
                  <a:cs typeface="Verdana"/>
                </a:rPr>
                <a:t>Launcher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151467" y="3540143"/>
              <a:ext cx="1380066" cy="231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 fontAlgn="auto">
                <a:spcAft>
                  <a:spcPts val="0"/>
                </a:spcAft>
                <a:defRPr/>
              </a:pPr>
              <a:r>
                <a:rPr lang="en-GB" altLang="en-US" sz="933" kern="0">
                  <a:solidFill>
                    <a:prstClr val="black"/>
                  </a:solidFill>
                  <a:latin typeface="Verdana"/>
                  <a:ea typeface="ＭＳ Ｐゴシック" charset="0"/>
                  <a:cs typeface="Verdana"/>
                </a:rPr>
                <a:t>Vega-C, VESPA+/SSMS</a:t>
              </a:r>
            </a:p>
          </p:txBody>
        </p:sp>
      </p:grp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3238726" y="1475546"/>
            <a:ext cx="2278259" cy="2148220"/>
          </a:xfrm>
          <a:prstGeom prst="rect">
            <a:avLst/>
          </a:prstGeom>
          <a:solidFill>
            <a:srgbClr val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67" kern="0">
              <a:solidFill>
                <a:prstClr val="white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850275" y="2008939"/>
            <a:ext cx="207145" cy="110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200">
              <a:solidFill>
                <a:srgbClr val="FFFFFF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591913" y="2387315"/>
            <a:ext cx="165872" cy="68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200">
              <a:solidFill>
                <a:srgbClr val="FFFFFF"/>
              </a:solidFill>
            </a:endParaRPr>
          </a:p>
        </p:txBody>
      </p:sp>
      <p:sp>
        <p:nvSpPr>
          <p:cNvPr id="74" name="Text Box 22"/>
          <p:cNvSpPr txBox="1">
            <a:spLocks noChangeArrowheads="1"/>
          </p:cNvSpPr>
          <p:nvPr/>
        </p:nvSpPr>
        <p:spPr bwMode="auto">
          <a:xfrm>
            <a:off x="3449560" y="1429469"/>
            <a:ext cx="18284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609585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altLang="en-US" sz="1400" b="1" kern="0">
                <a:solidFill>
                  <a:srgbClr val="558ED5"/>
                </a:solidFill>
                <a:latin typeface="Verdana"/>
                <a:cs typeface="Verdana"/>
              </a:rPr>
              <a:t>Spacecraft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328759" y="2880302"/>
            <a:ext cx="2125025" cy="666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 fontAlgn="auto">
              <a:spcAft>
                <a:spcPts val="0"/>
              </a:spcAft>
              <a:defRPr/>
            </a:pPr>
            <a:r>
              <a:rPr lang="en-GB" sz="933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Recurring platform</a:t>
            </a:r>
          </a:p>
          <a:p>
            <a:pPr defTabSz="609585" fontAlgn="auto">
              <a:spcAft>
                <a:spcPts val="0"/>
              </a:spcAft>
              <a:defRPr/>
            </a:pPr>
            <a:r>
              <a:rPr lang="en-GB" sz="933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Instrument: imaging spectrometer </a:t>
            </a:r>
          </a:p>
          <a:p>
            <a:pPr defTabSz="609585" fontAlgn="auto">
              <a:spcAft>
                <a:spcPts val="0"/>
              </a:spcAft>
              <a:defRPr/>
            </a:pPr>
            <a:r>
              <a:rPr lang="en-GB" sz="933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Lifetime: 3,5 (5) years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2826" y="1714544"/>
            <a:ext cx="786732" cy="1683971"/>
          </a:xfrm>
          <a:prstGeom prst="rect">
            <a:avLst/>
          </a:prstGeom>
        </p:spPr>
      </p:pic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8634038" y="3041292"/>
            <a:ext cx="1609395" cy="235898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609585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altLang="en-US" sz="933" kern="0">
                <a:solidFill>
                  <a:prstClr val="black"/>
                </a:solidFill>
                <a:latin typeface="Verdana"/>
                <a:cs typeface="Verdana"/>
              </a:rPr>
              <a:t>ESOC</a:t>
            </a:r>
          </a:p>
        </p:txBody>
      </p:sp>
      <p:pic>
        <p:nvPicPr>
          <p:cNvPr id="2" name="Picture 1" descr="TAS sat 1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479" y="1702913"/>
            <a:ext cx="1276585" cy="15109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5274" y="3788536"/>
            <a:ext cx="1711724" cy="105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8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881A3-3465-5F39-5E09-5397F92E0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32" y="246359"/>
            <a:ext cx="10108800" cy="461665"/>
          </a:xfrm>
        </p:spPr>
        <p:txBody>
          <a:bodyPr/>
          <a:lstStyle/>
          <a:p>
            <a:r>
              <a:rPr lang="en-NL" sz="2400"/>
              <a:t>FLEX Satelite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4DC16-B036-F6B0-1FBD-0793137B1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412" y="4390436"/>
            <a:ext cx="7406640" cy="1979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A89F3C-674C-4DC6-E21A-401BF6FCB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22" y="1147654"/>
            <a:ext cx="3420498" cy="324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F7D58C-03E5-FDB2-03AD-2AEBAE759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594" y="3232433"/>
            <a:ext cx="3101926" cy="299496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82BF01C-2E09-8A2F-4558-A9C9DF6AF591}"/>
              </a:ext>
            </a:extLst>
          </p:cNvPr>
          <p:cNvSpPr txBox="1">
            <a:spLocks/>
          </p:cNvSpPr>
          <p:nvPr/>
        </p:nvSpPr>
        <p:spPr>
          <a:xfrm>
            <a:off x="3438232" y="2861794"/>
            <a:ext cx="4496096" cy="573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/>
            <a:r>
              <a:rPr lang="en-NL">
                <a:solidFill>
                  <a:schemeClr val="tx1"/>
                </a:solidFill>
              </a:rPr>
              <a:t>Stowed and deployed configuration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7EB4BD-BA2B-3024-5BB5-2A28325357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7098" y="1336944"/>
            <a:ext cx="5224992" cy="3176343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607C1E4-2F08-A7EA-2E40-9047CFFEC4FE}"/>
              </a:ext>
            </a:extLst>
          </p:cNvPr>
          <p:cNvSpPr txBox="1">
            <a:spLocks/>
          </p:cNvSpPr>
          <p:nvPr/>
        </p:nvSpPr>
        <p:spPr>
          <a:xfrm>
            <a:off x="3724033" y="1239538"/>
            <a:ext cx="2651283" cy="573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/>
            <a:r>
              <a:rPr lang="en-NL">
                <a:solidFill>
                  <a:schemeClr val="tx1"/>
                </a:solidFill>
              </a:rPr>
              <a:t>FLORIS Instrument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ECC37F-6CF3-A9E3-D932-75FF78F0B141}"/>
              </a:ext>
            </a:extLst>
          </p:cNvPr>
          <p:cNvSpPr txBox="1">
            <a:spLocks/>
          </p:cNvSpPr>
          <p:nvPr/>
        </p:nvSpPr>
        <p:spPr>
          <a:xfrm>
            <a:off x="5014462" y="1902302"/>
            <a:ext cx="2651283" cy="573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/>
            <a:r>
              <a:rPr lang="en-NL">
                <a:solidFill>
                  <a:schemeClr val="tx1"/>
                </a:solidFill>
              </a:rPr>
              <a:t>Satellite Platform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7979EE-1EEA-E90E-4FC8-180992714911}"/>
              </a:ext>
            </a:extLst>
          </p:cNvPr>
          <p:cNvCxnSpPr>
            <a:cxnSpLocks/>
          </p:cNvCxnSpPr>
          <p:nvPr/>
        </p:nvCxnSpPr>
        <p:spPr>
          <a:xfrm>
            <a:off x="7120647" y="2244850"/>
            <a:ext cx="1420238" cy="403102"/>
          </a:xfrm>
          <a:prstGeom prst="straightConnector1">
            <a:avLst/>
          </a:prstGeom>
          <a:ln w="285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BBCDC9-7D17-C2E5-875D-726DECF73F08}"/>
              </a:ext>
            </a:extLst>
          </p:cNvPr>
          <p:cNvCxnSpPr>
            <a:cxnSpLocks/>
          </p:cNvCxnSpPr>
          <p:nvPr/>
        </p:nvCxnSpPr>
        <p:spPr>
          <a:xfrm flipH="1">
            <a:off x="2577830" y="1685816"/>
            <a:ext cx="1622878" cy="216486"/>
          </a:xfrm>
          <a:prstGeom prst="straightConnector1">
            <a:avLst/>
          </a:prstGeom>
          <a:ln w="285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697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8F01DA3C-7A54-7D70-A040-A80CB9CED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8711" y="1071852"/>
            <a:ext cx="6703254" cy="519978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CD7D1-FAEC-F6EA-B7E6-7923B34F6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8817" y="1188108"/>
            <a:ext cx="3981439" cy="300609"/>
          </a:xfrm>
        </p:spPr>
        <p:txBody>
          <a:bodyPr/>
          <a:lstStyle/>
          <a:p>
            <a:pPr marL="228600" indent="0" algn="ctr"/>
            <a:r>
              <a:rPr lang="en-NL" sz="1400">
                <a:solidFill>
                  <a:schemeClr val="tx1"/>
                </a:solidFill>
              </a:rPr>
              <a:t>          Bipods to mount on platform structure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44B63F-D5EF-DAE4-38D1-38B0E3F9B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13" y="268755"/>
            <a:ext cx="7205526" cy="461665"/>
          </a:xfrm>
        </p:spPr>
        <p:txBody>
          <a:bodyPr/>
          <a:lstStyle/>
          <a:p>
            <a:r>
              <a:rPr lang="en-NL" sz="2400"/>
              <a:t>FLORIS Instrument Subsystems Overview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8F8BE1E-6D94-5620-F822-87EB233695B3}"/>
              </a:ext>
            </a:extLst>
          </p:cNvPr>
          <p:cNvCxnSpPr>
            <a:cxnSpLocks/>
          </p:cNvCxnSpPr>
          <p:nvPr/>
        </p:nvCxnSpPr>
        <p:spPr>
          <a:xfrm flipH="1">
            <a:off x="6836901" y="1483962"/>
            <a:ext cx="1119752" cy="56450"/>
          </a:xfrm>
          <a:prstGeom prst="straightConnector1">
            <a:avLst/>
          </a:prstGeom>
          <a:ln w="285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21285F-AC81-01D3-BD2F-04D477D1C2DD}"/>
              </a:ext>
            </a:extLst>
          </p:cNvPr>
          <p:cNvCxnSpPr>
            <a:cxnSpLocks/>
          </p:cNvCxnSpPr>
          <p:nvPr/>
        </p:nvCxnSpPr>
        <p:spPr>
          <a:xfrm flipH="1">
            <a:off x="7276516" y="2025726"/>
            <a:ext cx="1714500" cy="490046"/>
          </a:xfrm>
          <a:prstGeom prst="straightConnector1">
            <a:avLst/>
          </a:prstGeom>
          <a:ln w="285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EB33557-EC30-A001-A561-34E2D1D9BA0B}"/>
              </a:ext>
            </a:extLst>
          </p:cNvPr>
          <p:cNvSpPr txBox="1">
            <a:spLocks/>
          </p:cNvSpPr>
          <p:nvPr/>
        </p:nvSpPr>
        <p:spPr>
          <a:xfrm>
            <a:off x="8805408" y="1748349"/>
            <a:ext cx="1839101" cy="416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 algn="ctr"/>
            <a:r>
              <a:rPr lang="en-NL" sz="1400">
                <a:solidFill>
                  <a:schemeClr val="tx1"/>
                </a:solidFill>
              </a:rPr>
              <a:t>Sun port / baffle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7E3A046-B3F1-82B4-0AF8-78374C1EC641}"/>
              </a:ext>
            </a:extLst>
          </p:cNvPr>
          <p:cNvSpPr txBox="1">
            <a:spLocks/>
          </p:cNvSpPr>
          <p:nvPr/>
        </p:nvSpPr>
        <p:spPr>
          <a:xfrm>
            <a:off x="9376627" y="2781893"/>
            <a:ext cx="2291273" cy="416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 algn="ctr"/>
            <a:r>
              <a:rPr lang="en-NL" sz="1400">
                <a:solidFill>
                  <a:schemeClr val="tx1"/>
                </a:solidFill>
              </a:rPr>
              <a:t>Earth Nadir Port / baffle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AFF54C-7E17-6D7E-E0A2-B44B5816073E}"/>
              </a:ext>
            </a:extLst>
          </p:cNvPr>
          <p:cNvCxnSpPr>
            <a:cxnSpLocks/>
          </p:cNvCxnSpPr>
          <p:nvPr/>
        </p:nvCxnSpPr>
        <p:spPr>
          <a:xfrm flipH="1">
            <a:off x="8887861" y="3001086"/>
            <a:ext cx="664104" cy="197668"/>
          </a:xfrm>
          <a:prstGeom prst="straightConnector1">
            <a:avLst/>
          </a:prstGeom>
          <a:ln w="285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41B4713-E89C-1C42-E168-8CB10F73BFBF}"/>
              </a:ext>
            </a:extLst>
          </p:cNvPr>
          <p:cNvSpPr txBox="1">
            <a:spLocks/>
          </p:cNvSpPr>
          <p:nvPr/>
        </p:nvSpPr>
        <p:spPr>
          <a:xfrm>
            <a:off x="9471184" y="2302735"/>
            <a:ext cx="1629110" cy="416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 algn="ctr"/>
            <a:r>
              <a:rPr lang="en-NL" sz="1400">
                <a:solidFill>
                  <a:schemeClr val="tx1"/>
                </a:solidFill>
              </a:rPr>
              <a:t>Calibration Unit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1674E52-6A32-28E1-AA0B-68DB201521C1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7995306" y="2511166"/>
            <a:ext cx="1475878" cy="866626"/>
          </a:xfrm>
          <a:prstGeom prst="straightConnector1">
            <a:avLst/>
          </a:prstGeom>
          <a:ln w="285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243A4A0-2189-F624-B871-1561580C287C}"/>
              </a:ext>
            </a:extLst>
          </p:cNvPr>
          <p:cNvSpPr txBox="1">
            <a:spLocks/>
          </p:cNvSpPr>
          <p:nvPr/>
        </p:nvSpPr>
        <p:spPr>
          <a:xfrm>
            <a:off x="9376626" y="4025390"/>
            <a:ext cx="2291274" cy="416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 algn="ctr"/>
            <a:r>
              <a:rPr lang="en-NL" sz="1400">
                <a:solidFill>
                  <a:schemeClr val="tx1"/>
                </a:solidFill>
              </a:rPr>
              <a:t>Polarisation Scrambler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CC06679-F036-84C2-E8BE-3CDF0291F576}"/>
              </a:ext>
            </a:extLst>
          </p:cNvPr>
          <p:cNvSpPr txBox="1">
            <a:spLocks/>
          </p:cNvSpPr>
          <p:nvPr/>
        </p:nvSpPr>
        <p:spPr>
          <a:xfrm>
            <a:off x="9247296" y="4652096"/>
            <a:ext cx="2291274" cy="416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 algn="ctr"/>
            <a:r>
              <a:rPr lang="en-NL" sz="1400">
                <a:solidFill>
                  <a:schemeClr val="tx1"/>
                </a:solidFill>
              </a:rPr>
              <a:t>Telescope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2818B1A-0A07-BD94-8549-D141D5E00432}"/>
              </a:ext>
            </a:extLst>
          </p:cNvPr>
          <p:cNvSpPr txBox="1">
            <a:spLocks/>
          </p:cNvSpPr>
          <p:nvPr/>
        </p:nvSpPr>
        <p:spPr>
          <a:xfrm>
            <a:off x="8512986" y="5170395"/>
            <a:ext cx="2945421" cy="416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 algn="ctr"/>
            <a:r>
              <a:rPr lang="en-NL" sz="1400">
                <a:solidFill>
                  <a:schemeClr val="tx1"/>
                </a:solidFill>
              </a:rPr>
              <a:t>Focal Plane System (LR)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1C05935-2CAB-F261-4F16-7A05A0CA4670}"/>
              </a:ext>
            </a:extLst>
          </p:cNvPr>
          <p:cNvSpPr txBox="1">
            <a:spLocks/>
          </p:cNvSpPr>
          <p:nvPr/>
        </p:nvSpPr>
        <p:spPr>
          <a:xfrm>
            <a:off x="388848" y="4071235"/>
            <a:ext cx="2445691" cy="416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/>
            <a:r>
              <a:rPr lang="en-NL" sz="1400" dirty="0">
                <a:solidFill>
                  <a:schemeClr val="tx1"/>
                </a:solidFill>
              </a:rPr>
              <a:t>Focal Plane System (HR)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C74809D-4EDB-8CDC-A469-818A441DE383}"/>
              </a:ext>
            </a:extLst>
          </p:cNvPr>
          <p:cNvSpPr txBox="1">
            <a:spLocks/>
          </p:cNvSpPr>
          <p:nvPr/>
        </p:nvSpPr>
        <p:spPr>
          <a:xfrm>
            <a:off x="624530" y="3316538"/>
            <a:ext cx="2945421" cy="416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/>
            <a:r>
              <a:rPr lang="en-NL" sz="1400">
                <a:solidFill>
                  <a:schemeClr val="tx1"/>
                </a:solidFill>
              </a:rPr>
              <a:t>Slit Assembly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4EF77E5-C442-30CD-F0F7-A193ED923DBC}"/>
              </a:ext>
            </a:extLst>
          </p:cNvPr>
          <p:cNvSpPr txBox="1">
            <a:spLocks/>
          </p:cNvSpPr>
          <p:nvPr/>
        </p:nvSpPr>
        <p:spPr>
          <a:xfrm>
            <a:off x="-7303" y="2347457"/>
            <a:ext cx="3202180" cy="416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 algn="ctr"/>
            <a:r>
              <a:rPr lang="en-NL" sz="1400" dirty="0">
                <a:solidFill>
                  <a:schemeClr val="tx1"/>
                </a:solidFill>
              </a:rPr>
              <a:t>HR Spectrometer Lens</a:t>
            </a:r>
          </a:p>
          <a:p>
            <a:pPr marL="228600" indent="0" algn="ctr"/>
            <a:r>
              <a:rPr lang="en-NL" sz="1400" dirty="0">
                <a:solidFill>
                  <a:schemeClr val="tx1"/>
                </a:solidFill>
              </a:rPr>
              <a:t> &amp; Grating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925E09A-ADCE-9577-FA77-807916D99CE4}"/>
              </a:ext>
            </a:extLst>
          </p:cNvPr>
          <p:cNvSpPr txBox="1">
            <a:spLocks/>
          </p:cNvSpPr>
          <p:nvPr/>
        </p:nvSpPr>
        <p:spPr>
          <a:xfrm>
            <a:off x="1118138" y="1275532"/>
            <a:ext cx="3279257" cy="416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/>
            <a:r>
              <a:rPr lang="en-NL" sz="1400">
                <a:solidFill>
                  <a:schemeClr val="tx1"/>
                </a:solidFill>
              </a:rPr>
              <a:t>HR Spectrometer Mirror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473C976-41BC-E6B4-2248-1C24FE673E56}"/>
              </a:ext>
            </a:extLst>
          </p:cNvPr>
          <p:cNvCxnSpPr>
            <a:cxnSpLocks/>
          </p:cNvCxnSpPr>
          <p:nvPr/>
        </p:nvCxnSpPr>
        <p:spPr>
          <a:xfrm flipH="1" flipV="1">
            <a:off x="6552033" y="4342229"/>
            <a:ext cx="2438983" cy="1036597"/>
          </a:xfrm>
          <a:prstGeom prst="straightConnector1">
            <a:avLst/>
          </a:prstGeom>
          <a:ln w="285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EA0381B-695A-A9BB-5BC3-5688554A5115}"/>
              </a:ext>
            </a:extLst>
          </p:cNvPr>
          <p:cNvCxnSpPr>
            <a:cxnSpLocks/>
          </p:cNvCxnSpPr>
          <p:nvPr/>
        </p:nvCxnSpPr>
        <p:spPr>
          <a:xfrm flipH="1" flipV="1">
            <a:off x="6194184" y="3925368"/>
            <a:ext cx="3743391" cy="935158"/>
          </a:xfrm>
          <a:prstGeom prst="straightConnector1">
            <a:avLst/>
          </a:prstGeom>
          <a:ln w="285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E6A5B65-80E6-6A19-82AB-11D3CCB79991}"/>
              </a:ext>
            </a:extLst>
          </p:cNvPr>
          <p:cNvCxnSpPr>
            <a:cxnSpLocks/>
          </p:cNvCxnSpPr>
          <p:nvPr/>
        </p:nvCxnSpPr>
        <p:spPr>
          <a:xfrm flipH="1" flipV="1">
            <a:off x="6775649" y="3733399"/>
            <a:ext cx="2882674" cy="464809"/>
          </a:xfrm>
          <a:prstGeom prst="straightConnector1">
            <a:avLst/>
          </a:prstGeom>
          <a:ln w="285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D6B556-15FA-C42F-808F-C6FC9BE7FD0C}"/>
              </a:ext>
            </a:extLst>
          </p:cNvPr>
          <p:cNvCxnSpPr>
            <a:cxnSpLocks/>
          </p:cNvCxnSpPr>
          <p:nvPr/>
        </p:nvCxnSpPr>
        <p:spPr>
          <a:xfrm flipV="1">
            <a:off x="2848711" y="4153574"/>
            <a:ext cx="1986011" cy="159154"/>
          </a:xfrm>
          <a:prstGeom prst="straightConnector1">
            <a:avLst/>
          </a:prstGeom>
          <a:ln w="285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72B04A0-CDFA-BC71-8256-53FEA322D67B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3388767" y="4860526"/>
            <a:ext cx="2328965" cy="90560"/>
          </a:xfrm>
          <a:prstGeom prst="straightConnector1">
            <a:avLst/>
          </a:prstGeom>
          <a:ln w="285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EC464FD-E0F4-73B5-F36D-D0A49E306091}"/>
              </a:ext>
            </a:extLst>
          </p:cNvPr>
          <p:cNvCxnSpPr>
            <a:cxnSpLocks/>
          </p:cNvCxnSpPr>
          <p:nvPr/>
        </p:nvCxnSpPr>
        <p:spPr>
          <a:xfrm>
            <a:off x="2250833" y="3582803"/>
            <a:ext cx="2954595" cy="451699"/>
          </a:xfrm>
          <a:prstGeom prst="straightConnector1">
            <a:avLst/>
          </a:prstGeom>
          <a:ln w="285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BE4C320-A3DA-0DA6-5174-9B8960F57871}"/>
              </a:ext>
            </a:extLst>
          </p:cNvPr>
          <p:cNvCxnSpPr>
            <a:cxnSpLocks/>
          </p:cNvCxnSpPr>
          <p:nvPr/>
        </p:nvCxnSpPr>
        <p:spPr>
          <a:xfrm>
            <a:off x="2403595" y="2737209"/>
            <a:ext cx="2547677" cy="767780"/>
          </a:xfrm>
          <a:prstGeom prst="straightConnector1">
            <a:avLst/>
          </a:prstGeom>
          <a:ln w="285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FDEA896-FECA-EE6B-97E8-10136E9A1811}"/>
              </a:ext>
            </a:extLst>
          </p:cNvPr>
          <p:cNvCxnSpPr>
            <a:cxnSpLocks/>
          </p:cNvCxnSpPr>
          <p:nvPr/>
        </p:nvCxnSpPr>
        <p:spPr>
          <a:xfrm>
            <a:off x="3488238" y="1529350"/>
            <a:ext cx="1703802" cy="1091119"/>
          </a:xfrm>
          <a:prstGeom prst="straightConnector1">
            <a:avLst/>
          </a:prstGeom>
          <a:ln w="285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0198E0E-4842-8019-2AE8-2B212F05C492}"/>
              </a:ext>
            </a:extLst>
          </p:cNvPr>
          <p:cNvSpPr txBox="1">
            <a:spLocks/>
          </p:cNvSpPr>
          <p:nvPr/>
        </p:nvSpPr>
        <p:spPr>
          <a:xfrm>
            <a:off x="519746" y="4742655"/>
            <a:ext cx="2869021" cy="416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/>
            <a:r>
              <a:rPr lang="en-NL" sz="1400" dirty="0">
                <a:solidFill>
                  <a:schemeClr val="tx1"/>
                </a:solidFill>
              </a:rPr>
              <a:t>Low Resolution Spectrometer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283DF17D-3010-C342-C830-2CE23B0143B1}"/>
              </a:ext>
            </a:extLst>
          </p:cNvPr>
          <p:cNvSpPr txBox="1">
            <a:spLocks/>
          </p:cNvSpPr>
          <p:nvPr/>
        </p:nvSpPr>
        <p:spPr>
          <a:xfrm>
            <a:off x="1220420" y="1792891"/>
            <a:ext cx="1369884" cy="416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/>
            <a:r>
              <a:rPr lang="en-NL" sz="1400" dirty="0">
                <a:solidFill>
                  <a:schemeClr val="tx1"/>
                </a:solidFill>
              </a:rPr>
              <a:t>Light Trap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FE8C5E7-A983-4A8E-CE65-763459ACC225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2590304" y="2001322"/>
            <a:ext cx="1624870" cy="873470"/>
          </a:xfrm>
          <a:prstGeom prst="straightConnector1">
            <a:avLst/>
          </a:prstGeom>
          <a:ln w="285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53626CE3-1857-F214-BCD6-3CED4BB4A5CB}"/>
              </a:ext>
            </a:extLst>
          </p:cNvPr>
          <p:cNvSpPr txBox="1">
            <a:spLocks/>
          </p:cNvSpPr>
          <p:nvPr/>
        </p:nvSpPr>
        <p:spPr>
          <a:xfrm>
            <a:off x="7970981" y="5735862"/>
            <a:ext cx="3507953" cy="416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 algn="ctr"/>
            <a:r>
              <a:rPr lang="en-NL" sz="1400">
                <a:solidFill>
                  <a:schemeClr val="tx1"/>
                </a:solidFill>
              </a:rPr>
              <a:t>Instrument Optical Module structure / optical bench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87F1DF2-1A25-6078-0A8D-EAF80B21CA88}"/>
              </a:ext>
            </a:extLst>
          </p:cNvPr>
          <p:cNvCxnSpPr>
            <a:cxnSpLocks/>
          </p:cNvCxnSpPr>
          <p:nvPr/>
        </p:nvCxnSpPr>
        <p:spPr>
          <a:xfrm flipH="1" flipV="1">
            <a:off x="7587574" y="5177319"/>
            <a:ext cx="763278" cy="730951"/>
          </a:xfrm>
          <a:prstGeom prst="straightConnector1">
            <a:avLst/>
          </a:prstGeom>
          <a:ln w="285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Download Check Mark Tick Mark Check Royalty-Free Vector Graphic - Pixabay">
            <a:extLst>
              <a:ext uri="{FF2B5EF4-FFF2-40B4-BE49-F238E27FC236}">
                <a16:creationId xmlns:a16="http://schemas.microsoft.com/office/drawing/2014/main" id="{AA3B0B91-963D-3D2F-4E3F-8E2FD8489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48" y="2295987"/>
            <a:ext cx="354381" cy="3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wnload Check Mark Tick Mark Check Royalty-Free Vector Graphic - Pixabay">
            <a:extLst>
              <a:ext uri="{FF2B5EF4-FFF2-40B4-BE49-F238E27FC236}">
                <a16:creationId xmlns:a16="http://schemas.microsoft.com/office/drawing/2014/main" id="{A94D087A-376B-C764-4FA2-1894C09D5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25" y="1294460"/>
            <a:ext cx="354381" cy="3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heck Mark Tick Mark Check Royalty-Free Vector Graphic - Pixabay">
            <a:extLst>
              <a:ext uri="{FF2B5EF4-FFF2-40B4-BE49-F238E27FC236}">
                <a16:creationId xmlns:a16="http://schemas.microsoft.com/office/drawing/2014/main" id="{42D24D1F-7F6D-4C79-D22C-939961AEE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50" y="3320627"/>
            <a:ext cx="354381" cy="3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wnload Check Mark Tick Mark Check Royalty-Free Vector Graphic - Pixabay">
            <a:extLst>
              <a:ext uri="{FF2B5EF4-FFF2-40B4-BE49-F238E27FC236}">
                <a16:creationId xmlns:a16="http://schemas.microsoft.com/office/drawing/2014/main" id="{D93C4BCA-2D68-8330-3404-165AB6FEA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23" y="4742655"/>
            <a:ext cx="354381" cy="3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wnload Check Mark Tick Mark Check Royalty-Free Vector Graphic - Pixabay">
            <a:extLst>
              <a:ext uri="{FF2B5EF4-FFF2-40B4-BE49-F238E27FC236}">
                <a16:creationId xmlns:a16="http://schemas.microsoft.com/office/drawing/2014/main" id="{BE3E4E57-C08F-BAFB-FD4F-D64870328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11" y="5913398"/>
            <a:ext cx="354381" cy="3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ownload Check Mark Tick Mark Check Royalty-Free Vector Graphic - Pixabay">
            <a:extLst>
              <a:ext uri="{FF2B5EF4-FFF2-40B4-BE49-F238E27FC236}">
                <a16:creationId xmlns:a16="http://schemas.microsoft.com/office/drawing/2014/main" id="{EF579C3F-6FF8-41C6-6507-1485F8D64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231" y="5204975"/>
            <a:ext cx="354381" cy="3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ownload Check Mark Tick Mark Check Royalty-Free Vector Graphic - Pixabay">
            <a:extLst>
              <a:ext uri="{FF2B5EF4-FFF2-40B4-BE49-F238E27FC236}">
                <a16:creationId xmlns:a16="http://schemas.microsoft.com/office/drawing/2014/main" id="{2AAB4980-2392-7318-D22E-8867EA93E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231" y="4709046"/>
            <a:ext cx="354381" cy="3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ownload Check Mark Tick Mark Check Royalty-Free Vector Graphic - Pixabay">
            <a:extLst>
              <a:ext uri="{FF2B5EF4-FFF2-40B4-BE49-F238E27FC236}">
                <a16:creationId xmlns:a16="http://schemas.microsoft.com/office/drawing/2014/main" id="{77D73D57-C65D-44A0-4061-C4B6B4B16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6" y="4057307"/>
            <a:ext cx="354381" cy="3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ownload Check Mark Tick Mark Check Royalty-Free Vector Graphic - Pixabay">
            <a:extLst>
              <a:ext uri="{FF2B5EF4-FFF2-40B4-BE49-F238E27FC236}">
                <a16:creationId xmlns:a16="http://schemas.microsoft.com/office/drawing/2014/main" id="{E6B83B12-B76E-370F-785B-AE9988AEC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020" y="1209026"/>
            <a:ext cx="354381" cy="3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ownload Check Mark Tick Mark Check Royalty-Free Vector Graphic - Pixabay">
            <a:extLst>
              <a:ext uri="{FF2B5EF4-FFF2-40B4-BE49-F238E27FC236}">
                <a16:creationId xmlns:a16="http://schemas.microsoft.com/office/drawing/2014/main" id="{2C099B46-5DF5-ABD9-E3BD-92D803B2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86" y="6144059"/>
            <a:ext cx="265708" cy="26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991F516-B9DC-E2B8-C4C1-F5541F663F8E}"/>
              </a:ext>
            </a:extLst>
          </p:cNvPr>
          <p:cNvSpPr txBox="1"/>
          <p:nvPr/>
        </p:nvSpPr>
        <p:spPr>
          <a:xfrm>
            <a:off x="519746" y="6170524"/>
            <a:ext cx="32239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1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= </a:t>
            </a:r>
            <a:r>
              <a:rPr lang="en-GB" sz="110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</a:t>
            </a:r>
            <a:r>
              <a:rPr lang="en-NL" sz="11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ntegrated on optical bench (status Sept. 2023)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7B1A364-8EA8-4652-D937-ADF77AB03F6B}"/>
              </a:ext>
            </a:extLst>
          </p:cNvPr>
          <p:cNvSpPr txBox="1">
            <a:spLocks/>
          </p:cNvSpPr>
          <p:nvPr/>
        </p:nvSpPr>
        <p:spPr>
          <a:xfrm>
            <a:off x="721648" y="5477937"/>
            <a:ext cx="2869021" cy="416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/>
            <a:r>
              <a:rPr lang="en-NL" sz="1400" dirty="0">
                <a:solidFill>
                  <a:schemeClr val="tx1"/>
                </a:solidFill>
              </a:rPr>
              <a:t>Video Acquisition Units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AE10ED3-B8A8-C4D0-5928-117FBF3F607F}"/>
              </a:ext>
            </a:extLst>
          </p:cNvPr>
          <p:cNvCxnSpPr>
            <a:cxnSpLocks/>
          </p:cNvCxnSpPr>
          <p:nvPr/>
        </p:nvCxnSpPr>
        <p:spPr>
          <a:xfrm>
            <a:off x="2967438" y="5707314"/>
            <a:ext cx="2504201" cy="302710"/>
          </a:xfrm>
          <a:prstGeom prst="straightConnector1">
            <a:avLst/>
          </a:prstGeom>
          <a:ln w="28575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398635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9feb553f7cb14de783e5c7c9b4a94396" id="{CE46055F-6ED0-6241-A95C-6EC911E13316}" vid="{E27AD7BB-D58D-3443-9B31-A57C107E780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PKKMWAM5UKCP-1108600927-1304</_dlc_DocId>
    <_dlc_DocIdUrl xmlns="ddc99d1b-0883-4f2c-a8e6-6d8ebaa0e5d6">
      <Url>https://esateamsite.sso.esa.int/support/EOT2018/_layouts/15/DocIdRedir.aspx?ID=PKKMWAM5UKCP-1108600927-1304</Url>
      <Description>PKKMWAM5UKCP-1108600927-1304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schemas.microsoft.com/sharepoint/v3/field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sharepoint/v4"/>
    <ds:schemaRef ds:uri="http://purl.org/dc/elements/1.1/"/>
    <ds:schemaRef ds:uri="ddc99d1b-0883-4f2c-a8e6-6d8ebaa0e5d6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230D8A0-44D7-44C6-BF38-85E496E7BF11}">
  <ds:schemaRefs>
    <ds:schemaRef ds:uri="ddc99d1b-0883-4f2c-a8e6-6d8ebaa0e5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9B7289A-D72A-462C-BF83-31CDC180414E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ESA_Presentation_CLEAR</Template>
  <TotalTime>221</TotalTime>
  <Words>1081</Words>
  <Application>Microsoft Office PowerPoint</Application>
  <PresentationFormat>Custom</PresentationFormat>
  <Paragraphs>207</Paragraphs>
  <Slides>14</Slides>
  <Notes>6</Notes>
  <HiddenSlides>9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MS PGothic</vt:lpstr>
      <vt:lpstr>Arial</vt:lpstr>
      <vt:lpstr>Calibri</vt:lpstr>
      <vt:lpstr>NotesEsa</vt:lpstr>
      <vt:lpstr>Times New Roman</vt:lpstr>
      <vt:lpstr>Verdana</vt:lpstr>
      <vt:lpstr>Wingdings</vt:lpstr>
      <vt:lpstr>ESA_Presentation_CLEAR</vt:lpstr>
      <vt:lpstr>PowerPoint Presentation</vt:lpstr>
      <vt:lpstr>FLuorescence EXplorer (FLEX) Mission </vt:lpstr>
      <vt:lpstr>FLEX – Sentinel 3 Tandem Flight</vt:lpstr>
      <vt:lpstr>FLEX Mission Status</vt:lpstr>
      <vt:lpstr>PowerPoint Presentation</vt:lpstr>
      <vt:lpstr>PowerPoint Presentation</vt:lpstr>
      <vt:lpstr>PowerPoint Presentation</vt:lpstr>
      <vt:lpstr>FLEX Satelite Overview</vt:lpstr>
      <vt:lpstr>FLORIS Instrument Subsystems Overview</vt:lpstr>
      <vt:lpstr>Launcher status</vt:lpstr>
      <vt:lpstr>Milestones and Outlook</vt:lpstr>
      <vt:lpstr>DISC</vt:lpstr>
      <vt:lpstr>Data Products (= Geophys. Parameters) …</vt:lpstr>
      <vt:lpstr>PowerPoint Presentation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FLEX Project Development Status</dc:title>
  <dc:subject>FLEX Project Development Status</dc:subject>
  <dc:creator>Ralf Bock</dc:creator>
  <cp:keywords/>
  <dc:description/>
  <cp:lastModifiedBy>Marco Celesti</cp:lastModifiedBy>
  <cp:revision>4</cp:revision>
  <cp:lastPrinted>2008-08-26T16:26:23Z</cp:lastPrinted>
  <dcterms:created xsi:type="dcterms:W3CDTF">2023-09-12T12:53:46Z</dcterms:created>
  <dcterms:modified xsi:type="dcterms:W3CDTF">2024-11-13T05:13:41Z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Ralf Bock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>ESA ESTEC</vt:lpwstr>
  </property>
  <property fmtid="{D5CDD505-2E9C-101B-9397-08002B2CF9AE}" pid="21" name="Originating Organisation">
    <vt:lpwstr>ESA</vt:lpwstr>
  </property>
  <property fmtid="{D5CDD505-2E9C-101B-9397-08002B2CF9AE}" pid="22" name="Distribution">
    <vt:lpwstr/>
  </property>
  <property fmtid="{D5CDD505-2E9C-101B-9397-08002B2CF9AE}" pid="23" name="bmsSitename2">
    <vt:lpwstr>ESA ESTEC</vt:lpwstr>
  </property>
  <property fmtid="{D5CDD505-2E9C-101B-9397-08002B2CF9AE}" pid="24" name="bmsAddress">
    <vt:lpwstr>Keplerlaan 1 - 2201 AZ Noordwijk - The Netherlands</vt:lpwstr>
  </property>
  <property fmtid="{D5CDD505-2E9C-101B-9397-08002B2CF9AE}" pid="25" name="bmsPlace">
    <vt:lpwstr>Noordwijk</vt:lpwstr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2020-08-04T22:00:00Z</vt:filetime>
  </property>
  <property fmtid="{D5CDD505-2E9C-101B-9397-08002B2CF9AE}" pid="30" name="Organisational_x0020_entity">
    <vt:lpwstr>ESA</vt:lpwstr>
  </property>
  <property fmtid="{D5CDD505-2E9C-101B-9397-08002B2CF9AE}" pid="31" name="_dlc_DocIdItemGuid">
    <vt:lpwstr>4a00021d-1ae8-4ecb-b967-5539d02b5596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PKKMWAM5UKCP-1108600927-1304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2020-09-30T12:14:03Z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c41b7b93-7688-49e1-93f2-2611d3e7665f</vt:lpwstr>
  </property>
  <property fmtid="{D5CDD505-2E9C-101B-9397-08002B2CF9AE}" pid="41" name="MSIP_Label_3976fa30-1907-4356-8241-62ea5e1c0256_ContentBits">
    <vt:lpwstr>0</vt:lpwstr>
  </property>
</Properties>
</file>