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6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7FB4783F_D6D37979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894" r:id="rId5"/>
    <p:sldMasterId id="2147483911" r:id="rId6"/>
    <p:sldMasterId id="2147484193" r:id="rId7"/>
    <p:sldMasterId id="2147484203" r:id="rId8"/>
    <p:sldMasterId id="2147484222" r:id="rId9"/>
    <p:sldMasterId id="2147484230" r:id="rId10"/>
    <p:sldMasterId id="2147484323" r:id="rId11"/>
    <p:sldMasterId id="2147484351" r:id="rId12"/>
    <p:sldMasterId id="2147484383" r:id="rId13"/>
    <p:sldMasterId id="2147484407" r:id="rId14"/>
    <p:sldMasterId id="2147484461" r:id="rId15"/>
    <p:sldMasterId id="2147484471" r:id="rId16"/>
    <p:sldMasterId id="2147484525" r:id="rId17"/>
    <p:sldMasterId id="2147484566" r:id="rId18"/>
    <p:sldMasterId id="2147484618" r:id="rId19"/>
    <p:sldMasterId id="2147484628" r:id="rId20"/>
  </p:sldMasterIdLst>
  <p:notesMasterIdLst>
    <p:notesMasterId r:id="rId27"/>
  </p:notesMasterIdLst>
  <p:handoutMasterIdLst>
    <p:handoutMasterId r:id="rId28"/>
  </p:handoutMasterIdLst>
  <p:sldIdLst>
    <p:sldId id="2142533904" r:id="rId21"/>
    <p:sldId id="2142533903" r:id="rId22"/>
    <p:sldId id="257" r:id="rId23"/>
    <p:sldId id="2142534519" r:id="rId24"/>
    <p:sldId id="2142534518" r:id="rId25"/>
    <p:sldId id="21425345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riguez, Maria D. (HQ-DK000)[BOOZ ALLEN HAMILTON]" initials="RMD(AH" lastIdx="0" clrIdx="0">
    <p:extLst>
      <p:ext uri="{19B8F6BF-5375-455C-9EA6-DF929625EA0E}">
        <p15:presenceInfo xmlns:p15="http://schemas.microsoft.com/office/powerpoint/2012/main" userId="S-1-5-21-330711430-3775241029-4075259233-8885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BFE5FF"/>
    <a:srgbClr val="BFBFBF"/>
    <a:srgbClr val="94B6D2"/>
    <a:srgbClr val="FF9300"/>
    <a:srgbClr val="09101D"/>
    <a:srgbClr val="052862"/>
    <a:srgbClr val="F0F0F0"/>
    <a:srgbClr val="0000FF"/>
    <a:srgbClr val="F2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6405" autoAdjust="0"/>
  </p:normalViewPr>
  <p:slideViewPr>
    <p:cSldViewPr snapToGrid="0" snapToObjects="1">
      <p:cViewPr varScale="1">
        <p:scale>
          <a:sx n="112" d="100"/>
          <a:sy n="112" d="100"/>
        </p:scale>
        <p:origin x="5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82" d="100"/>
          <a:sy n="182" d="100"/>
        </p:scale>
        <p:origin x="46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omments/modernComment_7FB4783F_D6D3797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FA7390-A334-4C36-822A-7296BB3561C6}" authorId="{A943A758-3449-4321-C02B-12F978556BCD}" status="resolved" created="2023-06-20T19:11:29.808" complete="100000">
    <pc:sldMkLst xmlns:pc="http://schemas.microsoft.com/office/powerpoint/2013/main/command">
      <pc:docMk/>
      <pc:sldMk cId="3604183417" sldId="2142533695"/>
    </pc:sldMkLst>
    <p188:txBody>
      <a:bodyPr/>
      <a:lstStyle/>
      <a:p>
        <a:r>
          <a:rPr lang="en-US"/>
          <a:t>Should there be a direct call-out in this slide or the surrounding ones to how we want to engage the community across these domains?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4171C-CFEF-4530-AB8C-65836EA974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65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AF218-30F8-45B8-8AC3-D6CA41A789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11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BE0DC-9672-4459-9C76-B31A81B4F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28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2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2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40.png"/><Relationship Id="rId4" Type="http://schemas.openxmlformats.org/officeDocument/2006/relationships/image" Target="../media/image110.png"/><Relationship Id="rId9" Type="http://schemas.openxmlformats.org/officeDocument/2006/relationships/customXml" Target="../ink/ink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065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4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9303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974222" y="23922"/>
            <a:ext cx="9834459" cy="71596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26184" y="1135781"/>
            <a:ext cx="10856927" cy="514951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82666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654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1" y="1157681"/>
            <a:ext cx="5933440" cy="5260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2" y="1157681"/>
            <a:ext cx="5949314" cy="5260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7118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448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80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429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70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9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387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3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2972F-0D2C-8A48-8203-1864BB73D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1570F-4031-264F-955E-17045BEB3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386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92115" y="1257300"/>
            <a:ext cx="11461751" cy="52445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92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143001"/>
            <a:ext cx="11582400" cy="49831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37960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9" cy="5285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25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0737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1" y="1157681"/>
            <a:ext cx="5933440" cy="5260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5" cy="5260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0298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68513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9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1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25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2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2813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9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3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7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3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8" y="6044977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31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3" y="2954501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18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261745" indent="0" algn="ctr">
              <a:buNone/>
            </a:lvl2pPr>
            <a:lvl3pPr marL="523488" indent="0" algn="ctr">
              <a:buNone/>
            </a:lvl3pPr>
            <a:lvl4pPr marL="785233" indent="0" algn="ctr">
              <a:buNone/>
            </a:lvl4pPr>
            <a:lvl5pPr marL="1046976" indent="0" algn="ctr">
              <a:buNone/>
            </a:lvl5pPr>
            <a:lvl6pPr marL="1308722" indent="0" algn="ctr">
              <a:buNone/>
            </a:lvl6pPr>
            <a:lvl7pPr marL="1570465" indent="0" algn="ctr">
              <a:buNone/>
            </a:lvl7pPr>
            <a:lvl8pPr marL="1832209" indent="0" algn="ctr">
              <a:buNone/>
            </a:lvl8pPr>
            <a:lvl9pPr marL="2093953" indent="0" algn="ctr">
              <a:buNone/>
            </a:lvl9pPr>
          </a:lstStyle>
          <a:p>
            <a:r>
              <a:rPr lang="en-US"/>
              <a:t>XX – Section Name</a:t>
            </a:r>
          </a:p>
          <a:p>
            <a:r>
              <a:rPr lang="en-US"/>
              <a:t>Name of Presenter </a:t>
            </a:r>
          </a:p>
          <a:p>
            <a:r>
              <a:rPr lang="en-US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cap="small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1800" cap="small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176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20000"/>
          </a:blip>
          <a:srcRect/>
          <a:stretch>
            <a:fillRect/>
          </a:stretch>
        </p:blipFill>
        <p:spPr bwMode="auto">
          <a:xfrm>
            <a:off x="3146036" y="6044976"/>
            <a:ext cx="9045968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28895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5" y="1600200"/>
            <a:ext cx="10871200" cy="4645536"/>
          </a:xfrm>
          <a:prstGeom prst="rect">
            <a:avLst/>
          </a:prstGeom>
        </p:spPr>
        <p:txBody>
          <a:bodyPr/>
          <a:lstStyle>
            <a:lvl1pPr marL="240015" indent="-240015">
              <a:spcBef>
                <a:spcPts val="0"/>
              </a:spcBef>
              <a:spcAft>
                <a:spcPts val="6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1800"/>
            </a:lvl1pPr>
            <a:lvl2pPr marL="480030" indent="-205727">
              <a:spcBef>
                <a:spcPts val="0"/>
              </a:spcBef>
              <a:spcAft>
                <a:spcPts val="600"/>
              </a:spcAft>
              <a:buSzPct val="80000"/>
              <a:buFont typeface="Lucida Grande"/>
              <a:buChar char="◼"/>
              <a:defRPr sz="1650"/>
            </a:lvl2pPr>
            <a:lvl3pPr marL="617181" indent="-171439">
              <a:spcBef>
                <a:spcPts val="0"/>
              </a:spcBef>
              <a:spcAft>
                <a:spcPts val="6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1500"/>
            </a:lvl3pPr>
            <a:lvl4pPr marL="822909">
              <a:spcBef>
                <a:spcPts val="0"/>
              </a:spcBef>
              <a:spcAft>
                <a:spcPts val="600"/>
              </a:spcAft>
              <a:buSzPct val="80000"/>
              <a:defRPr/>
            </a:lvl4pPr>
            <a:lvl5pPr marL="960060">
              <a:spcBef>
                <a:spcPts val="0"/>
              </a:spcBef>
              <a:spcAft>
                <a:spcPts val="6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/>
              <a:t>Click to add text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4" y="177801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100">
                <a:solidFill>
                  <a:srgbClr val="776C70"/>
                </a:solidFill>
              </a:defRPr>
            </a:lvl1pPr>
          </a:lstStyle>
          <a:p>
            <a:r>
              <a:rPr kumimoji="0"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055359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89F47A-5BC4-3F48-A2E0-3ECCA30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995" y="159817"/>
            <a:ext cx="8328804" cy="840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41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8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49997" y="45196"/>
            <a:ext cx="7306013" cy="8256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6193" tIns="43096" rIns="86193" bIns="4309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377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206D-ECB1-41BC-894F-EDDD41A85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10050"/>
            <a:ext cx="9144000" cy="1198562"/>
          </a:xfrm>
        </p:spPr>
        <p:txBody>
          <a:bodyPr anchor="t">
            <a:normAutofit/>
          </a:bodyPr>
          <a:lstStyle>
            <a:lvl1pPr algn="ctr"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4E91C-AC56-481C-9D09-F8971ACC6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39975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 marL="457172" indent="0" algn="ctr">
              <a:buNone/>
              <a:defRPr sz="2000"/>
            </a:lvl2pPr>
            <a:lvl3pPr marL="914343" indent="0" algn="ctr">
              <a:buNone/>
              <a:defRPr sz="1800"/>
            </a:lvl3pPr>
            <a:lvl4pPr marL="1371514" indent="0" algn="ctr">
              <a:buNone/>
              <a:defRPr sz="1600"/>
            </a:lvl4pPr>
            <a:lvl5pPr marL="1828686" indent="0" algn="ctr">
              <a:buNone/>
              <a:defRPr sz="1600"/>
            </a:lvl5pPr>
            <a:lvl6pPr marL="2285858" indent="0" algn="ctr">
              <a:buNone/>
              <a:defRPr sz="1600"/>
            </a:lvl6pPr>
            <a:lvl7pPr marL="2743029" indent="0" algn="ctr">
              <a:buNone/>
              <a:defRPr sz="1600"/>
            </a:lvl7pPr>
            <a:lvl8pPr marL="3200200" indent="0" algn="ctr">
              <a:buNone/>
              <a:defRPr sz="1600"/>
            </a:lvl8pPr>
            <a:lvl9pPr marL="365737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60E632-D8BC-4539-B858-F86F62D3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1706" y="6492876"/>
            <a:ext cx="2743200" cy="365125"/>
          </a:xfrm>
        </p:spPr>
        <p:txBody>
          <a:bodyPr/>
          <a:lstStyle/>
          <a:p>
            <a:fld id="{7745B78D-BBFA-4944-BBD5-E07BE4D896B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5E979520-76EF-F29A-43A9-8590B23EC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2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</a:t>
            </a:r>
          </a:p>
          <a:p>
            <a:r>
              <a:rPr lang="en-US"/>
              <a:t>7 August 2023</a:t>
            </a:r>
          </a:p>
        </p:txBody>
      </p:sp>
    </p:spTree>
    <p:extLst>
      <p:ext uri="{BB962C8B-B14F-4D97-AF65-F5344CB8AC3E}">
        <p14:creationId xmlns:p14="http://schemas.microsoft.com/office/powerpoint/2010/main" val="524092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EEFBAC51-1939-2B7E-DE39-58E8C7A5A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2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                            21 June 2023</a:t>
            </a:r>
          </a:p>
        </p:txBody>
      </p:sp>
    </p:spTree>
    <p:extLst>
      <p:ext uri="{BB962C8B-B14F-4D97-AF65-F5344CB8AC3E}">
        <p14:creationId xmlns:p14="http://schemas.microsoft.com/office/powerpoint/2010/main" val="19940769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3EC5EC-7C12-4338-BB50-8D04123BE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2" y="-8951"/>
            <a:ext cx="1219200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9DA88-7C7B-457C-B591-5A1F43420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C865-D9C6-4BF2-89F4-A00EDDF9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461-7A87-4D91-929C-30A4781A8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86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5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20" indent="-32002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40" indent="-274303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09" indent="-228585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11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08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3" y="177801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49217-D808-A342-B5E0-B0C7083D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02/22/2022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5709" y="6497788"/>
            <a:ext cx="9739618" cy="301566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919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SBG SRR/MDR                                                          28-30 Nov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5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0562-C4BE-4C00-8ED4-248D18F9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16883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5903"/>
            <a:ext cx="9144000" cy="76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321" y="1269504"/>
            <a:ext cx="11271249" cy="48264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68914" y="6435635"/>
            <a:ext cx="5692503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</p:spPr>
        <p:txBody>
          <a:bodyPr/>
          <a:lstStyle/>
          <a:p>
            <a:fld id="{4DF286F2-1586-E848-8C9E-1207FD962AA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950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982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046051-B7AA-4E44-A204-5CE3D045F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ECF10F-E22B-4DFA-8734-18E54FF7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5C9F71-FE50-41E4-932B-6B98B32C9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929BD-9ED7-4735-A2DE-49931B7E1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0531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4892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583718" y="677337"/>
            <a:ext cx="4463143" cy="1101855"/>
          </a:xfrm>
        </p:spPr>
        <p:txBody>
          <a:bodyPr anchor="b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609570" indent="0" algn="ctr">
              <a:buNone/>
              <a:defRPr sz="1867">
                <a:solidFill>
                  <a:schemeClr val="accent1"/>
                </a:solidFill>
              </a:defRPr>
            </a:lvl2pPr>
            <a:lvl3pPr marL="121914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09" indent="0" algn="ctr">
              <a:buNone/>
              <a:defRPr sz="1867">
                <a:solidFill>
                  <a:schemeClr val="accent1"/>
                </a:solidFill>
              </a:defRPr>
            </a:lvl4pPr>
            <a:lvl5pPr marL="2438278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583718" y="1806285"/>
            <a:ext cx="4463143" cy="970785"/>
          </a:xfrm>
        </p:spPr>
        <p:txBody>
          <a:bodyPr anchor="t">
            <a:noAutofit/>
          </a:bodyPr>
          <a:lstStyle>
            <a:lvl1pPr marL="0" indent="0" algn="ctr">
              <a:buNone/>
              <a:defRPr sz="2933" b="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70" indent="0" algn="ctr">
              <a:buNone/>
              <a:defRPr sz="1867">
                <a:solidFill>
                  <a:schemeClr val="accent1"/>
                </a:solidFill>
              </a:defRPr>
            </a:lvl2pPr>
            <a:lvl3pPr marL="121914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09" indent="0" algn="ctr">
              <a:buNone/>
              <a:defRPr sz="1867">
                <a:solidFill>
                  <a:schemeClr val="accent1"/>
                </a:solidFill>
              </a:defRPr>
            </a:lvl4pPr>
            <a:lvl5pPr marL="2438278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7395633" cy="6858000"/>
          </a:xfrm>
        </p:spPr>
        <p:txBody>
          <a:bodyPr anchor="ctr">
            <a:noAutofit/>
          </a:bodyPr>
          <a:lstStyle>
            <a:lvl1pPr marL="0" marR="0" indent="0" algn="ctr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583718" y="2885441"/>
            <a:ext cx="4463143" cy="1110827"/>
          </a:xfrm>
        </p:spPr>
        <p:txBody>
          <a:bodyPr anchor="t">
            <a:noAutofit/>
          </a:bodyPr>
          <a:lstStyle>
            <a:lvl1pPr marL="0" indent="0" algn="ctr">
              <a:buNone/>
              <a:defRPr sz="1333" baseline="0">
                <a:solidFill>
                  <a:schemeClr val="tx1"/>
                </a:solidFill>
                <a:latin typeface="+mn-lt"/>
              </a:defRPr>
            </a:lvl1pPr>
            <a:lvl2pPr marL="609570" indent="0" algn="ctr">
              <a:buNone/>
              <a:defRPr sz="1867">
                <a:solidFill>
                  <a:schemeClr val="accent1"/>
                </a:solidFill>
              </a:defRPr>
            </a:lvl2pPr>
            <a:lvl3pPr marL="121914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09" indent="0" algn="ctr">
              <a:buNone/>
              <a:defRPr sz="1867">
                <a:solidFill>
                  <a:schemeClr val="accent1"/>
                </a:solidFill>
              </a:defRPr>
            </a:lvl4pPr>
            <a:lvl5pPr marL="2438278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</p:spTree>
    <p:extLst>
      <p:ext uri="{BB962C8B-B14F-4D97-AF65-F5344CB8AC3E}">
        <p14:creationId xmlns:p14="http://schemas.microsoft.com/office/powerpoint/2010/main" val="41938328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4785" y="887652"/>
            <a:ext cx="11430801" cy="4670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aseline="0">
                <a:solidFill>
                  <a:srgbClr val="000000"/>
                </a:solidFill>
              </a:defRPr>
            </a:lvl1pPr>
            <a:lvl2pPr marL="609570" indent="0">
              <a:buFontTx/>
              <a:buNone/>
              <a:defRPr sz="2667"/>
            </a:lvl2pPr>
            <a:lvl3pPr marL="1219140" indent="0">
              <a:buFontTx/>
              <a:buNone/>
              <a:defRPr sz="2667"/>
            </a:lvl3pPr>
            <a:lvl4pPr marL="1828709" indent="0">
              <a:buFontTx/>
              <a:buNone/>
              <a:defRPr sz="2667"/>
            </a:lvl4pPr>
            <a:lvl5pPr marL="2438278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27973" y="325011"/>
            <a:ext cx="11457615" cy="6271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8" name="Picture 7" descr="JPL-logo_Stacked_RedBlack-RGB_small_040615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78"/>
          <a:stretch/>
        </p:blipFill>
        <p:spPr>
          <a:xfrm>
            <a:off x="11476114" y="6489378"/>
            <a:ext cx="463660" cy="1601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60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 userDrawn="1"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1" y="6400800"/>
            <a:ext cx="12192000" cy="457201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>
              <a:solidFill>
                <a:schemeClr val="bg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239001" y="1525588"/>
            <a:ext cx="4571998" cy="41148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lang="en-US" sz="3600" b="1" kern="1200" cap="small" dirty="0">
                <a:solidFill>
                  <a:srgbClr val="490053"/>
                </a:solidFill>
                <a:effectLst/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627877-C713-41B7-87B6-E36A9E1D0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20000"/>
          </a:blip>
          <a:srcRect/>
          <a:stretch>
            <a:fillRect/>
          </a:stretch>
        </p:blipFill>
        <p:spPr bwMode="auto">
          <a:xfrm>
            <a:off x="0" y="6400800"/>
            <a:ext cx="12192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748DF7-70F7-019D-3C15-B285B41F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1797CA1-85FF-C425-B8F6-CEB03225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3896DA-6C3F-7242-F152-979FFB30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237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1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8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599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F0F302-DF04-0A27-F644-F79BE481B5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DD020-CCF4-B582-59E6-FBB3A4F2CE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B02D23-617E-A9FC-9C52-5BCABC4A55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23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41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6D30E-F255-E8A9-1F35-950F22F1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EDE5B-89F6-2B90-D850-FC3D33A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C878EF-62E2-44D6-BC19-9772E2FA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513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140905"/>
            <a:ext cx="11430000" cy="3659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9" y="4869181"/>
            <a:ext cx="11430000" cy="1549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173A93-E86C-CCAC-6894-5B9F7AA0B43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69EE-F079-8FEE-2BC2-E1CC19F46D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6420B0-11AB-C29A-ED02-41AF6170C9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400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4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/>
              </a:rPr>
              <a:t>Prime Mission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881C0-2279-FEF0-D1FE-3F4E5E63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64B9F-FBCC-51EC-1C0E-C632532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95BC57-A188-6A09-01E1-F2488D6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11" descr="nasa_logo(132x109)-official">
            <a:extLst>
              <a:ext uri="{FF2B5EF4-FFF2-40B4-BE49-F238E27FC236}">
                <a16:creationId xmlns:a16="http://schemas.microsoft.com/office/drawing/2014/main" id="{1012A51B-5202-501B-473F-17F914C8E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33FAC30-F10B-DFB2-C100-D468299A6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A830-59B0-8E14-C34C-223740990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25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3210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 Background">
    <p:bg>
      <p:bgPr>
        <a:gradFill>
          <a:gsLst>
            <a:gs pos="0">
              <a:schemeClr val="tx1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8EF3-1EF4-EB8C-0F92-D7E58608A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BE1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7D5CE-61F7-3B4E-0BD7-013A0549D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DC3B-A1F5-44E9-E326-1B123738EDE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F046B-D436-9D9C-1FC6-D244CC4C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111" descr="nasa_logo(132x109)-official">
            <a:extLst>
              <a:ext uri="{FF2B5EF4-FFF2-40B4-BE49-F238E27FC236}">
                <a16:creationId xmlns:a16="http://schemas.microsoft.com/office/drawing/2014/main" id="{F0248FB6-B791-421D-66B2-028A3E5BAF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B25C6-54FD-BF79-0B64-05F5710C4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614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75" dirty="0"/>
              <a:t>26 July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/>
              <a:t>XX – Section Name</a:t>
            </a:r>
          </a:p>
          <a:p>
            <a:r>
              <a:rPr lang="en-US"/>
              <a:t>Name of Presenter </a:t>
            </a:r>
          </a:p>
          <a:p>
            <a:r>
              <a:rPr lang="en-US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BD34FCB-3A3E-E04A-A9DE-C420542BB82C}"/>
              </a:ext>
            </a:extLst>
          </p:cNvPr>
          <p:cNvSpPr txBox="1">
            <a:spLocks/>
          </p:cNvSpPr>
          <p:nvPr userDrawn="1"/>
        </p:nvSpPr>
        <p:spPr>
          <a:xfrm>
            <a:off x="173955" y="5179034"/>
            <a:ext cx="3441700" cy="488950"/>
          </a:xfrm>
          <a:prstGeom prst="rect">
            <a:avLst/>
          </a:prstGeom>
        </p:spPr>
        <p:txBody>
          <a:bodyPr anchor="ctr"/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19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18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17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713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7054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0843" y="1061357"/>
            <a:ext cx="11550316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8"/>
          <p:cNvSpPr>
            <a:spLocks noGrp="1" noChangeArrowheads="1"/>
          </p:cNvSpPr>
          <p:nvPr>
            <p:ph type="title"/>
          </p:nvPr>
        </p:nvSpPr>
        <p:spPr bwMode="auto">
          <a:xfrm>
            <a:off x="1000421" y="-77928"/>
            <a:ext cx="10398386" cy="1071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6210" tIns="43105" rIns="86210" bIns="4310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E2AF0-8C90-11EB-24BC-2E1C3DC54DF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AED1CE-B9D8-1566-DE5D-883A4093A1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053D0-15CE-22C3-C8F5-21D7F9DBEB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316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0562-C4BE-4C00-8ED4-248D18F9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56297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5903"/>
            <a:ext cx="9144000" cy="76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321" y="1269504"/>
            <a:ext cx="11271249" cy="48264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68914" y="6435635"/>
            <a:ext cx="5692503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</p:spPr>
        <p:txBody>
          <a:bodyPr/>
          <a:lstStyle/>
          <a:p>
            <a:fld id="{4DF286F2-1586-E848-8C9E-1207FD962AA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950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218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046051-B7AA-4E44-A204-5CE3D045F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ECF10F-E22B-4DFA-8734-18E54FF7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5C9F71-FE50-41E4-932B-6B98B32C9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929BD-9ED7-4735-A2DE-49931B7E1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452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57801"/>
            <a:ext cx="8799207" cy="6659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32279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6212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583718" y="677337"/>
            <a:ext cx="4463143" cy="1101855"/>
          </a:xfrm>
        </p:spPr>
        <p:txBody>
          <a:bodyPr anchor="b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609570" indent="0" algn="ctr">
              <a:buNone/>
              <a:defRPr sz="1867">
                <a:solidFill>
                  <a:schemeClr val="accent1"/>
                </a:solidFill>
              </a:defRPr>
            </a:lvl2pPr>
            <a:lvl3pPr marL="121914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09" indent="0" algn="ctr">
              <a:buNone/>
              <a:defRPr sz="1867">
                <a:solidFill>
                  <a:schemeClr val="accent1"/>
                </a:solidFill>
              </a:defRPr>
            </a:lvl4pPr>
            <a:lvl5pPr marL="2438278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583718" y="1806285"/>
            <a:ext cx="4463143" cy="970785"/>
          </a:xfrm>
        </p:spPr>
        <p:txBody>
          <a:bodyPr anchor="t">
            <a:noAutofit/>
          </a:bodyPr>
          <a:lstStyle>
            <a:lvl1pPr marL="0" indent="0" algn="ctr">
              <a:buNone/>
              <a:defRPr sz="2933" b="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09570" indent="0" algn="ctr">
              <a:buNone/>
              <a:defRPr sz="1867">
                <a:solidFill>
                  <a:schemeClr val="accent1"/>
                </a:solidFill>
              </a:defRPr>
            </a:lvl2pPr>
            <a:lvl3pPr marL="121914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09" indent="0" algn="ctr">
              <a:buNone/>
              <a:defRPr sz="1867">
                <a:solidFill>
                  <a:schemeClr val="accent1"/>
                </a:solidFill>
              </a:defRPr>
            </a:lvl4pPr>
            <a:lvl5pPr marL="2438278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7395633" cy="6858000"/>
          </a:xfrm>
        </p:spPr>
        <p:txBody>
          <a:bodyPr anchor="ctr">
            <a:noAutofit/>
          </a:bodyPr>
          <a:lstStyle>
            <a:lvl1pPr marL="0" marR="0" indent="0" algn="ctr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583718" y="2885441"/>
            <a:ext cx="4463143" cy="1110827"/>
          </a:xfrm>
        </p:spPr>
        <p:txBody>
          <a:bodyPr anchor="t">
            <a:noAutofit/>
          </a:bodyPr>
          <a:lstStyle>
            <a:lvl1pPr marL="0" indent="0" algn="ctr">
              <a:buNone/>
              <a:defRPr sz="1333" baseline="0">
                <a:solidFill>
                  <a:schemeClr val="tx1"/>
                </a:solidFill>
                <a:latin typeface="+mn-lt"/>
              </a:defRPr>
            </a:lvl1pPr>
            <a:lvl2pPr marL="609570" indent="0" algn="ctr">
              <a:buNone/>
              <a:defRPr sz="1867">
                <a:solidFill>
                  <a:schemeClr val="accent1"/>
                </a:solidFill>
              </a:defRPr>
            </a:lvl2pPr>
            <a:lvl3pPr marL="121914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09" indent="0" algn="ctr">
              <a:buNone/>
              <a:defRPr sz="1867">
                <a:solidFill>
                  <a:schemeClr val="accent1"/>
                </a:solidFill>
              </a:defRPr>
            </a:lvl4pPr>
            <a:lvl5pPr marL="2438278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</p:spTree>
    <p:extLst>
      <p:ext uri="{BB962C8B-B14F-4D97-AF65-F5344CB8AC3E}">
        <p14:creationId xmlns:p14="http://schemas.microsoft.com/office/powerpoint/2010/main" val="28541086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10774" y="6597511"/>
            <a:ext cx="296231" cy="2923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501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87115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11608247" y="6463395"/>
            <a:ext cx="420308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DA161-47FD-0C45-A4A0-CAD779E92709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F06544-DA02-F648-BFD6-DF18B7F01A62}"/>
              </a:ext>
            </a:extLst>
          </p:cNvPr>
          <p:cNvGrpSpPr/>
          <p:nvPr userDrawn="1"/>
        </p:nvGrpSpPr>
        <p:grpSpPr>
          <a:xfrm>
            <a:off x="1" y="1"/>
            <a:ext cx="4724692" cy="790441"/>
            <a:chOff x="0" y="0"/>
            <a:chExt cx="3366343" cy="737744"/>
          </a:xfrm>
        </p:grpSpPr>
        <p:graphicFrame>
          <p:nvGraphicFramePr>
            <p:cNvPr id="10" name="Object 2">
              <a:extLst>
                <a:ext uri="{FF2B5EF4-FFF2-40B4-BE49-F238E27FC236}">
                  <a16:creationId xmlns:a16="http://schemas.microsoft.com/office/drawing/2014/main" id="{E6FB3B12-B8C7-5440-B60D-FCB140B4B51B}"/>
                </a:ext>
              </a:extLst>
            </p:cNvPr>
            <p:cNvGraphicFramePr>
              <a:graphicFrameLocks noChangeAspect="1"/>
            </p:cNvGraphicFramePr>
            <p:nvPr userDrawn="1"/>
          </p:nvGraphicFramePr>
          <p:xfrm>
            <a:off x="0" y="0"/>
            <a:ext cx="633742" cy="62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" name="Photo Editor Photo" r:id="rId3" imgW="1523810" imgH="1380952" progId="MSPhotoEd.3">
                    <p:embed/>
                  </p:oleObj>
                </mc:Choice>
                <mc:Fallback>
                  <p:oleObj name="Photo Editor Photo" r:id="rId3" imgW="1523810" imgH="1380952" progId="MSPhotoEd.3">
                    <p:embed/>
                    <p:pic>
                      <p:nvPicPr>
                        <p:cNvPr id="10" name="Object 2">
                          <a:extLst>
                            <a:ext uri="{FF2B5EF4-FFF2-40B4-BE49-F238E27FC236}">
                              <a16:creationId xmlns:a16="http://schemas.microsoft.com/office/drawing/2014/main" id="{E6FB3B12-B8C7-5440-B60D-FCB140B4B51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633742" cy="62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B1B9612A-2ACB-6746-BD7A-DD9CA309642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9323" y="67056"/>
              <a:ext cx="2827020" cy="67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1" b="0" i="0" u="none" strike="noStrike" kern="1200" cap="none" spc="0" normalizeH="0" baseline="0" noProof="0" dirty="0">
                  <a:ln>
                    <a:noFill/>
                  </a:ln>
                  <a:solidFill>
                    <a:srgbClr val="DD8047"/>
                  </a:solidFill>
                  <a:effectLst/>
                  <a:uLnTx/>
                  <a:uFillTx/>
                  <a:latin typeface="Helvetica" pitchFamily="-107" charset="0"/>
                  <a:ea typeface="+mn-ea"/>
                  <a:cs typeface="+mn-cs"/>
                </a:rPr>
                <a:t>National Aeronautics and Space Administration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1" b="1" i="0" u="none" strike="noStrike" kern="1200" cap="none" spc="0" normalizeH="0" baseline="0" noProof="0" dirty="0">
                  <a:ln>
                    <a:noFill/>
                  </a:ln>
                  <a:solidFill>
                    <a:srgbClr val="DD8047"/>
                  </a:solidFill>
                  <a:effectLst/>
                  <a:uLnTx/>
                  <a:uFillTx/>
                  <a:latin typeface="Helvetica" pitchFamily="-107" charset="0"/>
                  <a:ea typeface="+mn-ea"/>
                  <a:cs typeface="+mn-cs"/>
                </a:rPr>
                <a:t>Jet Propulsion Laboratory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1" b="1" i="0" u="none" strike="noStrike" kern="1200" cap="none" spc="0" normalizeH="0" baseline="0" noProof="0" dirty="0">
                  <a:ln>
                    <a:noFill/>
                  </a:ln>
                  <a:solidFill>
                    <a:srgbClr val="DD8047"/>
                  </a:solidFill>
                  <a:effectLst/>
                  <a:uLnTx/>
                  <a:uFillTx/>
                  <a:latin typeface="Helvetica" pitchFamily="-107" charset="0"/>
                  <a:ea typeface="+mn-ea"/>
                  <a:cs typeface="+mn-cs"/>
                </a:rPr>
                <a:t>California Institute of Technology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.</a:t>
              </a:r>
              <a:endParaRPr kumimoji="0" lang="en-US" sz="857" b="1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395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A8DB-1239-4E76-B508-12D1A44525CF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8AF4-9DBA-4A1C-AD95-22321766A0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686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4785" y="887652"/>
            <a:ext cx="11430801" cy="4670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aseline="0">
                <a:solidFill>
                  <a:srgbClr val="000000"/>
                </a:solidFill>
              </a:defRPr>
            </a:lvl1pPr>
            <a:lvl2pPr marL="609570" indent="0">
              <a:buFontTx/>
              <a:buNone/>
              <a:defRPr sz="2667"/>
            </a:lvl2pPr>
            <a:lvl3pPr marL="1219140" indent="0">
              <a:buFontTx/>
              <a:buNone/>
              <a:defRPr sz="2667"/>
            </a:lvl3pPr>
            <a:lvl4pPr marL="1828709" indent="0">
              <a:buFontTx/>
              <a:buNone/>
              <a:defRPr sz="2667"/>
            </a:lvl4pPr>
            <a:lvl5pPr marL="2438278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27973" y="325011"/>
            <a:ext cx="11457615" cy="6271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8" name="Picture 7" descr="JPL-logo_Stacked_RedBlack-RGB_small_040615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78"/>
          <a:stretch/>
        </p:blipFill>
        <p:spPr>
          <a:xfrm>
            <a:off x="11476114" y="6489378"/>
            <a:ext cx="463660" cy="1601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845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7301F2E-3B84-4E4C-AC7F-FE8DD4C40A3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546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74" y="14741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7301F2E-3B84-4E4C-AC7F-FE8DD4C40A3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863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30867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74" y="14741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7301F2E-3B84-4E4C-AC7F-FE8DD4C40A3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27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't use this one to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5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20" indent="-32002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40" indent="-274303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09" indent="-228585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11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08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68314" y="177801"/>
            <a:ext cx="7427415" cy="584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0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6101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7301F2E-3B84-4E4C-AC7F-FE8DD4C40A3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960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74" y="14741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739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7567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3391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1011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74" y="14741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0945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5933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6843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569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14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4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8141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F10CCD7-E80C-45A6-9244-EEE6992B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8" y="6626634"/>
            <a:ext cx="242053" cy="184665"/>
          </a:xfrm>
        </p:spPr>
        <p:txBody>
          <a:bodyPr/>
          <a:lstStyle/>
          <a:p>
            <a:pPr defTabSz="609585"/>
            <a:fld id="{1F15C832-BA88-44B2-B74D-EBDA7A9ACE5F}" type="slidenum">
              <a:rPr lang="fr-FR" smtClean="0">
                <a:solidFill>
                  <a:prstClr val="white">
                    <a:lumMod val="50000"/>
                  </a:prstClr>
                </a:solidFill>
              </a:rPr>
              <a:pPr defTabSz="609585"/>
              <a:t>‹#›</a:t>
            </a:fld>
            <a:endParaRPr lang="fr-FR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 userDrawn="1">
  <p:cSld name="Title and Content 5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0632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0698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2515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D4346-7463-4829-BB8D-68915639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208" y="6489701"/>
            <a:ext cx="427381" cy="365125"/>
          </a:xfrm>
        </p:spPr>
        <p:txBody>
          <a:bodyPr/>
          <a:lstStyle>
            <a:lvl1pPr>
              <a:defRPr sz="825"/>
            </a:lvl1pPr>
          </a:lstStyle>
          <a:p>
            <a:fld id="{9BFFA013-A24D-4D92-8267-B4AD1D450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5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pos="7416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186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06D0-A950-B147-ADA7-B444DB4E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00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F3D6B-7512-DC4E-9AD6-900204DF0D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077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0562-C4BE-4C00-8ED4-248D18F9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74" y="14741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E2CD7-A94A-4A9D-99DF-13594CADFB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05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12192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10891993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79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ext Driven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54186" y="362373"/>
            <a:ext cx="11083629" cy="333906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609628">
              <a:lnSpc>
                <a:spcPct val="100000"/>
              </a:lnSpc>
              <a:spcBef>
                <a:spcPts val="250"/>
              </a:spcBef>
              <a:buSzTx/>
              <a:buNone/>
              <a:defRPr b="1" i="0" spc="37">
                <a:solidFill>
                  <a:srgbClr val="EF2737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  <a:sym typeface="Inter Bold"/>
              </a:defRPr>
            </a:lvl1pPr>
          </a:lstStyle>
          <a:p>
            <a:r>
              <a:rPr dirty="0"/>
              <a:t>ENTER SUBTITLE HERE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553" y="6501131"/>
            <a:ext cx="158049" cy="1714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F0D901C-C506-0641-A5E0-759CF65206E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54186" y="827722"/>
            <a:ext cx="11083629" cy="578802"/>
          </a:xfrm>
          <a:prstGeom prst="rect">
            <a:avLst/>
          </a:prstGeom>
        </p:spPr>
        <p:txBody>
          <a:bodyPr lIns="121919" tIns="121919" rIns="121919" bIns="121919">
            <a:noAutofit/>
          </a:bodyPr>
          <a:lstStyle>
            <a:lvl1pPr marL="0" indent="0" defTabSz="258793">
              <a:lnSpc>
                <a:spcPct val="90000"/>
              </a:lnSpc>
              <a:buSzTx/>
              <a:buNone/>
              <a:defRPr sz="3000" b="1" spc="0">
                <a:latin typeface="+mn-lt"/>
                <a:ea typeface="+mn-ea"/>
                <a:cs typeface="+mn-cs"/>
                <a:sym typeface="Inter Extra Bold"/>
              </a:defRPr>
            </a:lvl1pPr>
          </a:lstStyle>
          <a:p>
            <a:r>
              <a:rPr dirty="0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4224593392"/>
      </p:ext>
    </p:extLst>
  </p:cSld>
  <p:clrMapOvr>
    <a:masterClrMapping/>
  </p:clrMapOvr>
  <p:transition spd="med" advClick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L_RedBlack_rgb_stacked_5in_160601.eps">
            <a:extLst>
              <a:ext uri="{FF2B5EF4-FFF2-40B4-BE49-F238E27FC236}">
                <a16:creationId xmlns:a16="http://schemas.microsoft.com/office/drawing/2014/main" id="{70A62996-06E1-4056-BEE0-7629F416B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2308860"/>
            <a:ext cx="5120640" cy="224028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CEAB-D483-4D8E-A27C-A59065FF3C10}" type="datetime1">
              <a:rPr lang="en-US" smtClean="0"/>
              <a:t>11/12/2024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CCD7-C394-4572-A8F9-1262759A7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008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5EA42-259B-2A44-A2F8-9BEEEF37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3"/>
            <a:ext cx="2743200" cy="365125"/>
          </a:xfrm>
        </p:spPr>
        <p:txBody>
          <a:bodyPr/>
          <a:lstStyle/>
          <a:p>
            <a:fld id="{724750DA-15E4-2F42-8848-ACFF69599BCD}" type="datetime1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63365-5E06-D644-89AB-0F3CB456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JPL/Caltech BUSINESS DISCREET – Not for public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7EBE4-12FA-A048-B3E8-E1666971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fld id="{C5A3C988-65DD-7E4E-BE81-BB5F8A628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74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457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One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658EDC-07B7-3652-B965-7F52F71EA9AB}"/>
              </a:ext>
            </a:extLst>
          </p:cNvPr>
          <p:cNvSpPr/>
          <p:nvPr userDrawn="1"/>
        </p:nvSpPr>
        <p:spPr>
          <a:xfrm>
            <a:off x="2042532" y="6657945"/>
            <a:ext cx="81069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i="0">
                <a:solidFill>
                  <a:schemeClr val="bg2">
                    <a:lumMod val="50000"/>
                  </a:schemeClr>
                </a:solidFill>
              </a:rPr>
              <a:t>JPL/Caltech BUSINESS DISCREET. Caltech Record.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6377844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8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24B4221-436D-4A56-A870-FCD944AD4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8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4718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D312742-FF8F-405A-9B03-FA3BE36135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416522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B5277AC-1FFB-FF4A-A2EB-99DAAF105F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0"/>
            <a:ext cx="816438" cy="44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843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9074" y="147413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DE9990-EC7A-4A1C-8ABD-4EE112A8D4B0}" type="datetime1">
              <a:rPr lang="en-US" smtClean="0"/>
              <a:t>11/12/2024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9B971E-2AE2-4733-B5FD-67030972C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9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330292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27971" y="325010"/>
            <a:ext cx="11457615" cy="6271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Header</a:t>
            </a:r>
          </a:p>
        </p:txBody>
      </p:sp>
      <p:pic>
        <p:nvPicPr>
          <p:cNvPr id="7" name="Picture 6" descr="JPL-logo_Stacked_RedBlack-RGB_small_040615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8"/>
          <a:stretch/>
        </p:blipFill>
        <p:spPr>
          <a:xfrm>
            <a:off x="11476113" y="6489377"/>
            <a:ext cx="463660" cy="1601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19BC3-7E48-734B-B255-F05E5B733943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77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technical data in this document is controlled under the U.S. Export Regulations, release to foreign persons may require an export authorization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CC53C-1704-F047-AE71-04E5FFF4EE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EMIT 5/22/2023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1" y="1157681"/>
            <a:ext cx="5933440" cy="5260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2" y="1157681"/>
            <a:ext cx="5949314" cy="5260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63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4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358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974222" y="23922"/>
            <a:ext cx="9834459" cy="71596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26184" y="1135781"/>
            <a:ext cx="10856927" cy="514951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373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93" y="254498"/>
            <a:ext cx="10974414" cy="428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8557" y="1047750"/>
            <a:ext cx="11014730" cy="35543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6740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D4346-7463-4829-BB8D-68915639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208" y="6489701"/>
            <a:ext cx="427381" cy="365125"/>
          </a:xfrm>
        </p:spPr>
        <p:txBody>
          <a:bodyPr/>
          <a:lstStyle>
            <a:lvl1pPr>
              <a:defRPr sz="825"/>
            </a:lvl1pPr>
          </a:lstStyle>
          <a:p>
            <a:fld id="{9BFFA013-A24D-4D92-8267-B4AD1D450C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43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pos="74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0562-C4BE-4C00-8ED4-248D18F9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E2CD7-A94A-4A9D-99DF-13594CADFB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5B78D-BBFA-4944-BBD5-E07BE4D896B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81322D2C-F93F-38EC-79E1-205F5C722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2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                            7 August 2023</a:t>
            </a:r>
          </a:p>
        </p:txBody>
      </p:sp>
    </p:spTree>
    <p:extLst>
      <p:ext uri="{BB962C8B-B14F-4D97-AF65-F5344CB8AC3E}">
        <p14:creationId xmlns:p14="http://schemas.microsoft.com/office/powerpoint/2010/main" val="940496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4690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57801"/>
            <a:ext cx="8799207" cy="6659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10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't use this one to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5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20" indent="-32002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40" indent="-274303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09" indent="-228585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11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08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68314" y="177801"/>
            <a:ext cx="7427415" cy="584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0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11399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D0656E-F3A9-4924-8254-F5371BC709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0F5F9A-94A8-4F75-B3CA-B8AD52F34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CD3E3A-F39A-4880-A58D-331B49A84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7348C-857D-4B35-BBE6-254D1100964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069D9C3-0150-4A07-AE22-D998B1B96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2101" y="60483"/>
            <a:ext cx="970958" cy="80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809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155700"/>
            <a:ext cx="11785600" cy="5524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13409" y="262302"/>
            <a:ext cx="8760977" cy="458788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867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/>
          <p:cNvSpPr>
            <a:spLocks noGrp="1"/>
          </p:cNvSpPr>
          <p:nvPr>
            <p:ph type="title"/>
          </p:nvPr>
        </p:nvSpPr>
        <p:spPr>
          <a:xfrm>
            <a:off x="1305515" y="262302"/>
            <a:ext cx="8782556" cy="458788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318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50A0-5C26-CF48-B9CA-7D1428FB8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75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0049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21535-3929-9E27-A3F4-2FC8621D4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" y="0"/>
            <a:ext cx="12185628" cy="685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16DFD-19AB-58D0-9A33-1BDAEB9A5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2722" cy="9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39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 userDrawn="1"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1" y="6400800"/>
            <a:ext cx="12192000" cy="457201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>
              <a:solidFill>
                <a:schemeClr val="bg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239001" y="1525588"/>
            <a:ext cx="4571998" cy="41148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lang="en-US" sz="3600" b="1" kern="1200" cap="small" dirty="0">
                <a:solidFill>
                  <a:srgbClr val="490053"/>
                </a:solidFill>
                <a:effectLst/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627877-C713-41B7-87B6-E36A9E1D0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748DF7-70F7-019D-3C15-B285B41F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Extended Mission Review Dec 2023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1797CA1-85FF-C425-B8F6-CEB03225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3896DA-6C3F-7242-F152-979FFB30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27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10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8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599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F0F302-DF04-0A27-F644-F79BE481B5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DD020-CCF4-B582-59E6-FBB3A4F2CE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B02D23-617E-A9FC-9C52-5BCABC4A55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42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6D30E-F255-E8A9-1F35-950F22F1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EDE5B-89F6-2B90-D850-FC3D33A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C878EF-62E2-44D6-BC19-9772E2FA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2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140905"/>
            <a:ext cx="11430000" cy="3659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9" y="4869181"/>
            <a:ext cx="11430000" cy="1549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173A93-E86C-CCAC-6894-5B9F7AA0B43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69EE-F079-8FEE-2BC2-E1CC19F46D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6420B0-11AB-C29A-ED02-41AF6170C9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599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4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/>
              </a:rPr>
              <a:t>EMIT Extended Mission Review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881C0-2279-FEF0-D1FE-3F4E5E63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64B9F-FBCC-51EC-1C0E-C632532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95BC57-A188-6A09-01E1-F2488D6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11" descr="nasa_logo(132x109)-official">
            <a:extLst>
              <a:ext uri="{FF2B5EF4-FFF2-40B4-BE49-F238E27FC236}">
                <a16:creationId xmlns:a16="http://schemas.microsoft.com/office/drawing/2014/main" id="{1012A51B-5202-501B-473F-17F914C8E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33FAC30-F10B-DFB2-C100-D468299A6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A830-59B0-8E14-C34C-223740990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42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170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21535-3929-9E27-A3F4-2FC8621D4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" y="0"/>
            <a:ext cx="12185628" cy="685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16DFD-19AB-58D0-9A33-1BDAEB9A5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2722" cy="9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8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473" y="1140903"/>
            <a:ext cx="11997054" cy="36598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472" y="4869179"/>
            <a:ext cx="11997056" cy="15490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248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 userDrawn="1"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1" y="6400800"/>
            <a:ext cx="12192000" cy="457201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>
              <a:solidFill>
                <a:schemeClr val="bg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239001" y="1525588"/>
            <a:ext cx="4571998" cy="41148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lang="en-US" sz="3600" b="1" kern="1200" cap="small" dirty="0">
                <a:solidFill>
                  <a:srgbClr val="490053"/>
                </a:solidFill>
                <a:effectLst/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627877-C713-41B7-87B6-E36A9E1D0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748DF7-70F7-019D-3C15-B285B41F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1797CA1-85FF-C425-B8F6-CEB03225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3896DA-6C3F-7242-F152-979FFB30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03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11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8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599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F0F302-DF04-0A27-F644-F79BE481B5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DD020-CCF4-B582-59E6-FBB3A4F2CE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B02D23-617E-A9FC-9C52-5BCABC4A55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02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6D30E-F255-E8A9-1F35-950F22F1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EDE5B-89F6-2B90-D850-FC3D33A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C878EF-62E2-44D6-BC19-9772E2FA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70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140905"/>
            <a:ext cx="11430000" cy="3659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9" y="4869181"/>
            <a:ext cx="11430000" cy="1549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173A93-E86C-CCAC-6894-5B9F7AA0B43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69EE-F079-8FEE-2BC2-E1CC19F46D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6420B0-11AB-C29A-ED02-41AF6170C9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7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4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/>
              </a:rPr>
              <a:t>EMIT Extended Mission Review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881C0-2279-FEF0-D1FE-3F4E5E63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64B9F-FBCC-51EC-1C0E-C632532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95BC57-A188-6A09-01E1-F2488D6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11" descr="nasa_logo(132x109)-official">
            <a:extLst>
              <a:ext uri="{FF2B5EF4-FFF2-40B4-BE49-F238E27FC236}">
                <a16:creationId xmlns:a16="http://schemas.microsoft.com/office/drawing/2014/main" id="{1012A51B-5202-501B-473F-17F914C8E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33FAC30-F10B-DFB2-C100-D468299A6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A830-59B0-8E14-C34C-223740990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1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4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40" indent="-32004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80" indent="-274320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60" indent="-228600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80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16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3" y="177800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49217-D808-A342-B5E0-B0C7083D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EMIT ORR          February 22-23,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The technical data in this document is controlled under the U.S. Export Regulations, release to foreign persons may require an export authorization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73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21535-3929-9E27-A3F4-2FC8621D4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" y="0"/>
            <a:ext cx="12185628" cy="685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16DFD-19AB-58D0-9A33-1BDAEB9A5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2722" cy="9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7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 userDrawn="1"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239001" y="1525588"/>
            <a:ext cx="4571998" cy="41148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lang="en-US" sz="3600" b="1" kern="1200" cap="small" dirty="0">
                <a:solidFill>
                  <a:srgbClr val="490053"/>
                </a:solidFill>
                <a:effectLst/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/>
              <a:t>XX – Section Name</a:t>
            </a:r>
          </a:p>
          <a:p>
            <a:r>
              <a:rPr lang="en-US"/>
              <a:t>Name of Presenter </a:t>
            </a:r>
          </a:p>
          <a:p>
            <a:r>
              <a:rPr lang="en-US"/>
              <a:t>Role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817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7927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70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9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743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8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599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F0F302-DF04-0A27-F644-F79BE481B5F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DD020-CCF4-B582-59E6-FBB3A4F2CE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B02D23-617E-A9FC-9C52-5BCABC4A55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54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21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140905"/>
            <a:ext cx="11430000" cy="3659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9" y="4869181"/>
            <a:ext cx="11430000" cy="1549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173A93-E86C-CCAC-6894-5B9F7AA0B43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69EE-F079-8FEE-2BC2-E1CC19F46D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6420B0-11AB-C29A-ED02-41AF6170C9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08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4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600">
                <a:solidFill>
                  <a:srgbClr val="FFFFFF"/>
                </a:solidFill>
                <a:latin typeface="Arial"/>
                <a:cs typeface="Arial"/>
              </a:rPr>
              <a:t>EMIT Extended Mission Review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881C0-2279-FEF0-D1FE-3F4E5E63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64B9F-FBCC-51EC-1C0E-C632532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95BC57-A188-6A09-01E1-F2488D6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11" descr="nasa_logo(132x109)-official">
            <a:extLst>
              <a:ext uri="{FF2B5EF4-FFF2-40B4-BE49-F238E27FC236}">
                <a16:creationId xmlns:a16="http://schemas.microsoft.com/office/drawing/2014/main" id="{1012A51B-5202-501B-473F-17F914C8E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33FAC30-F10B-DFB2-C100-D468299A6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A830-59B0-8E14-C34C-223740990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4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EEFBAC51-1939-2B7E-DE39-58E8C7A5A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2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                            21 June 2023</a:t>
            </a:r>
          </a:p>
        </p:txBody>
      </p:sp>
    </p:spTree>
    <p:extLst>
      <p:ext uri="{BB962C8B-B14F-4D97-AF65-F5344CB8AC3E}">
        <p14:creationId xmlns:p14="http://schemas.microsoft.com/office/powerpoint/2010/main" val="363066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21535-3929-9E27-A3F4-2FC8621D4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" y="0"/>
            <a:ext cx="12185628" cy="685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16DFD-19AB-58D0-9A33-1BDAEB9A5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2722" cy="9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3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 userDrawn="1"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239001" y="1525588"/>
            <a:ext cx="4571998" cy="41148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lang="en-US" sz="3600" b="1" kern="1200" cap="small" dirty="0">
                <a:solidFill>
                  <a:srgbClr val="490053"/>
                </a:solidFill>
                <a:effectLst/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462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400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8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599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F0F302-DF04-0A27-F644-F79BE481B5F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DD020-CCF4-B582-59E6-FBB3A4F2CE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B02D23-617E-A9FC-9C52-5BCABC4A55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334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6D30E-F255-E8A9-1F35-950F22F1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EDE5B-89F6-2B90-D850-FC3D33A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C878EF-62E2-44D6-BC19-9772E2FA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9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2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2972F-0D2C-8A48-8203-1864BB73D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1570F-4031-264F-955E-17045BEB3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60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140905"/>
            <a:ext cx="11430000" cy="3659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9" y="4869181"/>
            <a:ext cx="11430000" cy="1549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173A93-E86C-CCAC-6894-5B9F7AA0B43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69EE-F079-8FEE-2BC2-E1CC19F46D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6420B0-11AB-C29A-ED02-41AF6170C9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15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4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/>
              </a:rPr>
              <a:t>EMIT Extended Mission Review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881C0-2279-FEF0-D1FE-3F4E5E63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Extended Mission Review Dec 2023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64B9F-FBCC-51EC-1C0E-C632532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95BC57-A188-6A09-01E1-F2488D6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11" descr="nasa_logo(132x109)-official">
            <a:extLst>
              <a:ext uri="{FF2B5EF4-FFF2-40B4-BE49-F238E27FC236}">
                <a16:creationId xmlns:a16="http://schemas.microsoft.com/office/drawing/2014/main" id="{1012A51B-5202-501B-473F-17F914C8E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33FAC30-F10B-DFB2-C100-D468299A6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A830-59B0-8E14-C34C-223740990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47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823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57801"/>
            <a:ext cx="8799207" cy="6659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09321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't use this one to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5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20" indent="-32002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40" indent="-274303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09" indent="-228585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11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08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68314" y="177801"/>
            <a:ext cx="7427415" cy="584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0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6467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4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0037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ext Driven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54186" y="362373"/>
            <a:ext cx="11083629" cy="333906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609628">
              <a:lnSpc>
                <a:spcPct val="100000"/>
              </a:lnSpc>
              <a:spcBef>
                <a:spcPts val="250"/>
              </a:spcBef>
              <a:buSzTx/>
              <a:buNone/>
              <a:defRPr b="1" i="0" spc="37">
                <a:solidFill>
                  <a:srgbClr val="EF2737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  <a:sym typeface="Inter Bold"/>
              </a:defRPr>
            </a:lvl1pPr>
          </a:lstStyle>
          <a:p>
            <a:r>
              <a:rPr dirty="0"/>
              <a:t>ENTER SUBTITLE HERE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553" y="6501131"/>
            <a:ext cx="158049" cy="1714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F0D901C-C506-0641-A5E0-759CF65206E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54186" y="827722"/>
            <a:ext cx="11083629" cy="578802"/>
          </a:xfrm>
          <a:prstGeom prst="rect">
            <a:avLst/>
          </a:prstGeom>
        </p:spPr>
        <p:txBody>
          <a:bodyPr lIns="121919" tIns="121919" rIns="121919" bIns="121919">
            <a:noAutofit/>
          </a:bodyPr>
          <a:lstStyle>
            <a:lvl1pPr marL="0" indent="0" defTabSz="258793">
              <a:lnSpc>
                <a:spcPct val="90000"/>
              </a:lnSpc>
              <a:buSzTx/>
              <a:buNone/>
              <a:defRPr sz="3000" b="1" spc="0">
                <a:latin typeface="+mn-lt"/>
                <a:ea typeface="+mn-ea"/>
                <a:cs typeface="+mn-cs"/>
                <a:sym typeface="Inter Extra Bold"/>
              </a:defRPr>
            </a:lvl1pPr>
          </a:lstStyle>
          <a:p>
            <a:r>
              <a:rPr dirty="0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3903523979"/>
      </p:ext>
    </p:extLst>
  </p:cSld>
  <p:clrMapOvr>
    <a:masterClrMapping/>
  </p:clrMapOvr>
  <p:transition spd="med"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155700"/>
            <a:ext cx="11785600" cy="5524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13409" y="262302"/>
            <a:ext cx="8760977" cy="458788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2422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0562-C4BE-4C00-8ED4-248D18F9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E2CD7-A94A-4A9D-99DF-13594CADFB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5B78D-BBFA-4944-BBD5-E07BE4D896B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81322D2C-F93F-38EC-79E1-205F5C722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2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                            7 August 2023</a:t>
            </a:r>
          </a:p>
        </p:txBody>
      </p:sp>
    </p:spTree>
    <p:extLst>
      <p:ext uri="{BB962C8B-B14F-4D97-AF65-F5344CB8AC3E}">
        <p14:creationId xmlns:p14="http://schemas.microsoft.com/office/powerpoint/2010/main" val="3341201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86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92114" y="1257300"/>
            <a:ext cx="11461751" cy="52445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4936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technical data in this document is controlled under the U.S. Export Regulations, release to foreign persons may require an export authorization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CC53C-1704-F047-AE71-04E5FFF4EE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EMIT 5/22/2023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1" y="1157681"/>
            <a:ext cx="5933440" cy="5260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2" y="1157681"/>
            <a:ext cx="5949314" cy="5260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240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974222" y="23922"/>
            <a:ext cx="9834459" cy="71596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26184" y="1135781"/>
            <a:ext cx="10856927" cy="514951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0253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93" y="254498"/>
            <a:ext cx="10974414" cy="428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8557" y="1047750"/>
            <a:ext cx="11014730" cy="35543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0735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9" cy="5285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34666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5" cy="5260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7467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5834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25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41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8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3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6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3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6" y="6044976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31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2" y="2954500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18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261761" indent="0" algn="ctr">
              <a:buNone/>
            </a:lvl2pPr>
            <a:lvl3pPr marL="523521" indent="0" algn="ctr">
              <a:buNone/>
            </a:lvl3pPr>
            <a:lvl4pPr marL="785282" indent="0" algn="ctr">
              <a:buNone/>
            </a:lvl4pPr>
            <a:lvl5pPr marL="1047042" indent="0" algn="ctr">
              <a:buNone/>
            </a:lvl5pPr>
            <a:lvl6pPr marL="1308803" indent="0" algn="ctr">
              <a:buNone/>
            </a:lvl6pPr>
            <a:lvl7pPr marL="1570562" indent="0" algn="ctr">
              <a:buNone/>
            </a:lvl7pPr>
            <a:lvl8pPr marL="1832323" indent="0" algn="ctr">
              <a:buNone/>
            </a:lvl8pPr>
            <a:lvl9pPr marL="2094083" indent="0" algn="ctr">
              <a:buNone/>
            </a:lvl9pPr>
          </a:lstStyle>
          <a:p>
            <a:r>
              <a:rPr lang="en-US"/>
              <a:t>XX – Section Name</a:t>
            </a:r>
          </a:p>
          <a:p>
            <a:r>
              <a:rPr lang="en-US"/>
              <a:t>Name of Presenter </a:t>
            </a:r>
          </a:p>
          <a:p>
            <a:r>
              <a:rPr lang="en-US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cap="small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1800" cap="small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176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5"/>
            <a:ext cx="9045967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32184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4" y="1600200"/>
            <a:ext cx="10871200" cy="4645536"/>
          </a:xfrm>
          <a:prstGeom prst="rect">
            <a:avLst/>
          </a:prstGeom>
        </p:spPr>
        <p:txBody>
          <a:bodyPr/>
          <a:lstStyle>
            <a:lvl1pPr marL="240030" indent="-240030">
              <a:spcBef>
                <a:spcPts val="0"/>
              </a:spcBef>
              <a:spcAft>
                <a:spcPts val="6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1800"/>
            </a:lvl1pPr>
            <a:lvl2pPr marL="480060" indent="-205740">
              <a:spcBef>
                <a:spcPts val="0"/>
              </a:spcBef>
              <a:spcAft>
                <a:spcPts val="600"/>
              </a:spcAft>
              <a:buSzPct val="80000"/>
              <a:buFont typeface="Lucida Grande"/>
              <a:buChar char="◼"/>
              <a:defRPr sz="1650"/>
            </a:lvl2pPr>
            <a:lvl3pPr marL="617220" indent="-171450">
              <a:spcBef>
                <a:spcPts val="0"/>
              </a:spcBef>
              <a:spcAft>
                <a:spcPts val="6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1500"/>
            </a:lvl3pPr>
            <a:lvl4pPr marL="822960">
              <a:spcBef>
                <a:spcPts val="0"/>
              </a:spcBef>
              <a:spcAft>
                <a:spcPts val="600"/>
              </a:spcAft>
              <a:buSzPct val="80000"/>
              <a:defRPr/>
            </a:lvl4pPr>
            <a:lvl5pPr marL="960120">
              <a:spcBef>
                <a:spcPts val="0"/>
              </a:spcBef>
              <a:spcAft>
                <a:spcPts val="6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/>
              <a:t>Click to add text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4" y="177800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100">
                <a:solidFill>
                  <a:srgbClr val="776C70"/>
                </a:solidFill>
              </a:defRPr>
            </a:lvl1pPr>
          </a:lstStyle>
          <a:p>
            <a:r>
              <a:rPr kumimoji="0"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151620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89F47A-5BC4-3F48-A2E0-3ECCA30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995" y="159816"/>
            <a:ext cx="8328804" cy="840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143001"/>
            <a:ext cx="11582400" cy="49831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32716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8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49996" y="45196"/>
            <a:ext cx="7306013" cy="825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6193" tIns="43096" rIns="86193" bIns="4309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269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206D-ECB1-41BC-894F-EDDD41A85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10050"/>
            <a:ext cx="9144000" cy="1198562"/>
          </a:xfrm>
        </p:spPr>
        <p:txBody>
          <a:bodyPr anchor="t">
            <a:normAutofit/>
          </a:bodyPr>
          <a:lstStyle>
            <a:lvl1pPr algn="ctr"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4E91C-AC56-481C-9D09-F8971ACC6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39975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60E632-D8BC-4539-B858-F86F62D3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1706" y="6492875"/>
            <a:ext cx="2743200" cy="365125"/>
          </a:xfrm>
        </p:spPr>
        <p:txBody>
          <a:bodyPr/>
          <a:lstStyle/>
          <a:p>
            <a:fld id="{7745B78D-BBFA-4944-BBD5-E07BE4D896B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5E979520-76EF-F29A-43A9-8590B23EC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1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</a:t>
            </a:r>
          </a:p>
          <a:p>
            <a:r>
              <a:rPr lang="en-US"/>
              <a:t>7 August 2023</a:t>
            </a:r>
          </a:p>
        </p:txBody>
      </p:sp>
    </p:spTree>
    <p:extLst>
      <p:ext uri="{BB962C8B-B14F-4D97-AF65-F5344CB8AC3E}">
        <p14:creationId xmlns:p14="http://schemas.microsoft.com/office/powerpoint/2010/main" val="3834497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EEFBAC51-1939-2B7E-DE39-58E8C7A5A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1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                            21 June 2023</a:t>
            </a:r>
          </a:p>
        </p:txBody>
      </p:sp>
    </p:spTree>
    <p:extLst>
      <p:ext uri="{BB962C8B-B14F-4D97-AF65-F5344CB8AC3E}">
        <p14:creationId xmlns:p14="http://schemas.microsoft.com/office/powerpoint/2010/main" val="5744954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3EC5EC-7C12-4338-BB50-8D04123BE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2" y="-8951"/>
            <a:ext cx="1219200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9DA88-7C7B-457C-B591-5A1F43420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C865-D9C6-4BF2-89F4-A00EDDF9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461-7A87-4D91-929C-30A4781A8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0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/>
              <a:t>SBG SRR/MDR                                                          28-30 Nov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30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33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57801"/>
            <a:ext cx="8799207" cy="6659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90685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't use this one to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5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20" indent="-32002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40" indent="-274303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09" indent="-228585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11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08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68314" y="177801"/>
            <a:ext cx="7427415" cy="584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0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98547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ext Driven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54186" y="362373"/>
            <a:ext cx="11083629" cy="333906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609628">
              <a:lnSpc>
                <a:spcPct val="100000"/>
              </a:lnSpc>
              <a:spcBef>
                <a:spcPts val="250"/>
              </a:spcBef>
              <a:buSzTx/>
              <a:buNone/>
              <a:defRPr b="1" i="0" spc="37">
                <a:solidFill>
                  <a:srgbClr val="EF2737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  <a:sym typeface="Inter Bold"/>
              </a:defRPr>
            </a:lvl1pPr>
          </a:lstStyle>
          <a:p>
            <a:r>
              <a:rPr dirty="0"/>
              <a:t>ENTER SUBTITLE HERE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553" y="6501131"/>
            <a:ext cx="158049" cy="1714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F0D901C-C506-0641-A5E0-759CF65206E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54186" y="827722"/>
            <a:ext cx="11083629" cy="578802"/>
          </a:xfrm>
          <a:prstGeom prst="rect">
            <a:avLst/>
          </a:prstGeom>
        </p:spPr>
        <p:txBody>
          <a:bodyPr lIns="121919" tIns="121919" rIns="121919" bIns="121919">
            <a:noAutofit/>
          </a:bodyPr>
          <a:lstStyle>
            <a:lvl1pPr marL="0" indent="0" defTabSz="258793">
              <a:lnSpc>
                <a:spcPct val="90000"/>
              </a:lnSpc>
              <a:buSzTx/>
              <a:buNone/>
              <a:defRPr sz="3000" b="1" spc="0">
                <a:latin typeface="+mn-lt"/>
                <a:ea typeface="+mn-ea"/>
                <a:cs typeface="+mn-cs"/>
                <a:sym typeface="Inter Extra Bold"/>
              </a:defRPr>
            </a:lvl1pPr>
          </a:lstStyle>
          <a:p>
            <a:r>
              <a:rPr dirty="0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666928958"/>
      </p:ext>
    </p:extLst>
  </p:cSld>
  <p:clrMapOvr>
    <a:masterClrMapping/>
  </p:clrMapOvr>
  <p:transition spd="med"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155700"/>
            <a:ext cx="11785600" cy="5524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13409" y="262302"/>
            <a:ext cx="8760977" cy="458788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5891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155700"/>
            <a:ext cx="11785600" cy="5524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13409" y="262302"/>
            <a:ext cx="8760977" cy="458788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715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81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3" y="57801"/>
            <a:ext cx="8799207" cy="6659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338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't use this one to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6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00" indent="-32000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00" indent="-274286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858" indent="-228570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143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001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/>
              <a:t>Click to add text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68314" y="177802"/>
            <a:ext cx="7427415" cy="584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0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8928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5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586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010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ext Driven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54187" y="362373"/>
            <a:ext cx="11083629" cy="333906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609590">
              <a:lnSpc>
                <a:spcPct val="100000"/>
              </a:lnSpc>
              <a:spcBef>
                <a:spcPts val="250"/>
              </a:spcBef>
              <a:buSzTx/>
              <a:buNone/>
              <a:defRPr b="1" i="0" spc="37">
                <a:solidFill>
                  <a:srgbClr val="EF2737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  <a:sym typeface="Inter Bold"/>
              </a:defRPr>
            </a:lvl1pPr>
          </a:lstStyle>
          <a:p>
            <a:r>
              <a:t>ENTER SUBTITLE HERE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553" y="6501131"/>
            <a:ext cx="158049" cy="1714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F0D901C-C506-0641-A5E0-759CF65206E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54187" y="827723"/>
            <a:ext cx="11083629" cy="578802"/>
          </a:xfrm>
          <a:prstGeom prst="rect">
            <a:avLst/>
          </a:prstGeom>
        </p:spPr>
        <p:txBody>
          <a:bodyPr lIns="121919" tIns="121919" rIns="121919" bIns="121919">
            <a:noAutofit/>
          </a:bodyPr>
          <a:lstStyle>
            <a:lvl1pPr marL="0" indent="0" defTabSz="258777">
              <a:lnSpc>
                <a:spcPct val="90000"/>
              </a:lnSpc>
              <a:buSzTx/>
              <a:buNone/>
              <a:defRPr sz="3000" b="1" spc="0">
                <a:latin typeface="+mn-lt"/>
                <a:ea typeface="+mn-ea"/>
                <a:cs typeface="+mn-cs"/>
                <a:sym typeface="Inter Extra Bold"/>
              </a:defRPr>
            </a:lvl1pPr>
          </a:lstStyle>
          <a:p>
            <a:r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3177650682"/>
      </p:ext>
    </p:extLst>
  </p:cSld>
  <p:clrMapOvr>
    <a:masterClrMapping/>
  </p:clrMapOvr>
  <p:transition spd="med"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>
            <a:spLocks noGrp="1"/>
          </p:cNvSpPr>
          <p:nvPr>
            <p:ph type="body" idx="1"/>
          </p:nvPr>
        </p:nvSpPr>
        <p:spPr>
          <a:xfrm>
            <a:off x="203201" y="1155702"/>
            <a:ext cx="11785600" cy="50907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15" lvl="0" indent="-380929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229" lvl="1" indent="-35553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343" lvl="2" indent="-34283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marL="1828458" lvl="3" indent="-330138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4pPr>
            <a:lvl5pPr marL="2285573" lvl="4" indent="-330138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▫"/>
              <a:defRPr sz="1600"/>
            </a:lvl5pPr>
            <a:lvl6pPr marL="2742687" lvl="5" indent="-34283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199801" lvl="6" indent="-34283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6915" lvl="7" indent="-34283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029" lvl="8" indent="-34283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1727201" y="262302"/>
            <a:ext cx="7416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sldNum" idx="12"/>
          </p:nvPr>
        </p:nvSpPr>
        <p:spPr>
          <a:xfrm>
            <a:off x="9227976" y="649287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644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4E3A76E-C717-AD43-956D-0C492F2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17" y="6533442"/>
            <a:ext cx="2435726" cy="3245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064" y="1115736"/>
            <a:ext cx="11446136" cy="52850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185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155700"/>
            <a:ext cx="11785600" cy="5524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13409" y="262302"/>
            <a:ext cx="8760977" cy="458788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1845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0562-C4BE-4C00-8ED4-248D18F9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E2CD7-A94A-4A9D-99DF-13594CADFB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5B78D-BBFA-4944-BBD5-E07BE4D896B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81322D2C-F93F-38EC-79E1-205F5C722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2"/>
            <a:ext cx="2435726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SBG VSWIR Science &amp; Applications                             7 August 2023</a:t>
            </a:r>
          </a:p>
        </p:txBody>
      </p:sp>
    </p:spTree>
    <p:extLst>
      <p:ext uri="{BB962C8B-B14F-4D97-AF65-F5344CB8AC3E}">
        <p14:creationId xmlns:p14="http://schemas.microsoft.com/office/powerpoint/2010/main" val="275480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8.xml"/><Relationship Id="rId9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2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10" Type="http://schemas.openxmlformats.org/officeDocument/2006/relationships/image" Target="../media/image21.emf"/><Relationship Id="rId4" Type="http://schemas.openxmlformats.org/officeDocument/2006/relationships/slideLayout" Target="../slideLayouts/slideLayout141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66.xml"/><Relationship Id="rId34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36" Type="http://schemas.openxmlformats.org/officeDocument/2006/relationships/theme" Target="../theme/theme17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Relationship Id="rId30" Type="http://schemas.openxmlformats.org/officeDocument/2006/relationships/slideLayout" Target="../slideLayouts/slideLayout175.xml"/><Relationship Id="rId35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1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" y="1142448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800" marR="0" lvl="0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700" marR="0" lvl="1" indent="-2286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800" marR="0" lvl="2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3000" marR="0" lvl="3" indent="-1651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100" marR="0" lvl="4" indent="-177800" algn="l" defTabSz="8620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1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4" r:id="rId5"/>
    <p:sldLayoutId id="2147483706" r:id="rId6"/>
    <p:sldLayoutId id="2147483814" r:id="rId7"/>
    <p:sldLayoutId id="2147483816" r:id="rId8"/>
    <p:sldLayoutId id="2147483925" r:id="rId9"/>
    <p:sldLayoutId id="2147483926" r:id="rId10"/>
    <p:sldLayoutId id="2147483948" r:id="rId11"/>
    <p:sldLayoutId id="2147484023" r:id="rId12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700" marR="0" indent="-2286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8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marR="0" indent="-1651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100" marR="0" indent="-177800" algn="l" defTabSz="862013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4" y="1046079"/>
            <a:ext cx="11997055" cy="51359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789" marR="0" lvl="0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667" marR="0" lvl="1" indent="-228585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749" marR="0" lvl="2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2929" marR="0" lvl="3" indent="-165090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011" marR="0" lvl="4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" y="41772"/>
            <a:ext cx="1022970" cy="8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918455"/>
            <a:ext cx="12191999" cy="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5" y="6770763"/>
            <a:ext cx="12191999" cy="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6411967-18A9-4EBF-9109-016B263199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3219" y="43350"/>
            <a:ext cx="1004749" cy="84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1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99" r:id="rId5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78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667" marR="0" indent="-228585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74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2929" marR="0" indent="-165090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011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2989" indent="-228585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292" indent="-228585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595" indent="-228585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897" indent="-228585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3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5" y="1046079"/>
            <a:ext cx="11997055" cy="51359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777" marR="0" lvl="0" indent="-177777" algn="l" defTabSz="861906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635" marR="0" lvl="1" indent="-228570" algn="l" defTabSz="861906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699" marR="0" lvl="2" indent="-177777" algn="l" defTabSz="861906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2858" marR="0" lvl="3" indent="-165079" algn="l" defTabSz="861906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4922" marR="0" lvl="4" indent="-177777" algn="l" defTabSz="861906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" y="41773"/>
            <a:ext cx="1022970" cy="8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918456"/>
            <a:ext cx="12191999" cy="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4" y="6770763"/>
            <a:ext cx="12191999" cy="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6411967-18A9-4EBF-9109-016B263199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3219" y="43350"/>
            <a:ext cx="1004749" cy="84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54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6" r:id="rId8"/>
    <p:sldLayoutId id="2147484417" r:id="rId9"/>
    <p:sldLayoutId id="2147484418" r:id="rId10"/>
    <p:sldLayoutId id="2147484419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777" marR="0" indent="-177777" algn="l" defTabSz="861906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635" marR="0" indent="-228570" algn="l" defTabSz="861906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699" marR="0" indent="-177777" algn="l" defTabSz="861906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2858" marR="0" indent="-165079" algn="l" defTabSz="861906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4922" marR="0" indent="-177777" algn="l" defTabSz="861906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2858" indent="-22857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144" indent="-22857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430" indent="-22857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715" indent="-22857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84184" y="6486735"/>
            <a:ext cx="9739618" cy="301566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4" y="1142449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789" marR="0" lvl="0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667" marR="0" lvl="1" indent="-228585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749" marR="0" lvl="2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2929" marR="0" lvl="3" indent="-165090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011" marR="0" lvl="4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469" y="6497788"/>
            <a:ext cx="870060" cy="293716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6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78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667" marR="0" indent="-228585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74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2929" marR="0" indent="-165090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011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2989" indent="-228585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292" indent="-228585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595" indent="-228585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897" indent="-228585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3AADC8D-2276-CE6D-7F68-D87E713946B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8231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89" y="129513"/>
            <a:ext cx="9422753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5" y="1142451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33342" marR="0" lvl="0" indent="-133342" algn="l" defTabSz="64647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133342" marR="0" lvl="1" indent="-133342" algn="l" defTabSz="64647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33342" marR="0" lvl="2" indent="-133342" algn="l" defTabSz="64647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3342" marR="0" lvl="3" indent="-133342" algn="l" defTabSz="64647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33342" marR="0" lvl="4" indent="-133342" algn="l" defTabSz="64647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A logo with white text and red and blue circle&#10;&#10;Description automatically generated">
            <a:extLst>
              <a:ext uri="{FF2B5EF4-FFF2-40B4-BE49-F238E27FC236}">
                <a16:creationId xmlns:a16="http://schemas.microsoft.com/office/drawing/2014/main" id="{06578B10-AA13-A7CE-9137-866EF8DE8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60"/>
            <a:ext cx="1011753" cy="845203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B1668BB-15B2-6836-C4CA-6AD19E03F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806"/>
          <a:stretch/>
        </p:blipFill>
        <p:spPr>
          <a:xfrm>
            <a:off x="10542" y="6372227"/>
            <a:ext cx="12074084" cy="182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CAD7C617-B584-8D2D-B3B3-232D761F9B9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1465" y="6246725"/>
            <a:ext cx="560070" cy="5600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417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  <p:sldLayoutId id="2147484484" r:id="rId13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33342" marR="0" indent="-133342" algn="l" defTabSz="64647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390501" marR="0" indent="-171439" algn="l" defTabSz="64647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609562" marR="0" indent="-133342" algn="l" defTabSz="64647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857196" marR="0" indent="-123817" algn="l" defTabSz="64647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076258" marR="0" indent="-133342" algn="l" defTabSz="64647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577241" indent="-171439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2969" indent="-171439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696" indent="-171439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423" indent="-171439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239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9720" y="6400800"/>
            <a:ext cx="655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latin typeface="+mn-lt"/>
              </a:defRPr>
            </a:lvl1pPr>
          </a:lstStyle>
          <a:p>
            <a:r>
              <a:rPr lang="en-US" dirty="0"/>
              <a:t> </a:t>
            </a:r>
            <a:fld id="{6AD96DB6-DD10-4513-BB72-D4CC0A409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JPL_RedBlack_rgb_stacked_5in_1606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1091"/>
            <a:ext cx="1640153" cy="95658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612080" y="1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MDL</a:t>
            </a:r>
          </a:p>
        </p:txBody>
      </p:sp>
    </p:spTree>
    <p:extLst>
      <p:ext uri="{BB962C8B-B14F-4D97-AF65-F5344CB8AC3E}">
        <p14:creationId xmlns:p14="http://schemas.microsoft.com/office/powerpoint/2010/main" val="403664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2" r:id="rId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en-US"/>
              <a:t>For NASA internal use only.</a:t>
            </a:r>
            <a:endParaRPr lang="en-US" altLang="en-US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64B65FA4-4751-2B40-9C77-2FF8A95F8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175" y="137869"/>
            <a:ext cx="9550586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A62D5-0F86-5143-3643-EBAB0E42299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08DFA-813C-0FF5-6E58-31333D7CC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44510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78757-B3F9-AD09-5FEF-579E37377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411312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FBDA-ED6D-F0D8-4041-08A5856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097280"/>
            <a:ext cx="114300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48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hf hdr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800" b="1" kern="1200">
          <a:solidFill>
            <a:srgbClr val="007DBF"/>
          </a:solidFill>
          <a:latin typeface="+mj-lt"/>
          <a:ea typeface="+mj-ea"/>
          <a:cs typeface="Arial"/>
        </a:defRPr>
      </a:lvl1pPr>
    </p:titleStyle>
    <p:bodyStyle>
      <a:lvl1pPr marL="228600" marR="0" indent="-228600" algn="l" defTabSz="646510" rtl="0" eaLnBrk="1" fontAlgn="base" latinLnBrk="0" hangingPunct="1">
        <a:lnSpc>
          <a:spcPct val="90000"/>
        </a:lnSpc>
        <a:spcBef>
          <a:spcPts val="250"/>
        </a:spcBef>
        <a:spcAft>
          <a:spcPts val="25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57200" marR="0" indent="-228600" algn="l" defTabSz="646510" rtl="0" eaLnBrk="1" fontAlgn="base" latinLnBrk="0" hangingPunct="1">
        <a:lnSpc>
          <a:spcPct val="90000"/>
        </a:lnSpc>
        <a:spcBef>
          <a:spcPts val="200"/>
        </a:spcBef>
        <a:spcAft>
          <a:spcPct val="0"/>
        </a:spcAft>
        <a:buClrTx/>
        <a:buSzPct val="100000"/>
        <a:buFontTx/>
        <a:buChar char="–"/>
        <a:tabLst/>
        <a:defRPr kumimoji="0" sz="1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85800" marR="0" indent="-228600" algn="l" defTabSz="646510" rtl="0" eaLnBrk="1" fontAlgn="base" latinLnBrk="0" hangingPunct="1">
        <a:lnSpc>
          <a:spcPct val="90000"/>
        </a:lnSpc>
        <a:spcBef>
          <a:spcPts val="1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914400" marR="0" indent="-228600" algn="l" defTabSz="646510" rtl="0" eaLnBrk="1" fontAlgn="base" latinLnBrk="0" hangingPunct="1">
        <a:lnSpc>
          <a:spcPct val="90000"/>
        </a:lnSpc>
        <a:spcBef>
          <a:spcPts val="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143000" marR="0" indent="-22860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1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239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9720" y="6400800"/>
            <a:ext cx="655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latin typeface="+mn-lt"/>
              </a:defRPr>
            </a:lvl1pPr>
          </a:lstStyle>
          <a:p>
            <a:r>
              <a:rPr lang="en-US" dirty="0"/>
              <a:t> </a:t>
            </a:r>
            <a:fld id="{6AD96DB6-DD10-4513-BB72-D4CC0A409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JPL_RedBlack_rgb_stacked_5in_160601.eps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1091"/>
            <a:ext cx="1640153" cy="95658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612080" y="1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MDL</a:t>
            </a:r>
          </a:p>
        </p:txBody>
      </p:sp>
    </p:spTree>
    <p:extLst>
      <p:ext uri="{BB962C8B-B14F-4D97-AF65-F5344CB8AC3E}">
        <p14:creationId xmlns:p14="http://schemas.microsoft.com/office/powerpoint/2010/main" val="138689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7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1">
                <a:lumMod val="5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7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  <p:sldLayoutId id="2147484640" r:id="rId12"/>
    <p:sldLayoutId id="2147484641" r:id="rId13"/>
    <p:sldLayoutId id="2147484642" r:id="rId14"/>
    <p:sldLayoutId id="2147484643" r:id="rId15"/>
    <p:sldLayoutId id="2147484644" r:id="rId16"/>
    <p:sldLayoutId id="2147484645" r:id="rId17"/>
    <p:sldLayoutId id="2147484646" r:id="rId18"/>
    <p:sldLayoutId id="2147484647" r:id="rId19"/>
    <p:sldLayoutId id="2147484648" r:id="rId20"/>
    <p:sldLayoutId id="2147484649" r:id="rId21"/>
    <p:sldLayoutId id="2147484650" r:id="rId22"/>
    <p:sldLayoutId id="2147484651" r:id="rId23"/>
    <p:sldLayoutId id="2147484652" r:id="rId24"/>
    <p:sldLayoutId id="2147484653" r:id="rId25"/>
    <p:sldLayoutId id="2147484654" r:id="rId26"/>
    <p:sldLayoutId id="2147484655" r:id="rId27"/>
    <p:sldLayoutId id="2147484656" r:id="rId28"/>
    <p:sldLayoutId id="2147484657" r:id="rId29"/>
    <p:sldLayoutId id="2147484658" r:id="rId30"/>
    <p:sldLayoutId id="2147484659" r:id="rId31"/>
    <p:sldLayoutId id="2147484660" r:id="rId32"/>
    <p:sldLayoutId id="2147484661" r:id="rId33"/>
    <p:sldLayoutId id="2147484662" r:id="rId34"/>
    <p:sldLayoutId id="2147484663" r:id="rId35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4" y="1046079"/>
            <a:ext cx="11997055" cy="51359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789" marR="0" lvl="0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667" marR="0" lvl="1" indent="-228585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749" marR="0" lvl="2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2929" marR="0" lvl="3" indent="-165090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011" marR="0" lvl="4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" y="41772"/>
            <a:ext cx="1022970" cy="8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918455"/>
            <a:ext cx="12191999" cy="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5" y="6770763"/>
            <a:ext cx="12191999" cy="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6411967-18A9-4EBF-9109-016B263199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3219" y="43350"/>
            <a:ext cx="1004749" cy="84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03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900" r:id="rId5"/>
    <p:sldLayoutId id="2147483906" r:id="rId6"/>
    <p:sldLayoutId id="2147483907" r:id="rId7"/>
    <p:sldLayoutId id="2147483908" r:id="rId8"/>
    <p:sldLayoutId id="2147483910" r:id="rId9"/>
    <p:sldLayoutId id="2147484038" r:id="rId10"/>
    <p:sldLayoutId id="2147484039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78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667" marR="0" indent="-228585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74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2929" marR="0" indent="-165090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011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2989" indent="-228585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292" indent="-228585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595" indent="-228585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897" indent="-228585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4" y="1046079"/>
            <a:ext cx="11997055" cy="51359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789" marR="0" lvl="0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667" marR="0" lvl="1" indent="-228585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749" marR="0" lvl="2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2929" marR="0" lvl="3" indent="-165090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011" marR="0" lvl="4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" y="41772"/>
            <a:ext cx="1022970" cy="8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918455"/>
            <a:ext cx="12191999" cy="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5" y="6770763"/>
            <a:ext cx="12191999" cy="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23" r:id="rId6"/>
    <p:sldLayoutId id="2147483924" r:id="rId7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78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667" marR="0" indent="-228585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74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2929" marR="0" indent="-165090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011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2989" indent="-228585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292" indent="-228585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595" indent="-228585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897" indent="-228585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64B65FA4-4751-2B40-9C77-2FF8A95F8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Extended Mission Review Dec 2023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41" y="137869"/>
            <a:ext cx="8961120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A62D5-0F86-5143-3643-EBAB0E42299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08DFA-813C-0FF5-6E58-31333D7CC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44510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78757-B3F9-AD09-5FEF-579E37377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411312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FBDA-ED6D-F0D8-4041-08A5856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097280"/>
            <a:ext cx="114300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26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</p:sldLayoutIdLst>
  <p:hf hdr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800" b="1" kern="1200">
          <a:solidFill>
            <a:srgbClr val="007DBF"/>
          </a:solidFill>
          <a:latin typeface="+mj-lt"/>
          <a:ea typeface="+mj-ea"/>
          <a:cs typeface="Arial"/>
        </a:defRPr>
      </a:lvl1pPr>
    </p:titleStyle>
    <p:bodyStyle>
      <a:lvl1pPr marL="228600" marR="0" indent="-228600" algn="l" defTabSz="646510" rtl="0" eaLnBrk="1" fontAlgn="base" latinLnBrk="0" hangingPunct="1">
        <a:lnSpc>
          <a:spcPct val="90000"/>
        </a:lnSpc>
        <a:spcBef>
          <a:spcPts val="250"/>
        </a:spcBef>
        <a:spcAft>
          <a:spcPts val="25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57200" marR="0" indent="-228600" algn="l" defTabSz="646510" rtl="0" eaLnBrk="1" fontAlgn="base" latinLnBrk="0" hangingPunct="1">
        <a:lnSpc>
          <a:spcPct val="90000"/>
        </a:lnSpc>
        <a:spcBef>
          <a:spcPts val="200"/>
        </a:spcBef>
        <a:spcAft>
          <a:spcPct val="0"/>
        </a:spcAft>
        <a:buClrTx/>
        <a:buSzPct val="100000"/>
        <a:buFontTx/>
        <a:buChar char="–"/>
        <a:tabLst/>
        <a:defRPr kumimoji="0" sz="1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85800" marR="0" indent="-228600" algn="l" defTabSz="646510" rtl="0" eaLnBrk="1" fontAlgn="base" latinLnBrk="0" hangingPunct="1">
        <a:lnSpc>
          <a:spcPct val="90000"/>
        </a:lnSpc>
        <a:spcBef>
          <a:spcPts val="1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914400" marR="0" indent="-228600" algn="l" defTabSz="646510" rtl="0" eaLnBrk="1" fontAlgn="base" latinLnBrk="0" hangingPunct="1">
        <a:lnSpc>
          <a:spcPct val="90000"/>
        </a:lnSpc>
        <a:spcBef>
          <a:spcPts val="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143000" marR="0" indent="-22860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1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64B65FA4-4751-2B40-9C77-2FF8A95F8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Extended Mission Review Dec 2023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41" y="137869"/>
            <a:ext cx="8961120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A62D5-0F86-5143-3643-EBAB0E42299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08DFA-813C-0FF5-6E58-31333D7CC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44510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78757-B3F9-AD09-5FEF-579E37377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411312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FBDA-ED6D-F0D8-4041-08A5856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097280"/>
            <a:ext cx="114300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64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</p:sldLayoutIdLst>
  <p:hf hdr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800" b="1" kern="1200">
          <a:solidFill>
            <a:srgbClr val="007DBF"/>
          </a:solidFill>
          <a:latin typeface="+mj-lt"/>
          <a:ea typeface="+mj-ea"/>
          <a:cs typeface="Arial"/>
        </a:defRPr>
      </a:lvl1pPr>
    </p:titleStyle>
    <p:bodyStyle>
      <a:lvl1pPr marL="228600" marR="0" indent="-228600" algn="l" defTabSz="646510" rtl="0" eaLnBrk="1" fontAlgn="base" latinLnBrk="0" hangingPunct="1">
        <a:lnSpc>
          <a:spcPct val="90000"/>
        </a:lnSpc>
        <a:spcBef>
          <a:spcPts val="250"/>
        </a:spcBef>
        <a:spcAft>
          <a:spcPts val="25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57200" marR="0" indent="-228600" algn="l" defTabSz="646510" rtl="0" eaLnBrk="1" fontAlgn="base" latinLnBrk="0" hangingPunct="1">
        <a:lnSpc>
          <a:spcPct val="90000"/>
        </a:lnSpc>
        <a:spcBef>
          <a:spcPts val="200"/>
        </a:spcBef>
        <a:spcAft>
          <a:spcPct val="0"/>
        </a:spcAft>
        <a:buClrTx/>
        <a:buSzPct val="100000"/>
        <a:buFontTx/>
        <a:buChar char="–"/>
        <a:tabLst/>
        <a:defRPr kumimoji="0" sz="1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85800" marR="0" indent="-228600" algn="l" defTabSz="646510" rtl="0" eaLnBrk="1" fontAlgn="base" latinLnBrk="0" hangingPunct="1">
        <a:lnSpc>
          <a:spcPct val="90000"/>
        </a:lnSpc>
        <a:spcBef>
          <a:spcPts val="1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914400" marR="0" indent="-228600" algn="l" defTabSz="646510" rtl="0" eaLnBrk="1" fontAlgn="base" latinLnBrk="0" hangingPunct="1">
        <a:lnSpc>
          <a:spcPct val="90000"/>
        </a:lnSpc>
        <a:spcBef>
          <a:spcPts val="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143000" marR="0" indent="-22860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1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38" y="137869"/>
            <a:ext cx="10291875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8" y="543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DA62D5-0F86-5143-3643-EBAB0E42299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822" y="15540"/>
            <a:ext cx="871069" cy="871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08DFA-813C-0FF5-6E58-31333D7CC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44510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FBDA-ED6D-F0D8-4041-08A5856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097280"/>
            <a:ext cx="114300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662EE2-5CB5-434D-A722-BD37DE6E74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807785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10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95" r:id="rId8"/>
  </p:sldLayoutIdLst>
  <p:hf hdr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228600" marR="0" indent="-228600" algn="l" defTabSz="646510" rtl="0" eaLnBrk="1" fontAlgn="base" latinLnBrk="0" hangingPunct="1">
        <a:lnSpc>
          <a:spcPct val="90000"/>
        </a:lnSpc>
        <a:spcBef>
          <a:spcPts val="250"/>
        </a:spcBef>
        <a:spcAft>
          <a:spcPts val="25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57200" marR="0" indent="-228600" algn="l" defTabSz="646510" rtl="0" eaLnBrk="1" fontAlgn="base" latinLnBrk="0" hangingPunct="1">
        <a:lnSpc>
          <a:spcPct val="90000"/>
        </a:lnSpc>
        <a:spcBef>
          <a:spcPts val="200"/>
        </a:spcBef>
        <a:spcAft>
          <a:spcPct val="0"/>
        </a:spcAft>
        <a:buClrTx/>
        <a:buSzPct val="100000"/>
        <a:buFontTx/>
        <a:buChar char="–"/>
        <a:tabLst/>
        <a:defRPr kumimoji="0" sz="1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85800" marR="0" indent="-228600" algn="l" defTabSz="646510" rtl="0" eaLnBrk="1" fontAlgn="base" latinLnBrk="0" hangingPunct="1">
        <a:lnSpc>
          <a:spcPct val="90000"/>
        </a:lnSpc>
        <a:spcBef>
          <a:spcPts val="1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914400" marR="0" indent="-228600" algn="l" defTabSz="646510" rtl="0" eaLnBrk="1" fontAlgn="base" latinLnBrk="0" hangingPunct="1">
        <a:lnSpc>
          <a:spcPct val="90000"/>
        </a:lnSpc>
        <a:spcBef>
          <a:spcPts val="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143000" marR="0" indent="-22860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1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69" y="137869"/>
            <a:ext cx="9659744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8" y="543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62569" y="2474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A62D5-0F86-5143-3643-EBAB0E42299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822" y="15540"/>
            <a:ext cx="871069" cy="871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08DFA-813C-0FF5-6E58-31333D7CC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44510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FBDA-ED6D-F0D8-4041-08A5856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097280"/>
            <a:ext cx="114300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662EE2-5CB5-434D-A722-BD37DE6E74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807785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86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</p:sldLayoutIdLst>
  <p:hf hdr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228600" marR="0" indent="-228600" algn="l" defTabSz="646510" rtl="0" eaLnBrk="1" fontAlgn="base" latinLnBrk="0" hangingPunct="1">
        <a:lnSpc>
          <a:spcPct val="90000"/>
        </a:lnSpc>
        <a:spcBef>
          <a:spcPts val="250"/>
        </a:spcBef>
        <a:spcAft>
          <a:spcPts val="25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57200" marR="0" indent="-228600" algn="l" defTabSz="646510" rtl="0" eaLnBrk="1" fontAlgn="base" latinLnBrk="0" hangingPunct="1">
        <a:lnSpc>
          <a:spcPct val="90000"/>
        </a:lnSpc>
        <a:spcBef>
          <a:spcPts val="200"/>
        </a:spcBef>
        <a:spcAft>
          <a:spcPct val="0"/>
        </a:spcAft>
        <a:buClrTx/>
        <a:buSzPct val="100000"/>
        <a:buFontTx/>
        <a:buChar char="–"/>
        <a:tabLst/>
        <a:defRPr kumimoji="0" sz="1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85800" marR="0" indent="-228600" algn="l" defTabSz="646510" rtl="0" eaLnBrk="1" fontAlgn="base" latinLnBrk="0" hangingPunct="1">
        <a:lnSpc>
          <a:spcPct val="90000"/>
        </a:lnSpc>
        <a:spcBef>
          <a:spcPts val="1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914400" marR="0" indent="-228600" algn="l" defTabSz="646510" rtl="0" eaLnBrk="1" fontAlgn="base" latinLnBrk="0" hangingPunct="1">
        <a:lnSpc>
          <a:spcPct val="90000"/>
        </a:lnSpc>
        <a:spcBef>
          <a:spcPts val="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143000" marR="0" indent="-22860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1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4" y="1046079"/>
            <a:ext cx="11997055" cy="51359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789" marR="0" lvl="0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667" marR="0" lvl="1" indent="-228585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749" marR="0" lvl="2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2929" marR="0" lvl="3" indent="-165090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011" marR="0" lvl="4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" y="41772"/>
            <a:ext cx="1022970" cy="8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918455"/>
            <a:ext cx="12191999" cy="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5" y="6770763"/>
            <a:ext cx="12191999" cy="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6411967-18A9-4EBF-9109-016B263199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3219" y="43350"/>
            <a:ext cx="1004749" cy="84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36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78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667" marR="0" indent="-228585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74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2929" marR="0" indent="-165090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011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2989" indent="-228585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292" indent="-228585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595" indent="-228585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897" indent="-228585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3AADC8D-2276-CE6D-7F68-D87E713946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8231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87" y="129513"/>
            <a:ext cx="9422753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4" y="1142450"/>
            <a:ext cx="11997055" cy="525468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33350" marR="0" lvl="0" indent="-133350" algn="l" defTabSz="64651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133350" marR="0" lvl="1" indent="-133350" algn="l" defTabSz="64651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33350" marR="0" lvl="2" indent="-133350" algn="l" defTabSz="64651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3350" marR="0" lvl="3" indent="-133350" algn="l" defTabSz="64651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33350" marR="0" lvl="4" indent="-133350" algn="l" defTabSz="64651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A logo with white text and red and blue circle&#10;&#10;Description automatically generated">
            <a:extLst>
              <a:ext uri="{FF2B5EF4-FFF2-40B4-BE49-F238E27FC236}">
                <a16:creationId xmlns:a16="http://schemas.microsoft.com/office/drawing/2014/main" id="{06578B10-AA13-A7CE-9137-866EF8DE8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9"/>
            <a:ext cx="1011753" cy="845203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B1668BB-15B2-6836-C4CA-6AD19E03F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806"/>
          <a:stretch/>
        </p:blipFill>
        <p:spPr>
          <a:xfrm>
            <a:off x="10542" y="6372225"/>
            <a:ext cx="12074084" cy="182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CAD7C617-B584-8D2D-B3B3-232D761F9B9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1465" y="6246725"/>
            <a:ext cx="560070" cy="5600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668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33350" marR="0" indent="-13335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390525" marR="0" indent="-17145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609600" marR="0" indent="-13335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857250" marR="0" indent="-123825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076325" marR="0" indent="-13335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microsoft.com/office/2018/10/relationships/comments" Target="../comments/modernComment_7FB4783F_D6D37979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56056F-3642-4A75-9FA6-3E5C21AABF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4270" y="75726"/>
            <a:ext cx="10396728" cy="591344"/>
          </a:xfrm>
        </p:spPr>
        <p:txBody>
          <a:bodyPr>
            <a:noAutofit/>
          </a:bodyPr>
          <a:lstStyle/>
          <a:p>
            <a:pPr algn="ctr"/>
            <a:r>
              <a:rPr lang="en-US" sz="3200" err="1">
                <a:solidFill>
                  <a:schemeClr val="bg1"/>
                </a:solidFill>
                <a:latin typeface="Arial"/>
                <a:ea typeface="Arial Narrow" charset="0"/>
                <a:cs typeface="Arial"/>
              </a:rPr>
              <a:t>SBG</a:t>
            </a:r>
            <a:r>
              <a:rPr lang="en-US" sz="3200">
                <a:solidFill>
                  <a:schemeClr val="bg1"/>
                </a:solidFill>
                <a:latin typeface="Arial"/>
                <a:ea typeface="Arial Narrow" charset="0"/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rial"/>
                <a:ea typeface="Arial Narrow" charset="0"/>
                <a:cs typeface="Arial"/>
              </a:rPr>
              <a:t>VSWIR</a:t>
            </a:r>
            <a:r>
              <a:rPr lang="en-US" sz="3200">
                <a:solidFill>
                  <a:schemeClr val="bg1"/>
                </a:solidFill>
                <a:latin typeface="Arial"/>
                <a:ea typeface="Arial Narrow" charset="0"/>
                <a:cs typeface="Arial"/>
              </a:rPr>
              <a:t> Imaging Spectroscopy Addresses Key Identified Decadal Survey Objectives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98ADD-4F93-81F9-BF99-C5F5973FBEAF}"/>
              </a:ext>
            </a:extLst>
          </p:cNvPr>
          <p:cNvSpPr txBox="1"/>
          <p:nvPr/>
        </p:nvSpPr>
        <p:spPr>
          <a:xfrm>
            <a:off x="6853465" y="1194874"/>
            <a:ext cx="2641965" cy="221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28575" tIns="14288" rIns="28575" bIns="14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Coastal and Aquatic Ecosystems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F9604-559C-2CE1-81D8-C7593EB1F47D}"/>
              </a:ext>
            </a:extLst>
          </p:cNvPr>
          <p:cNvSpPr txBox="1"/>
          <p:nvPr/>
        </p:nvSpPr>
        <p:spPr>
          <a:xfrm>
            <a:off x="9495430" y="1194875"/>
            <a:ext cx="1955568" cy="221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28575" tIns="14288" rIns="28575" bIns="14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Terrestrial Ecosystems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517BF8-704B-2AC2-0756-E3CB2A0BA712}"/>
              </a:ext>
            </a:extLst>
          </p:cNvPr>
          <p:cNvSpPr txBox="1"/>
          <p:nvPr/>
        </p:nvSpPr>
        <p:spPr>
          <a:xfrm>
            <a:off x="9545883" y="3910960"/>
            <a:ext cx="2108298" cy="221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28575" tIns="14288" rIns="28575" bIns="14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Geology and Minerals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84544-2ACA-3E2A-CB6B-1E0F2D7F0CA0}"/>
              </a:ext>
            </a:extLst>
          </p:cNvPr>
          <p:cNvSpPr txBox="1"/>
          <p:nvPr/>
        </p:nvSpPr>
        <p:spPr>
          <a:xfrm>
            <a:off x="6890390" y="3910960"/>
            <a:ext cx="2340470" cy="221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28575" tIns="14288" rIns="28575" bIns="14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Hydrology Snow and 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F5DB43-C150-74AD-8495-0C5149882EF1}"/>
              </a:ext>
            </a:extLst>
          </p:cNvPr>
          <p:cNvSpPr txBox="1"/>
          <p:nvPr/>
        </p:nvSpPr>
        <p:spPr>
          <a:xfrm>
            <a:off x="338328" y="1194874"/>
            <a:ext cx="6410205" cy="5199501"/>
          </a:xfrm>
          <a:prstGeom prst="rect">
            <a:avLst/>
          </a:prstGeom>
          <a:noFill/>
        </p:spPr>
        <p:txBody>
          <a:bodyPr wrap="square" lIns="28575" tIns="14288" rIns="28575" bIns="14288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ECOSYSTEMS AND NATURAL RESOURCES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E-1.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structure, function, and biodiversity of Earth’s ecosystems, and how and why are they changing in time and space?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E-2.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fluxes of carbon, water, nutrients, and energy between ecosystems and the atmosphere, the ocean, and the solid Earth, and how and why are they changing?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E-3.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Fluxes within ecosystems. What are the fluxes within ecosystems, and how and why are they changing?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SOLID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S-1.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can large-scale geological hazards be accurately forecast in a socially relevant time frame?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S-2.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 geological disasters directly impact the Earth system and society following an event?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HYDROLOGY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H-1.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is the water cycle changing?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H-2.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 anthropogenic changes in climate, land use, water use, and water storage, interact and modify the water and energy cycles locally, regionally and globally.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H-4.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Hazards, extremes, and sea level rise. How does the water cycle interact with other Earth system processes to change the predictability and impacts of hazardous events.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CLIMATE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C-3.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large are the variations in the global carbon cycle and what are the associated climate and ecosystem impacts?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WEATHER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W-3.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 spatial variations in surface characteristics (influencing ocean and atmospheric dynamics, thermal inertia and water) modify transfer between domains?</a:t>
            </a:r>
          </a:p>
        </p:txBody>
      </p:sp>
      <p:pic>
        <p:nvPicPr>
          <p:cNvPr id="2" name="Google Shape;190;p2" descr="An EMIT data cube of coastal data in Argentina">
            <a:extLst>
              <a:ext uri="{FF2B5EF4-FFF2-40B4-BE49-F238E27FC236}">
                <a16:creationId xmlns:a16="http://schemas.microsoft.com/office/drawing/2014/main" id="{F56A965B-9CA5-6A64-A618-A058A57DDE9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855" y="1474169"/>
            <a:ext cx="2340470" cy="209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 descr="data_cube_emit20220813t232343_o22515_s000_l2a_rfl_b0106_v01.img.png">
            <a:extLst>
              <a:ext uri="{FF2B5EF4-FFF2-40B4-BE49-F238E27FC236}">
                <a16:creationId xmlns:a16="http://schemas.microsoft.com/office/drawing/2014/main" id="{BE7D06AF-001B-5FD5-90E8-2842F1B9F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83" y="1474169"/>
            <a:ext cx="2444089" cy="2098507"/>
          </a:xfrm>
          <a:prstGeom prst="rect">
            <a:avLst/>
          </a:prstGeom>
        </p:spPr>
      </p:pic>
      <p:pic>
        <p:nvPicPr>
          <p:cNvPr id="5" name="Picture 2" descr="data_cube_emit20230220t102026_o05107_s001_l2a_rfl_b0106_v01.img.png">
            <a:extLst>
              <a:ext uri="{FF2B5EF4-FFF2-40B4-BE49-F238E27FC236}">
                <a16:creationId xmlns:a16="http://schemas.microsoft.com/office/drawing/2014/main" id="{94817825-DE07-6E42-0A61-BFCFAF1B7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90" y="4194335"/>
            <a:ext cx="2340470" cy="2153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BE895-4463-CBF3-D93A-3942950BF1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84" y="4194335"/>
            <a:ext cx="2444088" cy="2153359"/>
          </a:xfrm>
          <a:prstGeom prst="rect">
            <a:avLst/>
          </a:prstGeom>
        </p:spPr>
      </p:pic>
      <p:pic>
        <p:nvPicPr>
          <p:cNvPr id="14" name="Picture 4" descr="Symbols of NASA | NASA">
            <a:extLst>
              <a:ext uri="{FF2B5EF4-FFF2-40B4-BE49-F238E27FC236}">
                <a16:creationId xmlns:a16="http://schemas.microsoft.com/office/drawing/2014/main" id="{7160540B-12FD-4EA9-B7CB-158FC27BA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82" y="12450"/>
            <a:ext cx="1142624" cy="9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772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6CA9410-083B-4E0C-AB64-7FCF8D9CF6B2}"/>
              </a:ext>
            </a:extLst>
          </p:cNvPr>
          <p:cNvSpPr/>
          <p:nvPr/>
        </p:nvSpPr>
        <p:spPr>
          <a:xfrm>
            <a:off x="0" y="5203826"/>
            <a:ext cx="12192000" cy="165417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diagram of a pyramid&#10;&#10;Description automatically generated">
            <a:extLst>
              <a:ext uri="{FF2B5EF4-FFF2-40B4-BE49-F238E27FC236}">
                <a16:creationId xmlns:a16="http://schemas.microsoft.com/office/drawing/2014/main" id="{B4EA5507-7472-04F2-8F5A-B8F8BD3A0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1" y="935785"/>
            <a:ext cx="7789793" cy="42498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56056F-3642-4A75-9FA6-3E5C21AABF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2728" y="204325"/>
            <a:ext cx="10607039" cy="591344"/>
          </a:xfrm>
        </p:spPr>
        <p:txBody>
          <a:bodyPr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SBG-VSWIR Provides Measurements for Earth Action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17B519E-35E0-ACEF-CD65-10A0587D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r="7184" b="-259"/>
          <a:stretch/>
        </p:blipFill>
        <p:spPr>
          <a:xfrm>
            <a:off x="206662" y="5435995"/>
            <a:ext cx="1849900" cy="1345974"/>
          </a:xfrm>
          <a:prstGeom prst="rect">
            <a:avLst/>
          </a:prstGeom>
        </p:spPr>
      </p:pic>
      <p:pic>
        <p:nvPicPr>
          <p:cNvPr id="17" name="Picture 16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FAD33B64-5DFF-2BB6-8AA7-A513EDD47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07" y="5385870"/>
            <a:ext cx="2419622" cy="1394602"/>
          </a:xfrm>
          <a:prstGeom prst="rect">
            <a:avLst/>
          </a:prstGeom>
        </p:spPr>
      </p:pic>
      <p:pic>
        <p:nvPicPr>
          <p:cNvPr id="18" name="Picture 5" descr="snow_example_hdrf.png">
            <a:extLst>
              <a:ext uri="{FF2B5EF4-FFF2-40B4-BE49-F238E27FC236}">
                <a16:creationId xmlns:a16="http://schemas.microsoft.com/office/drawing/2014/main" id="{B644B4C8-BF89-F114-E6FA-E847A7EE9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30" y="5476545"/>
            <a:ext cx="1728231" cy="1318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04DA95-6038-2E6D-6509-EB9CE07ABB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3231" y="5526029"/>
            <a:ext cx="1748183" cy="1254443"/>
          </a:xfrm>
          <a:prstGeom prst="rect">
            <a:avLst/>
          </a:prstGeom>
        </p:spPr>
      </p:pic>
      <p:pic>
        <p:nvPicPr>
          <p:cNvPr id="20" name="Picture 5" descr="CORAL_seafloor_reflectance_calval.jpg">
            <a:extLst>
              <a:ext uri="{FF2B5EF4-FFF2-40B4-BE49-F238E27FC236}">
                <a16:creationId xmlns:a16="http://schemas.microsoft.com/office/drawing/2014/main" id="{69059735-BD9C-53F3-2561-EAA7A76B32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585" y="5465942"/>
            <a:ext cx="1332152" cy="132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4F7532-CF77-D87C-6EE5-C03E794DC249}"/>
              </a:ext>
            </a:extLst>
          </p:cNvPr>
          <p:cNvSpPr txBox="1"/>
          <p:nvPr/>
        </p:nvSpPr>
        <p:spPr>
          <a:xfrm>
            <a:off x="265468" y="5171440"/>
            <a:ext cx="229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4C2F7E-CE49-B948-1A8F-3B351365C3C1}"/>
              </a:ext>
            </a:extLst>
          </p:cNvPr>
          <p:cNvSpPr txBox="1"/>
          <p:nvPr/>
        </p:nvSpPr>
        <p:spPr>
          <a:xfrm>
            <a:off x="2775044" y="5170163"/>
            <a:ext cx="2798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Ecosystem Conservation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3F7AD3-6C7C-8A6C-0EDE-FA356C972506}"/>
              </a:ext>
            </a:extLst>
          </p:cNvPr>
          <p:cNvSpPr txBox="1"/>
          <p:nvPr/>
        </p:nvSpPr>
        <p:spPr>
          <a:xfrm>
            <a:off x="5783479" y="5189403"/>
            <a:ext cx="24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7C2D7B-7F52-16EC-85AA-67E1E2388935}"/>
              </a:ext>
            </a:extLst>
          </p:cNvPr>
          <p:cNvSpPr txBox="1"/>
          <p:nvPr/>
        </p:nvSpPr>
        <p:spPr>
          <a:xfrm>
            <a:off x="8045308" y="5202059"/>
            <a:ext cx="2360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Mineral Resources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F1EBE6-721E-D69E-E200-DDDFC0FEBD1D}"/>
              </a:ext>
            </a:extLst>
          </p:cNvPr>
          <p:cNvSpPr txBox="1"/>
          <p:nvPr/>
        </p:nvSpPr>
        <p:spPr>
          <a:xfrm>
            <a:off x="10608593" y="5189402"/>
            <a:ext cx="1400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Coral Reefs</a:t>
            </a:r>
          </a:p>
        </p:txBody>
      </p:sp>
      <p:pic>
        <p:nvPicPr>
          <p:cNvPr id="28" name="Picture 4" descr="Symbols of NASA | NASA">
            <a:extLst>
              <a:ext uri="{FF2B5EF4-FFF2-40B4-BE49-F238E27FC236}">
                <a16:creationId xmlns:a16="http://schemas.microsoft.com/office/drawing/2014/main" id="{4EF0F6EB-3F19-4812-81B9-C6EC26185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82" y="12450"/>
            <a:ext cx="1142624" cy="9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A3D3A7-422D-4E74-A88A-585DCCB6FC42}"/>
              </a:ext>
            </a:extLst>
          </p:cNvPr>
          <p:cNvSpPr txBox="1"/>
          <p:nvPr/>
        </p:nvSpPr>
        <p:spPr>
          <a:xfrm>
            <a:off x="8346764" y="737590"/>
            <a:ext cx="3759092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supports Earth Action themes and needs with full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VSWIR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imaging spectroscopy: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security and agriculture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quality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and air quality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Critical minerals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Greenhouse gas monitoring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Wildland fire risk &amp; recovery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Coastal risk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and infrastructure 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Disasters and extreme events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resources</a:t>
            </a:r>
          </a:p>
          <a:p>
            <a:pPr marL="241102" marR="0" lvl="0" indent="-2411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and Ecosystem change</a:t>
            </a:r>
          </a:p>
        </p:txBody>
      </p:sp>
    </p:spTree>
    <p:extLst>
      <p:ext uri="{BB962C8B-B14F-4D97-AF65-F5344CB8AC3E}">
        <p14:creationId xmlns:p14="http://schemas.microsoft.com/office/powerpoint/2010/main" val="138742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B7351-B254-78DE-1D92-29A3B3C81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683" y="1099143"/>
            <a:ext cx="2309837" cy="1292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610EE-8D24-A638-1EA0-9C6147085A8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832" y="208336"/>
            <a:ext cx="10534650" cy="608012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 err="1"/>
              <a:t>SBG-VSWIR</a:t>
            </a:r>
            <a:r>
              <a:rPr lang="en-US" sz="4000" dirty="0"/>
              <a:t> Dyson Imaging Spectrometer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2E28D-3C69-D826-961D-C7988121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1" y="1199576"/>
            <a:ext cx="8527551" cy="2389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A4BB7-06A9-D1AB-130C-77E37D7529BB}"/>
              </a:ext>
            </a:extLst>
          </p:cNvPr>
          <p:cNvSpPr txBox="1"/>
          <p:nvPr/>
        </p:nvSpPr>
        <p:spPr>
          <a:xfrm>
            <a:off x="7190558" y="3399168"/>
            <a:ext cx="18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Grating Assembly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A9C22-B8F8-488F-938D-547571CD0A5A}"/>
              </a:ext>
            </a:extLst>
          </p:cNvPr>
          <p:cNvSpPr txBox="1"/>
          <p:nvPr/>
        </p:nvSpPr>
        <p:spPr>
          <a:xfrm>
            <a:off x="5353820" y="3393497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F1FC0-7CC7-F81A-DDC9-DD20BA0621F5}"/>
              </a:ext>
            </a:extLst>
          </p:cNvPr>
          <p:cNvSpPr txBox="1"/>
          <p:nvPr/>
        </p:nvSpPr>
        <p:spPr>
          <a:xfrm>
            <a:off x="2862036" y="3393497"/>
            <a:ext cx="168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CaF2 Dyson lens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E8F77-B007-AB90-B7FD-606717F66B70}"/>
              </a:ext>
            </a:extLst>
          </p:cNvPr>
          <p:cNvSpPr txBox="1"/>
          <p:nvPr/>
        </p:nvSpPr>
        <p:spPr>
          <a:xfrm>
            <a:off x="1214257" y="3393497"/>
            <a:ext cx="146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FPA Assembly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C7692-CE57-188B-B5C0-7E2FF573BFF1}"/>
              </a:ext>
            </a:extLst>
          </p:cNvPr>
          <p:cNvSpPr txBox="1"/>
          <p:nvPr/>
        </p:nvSpPr>
        <p:spPr>
          <a:xfrm>
            <a:off x="81191" y="3393497"/>
            <a:ext cx="106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shields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6D3441-747C-6660-3DC5-C1D069C748C8}"/>
              </a:ext>
            </a:extLst>
          </p:cNvPr>
          <p:cNvGrpSpPr/>
          <p:nvPr/>
        </p:nvGrpSpPr>
        <p:grpSpPr>
          <a:xfrm>
            <a:off x="4935581" y="3984443"/>
            <a:ext cx="2754956" cy="2280462"/>
            <a:chOff x="8681709" y="2343807"/>
            <a:chExt cx="2754956" cy="22804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6076CC-3FF2-CD1D-2331-6CDD7AC7591E}"/>
                </a:ext>
              </a:extLst>
            </p:cNvPr>
            <p:cNvGrpSpPr/>
            <p:nvPr/>
          </p:nvGrpSpPr>
          <p:grpSpPr>
            <a:xfrm>
              <a:off x="8687030" y="2343807"/>
              <a:ext cx="2749635" cy="1599577"/>
              <a:chOff x="8687030" y="2343807"/>
              <a:chExt cx="2749635" cy="159957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7711FA7-C63D-9587-BAA5-F1B5CE86A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87030" y="2343807"/>
                <a:ext cx="1342855" cy="159957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EF02F06-8A63-861C-972F-ABB5FF760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55572" y="2343807"/>
                <a:ext cx="1281093" cy="159957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39633A-E513-85F9-2DAA-86C1330D7ECB}"/>
                </a:ext>
              </a:extLst>
            </p:cNvPr>
            <p:cNvSpPr txBox="1"/>
            <p:nvPr/>
          </p:nvSpPr>
          <p:spPr>
            <a:xfrm>
              <a:off x="8681709" y="4101049"/>
              <a:ext cx="2754955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CaF2 lens blocks procured and received at JPL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9E711F-5FD1-D9A3-C05E-7C67C8EB6DE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06831" y="3007890"/>
            <a:ext cx="0" cy="3856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0244DF-F257-17D9-5E8B-6CEE1480254F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948913" y="3007890"/>
            <a:ext cx="1" cy="3856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8C0E65B-94B4-C319-D20E-3939F191F077}"/>
              </a:ext>
            </a:extLst>
          </p:cNvPr>
          <p:cNvSpPr txBox="1"/>
          <p:nvPr/>
        </p:nvSpPr>
        <p:spPr>
          <a:xfrm>
            <a:off x="8608742" y="5741685"/>
            <a:ext cx="2132771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Grating in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(VSWIR type grating from AVIRIS 5 shown)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117FCD-9DAD-A885-EED6-FDFADD0D5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742" y="3984443"/>
            <a:ext cx="2132771" cy="15995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6D9DCD-CD3A-D748-1DF1-B315BB9C5383}"/>
              </a:ext>
            </a:extLst>
          </p:cNvPr>
          <p:cNvSpPr txBox="1"/>
          <p:nvPr/>
        </p:nvSpPr>
        <p:spPr>
          <a:xfrm>
            <a:off x="2862036" y="5692926"/>
            <a:ext cx="1886035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Slit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Zolt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Sorting Filter (OSF) in procurement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6F0DB-8EEB-5B4D-7C30-76999D43E527}"/>
              </a:ext>
            </a:extLst>
          </p:cNvPr>
          <p:cNvSpPr txBox="1"/>
          <p:nvPr/>
        </p:nvSpPr>
        <p:spPr>
          <a:xfrm>
            <a:off x="130810" y="5767375"/>
            <a:ext cx="241596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CHROMA-D FPA at JPL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(Flight FPAs in development)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4B1C049-23C0-37B7-6BC7-937B3FCD7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34" y="4346686"/>
            <a:ext cx="2270142" cy="1317493"/>
          </a:xfrm>
          <a:prstGeom prst="rect">
            <a:avLst/>
          </a:prstGeom>
        </p:spPr>
      </p:pic>
      <p:sp>
        <p:nvSpPr>
          <p:cNvPr id="38" name="Left Brace 37">
            <a:extLst>
              <a:ext uri="{FF2B5EF4-FFF2-40B4-BE49-F238E27FC236}">
                <a16:creationId xmlns:a16="http://schemas.microsoft.com/office/drawing/2014/main" id="{98FF6025-D5D8-8323-A4F6-D469A07C71C5}"/>
              </a:ext>
            </a:extLst>
          </p:cNvPr>
          <p:cNvSpPr/>
          <p:nvPr/>
        </p:nvSpPr>
        <p:spPr>
          <a:xfrm rot="5400000">
            <a:off x="1712015" y="2849373"/>
            <a:ext cx="473795" cy="22701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BB77A7-BE49-9EDA-AA7E-0968603F276E}"/>
              </a:ext>
            </a:extLst>
          </p:cNvPr>
          <p:cNvCxnSpPr>
            <a:cxnSpLocks/>
            <a:stCxn id="7" idx="2"/>
            <a:endCxn id="13" idx="1"/>
          </p:cNvCxnSpPr>
          <p:nvPr/>
        </p:nvCxnSpPr>
        <p:spPr>
          <a:xfrm>
            <a:off x="3706831" y="3762829"/>
            <a:ext cx="1234071" cy="10214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03C3487-CF4A-9FF5-4F81-8BFE7A8CB8D4}"/>
              </a:ext>
            </a:extLst>
          </p:cNvPr>
          <p:cNvCxnSpPr>
            <a:cxnSpLocks/>
            <a:stCxn id="5" idx="2"/>
            <a:endCxn id="25" idx="1"/>
          </p:cNvCxnSpPr>
          <p:nvPr/>
        </p:nvCxnSpPr>
        <p:spPr>
          <a:xfrm>
            <a:off x="8100199" y="3768500"/>
            <a:ext cx="508543" cy="10157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7EF6C73-759E-28E4-2984-866532D9F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865" y="5079215"/>
            <a:ext cx="1474511" cy="407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A7FE29-46F6-645E-138B-5FF842F324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35"/>
          <a:stretch/>
        </p:blipFill>
        <p:spPr>
          <a:xfrm>
            <a:off x="3023296" y="4298889"/>
            <a:ext cx="1234071" cy="6500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7D63FE-E598-4A14-892A-41DD224949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1393" y="2735279"/>
            <a:ext cx="2567108" cy="10122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6D0FF10-2416-4E6B-99C0-19D3F6CA9AB5}"/>
              </a:ext>
            </a:extLst>
          </p:cNvPr>
          <p:cNvSpPr txBox="1"/>
          <p:nvPr/>
        </p:nvSpPr>
        <p:spPr>
          <a:xfrm>
            <a:off x="9532851" y="2423127"/>
            <a:ext cx="224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CHROMA-D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3072x512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319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292E98-9721-4439-A68D-3C7E3D65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7" y="254498"/>
            <a:ext cx="10203140" cy="4286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SBG-VSWIR</a:t>
            </a:r>
            <a:r>
              <a:rPr lang="en-US" dirty="0"/>
              <a:t> Development Advances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DC98B-C5BD-4D26-9544-9E1EFE3F06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1613" y="6831013"/>
            <a:ext cx="560387" cy="365125"/>
          </a:xfrm>
          <a:prstGeom prst="rect">
            <a:avLst/>
          </a:prstGeom>
        </p:spPr>
        <p:txBody>
          <a:bodyPr/>
          <a:lstStyle/>
          <a:p>
            <a:fld id="{7745B78D-BBFA-4944-BBD5-E07BE4D896B9}" type="slidenum">
              <a:rPr lang="en-US" smtClean="0"/>
              <a:t>4</a:t>
            </a:fld>
            <a:endParaRPr lang="en-US"/>
          </a:p>
        </p:txBody>
      </p:sp>
      <p:pic>
        <p:nvPicPr>
          <p:cNvPr id="5122" name="Picture 2" descr="ec4619ee-1de7-41b8-9908-3d58767cf804@namprd09">
            <a:extLst>
              <a:ext uri="{FF2B5EF4-FFF2-40B4-BE49-F238E27FC236}">
                <a16:creationId xmlns:a16="http://schemas.microsoft.com/office/drawing/2014/main" id="{7088A784-6768-418F-990F-84E5C4444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11549" r="9161" b="10123"/>
          <a:stretch/>
        </p:blipFill>
        <p:spPr bwMode="auto">
          <a:xfrm>
            <a:off x="6014322" y="1669605"/>
            <a:ext cx="5782549" cy="488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6B977-B0A9-463F-91AC-1478D3E1B519}"/>
              </a:ext>
            </a:extLst>
          </p:cNvPr>
          <p:cNvSpPr txBox="1"/>
          <p:nvPr/>
        </p:nvSpPr>
        <p:spPr>
          <a:xfrm>
            <a:off x="6797360" y="1133312"/>
            <a:ext cx="451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</a:t>
            </a:r>
            <a:r>
              <a:rPr lang="en-US" dirty="0" err="1"/>
              <a:t>AlignmentMethod</a:t>
            </a:r>
            <a:r>
              <a:rPr lang="en-US" dirty="0"/>
              <a:t>  Testing (</a:t>
            </a:r>
            <a:r>
              <a:rPr lang="en-US" dirty="0" err="1"/>
              <a:t>AVIRIS</a:t>
            </a:r>
            <a:r>
              <a:rPr lang="en-US" dirty="0"/>
              <a:t>-5)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25A10-E57D-4397-B2CE-E9DA83149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2" t="3878" r="7170" b="4322"/>
          <a:stretch/>
        </p:blipFill>
        <p:spPr>
          <a:xfrm>
            <a:off x="143933" y="1669605"/>
            <a:ext cx="5672667" cy="4715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BD36CE-58E6-438D-A87B-5D43FC7F52DC}"/>
              </a:ext>
            </a:extLst>
          </p:cNvPr>
          <p:cNvSpPr txBox="1"/>
          <p:nvPr/>
        </p:nvSpPr>
        <p:spPr>
          <a:xfrm>
            <a:off x="2074332" y="1149024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SBG-VSWIR</a:t>
            </a:r>
            <a:r>
              <a:rPr lang="en-US" dirty="0"/>
              <a:t> Grating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3EF4E7-0C83-4FEB-890B-B90867A26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25478" b="7007"/>
          <a:stretch/>
        </p:blipFill>
        <p:spPr>
          <a:xfrm>
            <a:off x="6219364" y="1952833"/>
            <a:ext cx="1668975" cy="15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23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872D0AE-4F1E-4BC7-8221-4245EE3B7BD6}"/>
              </a:ext>
            </a:extLst>
          </p:cNvPr>
          <p:cNvSpPr/>
          <p:nvPr/>
        </p:nvSpPr>
        <p:spPr>
          <a:xfrm>
            <a:off x="-1" y="6073549"/>
            <a:ext cx="12192001" cy="784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8D040-150E-51FC-2342-CEDCC9EE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9" y="195398"/>
            <a:ext cx="10371438" cy="483248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SBG</a:t>
            </a:r>
            <a:r>
              <a:rPr lang="en-US" dirty="0"/>
              <a:t> </a:t>
            </a:r>
            <a:r>
              <a:rPr lang="en-US" dirty="0" err="1"/>
              <a:t>VSWIR</a:t>
            </a:r>
            <a:r>
              <a:rPr lang="en-US" dirty="0"/>
              <a:t> Uniquely Observes the Earth System Closing Critical Knowledge Gaps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E4334-B32B-6C57-15EE-C0BD97FBB0C8}"/>
              </a:ext>
            </a:extLst>
          </p:cNvPr>
          <p:cNvSpPr txBox="1"/>
          <p:nvPr/>
        </p:nvSpPr>
        <p:spPr>
          <a:xfrm>
            <a:off x="2064976" y="1409081"/>
            <a:ext cx="1970611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Hydrology Snow/Ice Physics</a:t>
            </a:r>
            <a:endParaRPr lang="en-US" sz="16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B7E99-88DC-EF93-7751-F26556FE70BE}"/>
              </a:ext>
            </a:extLst>
          </p:cNvPr>
          <p:cNvSpPr txBox="1"/>
          <p:nvPr/>
        </p:nvSpPr>
        <p:spPr>
          <a:xfrm>
            <a:off x="5235324" y="1287179"/>
            <a:ext cx="1451823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Aquatic Ecosystems</a:t>
            </a:r>
            <a:endParaRPr lang="en-US" sz="16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0FC4B-C6FF-8791-04D9-4D15C39E56EC}"/>
              </a:ext>
            </a:extLst>
          </p:cNvPr>
          <p:cNvSpPr txBox="1"/>
          <p:nvPr/>
        </p:nvSpPr>
        <p:spPr>
          <a:xfrm>
            <a:off x="5527365" y="4934350"/>
            <a:ext cx="206358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Solid Earth</a:t>
            </a:r>
          </a:p>
          <a:p>
            <a:pPr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Geology and Soils</a:t>
            </a:r>
            <a:endParaRPr lang="en-US" sz="1600" b="1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AFBE6-BCA2-4F2B-30AA-29331ECC60C4}"/>
              </a:ext>
            </a:extLst>
          </p:cNvPr>
          <p:cNvSpPr txBox="1"/>
          <p:nvPr/>
        </p:nvSpPr>
        <p:spPr>
          <a:xfrm>
            <a:off x="1653768" y="4787594"/>
            <a:ext cx="2421434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Terrestrial </a:t>
            </a:r>
          </a:p>
          <a:p>
            <a:pPr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Ecosystems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6AE996-C2B2-6F0D-AC98-FB24FE1ACAA8}"/>
              </a:ext>
            </a:extLst>
          </p:cNvPr>
          <p:cNvSpPr/>
          <p:nvPr/>
        </p:nvSpPr>
        <p:spPr>
          <a:xfrm>
            <a:off x="1505041" y="2817818"/>
            <a:ext cx="4025552" cy="378554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630FE8-3622-3C39-BF11-6503D544E28A}"/>
              </a:ext>
            </a:extLst>
          </p:cNvPr>
          <p:cNvSpPr/>
          <p:nvPr/>
        </p:nvSpPr>
        <p:spPr>
          <a:xfrm>
            <a:off x="1513812" y="1120614"/>
            <a:ext cx="4025552" cy="3785545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6C4919-A3F6-7D7C-9D20-4F596E38F518}"/>
              </a:ext>
            </a:extLst>
          </p:cNvPr>
          <p:cNvSpPr/>
          <p:nvPr/>
        </p:nvSpPr>
        <p:spPr>
          <a:xfrm>
            <a:off x="3615706" y="1120613"/>
            <a:ext cx="4025552" cy="378554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C060CBD-8149-CDBF-EC3D-C6E4EC829AF8}"/>
              </a:ext>
            </a:extLst>
          </p:cNvPr>
          <p:cNvSpPr/>
          <p:nvPr/>
        </p:nvSpPr>
        <p:spPr>
          <a:xfrm>
            <a:off x="3623438" y="2817818"/>
            <a:ext cx="4025552" cy="3785545"/>
          </a:xfrm>
          <a:prstGeom prst="ellipse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580D36-33EA-684C-31E3-1DE1BFA8C610}"/>
              </a:ext>
            </a:extLst>
          </p:cNvPr>
          <p:cNvSpPr txBox="1"/>
          <p:nvPr/>
        </p:nvSpPr>
        <p:spPr>
          <a:xfrm>
            <a:off x="5766122" y="3498432"/>
            <a:ext cx="1156626" cy="57708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Land Interface</a:t>
            </a:r>
            <a:endParaRPr lang="en-US" sz="1400" b="1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Coastal Erosion</a:t>
            </a:r>
            <a:endParaRPr lang="en-US" sz="1400" b="1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BB97BE-D76C-F858-136A-47947DB0F128}"/>
              </a:ext>
            </a:extLst>
          </p:cNvPr>
          <p:cNvSpPr/>
          <p:nvPr/>
        </p:nvSpPr>
        <p:spPr>
          <a:xfrm>
            <a:off x="133878" y="1067951"/>
            <a:ext cx="7876473" cy="5583044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5BEF0A-191D-E428-285E-350A72CBD459}"/>
              </a:ext>
            </a:extLst>
          </p:cNvPr>
          <p:cNvSpPr txBox="1"/>
          <p:nvPr/>
        </p:nvSpPr>
        <p:spPr>
          <a:xfrm>
            <a:off x="285725" y="1147078"/>
            <a:ext cx="1536573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Atmosphere</a:t>
            </a:r>
            <a:endParaRPr lang="en-US" sz="16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384CEF-AE74-0575-AB14-21DA6AB99EF1}"/>
              </a:ext>
            </a:extLst>
          </p:cNvPr>
          <p:cNvSpPr txBox="1"/>
          <p:nvPr/>
        </p:nvSpPr>
        <p:spPr>
          <a:xfrm>
            <a:off x="133874" y="1396401"/>
            <a:ext cx="1714817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+mn-lt"/>
                <a:cs typeface="Arial" panose="020B0604020202020204"/>
              </a:rPr>
              <a:t>GHG Point Source Emissions</a:t>
            </a:r>
            <a:endParaRPr lang="en-US" sz="1400">
              <a:solidFill>
                <a:srgbClr val="000000"/>
              </a:solidFill>
              <a:latin typeface="Arial" panose="020B0604020202020204"/>
              <a:ea typeface="+mn-lt"/>
              <a:cs typeface="Arial" panose="020B0604020202020204"/>
            </a:endParaRP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Water Vapor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Aerosols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Clouds, etc.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7726AD-3DC5-E28B-88BE-EBD1B17A3384}"/>
              </a:ext>
            </a:extLst>
          </p:cNvPr>
          <p:cNvSpPr txBox="1"/>
          <p:nvPr/>
        </p:nvSpPr>
        <p:spPr>
          <a:xfrm>
            <a:off x="1561882" y="2112578"/>
            <a:ext cx="1692468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Seasonal snow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Mountain snow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Water Resources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High latitude snow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Ice Sheets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179716-D3B8-B228-9B7B-2337223069F6}"/>
              </a:ext>
            </a:extLst>
          </p:cNvPr>
          <p:cNvSpPr txBox="1"/>
          <p:nvPr/>
        </p:nvSpPr>
        <p:spPr>
          <a:xfrm>
            <a:off x="6005712" y="1873056"/>
            <a:ext cx="1362864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Coastal Ocean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+mn-lt"/>
                <a:cs typeface="Arial" panose="020B0604020202020204"/>
              </a:rPr>
              <a:t> Inland Lakes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Aquatic biomass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Benthic composition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63E701-AC35-73CD-C353-314D12C50C29}"/>
              </a:ext>
            </a:extLst>
          </p:cNvPr>
          <p:cNvSpPr txBox="1"/>
          <p:nvPr/>
        </p:nvSpPr>
        <p:spPr>
          <a:xfrm>
            <a:off x="3958212" y="2098642"/>
            <a:ext cx="1153524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Sea Ice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Arial"/>
              </a:rPr>
              <a:t>Snow Melt</a:t>
            </a:r>
            <a:endParaRPr lang="en-US" sz="1050">
              <a:solidFill>
                <a:prstClr val="black"/>
              </a:solidFill>
              <a:latin typeface="Arial" panose="020B0604020202020204"/>
              <a:ea typeface="+mn-lt"/>
              <a:cs typeface="Arial" panose="020B0604020202020204"/>
            </a:endParaRPr>
          </a:p>
          <a:p>
            <a:pPr algn="ctr" defTabSz="914286"/>
            <a:endParaRPr lang="en-US" sz="1050" b="1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89A59D-C9BA-42E5-C7A4-E96C707DB560}"/>
              </a:ext>
            </a:extLst>
          </p:cNvPr>
          <p:cNvSpPr txBox="1"/>
          <p:nvPr/>
        </p:nvSpPr>
        <p:spPr>
          <a:xfrm>
            <a:off x="3951455" y="2347858"/>
            <a:ext cx="115352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endParaRPr lang="en-US" sz="1050" b="1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8137A2-3F48-D994-C367-2EA6D99069AD}"/>
              </a:ext>
            </a:extLst>
          </p:cNvPr>
          <p:cNvSpPr txBox="1"/>
          <p:nvPr/>
        </p:nvSpPr>
        <p:spPr>
          <a:xfrm>
            <a:off x="2269948" y="3651938"/>
            <a:ext cx="1153524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Snow and Ecosystems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EC7F0-5D99-ACF1-E615-056D1BDEC0C4}"/>
              </a:ext>
            </a:extLst>
          </p:cNvPr>
          <p:cNvSpPr txBox="1"/>
          <p:nvPr/>
        </p:nvSpPr>
        <p:spPr>
          <a:xfrm>
            <a:off x="3934471" y="5043853"/>
            <a:ext cx="129033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Geobotany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Soil-Ecosystems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3937A-C219-BD94-E916-8918CF1482B1}"/>
              </a:ext>
            </a:extLst>
          </p:cNvPr>
          <p:cNvSpPr txBox="1"/>
          <p:nvPr/>
        </p:nvSpPr>
        <p:spPr>
          <a:xfrm>
            <a:off x="5406124" y="5520357"/>
            <a:ext cx="1516624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Mineralogy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Arial"/>
            </a:endParaRPr>
          </a:p>
          <a:p>
            <a:pPr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Exposed Outcrops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Arial"/>
            </a:endParaRPr>
          </a:p>
          <a:p>
            <a:pPr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+mn-lt"/>
                <a:cs typeface="Arial" panose="020B0604020202020204"/>
              </a:rPr>
              <a:t>Open Desert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87CF2F1-7FDF-0693-E648-3A2521453A3B}"/>
              </a:ext>
            </a:extLst>
          </p:cNvPr>
          <p:cNvSpPr/>
          <p:nvPr/>
        </p:nvSpPr>
        <p:spPr>
          <a:xfrm rot="19065961">
            <a:off x="3961241" y="3701068"/>
            <a:ext cx="540700" cy="1049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575A82A-D38A-37E9-4228-256AD12F155F}"/>
              </a:ext>
            </a:extLst>
          </p:cNvPr>
          <p:cNvSpPr/>
          <p:nvPr/>
        </p:nvSpPr>
        <p:spPr>
          <a:xfrm rot="2820465">
            <a:off x="4649145" y="3701068"/>
            <a:ext cx="540700" cy="1049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7F073D8-8501-9E3C-D03B-53B6D9A913D9}"/>
              </a:ext>
            </a:extLst>
          </p:cNvPr>
          <p:cNvSpPr/>
          <p:nvPr/>
        </p:nvSpPr>
        <p:spPr>
          <a:xfrm rot="2820465">
            <a:off x="3961241" y="2975941"/>
            <a:ext cx="540700" cy="1049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DC4AB54-5E5F-8F0D-A622-C9E1FAE6DAE6}"/>
              </a:ext>
            </a:extLst>
          </p:cNvPr>
          <p:cNvSpPr/>
          <p:nvPr/>
        </p:nvSpPr>
        <p:spPr>
          <a:xfrm rot="19041736">
            <a:off x="4655332" y="2990005"/>
            <a:ext cx="540700" cy="1049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286"/>
            <a:endParaRPr lang="en-US" sz="14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28BA15-DB2D-6BBE-BEBC-1955AE144D92}"/>
              </a:ext>
            </a:extLst>
          </p:cNvPr>
          <p:cNvSpPr txBox="1"/>
          <p:nvPr/>
        </p:nvSpPr>
        <p:spPr>
          <a:xfrm>
            <a:off x="4579783" y="3235260"/>
            <a:ext cx="86355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Sediment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E4EC83-7113-023C-B247-2BE8D920849E}"/>
              </a:ext>
            </a:extLst>
          </p:cNvPr>
          <p:cNvSpPr txBox="1"/>
          <p:nvPr/>
        </p:nvSpPr>
        <p:spPr>
          <a:xfrm>
            <a:off x="4231181" y="3787528"/>
            <a:ext cx="82212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Glaciers</a:t>
            </a:r>
            <a:endParaRPr lang="en-US" sz="140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6C5E75-CDBC-62AA-0305-DE25C8B8C09A}"/>
              </a:ext>
            </a:extLst>
          </p:cNvPr>
          <p:cNvSpPr txBox="1"/>
          <p:nvPr/>
        </p:nvSpPr>
        <p:spPr>
          <a:xfrm>
            <a:off x="2160780" y="5431665"/>
            <a:ext cx="1839233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Plant Composition, </a:t>
            </a:r>
          </a:p>
          <a:p>
            <a:pPr algn="ctr" defTabSz="914286"/>
            <a:r>
              <a:rPr lang="en-US" sz="105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Function, and Structure</a:t>
            </a:r>
          </a:p>
          <a:p>
            <a:pPr algn="ctr" defTabSz="914286"/>
            <a:r>
              <a:rPr lang="en-US" sz="105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Ecosystems</a:t>
            </a:r>
            <a:endParaRPr lang="en-US" sz="14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  <a:p>
            <a:pPr algn="ctr" defTabSz="914286"/>
            <a:r>
              <a:rPr lang="en-US" sz="105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 Biodiversity</a:t>
            </a:r>
            <a:endParaRPr lang="en-US" sz="14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  <a:p>
            <a:pPr algn="ctr" defTabSz="914286"/>
            <a:r>
              <a:rPr lang="en-US" sz="105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Agriculture</a:t>
            </a:r>
            <a:endParaRPr lang="en-US" sz="14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  <a:p>
            <a:pPr algn="ctr" defTabSz="914286"/>
            <a:r>
              <a:rPr lang="en-US" sz="105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 Forests</a:t>
            </a:r>
            <a:endParaRPr lang="en-US" sz="14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6F85D28-F5A9-3231-ACA7-EDC9F634E7C2}"/>
              </a:ext>
            </a:extLst>
          </p:cNvPr>
          <p:cNvSpPr txBox="1"/>
          <p:nvPr/>
        </p:nvSpPr>
        <p:spPr>
          <a:xfrm>
            <a:off x="3517817" y="3168851"/>
            <a:ext cx="1153524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Glacial </a:t>
            </a:r>
          </a:p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Algae</a:t>
            </a:r>
            <a:endParaRPr lang="en-US" sz="1400" b="1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573E2A-14E8-ED19-C6C2-809B8579A837}"/>
              </a:ext>
            </a:extLst>
          </p:cNvPr>
          <p:cNvSpPr txBox="1"/>
          <p:nvPr/>
        </p:nvSpPr>
        <p:spPr>
          <a:xfrm>
            <a:off x="4353813" y="4213661"/>
            <a:ext cx="1097526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Snow and Rock/Soil 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A342370-22C9-83F7-2A41-F7C2F0011DB8}"/>
              </a:ext>
            </a:extLst>
          </p:cNvPr>
          <p:cNvSpPr txBox="1"/>
          <p:nvPr/>
        </p:nvSpPr>
        <p:spPr>
          <a:xfrm>
            <a:off x="3423475" y="4200386"/>
            <a:ext cx="131114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050" b="1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Floating Vegetation</a:t>
            </a:r>
            <a:endParaRPr lang="en-US" sz="1400" b="1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pic>
        <p:nvPicPr>
          <p:cNvPr id="60" name="Picture 59" descr="A picture containing painting, art, drawing, cube&#10;&#10;Description automatically generated">
            <a:extLst>
              <a:ext uri="{FF2B5EF4-FFF2-40B4-BE49-F238E27FC236}">
                <a16:creationId xmlns:a16="http://schemas.microsoft.com/office/drawing/2014/main" id="{39E9A1EF-2A02-0C69-20F0-A1D16AD0B1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901" y="3584349"/>
            <a:ext cx="3375357" cy="32550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B42198D-38D4-D04F-A647-DAA8C25647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198" y="954421"/>
            <a:ext cx="3708924" cy="25440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E51B9A6-E467-498C-B5D8-81672FA65D2A}"/>
              </a:ext>
            </a:extLst>
          </p:cNvPr>
          <p:cNvSpPr txBox="1"/>
          <p:nvPr/>
        </p:nvSpPr>
        <p:spPr>
          <a:xfrm>
            <a:off x="177657" y="5768572"/>
            <a:ext cx="1536573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600" b="1" dirty="0">
                <a:solidFill>
                  <a:srgbClr val="000000"/>
                </a:solidFill>
                <a:latin typeface="Arial" panose="020B0604020202020204"/>
                <a:ea typeface="ＭＳ Ｐゴシック" charset="0"/>
                <a:cs typeface="Calibri"/>
              </a:rPr>
              <a:t>Climate Weather Connections</a:t>
            </a:r>
            <a:endParaRPr lang="en-US" sz="1600" dirty="0">
              <a:solidFill>
                <a:srgbClr val="000000"/>
              </a:solidFill>
              <a:latin typeface="Arial" panose="020B0604020202020204"/>
              <a:ea typeface="ＭＳ Ｐゴシック" charset="0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74BF6-02B0-473E-A445-34DEB1EF8D7A}"/>
              </a:ext>
            </a:extLst>
          </p:cNvPr>
          <p:cNvSpPr txBox="1"/>
          <p:nvPr/>
        </p:nvSpPr>
        <p:spPr>
          <a:xfrm>
            <a:off x="9855951" y="3376599"/>
            <a:ext cx="1347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6"/>
            <a:r>
              <a:rPr lang="en-US" sz="1200" dirty="0">
                <a:solidFill>
                  <a:prstClr val="black"/>
                </a:solidFill>
                <a:latin typeface="Arial" panose="020B0604020202020204"/>
                <a:ea typeface="ＭＳ Ｐゴシック" charset="0"/>
                <a:cs typeface="Helvetica Neue Light"/>
              </a:rPr>
              <a:t>Wavelength (nm)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5B79FF-2552-49DD-8DB7-A4E88C3A1190}"/>
              </a:ext>
            </a:extLst>
          </p:cNvPr>
          <p:cNvSpPr txBox="1"/>
          <p:nvPr/>
        </p:nvSpPr>
        <p:spPr>
          <a:xfrm rot="16200000">
            <a:off x="7462570" y="2102528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6"/>
            <a:r>
              <a:rPr lang="en-US" sz="1200" dirty="0">
                <a:solidFill>
                  <a:prstClr val="black"/>
                </a:solidFill>
                <a:latin typeface="Arial" panose="020B0604020202020204"/>
                <a:ea typeface="ＭＳ Ｐゴシック" charset="0"/>
                <a:cs typeface="Helvetica Neue Light"/>
              </a:rPr>
              <a:t>Reflectance (HRDF)</a:t>
            </a:r>
          </a:p>
        </p:txBody>
      </p:sp>
    </p:spTree>
    <p:extLst>
      <p:ext uri="{BB962C8B-B14F-4D97-AF65-F5344CB8AC3E}">
        <p14:creationId xmlns:p14="http://schemas.microsoft.com/office/powerpoint/2010/main" val="1496776383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0148" y="152806"/>
            <a:ext cx="9952891" cy="458788"/>
          </a:xfrm>
        </p:spPr>
        <p:txBody>
          <a:bodyPr>
            <a:normAutofit fontScale="90000"/>
          </a:bodyPr>
          <a:lstStyle/>
          <a:p>
            <a:r>
              <a:rPr lang="en-US" dirty="0"/>
              <a:t>Surface Biology and Geology</a:t>
            </a:r>
            <a:br>
              <a:rPr lang="en-US" dirty="0"/>
            </a:br>
            <a:r>
              <a:rPr lang="en-US" dirty="0"/>
              <a:t>Visible to Short Wavelength Imaging Spectrometer</a:t>
            </a:r>
            <a:endParaRPr lang="en-US" b="1" dirty="0"/>
          </a:p>
        </p:txBody>
      </p:sp>
      <p:pic>
        <p:nvPicPr>
          <p:cNvPr id="16" name="Picture 2" descr="JPL-BookScan-26">
            <a:extLst>
              <a:ext uri="{FF2B5EF4-FFF2-40B4-BE49-F238E27FC236}">
                <a16:creationId xmlns:a16="http://schemas.microsoft.com/office/drawing/2014/main" id="{6E93611D-44A6-4897-A04C-D85D1C1D4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29"/>
          <a:stretch/>
        </p:blipFill>
        <p:spPr bwMode="auto">
          <a:xfrm>
            <a:off x="150031" y="1466708"/>
            <a:ext cx="1409828" cy="107251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A723D-D310-410D-ABDA-81DBF5EBB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381" y="1399306"/>
            <a:ext cx="7290475" cy="3441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600E9-2399-4297-A57A-FBC722CCF27A}"/>
              </a:ext>
            </a:extLst>
          </p:cNvPr>
          <p:cNvSpPr txBox="1"/>
          <p:nvPr/>
        </p:nvSpPr>
        <p:spPr>
          <a:xfrm>
            <a:off x="150031" y="1058073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9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Airborne Imaging Spectrometer (AIS), 1982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248C50-32DF-46DD-9833-DBE96A4AF348}"/>
              </a:ext>
            </a:extLst>
          </p:cNvPr>
          <p:cNvSpPr txBox="1"/>
          <p:nvPr/>
        </p:nvSpPr>
        <p:spPr>
          <a:xfrm>
            <a:off x="5943865" y="1036188"/>
            <a:ext cx="575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9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SBG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VSWIR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1.5 Million Spectra per Second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8F4EE5-45BE-42CF-9EB5-03ECE4CD52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31" y="4900706"/>
            <a:ext cx="2903945" cy="18202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72C3B0-5E6A-4683-B03C-11145BAF9A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271" y="5096682"/>
            <a:ext cx="3006164" cy="15645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11E48A-901A-4EFD-BFC2-FDA8A9402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976" y="4900707"/>
            <a:ext cx="3227295" cy="1760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3C0F5-37F0-4F8F-9870-A6B12850F811}"/>
              </a:ext>
            </a:extLst>
          </p:cNvPr>
          <p:cNvSpPr txBox="1"/>
          <p:nvPr/>
        </p:nvSpPr>
        <p:spPr>
          <a:xfrm>
            <a:off x="271900" y="4734118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Ecosystems and Agriculture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80CDA983-ECE4-4DB4-886B-68F78DE30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7435" y="5102844"/>
            <a:ext cx="2727719" cy="162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32BEC4-DC4A-4C5B-A848-389FCF0DFF66}"/>
              </a:ext>
            </a:extLst>
          </p:cNvPr>
          <p:cNvSpPr txBox="1"/>
          <p:nvPr/>
        </p:nvSpPr>
        <p:spPr>
          <a:xfrm>
            <a:off x="3577724" y="476617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Coasts, Lakes, Rivers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0E4350-B2CE-4732-89FC-E04A99DE5F63}"/>
              </a:ext>
            </a:extLst>
          </p:cNvPr>
          <p:cNvSpPr txBox="1"/>
          <p:nvPr/>
        </p:nvSpPr>
        <p:spPr>
          <a:xfrm>
            <a:off x="6743545" y="4774925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Snow, Ice, Hydrology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A0C8DB-FE6F-4C3C-86FB-33950A1DD3DE}"/>
              </a:ext>
            </a:extLst>
          </p:cNvPr>
          <p:cNvSpPr txBox="1"/>
          <p:nvPr/>
        </p:nvSpPr>
        <p:spPr>
          <a:xfrm>
            <a:off x="9391471" y="4766174"/>
            <a:ext cx="26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Geology, Minerals, Soils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83EF02E-61B6-4488-8D9D-62C5360B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32" y="2585936"/>
            <a:ext cx="4102328" cy="211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JPL-BookScan-1">
            <a:extLst>
              <a:ext uri="{FF2B5EF4-FFF2-40B4-BE49-F238E27FC236}">
                <a16:creationId xmlns:a16="http://schemas.microsoft.com/office/drawing/2014/main" id="{0FBA112C-5F33-4E22-8450-F1EA19C98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0056" y="1447170"/>
            <a:ext cx="2651353" cy="109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6984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4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5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2_JPL">
  <a:themeElements>
    <a:clrScheme name="Custom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F60E3"/>
      </a:accent1>
      <a:accent2>
        <a:srgbClr val="BD3440"/>
      </a:accent2>
      <a:accent3>
        <a:srgbClr val="FFFFFF"/>
      </a:accent3>
      <a:accent4>
        <a:srgbClr val="17A469"/>
      </a:accent4>
      <a:accent5>
        <a:srgbClr val="EEEB8F"/>
      </a:accent5>
      <a:accent6>
        <a:srgbClr val="3535A2"/>
      </a:accent6>
      <a:hlink>
        <a:srgbClr val="1B3FEE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EMIT SR Template 11/202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JPL">
  <a:themeElements>
    <a:clrScheme name="Custom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F60E3"/>
      </a:accent1>
      <a:accent2>
        <a:srgbClr val="BD3440"/>
      </a:accent2>
      <a:accent3>
        <a:srgbClr val="FFFFFF"/>
      </a:accent3>
      <a:accent4>
        <a:srgbClr val="17A469"/>
      </a:accent4>
      <a:accent5>
        <a:srgbClr val="EEEB8F"/>
      </a:accent5>
      <a:accent6>
        <a:srgbClr val="3535A2"/>
      </a:accent6>
      <a:hlink>
        <a:srgbClr val="1B3FEE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heme1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FFF"/>
      </a:hlink>
      <a:folHlink>
        <a:srgbClr val="FE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FB74DEA-7C7F-0C4F-8B20-2CA9B4FC7623}" vid="{A2C03E90-4AF9-2C40-AD24-071AE02A4EB6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9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EMIT SR Template 11/202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EMIT SR Template 11/202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EMIT SR Template 11/202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EMIT SR Template 11/202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E0AFE9B96FA42A8A0763B78842C30" ma:contentTypeVersion="12" ma:contentTypeDescription="Create a new document." ma:contentTypeScope="" ma:versionID="71ca71b5f4505ba9d68d6242c1f5e98e">
  <xsd:schema xmlns:xsd="http://www.w3.org/2001/XMLSchema" xmlns:xs="http://www.w3.org/2001/XMLSchema" xmlns:p="http://schemas.microsoft.com/office/2006/metadata/properties" xmlns:ns2="d317bc06-9cf9-40cd-9f47-452fbb6a481d" xmlns:ns3="71730dcf-917a-4ace-9621-4967c972c970" targetNamespace="http://schemas.microsoft.com/office/2006/metadata/properties" ma:root="true" ma:fieldsID="e22e7beef8422ae2568e940708f63d5a" ns2:_="" ns3:_="">
    <xsd:import namespace="d317bc06-9cf9-40cd-9f47-452fbb6a481d"/>
    <xsd:import namespace="71730dcf-917a-4ace-9621-4967c972c9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bc06-9cf9-40cd-9f47-452fbb6a4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c2283c9-5dc3-4342-a46e-d374fcd97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30dcf-917a-4ace-9621-4967c972c97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b06dfb7-b731-48e3-8373-ef819d0e0520}" ma:internalName="TaxCatchAll" ma:showField="CatchAllData" ma:web="71730dcf-917a-4ace-9621-4967c972c9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17bc06-9cf9-40cd-9f47-452fbb6a481d">
      <Terms xmlns="http://schemas.microsoft.com/office/infopath/2007/PartnerControls"/>
    </lcf76f155ced4ddcb4097134ff3c332f>
    <TaxCatchAll xmlns="71730dcf-917a-4ace-9621-4967c972c9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A7A7BD-F373-47C3-88D2-F442442DAF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17bc06-9cf9-40cd-9f47-452fbb6a481d"/>
    <ds:schemaRef ds:uri="71730dcf-917a-4ace-9621-4967c972c9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C47990-F406-4478-B999-2BDE8335CC68}">
  <ds:schemaRefs>
    <ds:schemaRef ds:uri="http://purl.org/dc/elements/1.1/"/>
    <ds:schemaRef ds:uri="http://schemas.openxmlformats.org/package/2006/metadata/core-properties"/>
    <ds:schemaRef ds:uri="71730dcf-917a-4ace-9621-4967c972c970"/>
    <ds:schemaRef ds:uri="d317bc06-9cf9-40cd-9f47-452fbb6a481d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5B28C59-CC76-4252-8386-C924C846D4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83155</TotalTime>
  <Words>568</Words>
  <Application>Microsoft Office PowerPoint</Application>
  <PresentationFormat>Widescreen</PresentationFormat>
  <Paragraphs>118</Paragraphs>
  <Slides>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38" baseType="lpstr">
      <vt:lpstr>MS PGothic</vt:lpstr>
      <vt:lpstr>Arial</vt:lpstr>
      <vt:lpstr>Arial Narrow</vt:lpstr>
      <vt:lpstr>Calibri</vt:lpstr>
      <vt:lpstr>Calibri Light</vt:lpstr>
      <vt:lpstr>Helvetica</vt:lpstr>
      <vt:lpstr>Helvetica Neue Light</vt:lpstr>
      <vt:lpstr>Helvetica Neue Thin</vt:lpstr>
      <vt:lpstr>Inter</vt:lpstr>
      <vt:lpstr>Inter Bold</vt:lpstr>
      <vt:lpstr>Inter Extra Bold</vt:lpstr>
      <vt:lpstr>Lucida Grande</vt:lpstr>
      <vt:lpstr>Times New Roman</vt:lpstr>
      <vt:lpstr>Wingdings</vt:lpstr>
      <vt:lpstr>Median</vt:lpstr>
      <vt:lpstr>8_Median</vt:lpstr>
      <vt:lpstr>9_Median</vt:lpstr>
      <vt:lpstr>EMIT SR Template 11/2023</vt:lpstr>
      <vt:lpstr>1_EMIT SR Template 11/2023</vt:lpstr>
      <vt:lpstr>6_EMIT SR Template 11/2023</vt:lpstr>
      <vt:lpstr>7_EMIT SR Template 11/2023</vt:lpstr>
      <vt:lpstr>13_Median</vt:lpstr>
      <vt:lpstr>3_Median</vt:lpstr>
      <vt:lpstr>1_Median</vt:lpstr>
      <vt:lpstr>2_Median</vt:lpstr>
      <vt:lpstr>4_Median</vt:lpstr>
      <vt:lpstr>5_Median</vt:lpstr>
      <vt:lpstr>2_JPL</vt:lpstr>
      <vt:lpstr>2_EMIT SR Template 11/2023</vt:lpstr>
      <vt:lpstr>JPL</vt:lpstr>
      <vt:lpstr>1_Theme1</vt:lpstr>
      <vt:lpstr>Photo Editor Photo</vt:lpstr>
      <vt:lpstr>SBG VSWIR Imaging Spectroscopy Addresses Key Identified Decadal Survey Objectives</vt:lpstr>
      <vt:lpstr>SBG-VSWIR Provides Measurements for Earth Action</vt:lpstr>
      <vt:lpstr>PowerPoint Presentation</vt:lpstr>
      <vt:lpstr>SBG-VSWIR Development Advances</vt:lpstr>
      <vt:lpstr>SBG VSWIR Uniquely Observes the Earth System Closing Critical Knowledge Gaps</vt:lpstr>
      <vt:lpstr>Surface Biology and Geology Visible to Short Wavelength Imaging Spectrometer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Green, Robert O (US 382B)</cp:lastModifiedBy>
  <cp:revision>1566</cp:revision>
  <cp:lastPrinted>2020-01-17T01:06:34Z</cp:lastPrinted>
  <dcterms:created xsi:type="dcterms:W3CDTF">2018-07-16T01:24:17Z</dcterms:created>
  <dcterms:modified xsi:type="dcterms:W3CDTF">2024-11-13T07:50:48Z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0x010100E1EB00BBEC9A2A42A38263A1B1687D91</vt:lpwstr>
  </property>
  <property fmtid="{D5CDD505-2E9C-101B-9397-08002B2CF9AE}" pid="3" name="MediaServiceImageTags">
    <vt:lpwstr/>
  </property>
</Properties>
</file>