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</p:sldMasterIdLst>
  <p:notesMasterIdLst>
    <p:notesMasterId r:id="rId12"/>
  </p:notesMasterIdLst>
  <p:handoutMasterIdLst>
    <p:handoutMasterId r:id="rId13"/>
  </p:handoutMasterIdLst>
  <p:sldIdLst>
    <p:sldId id="4749" r:id="rId8"/>
    <p:sldId id="4747" r:id="rId9"/>
    <p:sldId id="4752" r:id="rId10"/>
    <p:sldId id="4748" r:id="rId1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0619E"/>
    <a:srgbClr val="8197A6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92" d="100"/>
          <a:sy n="92" d="100"/>
        </p:scale>
        <p:origin x="302" y="202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Celesti" userId="f9d045f5-0653-4cef-8324-fc3651c4a390" providerId="ADAL" clId="{EE619337-8C11-4ADD-9FE5-84C6FD1925C3}"/>
    <pc:docChg chg="custSel modSld">
      <pc:chgData name="Marco Celesti" userId="f9d045f5-0653-4cef-8324-fc3651c4a390" providerId="ADAL" clId="{EE619337-8C11-4ADD-9FE5-84C6FD1925C3}" dt="2024-11-13T07:56:01.225" v="0" actId="478"/>
      <pc:docMkLst>
        <pc:docMk/>
      </pc:docMkLst>
      <pc:sldChg chg="delSp mod delAnim">
        <pc:chgData name="Marco Celesti" userId="f9d045f5-0653-4cef-8324-fc3651c4a390" providerId="ADAL" clId="{EE619337-8C11-4ADD-9FE5-84C6FD1925C3}" dt="2024-11-13T07:56:01.225" v="0" actId="478"/>
        <pc:sldMkLst>
          <pc:docMk/>
          <pc:sldMk cId="1209527614" sldId="4747"/>
        </pc:sldMkLst>
        <pc:picChg chg="del">
          <ac:chgData name="Marco Celesti" userId="f9d045f5-0653-4cef-8324-fc3651c4a390" providerId="ADAL" clId="{EE619337-8C11-4ADD-9FE5-84C6FD1925C3}" dt="2024-11-13T07:56:01.225" v="0" actId="478"/>
          <ac:picMkLst>
            <pc:docMk/>
            <pc:sldMk cId="1209527614" sldId="4747"/>
            <ac:picMk id="7" creationId="{7EF8FF67-6B04-13D6-67F0-740D1962A9A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6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CHIME Is one of the six sentinel expansions missions, aimed at expanding the current capabilities of the Copernicus constellation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fld>
            <a:endParaRPr lang="en-GB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243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3"/>
          <p:cNvSpPr/>
          <p:nvPr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23"/>
          <p:cNvSpPr txBox="1">
            <a:spLocks noGrp="1"/>
          </p:cNvSpPr>
          <p:nvPr>
            <p:ph type="subTitle" idx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ctrTitle"/>
          </p:nvPr>
        </p:nvSpPr>
        <p:spPr>
          <a:xfrm>
            <a:off x="126000" y="3351588"/>
            <a:ext cx="1182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98" name="Google Shape;298;p23"/>
          <p:cNvCxnSpPr/>
          <p:nvPr/>
        </p:nvCxnSpPr>
        <p:spPr>
          <a:xfrm>
            <a:off x="222041" y="6422971"/>
            <a:ext cx="1176809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3200" y="4106871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" name="Google Shape;300;p23"/>
          <p:cNvSpPr txBox="1"/>
          <p:nvPr/>
        </p:nvSpPr>
        <p:spPr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2" name="Google Shape;302;p23"/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3" name="Google Shape;303;p23"/>
          <p:cNvSpPr txBox="1"/>
          <p:nvPr/>
        </p:nvSpPr>
        <p:spPr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2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08" name="Google Shape;308;p23" descr="de.p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3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3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3" descr="dk.png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3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3" descr="ee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3" descr="fi.png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3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3" descr="gr.png"/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3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3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3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3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3" descr="no.png"/>
            <p:cNvPicPr preferRelativeResize="0"/>
            <p:nvPr/>
          </p:nvPicPr>
          <p:blipFill rotWithShape="1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3" descr="nl.png"/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3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3" descr="pt.png"/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3" descr="cz.png"/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3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3" descr="se.png"/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23" descr="ch.png"/>
            <p:cNvPicPr preferRelativeResize="0"/>
            <p:nvPr/>
          </p:nvPicPr>
          <p:blipFill rotWithShape="1">
            <a:blip r:embed="rId2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23" descr="uk.png"/>
            <p:cNvPicPr preferRelativeResize="0"/>
            <p:nvPr/>
          </p:nvPicPr>
          <p:blipFill rotWithShape="1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3"/>
            <p:cNvPicPr preferRelativeResize="0"/>
            <p:nvPr/>
          </p:nvPicPr>
          <p:blipFill rotWithShape="1">
            <a:blip r:embed="rId2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23"/>
            <p:cNvPicPr preferRelativeResize="0"/>
            <p:nvPr/>
          </p:nvPicPr>
          <p:blipFill rotWithShape="1">
            <a:blip r:embed="rId2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23" descr="ca.png"/>
            <p:cNvPicPr preferRelativeResize="0"/>
            <p:nvPr/>
          </p:nvPicPr>
          <p:blipFill rotWithShape="1">
            <a:blip r:embed="rId2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23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135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1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6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0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54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" y="64499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8" r:id="rId18"/>
    <p:sldLayoutId id="2147483979" r:id="rId19"/>
    <p:sldLayoutId id="2147483980" r:id="rId20"/>
    <p:sldLayoutId id="2147483981" r:id="rId2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6060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8" y="646292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7DD1F03-859B-4D12-AD5F-FA5B39106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98" y="5427165"/>
            <a:ext cx="11722551" cy="448672"/>
          </a:xfrm>
        </p:spPr>
        <p:txBody>
          <a:bodyPr/>
          <a:lstStyle/>
          <a:p>
            <a:pPr algn="r"/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13 November 2024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2112F0-EAF8-4CB0-A59C-C55A70A12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69" y="2656331"/>
            <a:ext cx="11829600" cy="1200288"/>
          </a:xfrm>
        </p:spPr>
        <p:txBody>
          <a:bodyPr/>
          <a:lstStyle/>
          <a:p>
            <a:pPr algn="ctr"/>
            <a:r>
              <a:rPr lang="en-GB" sz="36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Copernicus Hyperspectral Imaging Mission </a:t>
            </a:r>
            <a:br>
              <a:rPr lang="en-GB" sz="36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36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The Environment (CHIME)</a:t>
            </a: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30E47188-5DFB-2422-B91E-CC83485598E6}"/>
              </a:ext>
            </a:extLst>
          </p:cNvPr>
          <p:cNvSpPr txBox="1">
            <a:spLocks/>
          </p:cNvSpPr>
          <p:nvPr/>
        </p:nvSpPr>
        <p:spPr bwMode="auto">
          <a:xfrm>
            <a:off x="118697" y="4978493"/>
            <a:ext cx="11722551" cy="4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spAutoFit/>
          </a:bodyPr>
          <a:lstStyle>
            <a:lvl1pPr marL="0" lvl="0" indent="0" algn="l" rtl="0" eaLnBrk="1" fontAlgn="base" hangingPunct="1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Clr>
                <a:srgbClr val="8197A6"/>
              </a:buClr>
              <a:buSzPts val="1736"/>
              <a:buFont typeface="Verdana"/>
              <a:buNone/>
              <a:defRPr lang="en-GB" sz="1736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lvl="1" indent="0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lvl="2" indent="0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lvl="3" indent="0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lvl="4" indent="0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lvl="5" indent="-404264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lvl="6" indent="-404264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lvl="7" indent="-404264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lvl="8" indent="-404264" algn="l" rtl="0" eaLnBrk="1" fontAlgn="base" hangingPunct="1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it-IT" b="1" kern="0" dirty="0">
                <a:solidFill>
                  <a:schemeClr val="bg1"/>
                </a:solidFill>
                <a:latin typeface="arial" panose="020B0604020202020204" pitchFamily="34" charset="0"/>
              </a:rPr>
              <a:t>Marco Celesti and Jens Nieke, on </a:t>
            </a:r>
            <a:r>
              <a:rPr lang="it-IT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behalf</a:t>
            </a:r>
            <a:r>
              <a:rPr lang="it-IT" b="1" kern="0" dirty="0">
                <a:solidFill>
                  <a:schemeClr val="bg1"/>
                </a:solidFill>
                <a:latin typeface="arial" panose="020B0604020202020204" pitchFamily="34" charset="0"/>
              </a:rPr>
              <a:t> of the CHIME Team</a:t>
            </a:r>
            <a:endParaRPr lang="it-IT" kern="0" dirty="0">
              <a:solidFill>
                <a:schemeClr val="bg1"/>
              </a:solidFill>
            </a:endParaRPr>
          </a:p>
        </p:txBody>
      </p:sp>
      <p:pic>
        <p:nvPicPr>
          <p:cNvPr id="10" name="Picture 9" descr="A logo of a satellite&#10;&#10;Description automatically generated">
            <a:extLst>
              <a:ext uri="{FF2B5EF4-FFF2-40B4-BE49-F238E27FC236}">
                <a16:creationId xmlns:a16="http://schemas.microsoft.com/office/drawing/2014/main" id="{6A746024-865C-0A5D-AF04-1B4657802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275"/>
            <a:ext cx="2584127" cy="2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3C934-ED16-3F9D-20E9-EBC781E8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29" y="-6016"/>
            <a:ext cx="12271347" cy="64469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54DAEB-81D5-454E-8658-789D3321E1AD}"/>
              </a:ext>
            </a:extLst>
          </p:cNvPr>
          <p:cNvSpPr/>
          <p:nvPr/>
        </p:nvSpPr>
        <p:spPr>
          <a:xfrm>
            <a:off x="1851775" y="720000"/>
            <a:ext cx="4208997" cy="2436748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 shot of a diagram&#10;&#10;Description automatically generated">
            <a:extLst>
              <a:ext uri="{FF2B5EF4-FFF2-40B4-BE49-F238E27FC236}">
                <a16:creationId xmlns:a16="http://schemas.microsoft.com/office/drawing/2014/main" id="{1C8F4CB6-214C-0EDB-31B8-4CF194295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9" y="0"/>
            <a:ext cx="12254730" cy="64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175A-0059-750A-6C65-D288D275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CHIME in-brief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EE4F-47CE-FF0A-5E41-AFD2B215F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4"/>
            <a:ext cx="8735643" cy="2142496"/>
          </a:xfrm>
        </p:spPr>
        <p:txBody>
          <a:bodyPr/>
          <a:lstStyle/>
          <a:p>
            <a:pPr marL="0" lvl="2"/>
            <a:r>
              <a:rPr lang="en-GB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KEY MISSION FEATURES:</a:t>
            </a:r>
            <a:endParaRPr lang="en-GB" sz="16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Carpet-mapping observations of land and coastal areas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Revisit: 11 days with 2 satellites </a:t>
            </a:r>
            <a:r>
              <a:rPr lang="en-GB" sz="16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dedicated poster)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12-hour max timeliness and 95% availability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radiometric accuracy and SNR, low spectral/spatial mis-registration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readiness end of 2028</a:t>
            </a:r>
            <a:endParaRPr lang="en-GB" sz="16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1B6D6-7E76-4D36-DE54-0034880B16F9}"/>
              </a:ext>
            </a:extLst>
          </p:cNvPr>
          <p:cNvGrpSpPr/>
          <p:nvPr/>
        </p:nvGrpSpPr>
        <p:grpSpPr>
          <a:xfrm>
            <a:off x="6621520" y="543259"/>
            <a:ext cx="5614329" cy="5759839"/>
            <a:chOff x="6296751" y="648001"/>
            <a:chExt cx="5614329" cy="57598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36AA3F-2584-CAF5-3F88-275BAD24E1B4}"/>
                </a:ext>
              </a:extLst>
            </p:cNvPr>
            <p:cNvGrpSpPr/>
            <p:nvPr/>
          </p:nvGrpSpPr>
          <p:grpSpPr>
            <a:xfrm>
              <a:off x="7496219" y="648001"/>
              <a:ext cx="4414861" cy="5318096"/>
              <a:chOff x="7081716" y="494825"/>
              <a:chExt cx="4662437" cy="571536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0DC8258-431F-C783-D0DF-941D2B2EECFC}"/>
                  </a:ext>
                </a:extLst>
              </p:cNvPr>
              <p:cNvGrpSpPr/>
              <p:nvPr/>
            </p:nvGrpSpPr>
            <p:grpSpPr>
              <a:xfrm>
                <a:off x="7081716" y="494825"/>
                <a:ext cx="4662437" cy="5715368"/>
                <a:chOff x="7081716" y="494825"/>
                <a:chExt cx="4662437" cy="5715368"/>
              </a:xfrm>
            </p:grpSpPr>
            <p:pic>
              <p:nvPicPr>
                <p:cNvPr id="16" name="Content Placeholder 4">
                  <a:extLst>
                    <a:ext uri="{FF2B5EF4-FFF2-40B4-BE49-F238E27FC236}">
                      <a16:creationId xmlns:a16="http://schemas.microsoft.com/office/drawing/2014/main" id="{DD887B5F-5E33-BE7F-2A64-C7D9910C43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657" b="97425" l="2772" r="89690">
                              <a14:foregroundMark x1="54545" y1="68026" x2="54545" y2="68026"/>
                              <a14:foregroundMark x1="47450" y1="35837" x2="47450" y2="35837"/>
                              <a14:foregroundMark x1="45787" y1="35193" x2="53659" y2="35408"/>
                              <a14:foregroundMark x1="53659" y1="35408" x2="45898" y2="34764"/>
                              <a14:foregroundMark x1="45898" y1="34764" x2="54213" y2="36052"/>
                              <a14:foregroundMark x1="54213" y1="36052" x2="47007" y2="34335"/>
                              <a14:foregroundMark x1="47007" y1="34335" x2="54102" y2="36910"/>
                              <a14:foregroundMark x1="54102" y1="36910" x2="55765" y2="36266"/>
                              <a14:foregroundMark x1="45233" y1="40773" x2="47672" y2="36052"/>
                              <a14:foregroundMark x1="46009" y1="26824" x2="43459" y2="31116"/>
                              <a14:foregroundMark x1="60754" y1="67382" x2="59978" y2="81545"/>
                              <a14:foregroundMark x1="59978" y1="81545" x2="64856" y2="92704"/>
                              <a14:foregroundMark x1="64856" y1="92704" x2="69734" y2="82403"/>
                              <a14:foregroundMark x1="69734" y1="82403" x2="64302" y2="71245"/>
                              <a14:foregroundMark x1="64302" y1="71245" x2="59756" y2="81760"/>
                              <a14:foregroundMark x1="59756" y1="81760" x2="67073" y2="93348"/>
                              <a14:foregroundMark x1="81486" y1="81116" x2="66741" y2="72318"/>
                              <a14:foregroundMark x1="66741" y1="72318" x2="81486" y2="80258"/>
                              <a14:foregroundMark x1="81486" y1="80258" x2="74612" y2="75966"/>
                              <a14:foregroundMark x1="74612" y1="75966" x2="74612" y2="75966"/>
                              <a14:foregroundMark x1="66519" y1="72103" x2="66630" y2="72961"/>
                              <a14:foregroundMark x1="66186" y1="80258" x2="60976" y2="70815"/>
                              <a14:foregroundMark x1="60976" y1="70815" x2="59424" y2="84549"/>
                              <a14:foregroundMark x1="59424" y1="84549" x2="59534" y2="87768"/>
                              <a14:foregroundMark x1="50665" y1="56652" x2="49446" y2="77253"/>
                              <a14:foregroundMark x1="62971" y1="96781" x2="64634" y2="97639"/>
                              <a14:foregroundMark x1="2772" y1="54292" x2="17627" y2="54506"/>
                              <a14:foregroundMark x1="17627" y1="54506" x2="17849" y2="54506"/>
                              <a14:foregroundMark x1="2882" y1="59227" x2="16408" y2="59871"/>
                              <a14:foregroundMark x1="2772" y1="63734" x2="10089" y2="63519"/>
                              <a14:foregroundMark x1="10089" y1="63519" x2="8869" y2="62446"/>
                              <a14:foregroundMark x1="7317" y1="40773" x2="14412" y2="43991"/>
                              <a14:foregroundMark x1="14412" y1="43991" x2="12528" y2="43777"/>
                              <a14:foregroundMark x1="12860" y1="44635" x2="17406" y2="47639"/>
                              <a14:foregroundMark x1="57095" y1="34549" x2="54324" y2="36695"/>
                              <a14:foregroundMark x1="56874" y1="34979" x2="53437" y2="34335"/>
                              <a14:foregroundMark x1="56984" y1="37339" x2="53991" y2="36481"/>
                              <a14:foregroundMark x1="47007" y1="37339" x2="52772" y2="36481"/>
                              <a14:foregroundMark x1="55765" y1="34120" x2="44789" y2="34120"/>
                              <a14:foregroundMark x1="4989" y1="27468" x2="12306" y2="28326"/>
                              <a14:foregroundMark x1="12306" y1="28326" x2="19401" y2="27897"/>
                              <a14:foregroundMark x1="19401" y1="27897" x2="19512" y2="27897"/>
                              <a14:foregroundMark x1="10754" y1="64163" x2="10976" y2="63948"/>
                              <a14:foregroundMark x1="18293" y1="59871" x2="28381" y2="67811"/>
                              <a14:foregroundMark x1="28381" y1="67811" x2="29933" y2="66524"/>
                              <a14:foregroundMark x1="27162" y1="69099" x2="26608" y2="67811"/>
                              <a14:foregroundMark x1="38027" y1="62876" x2="39579" y2="60515"/>
                              <a14:foregroundMark x1="68293" y1="72961" x2="65854" y2="71030"/>
                              <a14:foregroundMark x1="66408" y1="71674" x2="62528" y2="70386"/>
                              <a14:foregroundMark x1="65188" y1="71459" x2="62084" y2="69528"/>
                              <a14:backgroundMark x1="49224" y1="9227" x2="55543" y2="12232"/>
                              <a14:backgroundMark x1="84035" y1="38197" x2="84035" y2="38197"/>
                              <a14:backgroundMark x1="83814" y1="32833" x2="88359" y2="58369"/>
                              <a14:backgroundMark x1="56319" y1="19528" x2="80266" y2="34549"/>
                              <a14:backgroundMark x1="81042" y1="56009" x2="85477" y2="61803"/>
                              <a14:backgroundMark x1="26608" y1="75536" x2="38248" y2="76180"/>
                              <a14:backgroundMark x1="38248" y1="76180" x2="40244" y2="75536"/>
                              <a14:backgroundMark x1="26718" y1="74034" x2="25721" y2="74464"/>
                              <a14:backgroundMark x1="31375" y1="65451" x2="31596" y2="75107"/>
                              <a14:backgroundMark x1="31818" y1="75966" x2="31818" y2="66524"/>
                              <a14:backgroundMark x1="26940" y1="74893" x2="25831" y2="76395"/>
                              <a14:backgroundMark x1="26386" y1="73605" x2="27273" y2="7467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12650"/>
                <a:stretch/>
              </p:blipFill>
              <p:spPr bwMode="auto">
                <a:xfrm>
                  <a:off x="7619179" y="494825"/>
                  <a:ext cx="3893060" cy="23025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05E74C2-0728-4C57-256D-8F182B23E2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936" t="21229" r="1041" b="3986"/>
                <a:stretch/>
              </p:blipFill>
              <p:spPr>
                <a:xfrm>
                  <a:off x="7081716" y="2797370"/>
                  <a:ext cx="4662437" cy="3412823"/>
                </a:xfrm>
                <a:prstGeom prst="rect">
                  <a:avLst/>
                </a:prstGeom>
              </p:spPr>
            </p:pic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396D6E3-E9E9-B4A4-0FB1-0A75E2FFA9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90247" y="1845892"/>
                <a:ext cx="689195" cy="1324598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EF626E3-F195-B07E-A259-80B00433A1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79442" y="1845892"/>
                <a:ext cx="199567" cy="1583108"/>
              </a:xfrm>
              <a:prstGeom prst="line">
                <a:avLst/>
              </a:prstGeom>
              <a:ln w="28575" cap="rnd"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31418-99EB-4D04-4531-1FD2F5406A6D}"/>
                </a:ext>
              </a:extLst>
            </p:cNvPr>
            <p:cNvSpPr txBox="1"/>
            <p:nvPr/>
          </p:nvSpPr>
          <p:spPr>
            <a:xfrm>
              <a:off x="7496218" y="5425740"/>
              <a:ext cx="1247757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1200" b="1">
                  <a:solidFill>
                    <a:schemeClr val="tx1"/>
                  </a:solidFill>
                </a:rPr>
                <a:t>Swath 130 km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C828D4-608E-BA3E-B8A0-6F469B09C921}"/>
                </a:ext>
              </a:extLst>
            </p:cNvPr>
            <p:cNvSpPr txBox="1"/>
            <p:nvPr/>
          </p:nvSpPr>
          <p:spPr>
            <a:xfrm>
              <a:off x="8617533" y="6130841"/>
              <a:ext cx="1967436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1200" b="1">
                  <a:solidFill>
                    <a:schemeClr val="tx1"/>
                  </a:solidFill>
                </a:rPr>
                <a:t>Ground Resolution 30 m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DA9E2B1-0F62-256C-4049-8704312AB116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9482555" y="5810081"/>
              <a:ext cx="118696" cy="320760"/>
            </a:xfrm>
            <a:prstGeom prst="straightConnector1">
              <a:avLst/>
            </a:prstGeom>
            <a:ln w="349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40A26F-B260-5365-0541-D5A024A870A8}"/>
                </a:ext>
              </a:extLst>
            </p:cNvPr>
            <p:cNvSpPr txBox="1"/>
            <p:nvPr/>
          </p:nvSpPr>
          <p:spPr>
            <a:xfrm>
              <a:off x="6296751" y="4346499"/>
              <a:ext cx="1341848" cy="46166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GB" sz="1200" b="1">
                  <a:solidFill>
                    <a:schemeClr val="tx1"/>
                  </a:solidFill>
                </a:rPr>
                <a:t>400 – 2500 nm </a:t>
              </a:r>
            </a:p>
            <a:p>
              <a:pPr algn="r"/>
              <a:r>
                <a:rPr lang="en-GB" sz="1200" b="1">
                  <a:solidFill>
                    <a:schemeClr val="tx1"/>
                  </a:solidFill>
                </a:rPr>
                <a:t>SSI </a:t>
              </a:r>
              <a:r>
                <a:rPr lang="en-GB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 10 nm</a:t>
              </a:r>
              <a:r>
                <a:rPr lang="en-GB" sz="1200" b="1">
                  <a:solidFill>
                    <a:schemeClr val="tx1"/>
                  </a:solidFill>
                </a:rPr>
                <a:t> </a:t>
              </a:r>
              <a:endParaRPr lang="en-GB" sz="1200" b="1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0423C1-C8CA-C354-2466-2FC12BD91EFF}"/>
                </a:ext>
              </a:extLst>
            </p:cNvPr>
            <p:cNvCxnSpPr>
              <a:cxnSpLocks/>
            </p:cNvCxnSpPr>
            <p:nvPr/>
          </p:nvCxnSpPr>
          <p:spPr>
            <a:xfrm>
              <a:off x="7712943" y="4961543"/>
              <a:ext cx="990313" cy="33485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6BAEAE-36B2-D93C-5A64-120690F57D9D}"/>
                </a:ext>
              </a:extLst>
            </p:cNvPr>
            <p:cNvSpPr/>
            <p:nvPr/>
          </p:nvSpPr>
          <p:spPr>
            <a:xfrm>
              <a:off x="7868761" y="5222355"/>
              <a:ext cx="542162" cy="78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46A7A2-3650-03DD-3FBA-D6BDFB24E1F7}"/>
                </a:ext>
              </a:extLst>
            </p:cNvPr>
            <p:cNvCxnSpPr>
              <a:cxnSpLocks/>
            </p:cNvCxnSpPr>
            <p:nvPr/>
          </p:nvCxnSpPr>
          <p:spPr>
            <a:xfrm>
              <a:off x="7696543" y="4297270"/>
              <a:ext cx="0" cy="62725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F9BC31-2E70-058C-E2AE-AC2BB2CE66EC}"/>
              </a:ext>
            </a:extLst>
          </p:cNvPr>
          <p:cNvSpPr txBox="1"/>
          <p:nvPr/>
        </p:nvSpPr>
        <p:spPr>
          <a:xfrm>
            <a:off x="216000" y="3126340"/>
            <a:ext cx="6634727" cy="1804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Calibri" panose="020F0502020204030204" pitchFamily="34" charset="0"/>
              </a:rPr>
              <a:t>PRODUCTS under development</a:t>
            </a:r>
            <a:r>
              <a:rPr kumimoji="0" lang="en-GB" altLang="en-US" sz="1600" b="1" i="0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Calibri" panose="020F0502020204030204" pitchFamily="34" charset="0"/>
              </a:rPr>
              <a:t>:</a:t>
            </a:r>
          </a:p>
          <a:p>
            <a:pPr marL="285750" marR="0" lvl="2" indent="-285750" defTabSz="914400" eaLnBrk="0" latin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Top-of-atmosphere (TOA) radiance in sensor geometry</a:t>
            </a:r>
          </a:p>
          <a:p>
            <a:pPr marL="285750" marR="0" lvl="2" indent="-285750" defTabSz="914400" eaLnBrk="0" latin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Ortho-rectified TOA reflectance</a:t>
            </a:r>
          </a:p>
          <a:p>
            <a:pPr marL="285750" marR="0" lvl="2" indent="-285750" defTabSz="914400" eaLnBrk="0" latin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Bottom-of-atmosphere (BOA) land surface and aquatic reflectance</a:t>
            </a:r>
          </a:p>
          <a:p>
            <a:pPr marL="285750" marR="0" lvl="2" indent="-285750" defTabSz="914400" eaLnBrk="0" latin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simulator to support products development (see poster)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EAC168-DE88-191E-28F0-A7FAA22B5E7B}"/>
              </a:ext>
            </a:extLst>
          </p:cNvPr>
          <p:cNvSpPr txBox="1"/>
          <p:nvPr/>
        </p:nvSpPr>
        <p:spPr>
          <a:xfrm>
            <a:off x="216000" y="4961169"/>
            <a:ext cx="731265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Calibri" panose="020F0502020204030204" pitchFamily="34" charset="0"/>
              </a:rPr>
              <a:t>INTERNATIONAL Co-operation</a:t>
            </a:r>
          </a:p>
          <a:p>
            <a:pPr marL="285750" lvl="2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SBG-VSWIR: Regular Meetings and workshops for product harmonization</a:t>
            </a:r>
          </a:p>
          <a:p>
            <a:pPr marL="285750" lvl="2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Regular exchanges with ENMAP and PRISMA teams</a:t>
            </a:r>
          </a:p>
          <a:p>
            <a:pPr marL="285750" lvl="2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AVIRIS-NG-PRISMA-DESIS Campaigns (see poster)</a:t>
            </a:r>
          </a:p>
        </p:txBody>
      </p:sp>
    </p:spTree>
    <p:extLst>
      <p:ext uri="{BB962C8B-B14F-4D97-AF65-F5344CB8AC3E}">
        <p14:creationId xmlns:p14="http://schemas.microsoft.com/office/powerpoint/2010/main" val="2542857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0807C-4C64-46F6-9969-132A65F4A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20"/>
          <a:stretch/>
        </p:blipFill>
        <p:spPr>
          <a:xfrm>
            <a:off x="0" y="-901"/>
            <a:ext cx="12225338" cy="64169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D7421-574D-4E79-AF44-1D32ED23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53" y="1151090"/>
            <a:ext cx="11764800" cy="5328000"/>
          </a:xfrm>
        </p:spPr>
        <p:txBody>
          <a:bodyPr/>
          <a:lstStyle/>
          <a:p>
            <a:endParaRPr lang="en-GB" sz="3600" dirty="0"/>
          </a:p>
          <a:p>
            <a:endParaRPr lang="en-GB" sz="3600" b="1" dirty="0">
              <a:solidFill>
                <a:schemeClr val="bg1"/>
              </a:solidFill>
            </a:endParaRPr>
          </a:p>
          <a:p>
            <a:endParaRPr lang="en-GB" sz="3600" b="1" dirty="0">
              <a:solidFill>
                <a:schemeClr val="bg1"/>
              </a:solidFill>
            </a:endParaRPr>
          </a:p>
          <a:p>
            <a:endParaRPr lang="en-GB" sz="3600" b="1" dirty="0">
              <a:solidFill>
                <a:schemeClr val="bg1"/>
              </a:solidFill>
            </a:endParaRPr>
          </a:p>
          <a:p>
            <a:endParaRPr lang="en-GB" sz="36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	Marco.Celesti@esa.int	Jens.Nieke@esa.int </a:t>
            </a:r>
          </a:p>
          <a:p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FCEC5-0B6C-0231-2E9E-A6C2DC5EF7A9}"/>
              </a:ext>
            </a:extLst>
          </p:cNvPr>
          <p:cNvSpPr txBox="1"/>
          <p:nvPr/>
        </p:nvSpPr>
        <p:spPr>
          <a:xfrm>
            <a:off x="4425480" y="2159818"/>
            <a:ext cx="39585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>
                <a:rot lat="0" lon="0" rev="0"/>
              </a:camera>
              <a:lightRig rig="threePt" dir="t"/>
            </a:scene3d>
          </a:bodyPr>
          <a:lstStyle/>
          <a:p>
            <a:r>
              <a:rPr lang="en-GB" sz="4400" b="1">
                <a:solidFill>
                  <a:srgbClr val="FF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T</a:t>
            </a:r>
            <a:r>
              <a:rPr lang="en-GB" sz="4400" b="1">
                <a:solidFill>
                  <a:srgbClr val="FFC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H</a:t>
            </a:r>
            <a:r>
              <a:rPr lang="en-GB" sz="4400" b="1">
                <a:solidFill>
                  <a:srgbClr val="FFFF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A</a:t>
            </a:r>
            <a:r>
              <a:rPr lang="en-GB" sz="4400" b="1">
                <a:solidFill>
                  <a:srgbClr val="92D05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N</a:t>
            </a:r>
            <a:r>
              <a:rPr lang="en-GB" sz="4400" b="1">
                <a:solidFill>
                  <a:srgbClr val="00B05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K</a:t>
            </a:r>
            <a:r>
              <a:rPr lang="en-GB" sz="4400" b="1">
                <a:solidFill>
                  <a:srgbClr val="FFFFFF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lang="en-GB" sz="4400" b="1">
                <a:solidFill>
                  <a:srgbClr val="0070C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Y</a:t>
            </a:r>
            <a:r>
              <a:rPr lang="en-GB" sz="4400" b="1">
                <a:solidFill>
                  <a:srgbClr val="00206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O</a:t>
            </a:r>
            <a:r>
              <a:rPr lang="en-GB" sz="4400" b="1">
                <a:solidFill>
                  <a:srgbClr val="7030A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</a:rPr>
              <a:t>U!</a:t>
            </a:r>
          </a:p>
        </p:txBody>
      </p:sp>
    </p:spTree>
    <p:extLst>
      <p:ext uri="{BB962C8B-B14F-4D97-AF65-F5344CB8AC3E}">
        <p14:creationId xmlns:p14="http://schemas.microsoft.com/office/powerpoint/2010/main" val="41981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1B2B1F32-0869-4E70-95F0-DD1D08A8AFC1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8F05BAB2-BE42-419F-A679-AC1342FCD50B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FFC8A0B80C484881981AFC36EF2492" ma:contentTypeVersion="3" ma:contentTypeDescription="Create a new document." ma:contentTypeScope="" ma:versionID="af5111e5c8c3465e0df5472c9facd176">
  <xsd:schema xmlns:xsd="http://www.w3.org/2001/XMLSchema" xmlns:xs="http://www.w3.org/2001/XMLSchema" xmlns:p="http://schemas.microsoft.com/office/2006/metadata/properties" xmlns:ns2="d3de9f04-6c69-45c3-9642-c98bdb22e4f5" targetNamespace="http://schemas.microsoft.com/office/2006/metadata/properties" ma:root="true" ma:fieldsID="96bfedb10459f4983e949c4546122b99" ns2:_="">
    <xsd:import namespace="d3de9f04-6c69-45c3-9642-c98bdb22e4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e9f04-6c69-45c3-9642-c98bdb22e4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E3EE95-F033-4FA9-97C6-2BEF7B90A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de9f04-6c69-45c3-9642-c98bdb22e4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sharepoint/v4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ddc99d1b-0883-4f2c-a8e6-6d8ebaa0e5d6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1</TotalTime>
  <Words>190</Words>
  <Application>Microsoft Office PowerPoint</Application>
  <PresentationFormat>Custom</PresentationFormat>
  <Paragraphs>36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</vt:lpstr>
      <vt:lpstr>Calibri</vt:lpstr>
      <vt:lpstr>Verdana</vt:lpstr>
      <vt:lpstr>ESA_Presentation_DARK</vt:lpstr>
      <vt:lpstr>ESA_Presentation_DARK_BG</vt:lpstr>
      <vt:lpstr>ESA_Presentation_CLEAR</vt:lpstr>
      <vt:lpstr>ESA_Presentation_CLEAR_BG</vt:lpstr>
      <vt:lpstr>The Copernicus Hyperspectral Imaging Mission  For The Environment (CHIME)</vt:lpstr>
      <vt:lpstr>PowerPoint Presentation</vt:lpstr>
      <vt:lpstr>CHIME in-brief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Copernicus Hyperspectral Imaging Mission For The Environment (CHIME): Current Status</dc:title>
  <dc:subject>The Copernicus Hyperspectral Imaging Mission For The Environment (CHIME): Current Status</dc:subject>
  <dc:creator>Marco Celesti</dc:creator>
  <cp:keywords/>
  <dc:description/>
  <cp:lastModifiedBy>Marco Celesti</cp:lastModifiedBy>
  <cp:revision>2</cp:revision>
  <cp:lastPrinted>2008-08-26T16:26:23Z</cp:lastPrinted>
  <dcterms:created xsi:type="dcterms:W3CDTF">2023-10-10T13:42:46Z</dcterms:created>
  <dcterms:modified xsi:type="dcterms:W3CDTF">2024-11-13T07:56:25Z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0x010100BDFFC8A0B80C484881981AFC36EF2492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